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89" r:id="rId2"/>
    <p:sldId id="260" r:id="rId3"/>
    <p:sldId id="296" r:id="rId4"/>
    <p:sldId id="280" r:id="rId5"/>
    <p:sldId id="303" r:id="rId6"/>
    <p:sldId id="297" r:id="rId7"/>
    <p:sldId id="304" r:id="rId8"/>
    <p:sldId id="305" r:id="rId9"/>
    <p:sldId id="306" r:id="rId10"/>
    <p:sldId id="270" r:id="rId11"/>
    <p:sldId id="307" r:id="rId12"/>
    <p:sldId id="308" r:id="rId13"/>
    <p:sldId id="315" r:id="rId14"/>
    <p:sldId id="282" r:id="rId15"/>
    <p:sldId id="309" r:id="rId16"/>
    <p:sldId id="301" r:id="rId17"/>
    <p:sldId id="300" r:id="rId18"/>
    <p:sldId id="310" r:id="rId19"/>
    <p:sldId id="276" r:id="rId20"/>
    <p:sldId id="312" r:id="rId21"/>
    <p:sldId id="311" r:id="rId22"/>
    <p:sldId id="313" r:id="rId23"/>
    <p:sldId id="278" r:id="rId24"/>
    <p:sldId id="277" r:id="rId25"/>
    <p:sldId id="314" r:id="rId26"/>
    <p:sldId id="279" r:id="rId27"/>
    <p:sldId id="316" r:id="rId28"/>
    <p:sldId id="317" r:id="rId29"/>
    <p:sldId id="318" r:id="rId30"/>
    <p:sldId id="319" r:id="rId31"/>
    <p:sldId id="322" r:id="rId32"/>
    <p:sldId id="323" r:id="rId33"/>
    <p:sldId id="324" r:id="rId34"/>
    <p:sldId id="325" r:id="rId35"/>
    <p:sldId id="326" r:id="rId36"/>
    <p:sldId id="327" r:id="rId37"/>
    <p:sldId id="320" r:id="rId38"/>
    <p:sldId id="328" r:id="rId39"/>
    <p:sldId id="329" r:id="rId40"/>
    <p:sldId id="330" r:id="rId41"/>
    <p:sldId id="321" r:id="rId42"/>
    <p:sldId id="331" r:id="rId43"/>
    <p:sldId id="271" r:id="rId44"/>
    <p:sldId id="332" r:id="rId45"/>
    <p:sldId id="298" r:id="rId46"/>
  </p:sldIdLst>
  <p:sldSz cx="12192000" cy="6858000"/>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p15:clr>
            <a:srgbClr val="A4A3A4"/>
          </p15:clr>
        </p15:guide>
        <p15:guide id="2" pos="3840">
          <p15:clr>
            <a:srgbClr val="A4A3A4"/>
          </p15:clr>
        </p15:guide>
        <p15:guide id="3" pos="4997">
          <p15:clr>
            <a:srgbClr val="A4A3A4"/>
          </p15:clr>
        </p15:guide>
        <p15:guide id="4" pos="27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8BA5"/>
    <a:srgbClr val="5BAAA4"/>
    <a:srgbClr val="195269"/>
    <a:srgbClr val="E6E6E6"/>
    <a:srgbClr val="D3DEDD"/>
    <a:srgbClr val="009B97"/>
    <a:srgbClr val="267CA0"/>
    <a:srgbClr val="509FA4"/>
    <a:srgbClr val="00C0BB"/>
    <a:srgbClr val="83BF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6314" autoAdjust="0"/>
  </p:normalViewPr>
  <p:slideViewPr>
    <p:cSldViewPr snapToGrid="0" showGuides="1">
      <p:cViewPr varScale="1">
        <p:scale>
          <a:sx n="68" d="100"/>
          <a:sy n="68" d="100"/>
        </p:scale>
        <p:origin x="816" y="66"/>
      </p:cViewPr>
      <p:guideLst>
        <p:guide orient="horz" pos="2352"/>
        <p:guide pos="3840"/>
        <p:guide pos="4997"/>
        <p:guide pos="2706"/>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F4D06B-792C-4BDD-ABE7-C4A20755B8D7}"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1D5BD063-5D66-4141-9AC9-B268FC5BA4C2}">
      <dgm:prSet/>
      <dgm:spPr/>
      <dgm:t>
        <a:bodyPr/>
        <a:lstStyle/>
        <a:p>
          <a:r>
            <a:rPr lang="zh-CN" altLang="en-US" dirty="0"/>
            <a:t>研究内容</a:t>
          </a:r>
          <a:endParaRPr lang="zh-CN" dirty="0"/>
        </a:p>
      </dgm:t>
    </dgm:pt>
    <dgm:pt modelId="{91F170E8-8441-4F35-B7CE-06DBEE7503A0}" type="parTrans" cxnId="{8741E79A-92DF-4B71-AA8E-14FD09131428}">
      <dgm:prSet/>
      <dgm:spPr/>
      <dgm:t>
        <a:bodyPr/>
        <a:lstStyle/>
        <a:p>
          <a:endParaRPr lang="zh-CN" altLang="en-US"/>
        </a:p>
      </dgm:t>
    </dgm:pt>
    <dgm:pt modelId="{5C1A9BA1-F322-4176-B808-D8A0059D0931}" type="sibTrans" cxnId="{8741E79A-92DF-4B71-AA8E-14FD09131428}">
      <dgm:prSet/>
      <dgm:spPr/>
      <dgm:t>
        <a:bodyPr/>
        <a:lstStyle/>
        <a:p>
          <a:endParaRPr lang="zh-CN" altLang="en-US"/>
        </a:p>
      </dgm:t>
    </dgm:pt>
    <dgm:pt modelId="{34B4DEA3-DB65-498F-A654-06D57D44615C}">
      <dgm:prSet/>
      <dgm:spPr/>
      <dgm:t>
        <a:bodyPr/>
        <a:lstStyle/>
        <a:p>
          <a:r>
            <a:rPr lang="zh-CN" b="0" i="0" baseline="0" dirty="0"/>
            <a:t>本文研究了</a:t>
          </a:r>
          <a:r>
            <a:rPr lang="zh-CN" altLang="en-US" b="0" i="0" baseline="0" dirty="0"/>
            <a:t>虚拟</a:t>
          </a:r>
          <a:r>
            <a:rPr lang="zh-CN" b="0" i="0" baseline="0" dirty="0"/>
            <a:t>证券交易所中过度自信和损失厌恶的影响。只对第一类投资者建模时，发现结果与同质代理模型一致。增加</a:t>
          </a:r>
          <a:r>
            <a:rPr lang="en-US" b="0" i="0" baseline="0" dirty="0"/>
            <a:t>5%</a:t>
          </a:r>
          <a:r>
            <a:rPr lang="zh-CN" b="0" i="0" baseline="0" dirty="0"/>
            <a:t>的图表分析师会</a:t>
          </a:r>
          <a:r>
            <a:rPr lang="zh-CN" b="0" i="0" baseline="0" dirty="0">
              <a:solidFill>
                <a:srgbClr val="FF0000"/>
              </a:solidFill>
            </a:rPr>
            <a:t>提高股票回报率，也会增加波动率和峰度</a:t>
          </a:r>
          <a:r>
            <a:rPr lang="zh-CN" b="0" i="0" baseline="0" dirty="0"/>
            <a:t>。当</a:t>
          </a:r>
          <a:r>
            <a:rPr lang="en-US" b="0" i="0" baseline="0" dirty="0"/>
            <a:t>5%</a:t>
          </a:r>
          <a:r>
            <a:rPr lang="zh-CN" b="0" i="0" baseline="0" dirty="0"/>
            <a:t>的图表分析师被纳入信心时，随着实证的证实和</a:t>
          </a:r>
          <a:r>
            <a:rPr lang="zh-CN" b="0" i="0" baseline="0" dirty="0">
              <a:solidFill>
                <a:srgbClr val="FF0000"/>
              </a:solidFill>
            </a:rPr>
            <a:t>价格波动显著增加，交易量增加</a:t>
          </a:r>
          <a:r>
            <a:rPr lang="zh-CN" b="0" i="0" baseline="0" dirty="0"/>
            <a:t>。另一方面，</a:t>
          </a:r>
          <a:r>
            <a:rPr lang="en-US" b="0" i="0" baseline="0" dirty="0"/>
            <a:t>5%</a:t>
          </a:r>
          <a:r>
            <a:rPr lang="zh-CN" b="0" i="0" baseline="0" dirty="0"/>
            <a:t>的图表分析师</a:t>
          </a:r>
          <a:r>
            <a:rPr lang="zh-CN" altLang="en-US" b="0" i="0" baseline="0" dirty="0"/>
            <a:t>的</a:t>
          </a:r>
          <a:r>
            <a:rPr lang="zh-CN" b="0" i="0" baseline="0" dirty="0">
              <a:solidFill>
                <a:srgbClr val="FF0000"/>
              </a:solidFill>
            </a:rPr>
            <a:t>损失厌恶情绪大大降低了交易量</a:t>
          </a:r>
          <a:r>
            <a:rPr lang="zh-CN" altLang="en-US" b="0" i="0" baseline="0" dirty="0">
              <a:solidFill>
                <a:srgbClr val="FF0000"/>
              </a:solidFill>
            </a:rPr>
            <a:t>。</a:t>
          </a:r>
          <a:endParaRPr lang="zh-CN" altLang="en-US" dirty="0"/>
        </a:p>
      </dgm:t>
    </dgm:pt>
    <dgm:pt modelId="{D0C02C78-4E89-456B-8213-B8AB9B242A2B}" type="parTrans" cxnId="{97C93A0F-78CB-4739-8FF5-10F517C21890}">
      <dgm:prSet/>
      <dgm:spPr/>
      <dgm:t>
        <a:bodyPr/>
        <a:lstStyle/>
        <a:p>
          <a:endParaRPr lang="zh-CN" altLang="en-US"/>
        </a:p>
      </dgm:t>
    </dgm:pt>
    <dgm:pt modelId="{ABE54A8D-AC09-4AC2-AD46-C63AEE965B21}" type="sibTrans" cxnId="{97C93A0F-78CB-4739-8FF5-10F517C21890}">
      <dgm:prSet/>
      <dgm:spPr/>
      <dgm:t>
        <a:bodyPr/>
        <a:lstStyle/>
        <a:p>
          <a:endParaRPr lang="zh-CN" altLang="en-US"/>
        </a:p>
      </dgm:t>
    </dgm:pt>
    <dgm:pt modelId="{0164B733-DE54-49E7-BD87-3D0A702359B8}" type="pres">
      <dgm:prSet presAssocID="{61F4D06B-792C-4BDD-ABE7-C4A20755B8D7}" presName="linearFlow" presStyleCnt="0">
        <dgm:presLayoutVars>
          <dgm:dir/>
          <dgm:animLvl val="lvl"/>
          <dgm:resizeHandles val="exact"/>
        </dgm:presLayoutVars>
      </dgm:prSet>
      <dgm:spPr/>
    </dgm:pt>
    <dgm:pt modelId="{90E5501D-72C5-41AD-B47A-C637356BCAAB}" type="pres">
      <dgm:prSet presAssocID="{1D5BD063-5D66-4141-9AC9-B268FC5BA4C2}" presName="composite" presStyleCnt="0"/>
      <dgm:spPr/>
    </dgm:pt>
    <dgm:pt modelId="{D0BD0802-4EFE-427E-A3A5-54C4B4408958}" type="pres">
      <dgm:prSet presAssocID="{1D5BD063-5D66-4141-9AC9-B268FC5BA4C2}" presName="parentText" presStyleLbl="alignNode1" presStyleIdx="0" presStyleCnt="1">
        <dgm:presLayoutVars>
          <dgm:chMax val="1"/>
          <dgm:bulletEnabled val="1"/>
        </dgm:presLayoutVars>
      </dgm:prSet>
      <dgm:spPr/>
    </dgm:pt>
    <dgm:pt modelId="{5DD7FDD6-6EF1-4626-BC21-EBB650057689}" type="pres">
      <dgm:prSet presAssocID="{1D5BD063-5D66-4141-9AC9-B268FC5BA4C2}" presName="descendantText" presStyleLbl="alignAcc1" presStyleIdx="0" presStyleCnt="1">
        <dgm:presLayoutVars>
          <dgm:bulletEnabled val="1"/>
        </dgm:presLayoutVars>
      </dgm:prSet>
      <dgm:spPr/>
    </dgm:pt>
  </dgm:ptLst>
  <dgm:cxnLst>
    <dgm:cxn modelId="{97C93A0F-78CB-4739-8FF5-10F517C21890}" srcId="{1D5BD063-5D66-4141-9AC9-B268FC5BA4C2}" destId="{34B4DEA3-DB65-498F-A654-06D57D44615C}" srcOrd="0" destOrd="0" parTransId="{D0C02C78-4E89-456B-8213-B8AB9B242A2B}" sibTransId="{ABE54A8D-AC09-4AC2-AD46-C63AEE965B21}"/>
    <dgm:cxn modelId="{5CC1D321-9AD8-435D-AB6E-6C25FEF93E59}" type="presOf" srcId="{34B4DEA3-DB65-498F-A654-06D57D44615C}" destId="{5DD7FDD6-6EF1-4626-BC21-EBB650057689}" srcOrd="0" destOrd="0" presId="urn:microsoft.com/office/officeart/2005/8/layout/chevron2"/>
    <dgm:cxn modelId="{09A64471-D58E-4FD7-A581-73E4566BABEF}" type="presOf" srcId="{1D5BD063-5D66-4141-9AC9-B268FC5BA4C2}" destId="{D0BD0802-4EFE-427E-A3A5-54C4B4408958}" srcOrd="0" destOrd="0" presId="urn:microsoft.com/office/officeart/2005/8/layout/chevron2"/>
    <dgm:cxn modelId="{8741E79A-92DF-4B71-AA8E-14FD09131428}" srcId="{61F4D06B-792C-4BDD-ABE7-C4A20755B8D7}" destId="{1D5BD063-5D66-4141-9AC9-B268FC5BA4C2}" srcOrd="0" destOrd="0" parTransId="{91F170E8-8441-4F35-B7CE-06DBEE7503A0}" sibTransId="{5C1A9BA1-F322-4176-B808-D8A0059D0931}"/>
    <dgm:cxn modelId="{D5E480F0-281E-490D-A13C-4F7B9AC7C6B8}" type="presOf" srcId="{61F4D06B-792C-4BDD-ABE7-C4A20755B8D7}" destId="{0164B733-DE54-49E7-BD87-3D0A702359B8}" srcOrd="0" destOrd="0" presId="urn:microsoft.com/office/officeart/2005/8/layout/chevron2"/>
    <dgm:cxn modelId="{247A2282-FF5C-4A2E-B4D0-D3083CC892D3}" type="presParOf" srcId="{0164B733-DE54-49E7-BD87-3D0A702359B8}" destId="{90E5501D-72C5-41AD-B47A-C637356BCAAB}" srcOrd="0" destOrd="0" presId="urn:microsoft.com/office/officeart/2005/8/layout/chevron2"/>
    <dgm:cxn modelId="{7C86C326-C2F4-4A69-A6DD-F9F56CBEB972}" type="presParOf" srcId="{90E5501D-72C5-41AD-B47A-C637356BCAAB}" destId="{D0BD0802-4EFE-427E-A3A5-54C4B4408958}" srcOrd="0" destOrd="0" presId="urn:microsoft.com/office/officeart/2005/8/layout/chevron2"/>
    <dgm:cxn modelId="{641B5A83-7459-48DA-9927-BC1D043024F0}" type="presParOf" srcId="{90E5501D-72C5-41AD-B47A-C637356BCAAB}" destId="{5DD7FDD6-6EF1-4626-BC21-EBB65005768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892561-BC01-4BD7-AA2F-5D47BCC6653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7B7F34C3-436B-48F8-87E6-6F2BBD861320}">
      <dgm:prSet/>
      <dgm:spPr/>
      <dgm:t>
        <a:bodyPr/>
        <a:lstStyle/>
        <a:p>
          <a:r>
            <a:rPr lang="zh-CN" altLang="en-US" dirty="0"/>
            <a:t>研究目的</a:t>
          </a:r>
          <a:endParaRPr lang="zh-CN" dirty="0"/>
        </a:p>
      </dgm:t>
    </dgm:pt>
    <dgm:pt modelId="{F6939FE4-2506-4516-9FD2-67FDCC9B37AF}" type="parTrans" cxnId="{F21F3040-7251-4D13-8DAC-30ACCCBF0E8D}">
      <dgm:prSet/>
      <dgm:spPr/>
      <dgm:t>
        <a:bodyPr/>
        <a:lstStyle/>
        <a:p>
          <a:endParaRPr lang="zh-CN" altLang="en-US"/>
        </a:p>
      </dgm:t>
    </dgm:pt>
    <dgm:pt modelId="{550E7034-24BD-4998-B918-409D1D834874}" type="sibTrans" cxnId="{F21F3040-7251-4D13-8DAC-30ACCCBF0E8D}">
      <dgm:prSet/>
      <dgm:spPr/>
      <dgm:t>
        <a:bodyPr/>
        <a:lstStyle/>
        <a:p>
          <a:endParaRPr lang="zh-CN" altLang="en-US"/>
        </a:p>
      </dgm:t>
    </dgm:pt>
    <dgm:pt modelId="{CD7253E7-8E35-4958-B1F6-8E18E83F8B9A}">
      <dgm:prSet custT="1"/>
      <dgm:spPr/>
      <dgm:t>
        <a:bodyPr/>
        <a:lstStyle/>
        <a:p>
          <a:r>
            <a:rPr lang="zh-CN" sz="1800" dirty="0"/>
            <a:t>研究当行为金融学的两个心理变量</a:t>
          </a:r>
          <a:r>
            <a:rPr lang="en-US" sz="1800" dirty="0"/>
            <a:t>——</a:t>
          </a:r>
          <a:r>
            <a:rPr lang="zh-CN" sz="1800" dirty="0"/>
            <a:t>信心和损失厌恶被考虑在内时，股票市场价格和回报动态的变化</a:t>
          </a:r>
          <a:r>
            <a:rPr lang="zh-CN" altLang="en-US" sz="1800" dirty="0"/>
            <a:t>。</a:t>
          </a:r>
        </a:p>
      </dgm:t>
    </dgm:pt>
    <dgm:pt modelId="{4789CBDE-23BC-48FD-AA02-DC8DD946DD7A}" type="parTrans" cxnId="{088FFDE0-0099-4F1E-910A-8D57505F36F6}">
      <dgm:prSet/>
      <dgm:spPr/>
      <dgm:t>
        <a:bodyPr/>
        <a:lstStyle/>
        <a:p>
          <a:endParaRPr lang="zh-CN" altLang="en-US"/>
        </a:p>
      </dgm:t>
    </dgm:pt>
    <dgm:pt modelId="{983E4BB3-6E96-4B4A-8D09-5EDFEEA63E20}" type="sibTrans" cxnId="{088FFDE0-0099-4F1E-910A-8D57505F36F6}">
      <dgm:prSet/>
      <dgm:spPr/>
      <dgm:t>
        <a:bodyPr/>
        <a:lstStyle/>
        <a:p>
          <a:endParaRPr lang="zh-CN" altLang="en-US"/>
        </a:p>
      </dgm:t>
    </dgm:pt>
    <dgm:pt modelId="{FD87FF96-4707-41D2-B348-DF37868CC88E}" type="pres">
      <dgm:prSet presAssocID="{33892561-BC01-4BD7-AA2F-5D47BCC66533}" presName="linearFlow" presStyleCnt="0">
        <dgm:presLayoutVars>
          <dgm:dir/>
          <dgm:animLvl val="lvl"/>
          <dgm:resizeHandles val="exact"/>
        </dgm:presLayoutVars>
      </dgm:prSet>
      <dgm:spPr/>
    </dgm:pt>
    <dgm:pt modelId="{0BAB34DA-1642-403C-B399-BE50C33261CC}" type="pres">
      <dgm:prSet presAssocID="{7B7F34C3-436B-48F8-87E6-6F2BBD861320}" presName="composite" presStyleCnt="0"/>
      <dgm:spPr/>
    </dgm:pt>
    <dgm:pt modelId="{742EF905-B7EE-4476-B8F0-E0F9F003A182}" type="pres">
      <dgm:prSet presAssocID="{7B7F34C3-436B-48F8-87E6-6F2BBD861320}" presName="parentText" presStyleLbl="alignNode1" presStyleIdx="0" presStyleCnt="1">
        <dgm:presLayoutVars>
          <dgm:chMax val="1"/>
          <dgm:bulletEnabled val="1"/>
        </dgm:presLayoutVars>
      </dgm:prSet>
      <dgm:spPr/>
    </dgm:pt>
    <dgm:pt modelId="{821E37EC-FC5C-4ED9-BC6F-E9F99A787766}" type="pres">
      <dgm:prSet presAssocID="{7B7F34C3-436B-48F8-87E6-6F2BBD861320}" presName="descendantText" presStyleLbl="alignAcc1" presStyleIdx="0" presStyleCnt="1">
        <dgm:presLayoutVars>
          <dgm:bulletEnabled val="1"/>
        </dgm:presLayoutVars>
      </dgm:prSet>
      <dgm:spPr/>
    </dgm:pt>
  </dgm:ptLst>
  <dgm:cxnLst>
    <dgm:cxn modelId="{F21F3040-7251-4D13-8DAC-30ACCCBF0E8D}" srcId="{33892561-BC01-4BD7-AA2F-5D47BCC66533}" destId="{7B7F34C3-436B-48F8-87E6-6F2BBD861320}" srcOrd="0" destOrd="0" parTransId="{F6939FE4-2506-4516-9FD2-67FDCC9B37AF}" sibTransId="{550E7034-24BD-4998-B918-409D1D834874}"/>
    <dgm:cxn modelId="{4BEE62A5-B84D-4466-9487-DF21287577CB}" type="presOf" srcId="{CD7253E7-8E35-4958-B1F6-8E18E83F8B9A}" destId="{821E37EC-FC5C-4ED9-BC6F-E9F99A787766}" srcOrd="0" destOrd="0" presId="urn:microsoft.com/office/officeart/2005/8/layout/chevron2"/>
    <dgm:cxn modelId="{C47748BF-C330-4111-A911-EF382AE38635}" type="presOf" srcId="{33892561-BC01-4BD7-AA2F-5D47BCC66533}" destId="{FD87FF96-4707-41D2-B348-DF37868CC88E}" srcOrd="0" destOrd="0" presId="urn:microsoft.com/office/officeart/2005/8/layout/chevron2"/>
    <dgm:cxn modelId="{E6D33BE0-2A30-49DA-82F9-CDC54001EE95}" type="presOf" srcId="{7B7F34C3-436B-48F8-87E6-6F2BBD861320}" destId="{742EF905-B7EE-4476-B8F0-E0F9F003A182}" srcOrd="0" destOrd="0" presId="urn:microsoft.com/office/officeart/2005/8/layout/chevron2"/>
    <dgm:cxn modelId="{088FFDE0-0099-4F1E-910A-8D57505F36F6}" srcId="{7B7F34C3-436B-48F8-87E6-6F2BBD861320}" destId="{CD7253E7-8E35-4958-B1F6-8E18E83F8B9A}" srcOrd="0" destOrd="0" parTransId="{4789CBDE-23BC-48FD-AA02-DC8DD946DD7A}" sibTransId="{983E4BB3-6E96-4B4A-8D09-5EDFEEA63E20}"/>
    <dgm:cxn modelId="{241A4665-DB49-45AF-A813-2C61C16CD44E}" type="presParOf" srcId="{FD87FF96-4707-41D2-B348-DF37868CC88E}" destId="{0BAB34DA-1642-403C-B399-BE50C33261CC}" srcOrd="0" destOrd="0" presId="urn:microsoft.com/office/officeart/2005/8/layout/chevron2"/>
    <dgm:cxn modelId="{FFFAC8D6-FD7B-4A74-80B5-9EB30A2C34A2}" type="presParOf" srcId="{0BAB34DA-1642-403C-B399-BE50C33261CC}" destId="{742EF905-B7EE-4476-B8F0-E0F9F003A182}" srcOrd="0" destOrd="0" presId="urn:microsoft.com/office/officeart/2005/8/layout/chevron2"/>
    <dgm:cxn modelId="{B345057C-E664-4F79-89F0-39A61FFC9201}" type="presParOf" srcId="{0BAB34DA-1642-403C-B399-BE50C33261CC}" destId="{821E37EC-FC5C-4ED9-BC6F-E9F99A787766}"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5E3CD5-7281-4D79-BA38-DC71284B3161}" type="doc">
      <dgm:prSet loTypeId="urn:microsoft.com/office/officeart/2005/8/layout/hProcess9" loCatId="process" qsTypeId="urn:microsoft.com/office/officeart/2005/8/quickstyle/simple1" qsCatId="simple" csTypeId="urn:microsoft.com/office/officeart/2005/8/colors/accent1_3" csCatId="accent1" phldr="1"/>
      <dgm:spPr/>
      <dgm:t>
        <a:bodyPr/>
        <a:lstStyle/>
        <a:p>
          <a:endParaRPr lang="zh-CN" altLang="en-US"/>
        </a:p>
      </dgm:t>
    </dgm:pt>
    <dgm:pt modelId="{45DF5459-7926-4DCE-8617-1B9ABB85E70C}">
      <dgm:prSet phldrT="[文本]"/>
      <dgm:spPr/>
      <dgm:t>
        <a:bodyPr/>
        <a:lstStyle/>
        <a:p>
          <a:r>
            <a:rPr lang="zh-CN" altLang="en-US" dirty="0"/>
            <a:t>通过效用函数为两类投资者构建优化行为</a:t>
          </a:r>
        </a:p>
      </dgm:t>
    </dgm:pt>
    <dgm:pt modelId="{AFF09E98-BDB5-43B9-BACB-1611040FF90A}" type="parTrans" cxnId="{A5A61128-C479-4ECD-B0D8-D452F4FBD797}">
      <dgm:prSet/>
      <dgm:spPr/>
      <dgm:t>
        <a:bodyPr/>
        <a:lstStyle/>
        <a:p>
          <a:endParaRPr lang="zh-CN" altLang="en-US"/>
        </a:p>
      </dgm:t>
    </dgm:pt>
    <dgm:pt modelId="{9D275730-2179-4653-B289-A80FB6137A75}" type="sibTrans" cxnId="{A5A61128-C479-4ECD-B0D8-D452F4FBD797}">
      <dgm:prSet/>
      <dgm:spPr/>
      <dgm:t>
        <a:bodyPr/>
        <a:lstStyle/>
        <a:p>
          <a:endParaRPr lang="zh-CN" altLang="en-US"/>
        </a:p>
      </dgm:t>
    </dgm:pt>
    <dgm:pt modelId="{39CA1A9F-969B-4A21-8C8D-EB74AC79BE1D}">
      <dgm:prSet phldrT="[文本]"/>
      <dgm:spPr/>
      <dgm:t>
        <a:bodyPr/>
        <a:lstStyle/>
        <a:p>
          <a:r>
            <a:rPr lang="zh-CN" altLang="en-US" dirty="0"/>
            <a:t>市场上只有</a:t>
          </a:r>
          <a:r>
            <a:rPr lang="en-US" altLang="zh-CN" dirty="0"/>
            <a:t>F</a:t>
          </a:r>
          <a:r>
            <a:rPr lang="zh-CN" altLang="en-US" dirty="0"/>
            <a:t>时，不存在收益的自相关，、交易量波动或相对于基本价格的过度波动。</a:t>
          </a:r>
        </a:p>
      </dgm:t>
    </dgm:pt>
    <dgm:pt modelId="{C51FBFC4-3E8C-4D82-9D79-B1F1EC2EBD82}" type="parTrans" cxnId="{1F0A49AD-42F3-4EE3-8874-9C3D1604D7E4}">
      <dgm:prSet/>
      <dgm:spPr/>
      <dgm:t>
        <a:bodyPr/>
        <a:lstStyle/>
        <a:p>
          <a:endParaRPr lang="zh-CN" altLang="en-US"/>
        </a:p>
      </dgm:t>
    </dgm:pt>
    <dgm:pt modelId="{152E043F-3BE5-4D0E-9099-CB136719E9DA}" type="sibTrans" cxnId="{1F0A49AD-42F3-4EE3-8874-9C3D1604D7E4}">
      <dgm:prSet/>
      <dgm:spPr/>
      <dgm:t>
        <a:bodyPr/>
        <a:lstStyle/>
        <a:p>
          <a:endParaRPr lang="zh-CN" altLang="en-US"/>
        </a:p>
      </dgm:t>
    </dgm:pt>
    <dgm:pt modelId="{C00E1CB7-85AF-4DCC-9247-2BA4776B2BB2}" type="pres">
      <dgm:prSet presAssocID="{995E3CD5-7281-4D79-BA38-DC71284B3161}" presName="CompostProcess" presStyleCnt="0">
        <dgm:presLayoutVars>
          <dgm:dir/>
          <dgm:resizeHandles val="exact"/>
        </dgm:presLayoutVars>
      </dgm:prSet>
      <dgm:spPr/>
    </dgm:pt>
    <dgm:pt modelId="{49F57911-8B62-4F8A-9440-670D9DDFC36F}" type="pres">
      <dgm:prSet presAssocID="{995E3CD5-7281-4D79-BA38-DC71284B3161}" presName="arrow" presStyleLbl="bgShp" presStyleIdx="0" presStyleCnt="1" custScaleX="117647"/>
      <dgm:spPr/>
    </dgm:pt>
    <dgm:pt modelId="{395F1D3C-0219-43B3-A89E-E2C190DE09EA}" type="pres">
      <dgm:prSet presAssocID="{995E3CD5-7281-4D79-BA38-DC71284B3161}" presName="linearProcess" presStyleCnt="0"/>
      <dgm:spPr/>
    </dgm:pt>
    <dgm:pt modelId="{D4B9B7FC-2EE8-4FD0-80A7-5CA2EA960CCB}" type="pres">
      <dgm:prSet presAssocID="{45DF5459-7926-4DCE-8617-1B9ABB85E70C}" presName="textNode" presStyleLbl="node1" presStyleIdx="0" presStyleCnt="2">
        <dgm:presLayoutVars>
          <dgm:bulletEnabled val="1"/>
        </dgm:presLayoutVars>
      </dgm:prSet>
      <dgm:spPr/>
    </dgm:pt>
    <dgm:pt modelId="{D19CD1AB-BC2A-4A54-AB03-9336EF829343}" type="pres">
      <dgm:prSet presAssocID="{9D275730-2179-4653-B289-A80FB6137A75}" presName="sibTrans" presStyleCnt="0"/>
      <dgm:spPr/>
    </dgm:pt>
    <dgm:pt modelId="{0AA2435D-53FF-4337-B875-5C1259CDC7E8}" type="pres">
      <dgm:prSet presAssocID="{39CA1A9F-969B-4A21-8C8D-EB74AC79BE1D}" presName="textNode" presStyleLbl="node1" presStyleIdx="1" presStyleCnt="2">
        <dgm:presLayoutVars>
          <dgm:bulletEnabled val="1"/>
        </dgm:presLayoutVars>
      </dgm:prSet>
      <dgm:spPr/>
    </dgm:pt>
  </dgm:ptLst>
  <dgm:cxnLst>
    <dgm:cxn modelId="{A5A61128-C479-4ECD-B0D8-D452F4FBD797}" srcId="{995E3CD5-7281-4D79-BA38-DC71284B3161}" destId="{45DF5459-7926-4DCE-8617-1B9ABB85E70C}" srcOrd="0" destOrd="0" parTransId="{AFF09E98-BDB5-43B9-BACB-1611040FF90A}" sibTransId="{9D275730-2179-4653-B289-A80FB6137A75}"/>
    <dgm:cxn modelId="{8E3E6B31-6ECF-437A-BC70-B8AA61B8C1BA}" type="presOf" srcId="{39CA1A9F-969B-4A21-8C8D-EB74AC79BE1D}" destId="{0AA2435D-53FF-4337-B875-5C1259CDC7E8}" srcOrd="0" destOrd="0" presId="urn:microsoft.com/office/officeart/2005/8/layout/hProcess9"/>
    <dgm:cxn modelId="{1F0A49AD-42F3-4EE3-8874-9C3D1604D7E4}" srcId="{995E3CD5-7281-4D79-BA38-DC71284B3161}" destId="{39CA1A9F-969B-4A21-8C8D-EB74AC79BE1D}" srcOrd="1" destOrd="0" parTransId="{C51FBFC4-3E8C-4D82-9D79-B1F1EC2EBD82}" sibTransId="{152E043F-3BE5-4D0E-9099-CB136719E9DA}"/>
    <dgm:cxn modelId="{4DB645B3-386F-4233-AC36-E6BF1E735F27}" type="presOf" srcId="{45DF5459-7926-4DCE-8617-1B9ABB85E70C}" destId="{D4B9B7FC-2EE8-4FD0-80A7-5CA2EA960CCB}" srcOrd="0" destOrd="0" presId="urn:microsoft.com/office/officeart/2005/8/layout/hProcess9"/>
    <dgm:cxn modelId="{9C237CFC-CF05-4CA7-AA06-EDBE265D0562}" type="presOf" srcId="{995E3CD5-7281-4D79-BA38-DC71284B3161}" destId="{C00E1CB7-85AF-4DCC-9247-2BA4776B2BB2}" srcOrd="0" destOrd="0" presId="urn:microsoft.com/office/officeart/2005/8/layout/hProcess9"/>
    <dgm:cxn modelId="{26A09131-4132-41E7-A286-CD1C6D29E2BF}" type="presParOf" srcId="{C00E1CB7-85AF-4DCC-9247-2BA4776B2BB2}" destId="{49F57911-8B62-4F8A-9440-670D9DDFC36F}" srcOrd="0" destOrd="0" presId="urn:microsoft.com/office/officeart/2005/8/layout/hProcess9"/>
    <dgm:cxn modelId="{20FC17DE-DFB1-4D2E-9F6B-EBF0FA0FA4EE}" type="presParOf" srcId="{C00E1CB7-85AF-4DCC-9247-2BA4776B2BB2}" destId="{395F1D3C-0219-43B3-A89E-E2C190DE09EA}" srcOrd="1" destOrd="0" presId="urn:microsoft.com/office/officeart/2005/8/layout/hProcess9"/>
    <dgm:cxn modelId="{59F2EE70-B204-413A-AFCB-C744BBE3C098}" type="presParOf" srcId="{395F1D3C-0219-43B3-A89E-E2C190DE09EA}" destId="{D4B9B7FC-2EE8-4FD0-80A7-5CA2EA960CCB}" srcOrd="0" destOrd="0" presId="urn:microsoft.com/office/officeart/2005/8/layout/hProcess9"/>
    <dgm:cxn modelId="{CFC2E857-26AB-49A2-923B-4C5005D6C7C7}" type="presParOf" srcId="{395F1D3C-0219-43B3-A89E-E2C190DE09EA}" destId="{D19CD1AB-BC2A-4A54-AB03-9336EF829343}" srcOrd="1" destOrd="0" presId="urn:microsoft.com/office/officeart/2005/8/layout/hProcess9"/>
    <dgm:cxn modelId="{F3477D40-C1C8-4850-86C6-7E922E7ACE6E}" type="presParOf" srcId="{395F1D3C-0219-43B3-A89E-E2C190DE09EA}" destId="{0AA2435D-53FF-4337-B875-5C1259CDC7E8}"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95E3CD5-7281-4D79-BA38-DC71284B3161}" type="doc">
      <dgm:prSet loTypeId="urn:microsoft.com/office/officeart/2005/8/layout/hProcess9" loCatId="process" qsTypeId="urn:microsoft.com/office/officeart/2005/8/quickstyle/simple1" qsCatId="simple" csTypeId="urn:microsoft.com/office/officeart/2005/8/colors/accent1_3" csCatId="accent1" phldr="1"/>
      <dgm:spPr/>
      <dgm:t>
        <a:bodyPr/>
        <a:lstStyle/>
        <a:p>
          <a:endParaRPr lang="zh-CN" altLang="en-US"/>
        </a:p>
      </dgm:t>
    </dgm:pt>
    <dgm:pt modelId="{39CA1A9F-969B-4A21-8C8D-EB74AC79BE1D}">
      <dgm:prSet phldrT="[文本]" custT="1"/>
      <dgm:spPr/>
      <dgm:t>
        <a:bodyPr/>
        <a:lstStyle/>
        <a:p>
          <a:r>
            <a:rPr lang="zh-CN" altLang="en-US" sz="2000" dirty="0"/>
            <a:t>股票交易量增加和价格过度波动现象出现</a:t>
          </a:r>
        </a:p>
      </dgm:t>
    </dgm:pt>
    <dgm:pt modelId="{C51FBFC4-3E8C-4D82-9D79-B1F1EC2EBD82}" type="parTrans" cxnId="{1F0A49AD-42F3-4EE3-8874-9C3D1604D7E4}">
      <dgm:prSet/>
      <dgm:spPr/>
      <dgm:t>
        <a:bodyPr/>
        <a:lstStyle/>
        <a:p>
          <a:endParaRPr lang="zh-CN" altLang="en-US"/>
        </a:p>
      </dgm:t>
    </dgm:pt>
    <dgm:pt modelId="{152E043F-3BE5-4D0E-9099-CB136719E9DA}" type="sibTrans" cxnId="{1F0A49AD-42F3-4EE3-8874-9C3D1604D7E4}">
      <dgm:prSet/>
      <dgm:spPr/>
      <dgm:t>
        <a:bodyPr/>
        <a:lstStyle/>
        <a:p>
          <a:endParaRPr lang="zh-CN" altLang="en-US"/>
        </a:p>
      </dgm:t>
    </dgm:pt>
    <dgm:pt modelId="{C633D280-1B8F-4A8C-9C93-F187ADE31EDD}">
      <dgm:prSet custT="1"/>
      <dgm:spPr/>
      <dgm:t>
        <a:bodyPr/>
        <a:lstStyle/>
        <a:p>
          <a:r>
            <a:rPr lang="zh-CN" altLang="en-US" sz="2800" dirty="0"/>
            <a:t>引入少量</a:t>
          </a:r>
          <a:r>
            <a:rPr lang="en-US" altLang="en-US" sz="2800" dirty="0"/>
            <a:t>(5%)</a:t>
          </a:r>
          <a:r>
            <a:rPr lang="zh-CN" altLang="en-US" sz="2800" dirty="0"/>
            <a:t>的</a:t>
          </a:r>
          <a:r>
            <a:rPr lang="en-US" altLang="zh-CN" sz="2800" dirty="0"/>
            <a:t>C</a:t>
          </a:r>
          <a:endParaRPr lang="zh-CN" altLang="en-US" sz="2800" dirty="0"/>
        </a:p>
      </dgm:t>
    </dgm:pt>
    <dgm:pt modelId="{A78CB5BE-A5F6-456F-9230-59813B62AC58}" type="parTrans" cxnId="{F9346602-D876-42D2-83D1-202F90D01364}">
      <dgm:prSet/>
      <dgm:spPr/>
      <dgm:t>
        <a:bodyPr/>
        <a:lstStyle/>
        <a:p>
          <a:endParaRPr lang="zh-CN" altLang="en-US"/>
        </a:p>
      </dgm:t>
    </dgm:pt>
    <dgm:pt modelId="{D971BC0C-7937-4B45-9036-F4ECAA1CA76E}" type="sibTrans" cxnId="{F9346602-D876-42D2-83D1-202F90D01364}">
      <dgm:prSet/>
      <dgm:spPr/>
      <dgm:t>
        <a:bodyPr/>
        <a:lstStyle/>
        <a:p>
          <a:endParaRPr lang="zh-CN" altLang="en-US"/>
        </a:p>
      </dgm:t>
    </dgm:pt>
    <dgm:pt modelId="{C00E1CB7-85AF-4DCC-9247-2BA4776B2BB2}" type="pres">
      <dgm:prSet presAssocID="{995E3CD5-7281-4D79-BA38-DC71284B3161}" presName="CompostProcess" presStyleCnt="0">
        <dgm:presLayoutVars>
          <dgm:dir/>
          <dgm:resizeHandles val="exact"/>
        </dgm:presLayoutVars>
      </dgm:prSet>
      <dgm:spPr/>
    </dgm:pt>
    <dgm:pt modelId="{49F57911-8B62-4F8A-9440-670D9DDFC36F}" type="pres">
      <dgm:prSet presAssocID="{995E3CD5-7281-4D79-BA38-DC71284B3161}" presName="arrow" presStyleLbl="bgShp" presStyleIdx="0" presStyleCnt="1" custScaleX="117647"/>
      <dgm:spPr/>
    </dgm:pt>
    <dgm:pt modelId="{395F1D3C-0219-43B3-A89E-E2C190DE09EA}" type="pres">
      <dgm:prSet presAssocID="{995E3CD5-7281-4D79-BA38-DC71284B3161}" presName="linearProcess" presStyleCnt="0"/>
      <dgm:spPr/>
    </dgm:pt>
    <dgm:pt modelId="{D94D5158-67DA-4841-A088-BFE26928DB09}" type="pres">
      <dgm:prSet presAssocID="{C633D280-1B8F-4A8C-9C93-F187ADE31EDD}" presName="textNode" presStyleLbl="node1" presStyleIdx="0" presStyleCnt="2">
        <dgm:presLayoutVars>
          <dgm:bulletEnabled val="1"/>
        </dgm:presLayoutVars>
      </dgm:prSet>
      <dgm:spPr/>
    </dgm:pt>
    <dgm:pt modelId="{DCC993AD-B2B6-4155-BEA6-54A95CA9A091}" type="pres">
      <dgm:prSet presAssocID="{D971BC0C-7937-4B45-9036-F4ECAA1CA76E}" presName="sibTrans" presStyleCnt="0"/>
      <dgm:spPr/>
    </dgm:pt>
    <dgm:pt modelId="{0AA2435D-53FF-4337-B875-5C1259CDC7E8}" type="pres">
      <dgm:prSet presAssocID="{39CA1A9F-969B-4A21-8C8D-EB74AC79BE1D}" presName="textNode" presStyleLbl="node1" presStyleIdx="1" presStyleCnt="2">
        <dgm:presLayoutVars>
          <dgm:bulletEnabled val="1"/>
        </dgm:presLayoutVars>
      </dgm:prSet>
      <dgm:spPr/>
    </dgm:pt>
  </dgm:ptLst>
  <dgm:cxnLst>
    <dgm:cxn modelId="{F9346602-D876-42D2-83D1-202F90D01364}" srcId="{995E3CD5-7281-4D79-BA38-DC71284B3161}" destId="{C633D280-1B8F-4A8C-9C93-F187ADE31EDD}" srcOrd="0" destOrd="0" parTransId="{A78CB5BE-A5F6-456F-9230-59813B62AC58}" sibTransId="{D971BC0C-7937-4B45-9036-F4ECAA1CA76E}"/>
    <dgm:cxn modelId="{8E3E6B31-6ECF-437A-BC70-B8AA61B8C1BA}" type="presOf" srcId="{39CA1A9F-969B-4A21-8C8D-EB74AC79BE1D}" destId="{0AA2435D-53FF-4337-B875-5C1259CDC7E8}" srcOrd="0" destOrd="0" presId="urn:microsoft.com/office/officeart/2005/8/layout/hProcess9"/>
    <dgm:cxn modelId="{FB895348-2689-4873-A52D-66624B5FC632}" type="presOf" srcId="{C633D280-1B8F-4A8C-9C93-F187ADE31EDD}" destId="{D94D5158-67DA-4841-A088-BFE26928DB09}" srcOrd="0" destOrd="0" presId="urn:microsoft.com/office/officeart/2005/8/layout/hProcess9"/>
    <dgm:cxn modelId="{1F0A49AD-42F3-4EE3-8874-9C3D1604D7E4}" srcId="{995E3CD5-7281-4D79-BA38-DC71284B3161}" destId="{39CA1A9F-969B-4A21-8C8D-EB74AC79BE1D}" srcOrd="1" destOrd="0" parTransId="{C51FBFC4-3E8C-4D82-9D79-B1F1EC2EBD82}" sibTransId="{152E043F-3BE5-4D0E-9099-CB136719E9DA}"/>
    <dgm:cxn modelId="{9C237CFC-CF05-4CA7-AA06-EDBE265D0562}" type="presOf" srcId="{995E3CD5-7281-4D79-BA38-DC71284B3161}" destId="{C00E1CB7-85AF-4DCC-9247-2BA4776B2BB2}" srcOrd="0" destOrd="0" presId="urn:microsoft.com/office/officeart/2005/8/layout/hProcess9"/>
    <dgm:cxn modelId="{26A09131-4132-41E7-A286-CD1C6D29E2BF}" type="presParOf" srcId="{C00E1CB7-85AF-4DCC-9247-2BA4776B2BB2}" destId="{49F57911-8B62-4F8A-9440-670D9DDFC36F}" srcOrd="0" destOrd="0" presId="urn:microsoft.com/office/officeart/2005/8/layout/hProcess9"/>
    <dgm:cxn modelId="{20FC17DE-DFB1-4D2E-9F6B-EBF0FA0FA4EE}" type="presParOf" srcId="{C00E1CB7-85AF-4DCC-9247-2BA4776B2BB2}" destId="{395F1D3C-0219-43B3-A89E-E2C190DE09EA}" srcOrd="1" destOrd="0" presId="urn:microsoft.com/office/officeart/2005/8/layout/hProcess9"/>
    <dgm:cxn modelId="{70EC2217-F424-497F-8DC6-C4AD85EF763C}" type="presParOf" srcId="{395F1D3C-0219-43B3-A89E-E2C190DE09EA}" destId="{D94D5158-67DA-4841-A088-BFE26928DB09}" srcOrd="0" destOrd="0" presId="urn:microsoft.com/office/officeart/2005/8/layout/hProcess9"/>
    <dgm:cxn modelId="{6CDF506B-D62C-4CD8-B253-9542B22CEAF9}" type="presParOf" srcId="{395F1D3C-0219-43B3-A89E-E2C190DE09EA}" destId="{DCC993AD-B2B6-4155-BEA6-54A95CA9A091}" srcOrd="1" destOrd="0" presId="urn:microsoft.com/office/officeart/2005/8/layout/hProcess9"/>
    <dgm:cxn modelId="{F3477D40-C1C8-4850-86C6-7E922E7ACE6E}" type="presParOf" srcId="{395F1D3C-0219-43B3-A89E-E2C190DE09EA}" destId="{0AA2435D-53FF-4337-B875-5C1259CDC7E8}" srcOrd="2"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5E3CD5-7281-4D79-BA38-DC71284B3161}" type="doc">
      <dgm:prSet loTypeId="urn:microsoft.com/office/officeart/2005/8/layout/hProcess9" loCatId="process" qsTypeId="urn:microsoft.com/office/officeart/2005/8/quickstyle/simple1" qsCatId="simple" csTypeId="urn:microsoft.com/office/officeart/2005/8/colors/accent1_3" csCatId="accent1" phldr="1"/>
      <dgm:spPr/>
      <dgm:t>
        <a:bodyPr/>
        <a:lstStyle/>
        <a:p>
          <a:endParaRPr lang="zh-CN" altLang="en-US"/>
        </a:p>
      </dgm:t>
    </dgm:pt>
    <dgm:pt modelId="{39CA1A9F-969B-4A21-8C8D-EB74AC79BE1D}">
      <dgm:prSet phldrT="[文本]" custT="1"/>
      <dgm:spPr/>
      <dgm:t>
        <a:bodyPr/>
        <a:lstStyle/>
        <a:p>
          <a:r>
            <a:rPr lang="zh-CN" altLang="en-US" sz="2000" dirty="0"/>
            <a:t>平均回报率和其他数据比模拟市场中只有</a:t>
          </a:r>
          <a:r>
            <a:rPr lang="en-US" altLang="zh-CN" sz="2000" dirty="0"/>
            <a:t>F</a:t>
          </a:r>
          <a:r>
            <a:rPr lang="zh-CN" altLang="en-US" sz="2000" dirty="0"/>
            <a:t>时要高</a:t>
          </a:r>
        </a:p>
      </dgm:t>
    </dgm:pt>
    <dgm:pt modelId="{C51FBFC4-3E8C-4D82-9D79-B1F1EC2EBD82}" type="parTrans" cxnId="{1F0A49AD-42F3-4EE3-8874-9C3D1604D7E4}">
      <dgm:prSet/>
      <dgm:spPr/>
      <dgm:t>
        <a:bodyPr/>
        <a:lstStyle/>
        <a:p>
          <a:endParaRPr lang="zh-CN" altLang="en-US"/>
        </a:p>
      </dgm:t>
    </dgm:pt>
    <dgm:pt modelId="{152E043F-3BE5-4D0E-9099-CB136719E9DA}" type="sibTrans" cxnId="{1F0A49AD-42F3-4EE3-8874-9C3D1604D7E4}">
      <dgm:prSet/>
      <dgm:spPr/>
      <dgm:t>
        <a:bodyPr/>
        <a:lstStyle/>
        <a:p>
          <a:endParaRPr lang="zh-CN" altLang="en-US"/>
        </a:p>
      </dgm:t>
    </dgm:pt>
    <dgm:pt modelId="{C633D280-1B8F-4A8C-9C93-F187ADE31EDD}">
      <dgm:prSet custT="1"/>
      <dgm:spPr/>
      <dgm:t>
        <a:bodyPr/>
        <a:lstStyle/>
        <a:p>
          <a:r>
            <a:rPr lang="en-US" altLang="zh-CN" sz="2800" dirty="0"/>
            <a:t>M = 10</a:t>
          </a:r>
          <a:endParaRPr lang="zh-CN" altLang="en-US" sz="2800" dirty="0"/>
        </a:p>
      </dgm:t>
    </dgm:pt>
    <dgm:pt modelId="{A78CB5BE-A5F6-456F-9230-59813B62AC58}" type="parTrans" cxnId="{F9346602-D876-42D2-83D1-202F90D01364}">
      <dgm:prSet/>
      <dgm:spPr/>
      <dgm:t>
        <a:bodyPr/>
        <a:lstStyle/>
        <a:p>
          <a:endParaRPr lang="zh-CN" altLang="en-US"/>
        </a:p>
      </dgm:t>
    </dgm:pt>
    <dgm:pt modelId="{D971BC0C-7937-4B45-9036-F4ECAA1CA76E}" type="sibTrans" cxnId="{F9346602-D876-42D2-83D1-202F90D01364}">
      <dgm:prSet/>
      <dgm:spPr/>
      <dgm:t>
        <a:bodyPr/>
        <a:lstStyle/>
        <a:p>
          <a:endParaRPr lang="zh-CN" altLang="en-US"/>
        </a:p>
      </dgm:t>
    </dgm:pt>
    <dgm:pt modelId="{C00E1CB7-85AF-4DCC-9247-2BA4776B2BB2}" type="pres">
      <dgm:prSet presAssocID="{995E3CD5-7281-4D79-BA38-DC71284B3161}" presName="CompostProcess" presStyleCnt="0">
        <dgm:presLayoutVars>
          <dgm:dir/>
          <dgm:resizeHandles val="exact"/>
        </dgm:presLayoutVars>
      </dgm:prSet>
      <dgm:spPr/>
    </dgm:pt>
    <dgm:pt modelId="{49F57911-8B62-4F8A-9440-670D9DDFC36F}" type="pres">
      <dgm:prSet presAssocID="{995E3CD5-7281-4D79-BA38-DC71284B3161}" presName="arrow" presStyleLbl="bgShp" presStyleIdx="0" presStyleCnt="1" custScaleX="117647"/>
      <dgm:spPr/>
    </dgm:pt>
    <dgm:pt modelId="{395F1D3C-0219-43B3-A89E-E2C190DE09EA}" type="pres">
      <dgm:prSet presAssocID="{995E3CD5-7281-4D79-BA38-DC71284B3161}" presName="linearProcess" presStyleCnt="0"/>
      <dgm:spPr/>
    </dgm:pt>
    <dgm:pt modelId="{D94D5158-67DA-4841-A088-BFE26928DB09}" type="pres">
      <dgm:prSet presAssocID="{C633D280-1B8F-4A8C-9C93-F187ADE31EDD}" presName="textNode" presStyleLbl="node1" presStyleIdx="0" presStyleCnt="2">
        <dgm:presLayoutVars>
          <dgm:bulletEnabled val="1"/>
        </dgm:presLayoutVars>
      </dgm:prSet>
      <dgm:spPr/>
    </dgm:pt>
    <dgm:pt modelId="{DCC993AD-B2B6-4155-BEA6-54A95CA9A091}" type="pres">
      <dgm:prSet presAssocID="{D971BC0C-7937-4B45-9036-F4ECAA1CA76E}" presName="sibTrans" presStyleCnt="0"/>
      <dgm:spPr/>
    </dgm:pt>
    <dgm:pt modelId="{0AA2435D-53FF-4337-B875-5C1259CDC7E8}" type="pres">
      <dgm:prSet presAssocID="{39CA1A9F-969B-4A21-8C8D-EB74AC79BE1D}" presName="textNode" presStyleLbl="node1" presStyleIdx="1" presStyleCnt="2">
        <dgm:presLayoutVars>
          <dgm:bulletEnabled val="1"/>
        </dgm:presLayoutVars>
      </dgm:prSet>
      <dgm:spPr/>
    </dgm:pt>
  </dgm:ptLst>
  <dgm:cxnLst>
    <dgm:cxn modelId="{F9346602-D876-42D2-83D1-202F90D01364}" srcId="{995E3CD5-7281-4D79-BA38-DC71284B3161}" destId="{C633D280-1B8F-4A8C-9C93-F187ADE31EDD}" srcOrd="0" destOrd="0" parTransId="{A78CB5BE-A5F6-456F-9230-59813B62AC58}" sibTransId="{D971BC0C-7937-4B45-9036-F4ECAA1CA76E}"/>
    <dgm:cxn modelId="{8E3E6B31-6ECF-437A-BC70-B8AA61B8C1BA}" type="presOf" srcId="{39CA1A9F-969B-4A21-8C8D-EB74AC79BE1D}" destId="{0AA2435D-53FF-4337-B875-5C1259CDC7E8}" srcOrd="0" destOrd="0" presId="urn:microsoft.com/office/officeart/2005/8/layout/hProcess9"/>
    <dgm:cxn modelId="{FB895348-2689-4873-A52D-66624B5FC632}" type="presOf" srcId="{C633D280-1B8F-4A8C-9C93-F187ADE31EDD}" destId="{D94D5158-67DA-4841-A088-BFE26928DB09}" srcOrd="0" destOrd="0" presId="urn:microsoft.com/office/officeart/2005/8/layout/hProcess9"/>
    <dgm:cxn modelId="{1F0A49AD-42F3-4EE3-8874-9C3D1604D7E4}" srcId="{995E3CD5-7281-4D79-BA38-DC71284B3161}" destId="{39CA1A9F-969B-4A21-8C8D-EB74AC79BE1D}" srcOrd="1" destOrd="0" parTransId="{C51FBFC4-3E8C-4D82-9D79-B1F1EC2EBD82}" sibTransId="{152E043F-3BE5-4D0E-9099-CB136719E9DA}"/>
    <dgm:cxn modelId="{9C237CFC-CF05-4CA7-AA06-EDBE265D0562}" type="presOf" srcId="{995E3CD5-7281-4D79-BA38-DC71284B3161}" destId="{C00E1CB7-85AF-4DCC-9247-2BA4776B2BB2}" srcOrd="0" destOrd="0" presId="urn:microsoft.com/office/officeart/2005/8/layout/hProcess9"/>
    <dgm:cxn modelId="{26A09131-4132-41E7-A286-CD1C6D29E2BF}" type="presParOf" srcId="{C00E1CB7-85AF-4DCC-9247-2BA4776B2BB2}" destId="{49F57911-8B62-4F8A-9440-670D9DDFC36F}" srcOrd="0" destOrd="0" presId="urn:microsoft.com/office/officeart/2005/8/layout/hProcess9"/>
    <dgm:cxn modelId="{20FC17DE-DFB1-4D2E-9F6B-EBF0FA0FA4EE}" type="presParOf" srcId="{C00E1CB7-85AF-4DCC-9247-2BA4776B2BB2}" destId="{395F1D3C-0219-43B3-A89E-E2C190DE09EA}" srcOrd="1" destOrd="0" presId="urn:microsoft.com/office/officeart/2005/8/layout/hProcess9"/>
    <dgm:cxn modelId="{70EC2217-F424-497F-8DC6-C4AD85EF763C}" type="presParOf" srcId="{395F1D3C-0219-43B3-A89E-E2C190DE09EA}" destId="{D94D5158-67DA-4841-A088-BFE26928DB09}" srcOrd="0" destOrd="0" presId="urn:microsoft.com/office/officeart/2005/8/layout/hProcess9"/>
    <dgm:cxn modelId="{6CDF506B-D62C-4CD8-B253-9542B22CEAF9}" type="presParOf" srcId="{395F1D3C-0219-43B3-A89E-E2C190DE09EA}" destId="{DCC993AD-B2B6-4155-BEA6-54A95CA9A091}" srcOrd="1" destOrd="0" presId="urn:microsoft.com/office/officeart/2005/8/layout/hProcess9"/>
    <dgm:cxn modelId="{F3477D40-C1C8-4850-86C6-7E922E7ACE6E}" type="presParOf" srcId="{395F1D3C-0219-43B3-A89E-E2C190DE09EA}" destId="{0AA2435D-53FF-4337-B875-5C1259CDC7E8}" srcOrd="2" destOrd="0" presId="urn:microsoft.com/office/officeart/2005/8/layout/hProcess9"/>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5E3CD5-7281-4D79-BA38-DC71284B3161}" type="doc">
      <dgm:prSet loTypeId="urn:microsoft.com/office/officeart/2005/8/layout/hProcess9" loCatId="process" qsTypeId="urn:microsoft.com/office/officeart/2005/8/quickstyle/simple1" qsCatId="simple" csTypeId="urn:microsoft.com/office/officeart/2005/8/colors/accent1_3" csCatId="accent1" phldr="1"/>
      <dgm:spPr/>
      <dgm:t>
        <a:bodyPr/>
        <a:lstStyle/>
        <a:p>
          <a:endParaRPr lang="zh-CN" altLang="en-US"/>
        </a:p>
      </dgm:t>
    </dgm:pt>
    <dgm:pt modelId="{39CA1A9F-969B-4A21-8C8D-EB74AC79BE1D}">
      <dgm:prSet phldrT="[文本]" custT="1"/>
      <dgm:spPr/>
      <dgm:t>
        <a:bodyPr/>
        <a:lstStyle/>
        <a:p>
          <a:r>
            <a:rPr lang="zh-CN" altLang="en-US" sz="2000" dirty="0"/>
            <a:t>数据增大，行为异质性强烈影响财务变量的动态</a:t>
          </a:r>
        </a:p>
      </dgm:t>
    </dgm:pt>
    <dgm:pt modelId="{C51FBFC4-3E8C-4D82-9D79-B1F1EC2EBD82}" type="parTrans" cxnId="{1F0A49AD-42F3-4EE3-8874-9C3D1604D7E4}">
      <dgm:prSet/>
      <dgm:spPr/>
      <dgm:t>
        <a:bodyPr/>
        <a:lstStyle/>
        <a:p>
          <a:endParaRPr lang="zh-CN" altLang="en-US"/>
        </a:p>
      </dgm:t>
    </dgm:pt>
    <dgm:pt modelId="{152E043F-3BE5-4D0E-9099-CB136719E9DA}" type="sibTrans" cxnId="{1F0A49AD-42F3-4EE3-8874-9C3D1604D7E4}">
      <dgm:prSet/>
      <dgm:spPr/>
      <dgm:t>
        <a:bodyPr/>
        <a:lstStyle/>
        <a:p>
          <a:endParaRPr lang="zh-CN" altLang="en-US"/>
        </a:p>
      </dgm:t>
    </dgm:pt>
    <dgm:pt modelId="{C633D280-1B8F-4A8C-9C93-F187ADE31EDD}">
      <dgm:prSet custT="1"/>
      <dgm:spPr/>
      <dgm:t>
        <a:bodyPr/>
        <a:lstStyle/>
        <a:p>
          <a:r>
            <a:rPr lang="en-US" altLang="zh-CN" sz="2800" dirty="0"/>
            <a:t>M </a:t>
          </a:r>
          <a:r>
            <a:rPr lang="zh-CN" altLang="en-US" sz="2800" dirty="0"/>
            <a:t>不同时</a:t>
          </a:r>
        </a:p>
      </dgm:t>
    </dgm:pt>
    <dgm:pt modelId="{A78CB5BE-A5F6-456F-9230-59813B62AC58}" type="parTrans" cxnId="{F9346602-D876-42D2-83D1-202F90D01364}">
      <dgm:prSet/>
      <dgm:spPr/>
      <dgm:t>
        <a:bodyPr/>
        <a:lstStyle/>
        <a:p>
          <a:endParaRPr lang="zh-CN" altLang="en-US"/>
        </a:p>
      </dgm:t>
    </dgm:pt>
    <dgm:pt modelId="{D971BC0C-7937-4B45-9036-F4ECAA1CA76E}" type="sibTrans" cxnId="{F9346602-D876-42D2-83D1-202F90D01364}">
      <dgm:prSet/>
      <dgm:spPr/>
      <dgm:t>
        <a:bodyPr/>
        <a:lstStyle/>
        <a:p>
          <a:endParaRPr lang="zh-CN" altLang="en-US"/>
        </a:p>
      </dgm:t>
    </dgm:pt>
    <dgm:pt modelId="{C00E1CB7-85AF-4DCC-9247-2BA4776B2BB2}" type="pres">
      <dgm:prSet presAssocID="{995E3CD5-7281-4D79-BA38-DC71284B3161}" presName="CompostProcess" presStyleCnt="0">
        <dgm:presLayoutVars>
          <dgm:dir/>
          <dgm:resizeHandles val="exact"/>
        </dgm:presLayoutVars>
      </dgm:prSet>
      <dgm:spPr/>
    </dgm:pt>
    <dgm:pt modelId="{49F57911-8B62-4F8A-9440-670D9DDFC36F}" type="pres">
      <dgm:prSet presAssocID="{995E3CD5-7281-4D79-BA38-DC71284B3161}" presName="arrow" presStyleLbl="bgShp" presStyleIdx="0" presStyleCnt="1" custScaleX="117647"/>
      <dgm:spPr/>
    </dgm:pt>
    <dgm:pt modelId="{395F1D3C-0219-43B3-A89E-E2C190DE09EA}" type="pres">
      <dgm:prSet presAssocID="{995E3CD5-7281-4D79-BA38-DC71284B3161}" presName="linearProcess" presStyleCnt="0"/>
      <dgm:spPr/>
    </dgm:pt>
    <dgm:pt modelId="{D94D5158-67DA-4841-A088-BFE26928DB09}" type="pres">
      <dgm:prSet presAssocID="{C633D280-1B8F-4A8C-9C93-F187ADE31EDD}" presName="textNode" presStyleLbl="node1" presStyleIdx="0" presStyleCnt="2">
        <dgm:presLayoutVars>
          <dgm:bulletEnabled val="1"/>
        </dgm:presLayoutVars>
      </dgm:prSet>
      <dgm:spPr/>
    </dgm:pt>
    <dgm:pt modelId="{DCC993AD-B2B6-4155-BEA6-54A95CA9A091}" type="pres">
      <dgm:prSet presAssocID="{D971BC0C-7937-4B45-9036-F4ECAA1CA76E}" presName="sibTrans" presStyleCnt="0"/>
      <dgm:spPr/>
    </dgm:pt>
    <dgm:pt modelId="{0AA2435D-53FF-4337-B875-5C1259CDC7E8}" type="pres">
      <dgm:prSet presAssocID="{39CA1A9F-969B-4A21-8C8D-EB74AC79BE1D}" presName="textNode" presStyleLbl="node1" presStyleIdx="1" presStyleCnt="2">
        <dgm:presLayoutVars>
          <dgm:bulletEnabled val="1"/>
        </dgm:presLayoutVars>
      </dgm:prSet>
      <dgm:spPr/>
    </dgm:pt>
  </dgm:ptLst>
  <dgm:cxnLst>
    <dgm:cxn modelId="{F9346602-D876-42D2-83D1-202F90D01364}" srcId="{995E3CD5-7281-4D79-BA38-DC71284B3161}" destId="{C633D280-1B8F-4A8C-9C93-F187ADE31EDD}" srcOrd="0" destOrd="0" parTransId="{A78CB5BE-A5F6-456F-9230-59813B62AC58}" sibTransId="{D971BC0C-7937-4B45-9036-F4ECAA1CA76E}"/>
    <dgm:cxn modelId="{8E3E6B31-6ECF-437A-BC70-B8AA61B8C1BA}" type="presOf" srcId="{39CA1A9F-969B-4A21-8C8D-EB74AC79BE1D}" destId="{0AA2435D-53FF-4337-B875-5C1259CDC7E8}" srcOrd="0" destOrd="0" presId="urn:microsoft.com/office/officeart/2005/8/layout/hProcess9"/>
    <dgm:cxn modelId="{FB895348-2689-4873-A52D-66624B5FC632}" type="presOf" srcId="{C633D280-1B8F-4A8C-9C93-F187ADE31EDD}" destId="{D94D5158-67DA-4841-A088-BFE26928DB09}" srcOrd="0" destOrd="0" presId="urn:microsoft.com/office/officeart/2005/8/layout/hProcess9"/>
    <dgm:cxn modelId="{1F0A49AD-42F3-4EE3-8874-9C3D1604D7E4}" srcId="{995E3CD5-7281-4D79-BA38-DC71284B3161}" destId="{39CA1A9F-969B-4A21-8C8D-EB74AC79BE1D}" srcOrd="1" destOrd="0" parTransId="{C51FBFC4-3E8C-4D82-9D79-B1F1EC2EBD82}" sibTransId="{152E043F-3BE5-4D0E-9099-CB136719E9DA}"/>
    <dgm:cxn modelId="{9C237CFC-CF05-4CA7-AA06-EDBE265D0562}" type="presOf" srcId="{995E3CD5-7281-4D79-BA38-DC71284B3161}" destId="{C00E1CB7-85AF-4DCC-9247-2BA4776B2BB2}" srcOrd="0" destOrd="0" presId="urn:microsoft.com/office/officeart/2005/8/layout/hProcess9"/>
    <dgm:cxn modelId="{26A09131-4132-41E7-A286-CD1C6D29E2BF}" type="presParOf" srcId="{C00E1CB7-85AF-4DCC-9247-2BA4776B2BB2}" destId="{49F57911-8B62-4F8A-9440-670D9DDFC36F}" srcOrd="0" destOrd="0" presId="urn:microsoft.com/office/officeart/2005/8/layout/hProcess9"/>
    <dgm:cxn modelId="{20FC17DE-DFB1-4D2E-9F6B-EBF0FA0FA4EE}" type="presParOf" srcId="{C00E1CB7-85AF-4DCC-9247-2BA4776B2BB2}" destId="{395F1D3C-0219-43B3-A89E-E2C190DE09EA}" srcOrd="1" destOrd="0" presId="urn:microsoft.com/office/officeart/2005/8/layout/hProcess9"/>
    <dgm:cxn modelId="{70EC2217-F424-497F-8DC6-C4AD85EF763C}" type="presParOf" srcId="{395F1D3C-0219-43B3-A89E-E2C190DE09EA}" destId="{D94D5158-67DA-4841-A088-BFE26928DB09}" srcOrd="0" destOrd="0" presId="urn:microsoft.com/office/officeart/2005/8/layout/hProcess9"/>
    <dgm:cxn modelId="{6CDF506B-D62C-4CD8-B253-9542B22CEAF9}" type="presParOf" srcId="{395F1D3C-0219-43B3-A89E-E2C190DE09EA}" destId="{DCC993AD-B2B6-4155-BEA6-54A95CA9A091}" srcOrd="1" destOrd="0" presId="urn:microsoft.com/office/officeart/2005/8/layout/hProcess9"/>
    <dgm:cxn modelId="{F3477D40-C1C8-4850-86C6-7E922E7ACE6E}" type="presParOf" srcId="{395F1D3C-0219-43B3-A89E-E2C190DE09EA}" destId="{0AA2435D-53FF-4337-B875-5C1259CDC7E8}" srcOrd="2" destOrd="0" presId="urn:microsoft.com/office/officeart/2005/8/layout/hProcess9"/>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5E3CD5-7281-4D79-BA38-DC71284B3161}" type="doc">
      <dgm:prSet loTypeId="urn:microsoft.com/office/officeart/2005/8/layout/hProcess9" loCatId="process" qsTypeId="urn:microsoft.com/office/officeart/2005/8/quickstyle/simple1" qsCatId="simple" csTypeId="urn:microsoft.com/office/officeart/2005/8/colors/accent1_3" csCatId="accent1" phldr="1"/>
      <dgm:spPr/>
      <dgm:t>
        <a:bodyPr/>
        <a:lstStyle/>
        <a:p>
          <a:endParaRPr lang="zh-CN" altLang="en-US"/>
        </a:p>
      </dgm:t>
    </dgm:pt>
    <dgm:pt modelId="{39CA1A9F-969B-4A21-8C8D-EB74AC79BE1D}">
      <dgm:prSet phldrT="[文本]" custT="1"/>
      <dgm:spPr/>
      <dgm:t>
        <a:bodyPr/>
        <a:lstStyle/>
        <a:p>
          <a:r>
            <a:rPr lang="zh-CN" altLang="en-US" sz="2000" dirty="0"/>
            <a:t>平均收益率减少，标准差降低，峰度更低</a:t>
          </a:r>
        </a:p>
      </dgm:t>
    </dgm:pt>
    <dgm:pt modelId="{C51FBFC4-3E8C-4D82-9D79-B1F1EC2EBD82}" type="parTrans" cxnId="{1F0A49AD-42F3-4EE3-8874-9C3D1604D7E4}">
      <dgm:prSet/>
      <dgm:spPr/>
      <dgm:t>
        <a:bodyPr/>
        <a:lstStyle/>
        <a:p>
          <a:endParaRPr lang="zh-CN" altLang="en-US"/>
        </a:p>
      </dgm:t>
    </dgm:pt>
    <dgm:pt modelId="{152E043F-3BE5-4D0E-9099-CB136719E9DA}" type="sibTrans" cxnId="{1F0A49AD-42F3-4EE3-8874-9C3D1604D7E4}">
      <dgm:prSet/>
      <dgm:spPr/>
      <dgm:t>
        <a:bodyPr/>
        <a:lstStyle/>
        <a:p>
          <a:endParaRPr lang="zh-CN" altLang="en-US"/>
        </a:p>
      </dgm:t>
    </dgm:pt>
    <dgm:pt modelId="{C633D280-1B8F-4A8C-9C93-F187ADE31EDD}">
      <dgm:prSet custT="1"/>
      <dgm:spPr/>
      <dgm:t>
        <a:bodyPr/>
        <a:lstStyle/>
        <a:p>
          <a:r>
            <a:rPr lang="en-US" altLang="zh-CN" sz="2800" dirty="0"/>
            <a:t>M </a:t>
          </a:r>
          <a:r>
            <a:rPr lang="zh-CN" altLang="en-US" sz="2800" dirty="0"/>
            <a:t>不同时加入信心变量</a:t>
          </a:r>
        </a:p>
      </dgm:t>
    </dgm:pt>
    <dgm:pt modelId="{A78CB5BE-A5F6-456F-9230-59813B62AC58}" type="parTrans" cxnId="{F9346602-D876-42D2-83D1-202F90D01364}">
      <dgm:prSet/>
      <dgm:spPr/>
      <dgm:t>
        <a:bodyPr/>
        <a:lstStyle/>
        <a:p>
          <a:endParaRPr lang="zh-CN" altLang="en-US"/>
        </a:p>
      </dgm:t>
    </dgm:pt>
    <dgm:pt modelId="{D971BC0C-7937-4B45-9036-F4ECAA1CA76E}" type="sibTrans" cxnId="{F9346602-D876-42D2-83D1-202F90D01364}">
      <dgm:prSet/>
      <dgm:spPr/>
      <dgm:t>
        <a:bodyPr/>
        <a:lstStyle/>
        <a:p>
          <a:endParaRPr lang="zh-CN" altLang="en-US"/>
        </a:p>
      </dgm:t>
    </dgm:pt>
    <dgm:pt modelId="{C00E1CB7-85AF-4DCC-9247-2BA4776B2BB2}" type="pres">
      <dgm:prSet presAssocID="{995E3CD5-7281-4D79-BA38-DC71284B3161}" presName="CompostProcess" presStyleCnt="0">
        <dgm:presLayoutVars>
          <dgm:dir/>
          <dgm:resizeHandles val="exact"/>
        </dgm:presLayoutVars>
      </dgm:prSet>
      <dgm:spPr/>
    </dgm:pt>
    <dgm:pt modelId="{49F57911-8B62-4F8A-9440-670D9DDFC36F}" type="pres">
      <dgm:prSet presAssocID="{995E3CD5-7281-4D79-BA38-DC71284B3161}" presName="arrow" presStyleLbl="bgShp" presStyleIdx="0" presStyleCnt="1" custScaleX="117647"/>
      <dgm:spPr/>
    </dgm:pt>
    <dgm:pt modelId="{395F1D3C-0219-43B3-A89E-E2C190DE09EA}" type="pres">
      <dgm:prSet presAssocID="{995E3CD5-7281-4D79-BA38-DC71284B3161}" presName="linearProcess" presStyleCnt="0"/>
      <dgm:spPr/>
    </dgm:pt>
    <dgm:pt modelId="{D94D5158-67DA-4841-A088-BFE26928DB09}" type="pres">
      <dgm:prSet presAssocID="{C633D280-1B8F-4A8C-9C93-F187ADE31EDD}" presName="textNode" presStyleLbl="node1" presStyleIdx="0" presStyleCnt="2">
        <dgm:presLayoutVars>
          <dgm:bulletEnabled val="1"/>
        </dgm:presLayoutVars>
      </dgm:prSet>
      <dgm:spPr/>
    </dgm:pt>
    <dgm:pt modelId="{DCC993AD-B2B6-4155-BEA6-54A95CA9A091}" type="pres">
      <dgm:prSet presAssocID="{D971BC0C-7937-4B45-9036-F4ECAA1CA76E}" presName="sibTrans" presStyleCnt="0"/>
      <dgm:spPr/>
    </dgm:pt>
    <dgm:pt modelId="{0AA2435D-53FF-4337-B875-5C1259CDC7E8}" type="pres">
      <dgm:prSet presAssocID="{39CA1A9F-969B-4A21-8C8D-EB74AC79BE1D}" presName="textNode" presStyleLbl="node1" presStyleIdx="1" presStyleCnt="2">
        <dgm:presLayoutVars>
          <dgm:bulletEnabled val="1"/>
        </dgm:presLayoutVars>
      </dgm:prSet>
      <dgm:spPr/>
    </dgm:pt>
  </dgm:ptLst>
  <dgm:cxnLst>
    <dgm:cxn modelId="{F9346602-D876-42D2-83D1-202F90D01364}" srcId="{995E3CD5-7281-4D79-BA38-DC71284B3161}" destId="{C633D280-1B8F-4A8C-9C93-F187ADE31EDD}" srcOrd="0" destOrd="0" parTransId="{A78CB5BE-A5F6-456F-9230-59813B62AC58}" sibTransId="{D971BC0C-7937-4B45-9036-F4ECAA1CA76E}"/>
    <dgm:cxn modelId="{8E3E6B31-6ECF-437A-BC70-B8AA61B8C1BA}" type="presOf" srcId="{39CA1A9F-969B-4A21-8C8D-EB74AC79BE1D}" destId="{0AA2435D-53FF-4337-B875-5C1259CDC7E8}" srcOrd="0" destOrd="0" presId="urn:microsoft.com/office/officeart/2005/8/layout/hProcess9"/>
    <dgm:cxn modelId="{FB895348-2689-4873-A52D-66624B5FC632}" type="presOf" srcId="{C633D280-1B8F-4A8C-9C93-F187ADE31EDD}" destId="{D94D5158-67DA-4841-A088-BFE26928DB09}" srcOrd="0" destOrd="0" presId="urn:microsoft.com/office/officeart/2005/8/layout/hProcess9"/>
    <dgm:cxn modelId="{1F0A49AD-42F3-4EE3-8874-9C3D1604D7E4}" srcId="{995E3CD5-7281-4D79-BA38-DC71284B3161}" destId="{39CA1A9F-969B-4A21-8C8D-EB74AC79BE1D}" srcOrd="1" destOrd="0" parTransId="{C51FBFC4-3E8C-4D82-9D79-B1F1EC2EBD82}" sibTransId="{152E043F-3BE5-4D0E-9099-CB136719E9DA}"/>
    <dgm:cxn modelId="{9C237CFC-CF05-4CA7-AA06-EDBE265D0562}" type="presOf" srcId="{995E3CD5-7281-4D79-BA38-DC71284B3161}" destId="{C00E1CB7-85AF-4DCC-9247-2BA4776B2BB2}" srcOrd="0" destOrd="0" presId="urn:microsoft.com/office/officeart/2005/8/layout/hProcess9"/>
    <dgm:cxn modelId="{26A09131-4132-41E7-A286-CD1C6D29E2BF}" type="presParOf" srcId="{C00E1CB7-85AF-4DCC-9247-2BA4776B2BB2}" destId="{49F57911-8B62-4F8A-9440-670D9DDFC36F}" srcOrd="0" destOrd="0" presId="urn:microsoft.com/office/officeart/2005/8/layout/hProcess9"/>
    <dgm:cxn modelId="{20FC17DE-DFB1-4D2E-9F6B-EBF0FA0FA4EE}" type="presParOf" srcId="{C00E1CB7-85AF-4DCC-9247-2BA4776B2BB2}" destId="{395F1D3C-0219-43B3-A89E-E2C190DE09EA}" srcOrd="1" destOrd="0" presId="urn:microsoft.com/office/officeart/2005/8/layout/hProcess9"/>
    <dgm:cxn modelId="{70EC2217-F424-497F-8DC6-C4AD85EF763C}" type="presParOf" srcId="{395F1D3C-0219-43B3-A89E-E2C190DE09EA}" destId="{D94D5158-67DA-4841-A088-BFE26928DB09}" srcOrd="0" destOrd="0" presId="urn:microsoft.com/office/officeart/2005/8/layout/hProcess9"/>
    <dgm:cxn modelId="{6CDF506B-D62C-4CD8-B253-9542B22CEAF9}" type="presParOf" srcId="{395F1D3C-0219-43B3-A89E-E2C190DE09EA}" destId="{DCC993AD-B2B6-4155-BEA6-54A95CA9A091}" srcOrd="1" destOrd="0" presId="urn:microsoft.com/office/officeart/2005/8/layout/hProcess9"/>
    <dgm:cxn modelId="{F3477D40-C1C8-4850-86C6-7E922E7ACE6E}" type="presParOf" srcId="{395F1D3C-0219-43B3-A89E-E2C190DE09EA}" destId="{0AA2435D-53FF-4337-B875-5C1259CDC7E8}" srcOrd="2" destOrd="0" presId="urn:microsoft.com/office/officeart/2005/8/layout/hProcess9"/>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5E3CD5-7281-4D79-BA38-DC71284B3161}" type="doc">
      <dgm:prSet loTypeId="urn:microsoft.com/office/officeart/2005/8/layout/hProcess9" loCatId="process" qsTypeId="urn:microsoft.com/office/officeart/2005/8/quickstyle/simple1" qsCatId="simple" csTypeId="urn:microsoft.com/office/officeart/2005/8/colors/accent1_3" csCatId="accent1" phldr="1"/>
      <dgm:spPr/>
      <dgm:t>
        <a:bodyPr/>
        <a:lstStyle/>
        <a:p>
          <a:endParaRPr lang="zh-CN" altLang="en-US"/>
        </a:p>
      </dgm:t>
    </dgm:pt>
    <dgm:pt modelId="{39CA1A9F-969B-4A21-8C8D-EB74AC79BE1D}">
      <dgm:prSet phldrT="[文本]" custT="1"/>
      <dgm:spPr/>
      <dgm:t>
        <a:bodyPr/>
        <a:lstStyle/>
        <a:p>
          <a:r>
            <a:rPr lang="zh-CN" altLang="en-US" sz="2000" dirty="0"/>
            <a:t>交易量显著减少，</a:t>
          </a:r>
          <a:r>
            <a:rPr lang="en-US" altLang="zh-CN" sz="2000" dirty="0"/>
            <a:t>C</a:t>
          </a:r>
          <a:r>
            <a:rPr lang="zh-CN" altLang="zh-CN" sz="2000" dirty="0"/>
            <a:t>采用买入并持有</a:t>
          </a:r>
          <a:r>
            <a:rPr lang="zh-CN" altLang="en-US" sz="2000" dirty="0"/>
            <a:t>股票</a:t>
          </a:r>
          <a:r>
            <a:rPr lang="zh-CN" altLang="zh-CN" sz="2000" dirty="0"/>
            <a:t>策略来减少损失</a:t>
          </a:r>
          <a:endParaRPr lang="zh-CN" altLang="en-US" sz="2000" dirty="0"/>
        </a:p>
      </dgm:t>
    </dgm:pt>
    <dgm:pt modelId="{C51FBFC4-3E8C-4D82-9D79-B1F1EC2EBD82}" type="parTrans" cxnId="{1F0A49AD-42F3-4EE3-8874-9C3D1604D7E4}">
      <dgm:prSet/>
      <dgm:spPr/>
      <dgm:t>
        <a:bodyPr/>
        <a:lstStyle/>
        <a:p>
          <a:endParaRPr lang="zh-CN" altLang="en-US"/>
        </a:p>
      </dgm:t>
    </dgm:pt>
    <dgm:pt modelId="{152E043F-3BE5-4D0E-9099-CB136719E9DA}" type="sibTrans" cxnId="{1F0A49AD-42F3-4EE3-8874-9C3D1604D7E4}">
      <dgm:prSet/>
      <dgm:spPr/>
      <dgm:t>
        <a:bodyPr/>
        <a:lstStyle/>
        <a:p>
          <a:endParaRPr lang="zh-CN" altLang="en-US"/>
        </a:p>
      </dgm:t>
    </dgm:pt>
    <dgm:pt modelId="{C633D280-1B8F-4A8C-9C93-F187ADE31EDD}">
      <dgm:prSet custT="1"/>
      <dgm:spPr/>
      <dgm:t>
        <a:bodyPr/>
        <a:lstStyle/>
        <a:p>
          <a:r>
            <a:rPr lang="en-US" altLang="zh-CN" sz="2800" dirty="0"/>
            <a:t>M </a:t>
          </a:r>
          <a:r>
            <a:rPr lang="zh-CN" altLang="en-US" sz="2800" dirty="0"/>
            <a:t>不同时加入损失厌恶</a:t>
          </a:r>
        </a:p>
      </dgm:t>
    </dgm:pt>
    <dgm:pt modelId="{A78CB5BE-A5F6-456F-9230-59813B62AC58}" type="parTrans" cxnId="{F9346602-D876-42D2-83D1-202F90D01364}">
      <dgm:prSet/>
      <dgm:spPr/>
      <dgm:t>
        <a:bodyPr/>
        <a:lstStyle/>
        <a:p>
          <a:endParaRPr lang="zh-CN" altLang="en-US"/>
        </a:p>
      </dgm:t>
    </dgm:pt>
    <dgm:pt modelId="{D971BC0C-7937-4B45-9036-F4ECAA1CA76E}" type="sibTrans" cxnId="{F9346602-D876-42D2-83D1-202F90D01364}">
      <dgm:prSet/>
      <dgm:spPr/>
      <dgm:t>
        <a:bodyPr/>
        <a:lstStyle/>
        <a:p>
          <a:endParaRPr lang="zh-CN" altLang="en-US"/>
        </a:p>
      </dgm:t>
    </dgm:pt>
    <dgm:pt modelId="{C00E1CB7-85AF-4DCC-9247-2BA4776B2BB2}" type="pres">
      <dgm:prSet presAssocID="{995E3CD5-7281-4D79-BA38-DC71284B3161}" presName="CompostProcess" presStyleCnt="0">
        <dgm:presLayoutVars>
          <dgm:dir/>
          <dgm:resizeHandles val="exact"/>
        </dgm:presLayoutVars>
      </dgm:prSet>
      <dgm:spPr/>
    </dgm:pt>
    <dgm:pt modelId="{49F57911-8B62-4F8A-9440-670D9DDFC36F}" type="pres">
      <dgm:prSet presAssocID="{995E3CD5-7281-4D79-BA38-DC71284B3161}" presName="arrow" presStyleLbl="bgShp" presStyleIdx="0" presStyleCnt="1" custScaleX="117647"/>
      <dgm:spPr/>
    </dgm:pt>
    <dgm:pt modelId="{395F1D3C-0219-43B3-A89E-E2C190DE09EA}" type="pres">
      <dgm:prSet presAssocID="{995E3CD5-7281-4D79-BA38-DC71284B3161}" presName="linearProcess" presStyleCnt="0"/>
      <dgm:spPr/>
    </dgm:pt>
    <dgm:pt modelId="{D94D5158-67DA-4841-A088-BFE26928DB09}" type="pres">
      <dgm:prSet presAssocID="{C633D280-1B8F-4A8C-9C93-F187ADE31EDD}" presName="textNode" presStyleLbl="node1" presStyleIdx="0" presStyleCnt="2">
        <dgm:presLayoutVars>
          <dgm:bulletEnabled val="1"/>
        </dgm:presLayoutVars>
      </dgm:prSet>
      <dgm:spPr/>
    </dgm:pt>
    <dgm:pt modelId="{DCC993AD-B2B6-4155-BEA6-54A95CA9A091}" type="pres">
      <dgm:prSet presAssocID="{D971BC0C-7937-4B45-9036-F4ECAA1CA76E}" presName="sibTrans" presStyleCnt="0"/>
      <dgm:spPr/>
    </dgm:pt>
    <dgm:pt modelId="{0AA2435D-53FF-4337-B875-5C1259CDC7E8}" type="pres">
      <dgm:prSet presAssocID="{39CA1A9F-969B-4A21-8C8D-EB74AC79BE1D}" presName="textNode" presStyleLbl="node1" presStyleIdx="1" presStyleCnt="2">
        <dgm:presLayoutVars>
          <dgm:bulletEnabled val="1"/>
        </dgm:presLayoutVars>
      </dgm:prSet>
      <dgm:spPr/>
    </dgm:pt>
  </dgm:ptLst>
  <dgm:cxnLst>
    <dgm:cxn modelId="{F9346602-D876-42D2-83D1-202F90D01364}" srcId="{995E3CD5-7281-4D79-BA38-DC71284B3161}" destId="{C633D280-1B8F-4A8C-9C93-F187ADE31EDD}" srcOrd="0" destOrd="0" parTransId="{A78CB5BE-A5F6-456F-9230-59813B62AC58}" sibTransId="{D971BC0C-7937-4B45-9036-F4ECAA1CA76E}"/>
    <dgm:cxn modelId="{8E3E6B31-6ECF-437A-BC70-B8AA61B8C1BA}" type="presOf" srcId="{39CA1A9F-969B-4A21-8C8D-EB74AC79BE1D}" destId="{0AA2435D-53FF-4337-B875-5C1259CDC7E8}" srcOrd="0" destOrd="0" presId="urn:microsoft.com/office/officeart/2005/8/layout/hProcess9"/>
    <dgm:cxn modelId="{FB895348-2689-4873-A52D-66624B5FC632}" type="presOf" srcId="{C633D280-1B8F-4A8C-9C93-F187ADE31EDD}" destId="{D94D5158-67DA-4841-A088-BFE26928DB09}" srcOrd="0" destOrd="0" presId="urn:microsoft.com/office/officeart/2005/8/layout/hProcess9"/>
    <dgm:cxn modelId="{1F0A49AD-42F3-4EE3-8874-9C3D1604D7E4}" srcId="{995E3CD5-7281-4D79-BA38-DC71284B3161}" destId="{39CA1A9F-969B-4A21-8C8D-EB74AC79BE1D}" srcOrd="1" destOrd="0" parTransId="{C51FBFC4-3E8C-4D82-9D79-B1F1EC2EBD82}" sibTransId="{152E043F-3BE5-4D0E-9099-CB136719E9DA}"/>
    <dgm:cxn modelId="{9C237CFC-CF05-4CA7-AA06-EDBE265D0562}" type="presOf" srcId="{995E3CD5-7281-4D79-BA38-DC71284B3161}" destId="{C00E1CB7-85AF-4DCC-9247-2BA4776B2BB2}" srcOrd="0" destOrd="0" presId="urn:microsoft.com/office/officeart/2005/8/layout/hProcess9"/>
    <dgm:cxn modelId="{26A09131-4132-41E7-A286-CD1C6D29E2BF}" type="presParOf" srcId="{C00E1CB7-85AF-4DCC-9247-2BA4776B2BB2}" destId="{49F57911-8B62-4F8A-9440-670D9DDFC36F}" srcOrd="0" destOrd="0" presId="urn:microsoft.com/office/officeart/2005/8/layout/hProcess9"/>
    <dgm:cxn modelId="{20FC17DE-DFB1-4D2E-9F6B-EBF0FA0FA4EE}" type="presParOf" srcId="{C00E1CB7-85AF-4DCC-9247-2BA4776B2BB2}" destId="{395F1D3C-0219-43B3-A89E-E2C190DE09EA}" srcOrd="1" destOrd="0" presId="urn:microsoft.com/office/officeart/2005/8/layout/hProcess9"/>
    <dgm:cxn modelId="{70EC2217-F424-497F-8DC6-C4AD85EF763C}" type="presParOf" srcId="{395F1D3C-0219-43B3-A89E-E2C190DE09EA}" destId="{D94D5158-67DA-4841-A088-BFE26928DB09}" srcOrd="0" destOrd="0" presId="urn:microsoft.com/office/officeart/2005/8/layout/hProcess9"/>
    <dgm:cxn modelId="{6CDF506B-D62C-4CD8-B253-9542B22CEAF9}" type="presParOf" srcId="{395F1D3C-0219-43B3-A89E-E2C190DE09EA}" destId="{DCC993AD-B2B6-4155-BEA6-54A95CA9A091}" srcOrd="1" destOrd="0" presId="urn:microsoft.com/office/officeart/2005/8/layout/hProcess9"/>
    <dgm:cxn modelId="{F3477D40-C1C8-4850-86C6-7E922E7ACE6E}" type="presParOf" srcId="{395F1D3C-0219-43B3-A89E-E2C190DE09EA}" destId="{0AA2435D-53FF-4337-B875-5C1259CDC7E8}" srcOrd="2" destOrd="0" presId="urn:microsoft.com/office/officeart/2005/8/layout/hProcess9"/>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95E3CD5-7281-4D79-BA38-DC71284B3161}" type="doc">
      <dgm:prSet loTypeId="urn:microsoft.com/office/officeart/2005/8/layout/hProcess9" loCatId="process" qsTypeId="urn:microsoft.com/office/officeart/2005/8/quickstyle/simple1" qsCatId="simple" csTypeId="urn:microsoft.com/office/officeart/2005/8/colors/accent1_3" csCatId="accent1" phldr="1"/>
      <dgm:spPr/>
      <dgm:t>
        <a:bodyPr/>
        <a:lstStyle/>
        <a:p>
          <a:endParaRPr lang="zh-CN" altLang="en-US"/>
        </a:p>
      </dgm:t>
    </dgm:pt>
    <dgm:pt modelId="{39CA1A9F-969B-4A21-8C8D-EB74AC79BE1D}">
      <dgm:prSet phldrT="[文本]" custT="1"/>
      <dgm:spPr/>
      <dgm:t>
        <a:bodyPr/>
        <a:lstStyle/>
        <a:p>
          <a:r>
            <a:rPr lang="zh-CN" altLang="en-US" sz="2000" dirty="0"/>
            <a:t>价格周期比没有心理偏见时的价格周期更小，即价格峰值更快到达</a:t>
          </a:r>
        </a:p>
      </dgm:t>
    </dgm:pt>
    <dgm:pt modelId="{C51FBFC4-3E8C-4D82-9D79-B1F1EC2EBD82}" type="parTrans" cxnId="{1F0A49AD-42F3-4EE3-8874-9C3D1604D7E4}">
      <dgm:prSet/>
      <dgm:spPr/>
      <dgm:t>
        <a:bodyPr/>
        <a:lstStyle/>
        <a:p>
          <a:endParaRPr lang="zh-CN" altLang="en-US"/>
        </a:p>
      </dgm:t>
    </dgm:pt>
    <dgm:pt modelId="{152E043F-3BE5-4D0E-9099-CB136719E9DA}" type="sibTrans" cxnId="{1F0A49AD-42F3-4EE3-8874-9C3D1604D7E4}">
      <dgm:prSet/>
      <dgm:spPr/>
      <dgm:t>
        <a:bodyPr/>
        <a:lstStyle/>
        <a:p>
          <a:endParaRPr lang="zh-CN" altLang="en-US"/>
        </a:p>
      </dgm:t>
    </dgm:pt>
    <dgm:pt modelId="{C633D280-1B8F-4A8C-9C93-F187ADE31EDD}">
      <dgm:prSet custT="1"/>
      <dgm:spPr/>
      <dgm:t>
        <a:bodyPr/>
        <a:lstStyle/>
        <a:p>
          <a:r>
            <a:rPr lang="en-US" altLang="zh-CN" sz="2800" dirty="0"/>
            <a:t>M </a:t>
          </a:r>
          <a:r>
            <a:rPr lang="zh-CN" altLang="en-US" sz="2800" dirty="0"/>
            <a:t>不同时同时加入信心和损失厌恶</a:t>
          </a:r>
        </a:p>
      </dgm:t>
    </dgm:pt>
    <dgm:pt modelId="{A78CB5BE-A5F6-456F-9230-59813B62AC58}" type="parTrans" cxnId="{F9346602-D876-42D2-83D1-202F90D01364}">
      <dgm:prSet/>
      <dgm:spPr/>
      <dgm:t>
        <a:bodyPr/>
        <a:lstStyle/>
        <a:p>
          <a:endParaRPr lang="zh-CN" altLang="en-US"/>
        </a:p>
      </dgm:t>
    </dgm:pt>
    <dgm:pt modelId="{D971BC0C-7937-4B45-9036-F4ECAA1CA76E}" type="sibTrans" cxnId="{F9346602-D876-42D2-83D1-202F90D01364}">
      <dgm:prSet/>
      <dgm:spPr/>
      <dgm:t>
        <a:bodyPr/>
        <a:lstStyle/>
        <a:p>
          <a:endParaRPr lang="zh-CN" altLang="en-US"/>
        </a:p>
      </dgm:t>
    </dgm:pt>
    <dgm:pt modelId="{C00E1CB7-85AF-4DCC-9247-2BA4776B2BB2}" type="pres">
      <dgm:prSet presAssocID="{995E3CD5-7281-4D79-BA38-DC71284B3161}" presName="CompostProcess" presStyleCnt="0">
        <dgm:presLayoutVars>
          <dgm:dir/>
          <dgm:resizeHandles val="exact"/>
        </dgm:presLayoutVars>
      </dgm:prSet>
      <dgm:spPr/>
    </dgm:pt>
    <dgm:pt modelId="{49F57911-8B62-4F8A-9440-670D9DDFC36F}" type="pres">
      <dgm:prSet presAssocID="{995E3CD5-7281-4D79-BA38-DC71284B3161}" presName="arrow" presStyleLbl="bgShp" presStyleIdx="0" presStyleCnt="1" custScaleX="117647"/>
      <dgm:spPr/>
    </dgm:pt>
    <dgm:pt modelId="{395F1D3C-0219-43B3-A89E-E2C190DE09EA}" type="pres">
      <dgm:prSet presAssocID="{995E3CD5-7281-4D79-BA38-DC71284B3161}" presName="linearProcess" presStyleCnt="0"/>
      <dgm:spPr/>
    </dgm:pt>
    <dgm:pt modelId="{D94D5158-67DA-4841-A088-BFE26928DB09}" type="pres">
      <dgm:prSet presAssocID="{C633D280-1B8F-4A8C-9C93-F187ADE31EDD}" presName="textNode" presStyleLbl="node1" presStyleIdx="0" presStyleCnt="2">
        <dgm:presLayoutVars>
          <dgm:bulletEnabled val="1"/>
        </dgm:presLayoutVars>
      </dgm:prSet>
      <dgm:spPr/>
    </dgm:pt>
    <dgm:pt modelId="{DCC993AD-B2B6-4155-BEA6-54A95CA9A091}" type="pres">
      <dgm:prSet presAssocID="{D971BC0C-7937-4B45-9036-F4ECAA1CA76E}" presName="sibTrans" presStyleCnt="0"/>
      <dgm:spPr/>
    </dgm:pt>
    <dgm:pt modelId="{0AA2435D-53FF-4337-B875-5C1259CDC7E8}" type="pres">
      <dgm:prSet presAssocID="{39CA1A9F-969B-4A21-8C8D-EB74AC79BE1D}" presName="textNode" presStyleLbl="node1" presStyleIdx="1" presStyleCnt="2">
        <dgm:presLayoutVars>
          <dgm:bulletEnabled val="1"/>
        </dgm:presLayoutVars>
      </dgm:prSet>
      <dgm:spPr/>
    </dgm:pt>
  </dgm:ptLst>
  <dgm:cxnLst>
    <dgm:cxn modelId="{F9346602-D876-42D2-83D1-202F90D01364}" srcId="{995E3CD5-7281-4D79-BA38-DC71284B3161}" destId="{C633D280-1B8F-4A8C-9C93-F187ADE31EDD}" srcOrd="0" destOrd="0" parTransId="{A78CB5BE-A5F6-456F-9230-59813B62AC58}" sibTransId="{D971BC0C-7937-4B45-9036-F4ECAA1CA76E}"/>
    <dgm:cxn modelId="{8E3E6B31-6ECF-437A-BC70-B8AA61B8C1BA}" type="presOf" srcId="{39CA1A9F-969B-4A21-8C8D-EB74AC79BE1D}" destId="{0AA2435D-53FF-4337-B875-5C1259CDC7E8}" srcOrd="0" destOrd="0" presId="urn:microsoft.com/office/officeart/2005/8/layout/hProcess9"/>
    <dgm:cxn modelId="{FB895348-2689-4873-A52D-66624B5FC632}" type="presOf" srcId="{C633D280-1B8F-4A8C-9C93-F187ADE31EDD}" destId="{D94D5158-67DA-4841-A088-BFE26928DB09}" srcOrd="0" destOrd="0" presId="urn:microsoft.com/office/officeart/2005/8/layout/hProcess9"/>
    <dgm:cxn modelId="{1F0A49AD-42F3-4EE3-8874-9C3D1604D7E4}" srcId="{995E3CD5-7281-4D79-BA38-DC71284B3161}" destId="{39CA1A9F-969B-4A21-8C8D-EB74AC79BE1D}" srcOrd="1" destOrd="0" parTransId="{C51FBFC4-3E8C-4D82-9D79-B1F1EC2EBD82}" sibTransId="{152E043F-3BE5-4D0E-9099-CB136719E9DA}"/>
    <dgm:cxn modelId="{9C237CFC-CF05-4CA7-AA06-EDBE265D0562}" type="presOf" srcId="{995E3CD5-7281-4D79-BA38-DC71284B3161}" destId="{C00E1CB7-85AF-4DCC-9247-2BA4776B2BB2}" srcOrd="0" destOrd="0" presId="urn:microsoft.com/office/officeart/2005/8/layout/hProcess9"/>
    <dgm:cxn modelId="{26A09131-4132-41E7-A286-CD1C6D29E2BF}" type="presParOf" srcId="{C00E1CB7-85AF-4DCC-9247-2BA4776B2BB2}" destId="{49F57911-8B62-4F8A-9440-670D9DDFC36F}" srcOrd="0" destOrd="0" presId="urn:microsoft.com/office/officeart/2005/8/layout/hProcess9"/>
    <dgm:cxn modelId="{20FC17DE-DFB1-4D2E-9F6B-EBF0FA0FA4EE}" type="presParOf" srcId="{C00E1CB7-85AF-4DCC-9247-2BA4776B2BB2}" destId="{395F1D3C-0219-43B3-A89E-E2C190DE09EA}" srcOrd="1" destOrd="0" presId="urn:microsoft.com/office/officeart/2005/8/layout/hProcess9"/>
    <dgm:cxn modelId="{70EC2217-F424-497F-8DC6-C4AD85EF763C}" type="presParOf" srcId="{395F1D3C-0219-43B3-A89E-E2C190DE09EA}" destId="{D94D5158-67DA-4841-A088-BFE26928DB09}" srcOrd="0" destOrd="0" presId="urn:microsoft.com/office/officeart/2005/8/layout/hProcess9"/>
    <dgm:cxn modelId="{6CDF506B-D62C-4CD8-B253-9542B22CEAF9}" type="presParOf" srcId="{395F1D3C-0219-43B3-A89E-E2C190DE09EA}" destId="{DCC993AD-B2B6-4155-BEA6-54A95CA9A091}" srcOrd="1" destOrd="0" presId="urn:microsoft.com/office/officeart/2005/8/layout/hProcess9"/>
    <dgm:cxn modelId="{F3477D40-C1C8-4850-86C6-7E922E7ACE6E}" type="presParOf" srcId="{395F1D3C-0219-43B3-A89E-E2C190DE09EA}" destId="{0AA2435D-53FF-4337-B875-5C1259CDC7E8}" srcOrd="2" destOrd="0" presId="urn:microsoft.com/office/officeart/2005/8/layout/hProcess9"/>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D0802-4EFE-427E-A3A5-54C4B4408958}">
      <dsp:nvSpPr>
        <dsp:cNvPr id="0" name=""/>
        <dsp:cNvSpPr/>
      </dsp:nvSpPr>
      <dsp:spPr>
        <a:xfrm rot="5400000">
          <a:off x="-294700" y="294700"/>
          <a:ext cx="1964671" cy="137526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研究内容</a:t>
          </a:r>
          <a:endParaRPr lang="zh-CN" sz="2600" kern="1200" dirty="0"/>
        </a:p>
      </dsp:txBody>
      <dsp:txXfrm rot="-5400000">
        <a:off x="2" y="687634"/>
        <a:ext cx="1375269" cy="589402"/>
      </dsp:txXfrm>
    </dsp:sp>
    <dsp:sp modelId="{5DD7FDD6-6EF1-4626-BC21-EBB650057689}">
      <dsp:nvSpPr>
        <dsp:cNvPr id="0" name=""/>
        <dsp:cNvSpPr/>
      </dsp:nvSpPr>
      <dsp:spPr>
        <a:xfrm rot="5400000">
          <a:off x="4671939" y="-3296669"/>
          <a:ext cx="1277036" cy="787037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zh-CN" sz="1400" b="0" i="0" kern="1200" baseline="0" dirty="0"/>
            <a:t>本文研究了</a:t>
          </a:r>
          <a:r>
            <a:rPr lang="zh-CN" altLang="en-US" sz="1400" b="0" i="0" kern="1200" baseline="0" dirty="0"/>
            <a:t>虚拟</a:t>
          </a:r>
          <a:r>
            <a:rPr lang="zh-CN" sz="1400" b="0" i="0" kern="1200" baseline="0" dirty="0"/>
            <a:t>证券交易所中过度自信和损失厌恶的影响。只对第一类投资者建模时，发现结果与同质代理模型一致。增加</a:t>
          </a:r>
          <a:r>
            <a:rPr lang="en-US" sz="1400" b="0" i="0" kern="1200" baseline="0" dirty="0"/>
            <a:t>5%</a:t>
          </a:r>
          <a:r>
            <a:rPr lang="zh-CN" sz="1400" b="0" i="0" kern="1200" baseline="0" dirty="0"/>
            <a:t>的图表分析师会</a:t>
          </a:r>
          <a:r>
            <a:rPr lang="zh-CN" sz="1400" b="0" i="0" kern="1200" baseline="0" dirty="0">
              <a:solidFill>
                <a:srgbClr val="FF0000"/>
              </a:solidFill>
            </a:rPr>
            <a:t>提高股票回报率，也会增加波动率和峰度</a:t>
          </a:r>
          <a:r>
            <a:rPr lang="zh-CN" sz="1400" b="0" i="0" kern="1200" baseline="0" dirty="0"/>
            <a:t>。当</a:t>
          </a:r>
          <a:r>
            <a:rPr lang="en-US" sz="1400" b="0" i="0" kern="1200" baseline="0" dirty="0"/>
            <a:t>5%</a:t>
          </a:r>
          <a:r>
            <a:rPr lang="zh-CN" sz="1400" b="0" i="0" kern="1200" baseline="0" dirty="0"/>
            <a:t>的图表分析师被纳入信心时，随着实证的证实和</a:t>
          </a:r>
          <a:r>
            <a:rPr lang="zh-CN" sz="1400" b="0" i="0" kern="1200" baseline="0" dirty="0">
              <a:solidFill>
                <a:srgbClr val="FF0000"/>
              </a:solidFill>
            </a:rPr>
            <a:t>价格波动显著增加，交易量增加</a:t>
          </a:r>
          <a:r>
            <a:rPr lang="zh-CN" sz="1400" b="0" i="0" kern="1200" baseline="0" dirty="0"/>
            <a:t>。另一方面，</a:t>
          </a:r>
          <a:r>
            <a:rPr lang="en-US" sz="1400" b="0" i="0" kern="1200" baseline="0" dirty="0"/>
            <a:t>5%</a:t>
          </a:r>
          <a:r>
            <a:rPr lang="zh-CN" sz="1400" b="0" i="0" kern="1200" baseline="0" dirty="0"/>
            <a:t>的图表分析师</a:t>
          </a:r>
          <a:r>
            <a:rPr lang="zh-CN" altLang="en-US" sz="1400" b="0" i="0" kern="1200" baseline="0" dirty="0"/>
            <a:t>的</a:t>
          </a:r>
          <a:r>
            <a:rPr lang="zh-CN" sz="1400" b="0" i="0" kern="1200" baseline="0" dirty="0">
              <a:solidFill>
                <a:srgbClr val="FF0000"/>
              </a:solidFill>
            </a:rPr>
            <a:t>损失厌恶情绪大大降低了交易量</a:t>
          </a:r>
          <a:r>
            <a:rPr lang="zh-CN" altLang="en-US" sz="1400" b="0" i="0" kern="1200" baseline="0" dirty="0">
              <a:solidFill>
                <a:srgbClr val="FF0000"/>
              </a:solidFill>
            </a:rPr>
            <a:t>。</a:t>
          </a:r>
          <a:endParaRPr lang="zh-CN" altLang="en-US" sz="1400" kern="1200" dirty="0"/>
        </a:p>
      </dsp:txBody>
      <dsp:txXfrm rot="-5400000">
        <a:off x="1375270" y="62340"/>
        <a:ext cx="7808035" cy="11523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2EF905-B7EE-4476-B8F0-E0F9F003A182}">
      <dsp:nvSpPr>
        <dsp:cNvPr id="0" name=""/>
        <dsp:cNvSpPr/>
      </dsp:nvSpPr>
      <dsp:spPr>
        <a:xfrm rot="5400000">
          <a:off x="-294700" y="294700"/>
          <a:ext cx="1964671" cy="1375269"/>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研究目的</a:t>
          </a:r>
          <a:endParaRPr lang="zh-CN" sz="2600" kern="1200" dirty="0"/>
        </a:p>
      </dsp:txBody>
      <dsp:txXfrm rot="-5400000">
        <a:off x="2" y="687634"/>
        <a:ext cx="1375269" cy="589402"/>
      </dsp:txXfrm>
    </dsp:sp>
    <dsp:sp modelId="{821E37EC-FC5C-4ED9-BC6F-E9F99A787766}">
      <dsp:nvSpPr>
        <dsp:cNvPr id="0" name=""/>
        <dsp:cNvSpPr/>
      </dsp:nvSpPr>
      <dsp:spPr>
        <a:xfrm rot="5400000">
          <a:off x="4671939" y="-3296669"/>
          <a:ext cx="1277036" cy="787037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sz="1800" kern="1200" dirty="0"/>
            <a:t>研究当行为金融学的两个心理变量</a:t>
          </a:r>
          <a:r>
            <a:rPr lang="en-US" sz="1800" kern="1200" dirty="0"/>
            <a:t>——</a:t>
          </a:r>
          <a:r>
            <a:rPr lang="zh-CN" sz="1800" kern="1200" dirty="0"/>
            <a:t>信心和损失厌恶被考虑在内时，股票市场价格和回报动态的变化</a:t>
          </a:r>
          <a:r>
            <a:rPr lang="zh-CN" altLang="en-US" sz="1800" kern="1200" dirty="0"/>
            <a:t>。</a:t>
          </a:r>
        </a:p>
      </dsp:txBody>
      <dsp:txXfrm rot="-5400000">
        <a:off x="1375270" y="62340"/>
        <a:ext cx="7808035" cy="11523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57911-8B62-4F8A-9440-670D9DDFC36F}">
      <dsp:nvSpPr>
        <dsp:cNvPr id="0" name=""/>
        <dsp:cNvSpPr/>
      </dsp:nvSpPr>
      <dsp:spPr>
        <a:xfrm>
          <a:off x="2" y="0"/>
          <a:ext cx="8127995"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B9B7FC-2EE8-4FD0-80A7-5CA2EA960CCB}">
      <dsp:nvSpPr>
        <dsp:cNvPr id="0" name=""/>
        <dsp:cNvSpPr/>
      </dsp:nvSpPr>
      <dsp:spPr>
        <a:xfrm>
          <a:off x="993080" y="1625600"/>
          <a:ext cx="2971800" cy="2167466"/>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通过效用函数为两类投资者构建优化行为</a:t>
          </a:r>
        </a:p>
      </dsp:txBody>
      <dsp:txXfrm>
        <a:off x="1098887" y="1731407"/>
        <a:ext cx="2760186" cy="1955852"/>
      </dsp:txXfrm>
    </dsp:sp>
    <dsp:sp modelId="{0AA2435D-53FF-4337-B875-5C1259CDC7E8}">
      <dsp:nvSpPr>
        <dsp:cNvPr id="0" name=""/>
        <dsp:cNvSpPr/>
      </dsp:nvSpPr>
      <dsp:spPr>
        <a:xfrm>
          <a:off x="4163119" y="1625600"/>
          <a:ext cx="2971800" cy="2167466"/>
        </a:xfrm>
        <a:prstGeom prst="roundRect">
          <a:avLst/>
        </a:prstGeom>
        <a:solidFill>
          <a:schemeClr val="accent1">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kern="1200" dirty="0"/>
            <a:t>市场上只有</a:t>
          </a:r>
          <a:r>
            <a:rPr lang="en-US" altLang="zh-CN" sz="2200" kern="1200" dirty="0"/>
            <a:t>F</a:t>
          </a:r>
          <a:r>
            <a:rPr lang="zh-CN" altLang="en-US" sz="2200" kern="1200" dirty="0"/>
            <a:t>时，不存在收益的自相关，、交易量波动或相对于基本价格的过度波动。</a:t>
          </a:r>
        </a:p>
      </dsp:txBody>
      <dsp:txXfrm>
        <a:off x="4268926" y="1731407"/>
        <a:ext cx="2760186" cy="19558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57911-8B62-4F8A-9440-670D9DDFC36F}">
      <dsp:nvSpPr>
        <dsp:cNvPr id="0" name=""/>
        <dsp:cNvSpPr/>
      </dsp:nvSpPr>
      <dsp:spPr>
        <a:xfrm>
          <a:off x="2" y="0"/>
          <a:ext cx="8127995"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D5158-67DA-4841-A088-BFE26928DB09}">
      <dsp:nvSpPr>
        <dsp:cNvPr id="0" name=""/>
        <dsp:cNvSpPr/>
      </dsp:nvSpPr>
      <dsp:spPr>
        <a:xfrm>
          <a:off x="1422399" y="1625600"/>
          <a:ext cx="2438400" cy="2167466"/>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引入少量</a:t>
          </a:r>
          <a:r>
            <a:rPr lang="en-US" altLang="en-US" sz="2800" kern="1200" dirty="0"/>
            <a:t>(5%)</a:t>
          </a:r>
          <a:r>
            <a:rPr lang="zh-CN" altLang="en-US" sz="2800" kern="1200" dirty="0"/>
            <a:t>的</a:t>
          </a:r>
          <a:r>
            <a:rPr lang="en-US" altLang="zh-CN" sz="2800" kern="1200" dirty="0"/>
            <a:t>C</a:t>
          </a:r>
          <a:endParaRPr lang="zh-CN" altLang="en-US" sz="2800" kern="1200" dirty="0"/>
        </a:p>
      </dsp:txBody>
      <dsp:txXfrm>
        <a:off x="1528206" y="1731407"/>
        <a:ext cx="2226786" cy="1955852"/>
      </dsp:txXfrm>
    </dsp:sp>
    <dsp:sp modelId="{0AA2435D-53FF-4337-B875-5C1259CDC7E8}">
      <dsp:nvSpPr>
        <dsp:cNvPr id="0" name=""/>
        <dsp:cNvSpPr/>
      </dsp:nvSpPr>
      <dsp:spPr>
        <a:xfrm>
          <a:off x="4267200" y="1625600"/>
          <a:ext cx="2438400" cy="2167466"/>
        </a:xfrm>
        <a:prstGeom prst="roundRect">
          <a:avLst/>
        </a:prstGeom>
        <a:solidFill>
          <a:schemeClr val="accent1">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股票交易量增加和价格过度波动现象出现</a:t>
          </a:r>
        </a:p>
      </dsp:txBody>
      <dsp:txXfrm>
        <a:off x="4373007" y="1731407"/>
        <a:ext cx="2226786" cy="19558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57911-8B62-4F8A-9440-670D9DDFC36F}">
      <dsp:nvSpPr>
        <dsp:cNvPr id="0" name=""/>
        <dsp:cNvSpPr/>
      </dsp:nvSpPr>
      <dsp:spPr>
        <a:xfrm>
          <a:off x="2" y="0"/>
          <a:ext cx="8127995"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D5158-67DA-4841-A088-BFE26928DB09}">
      <dsp:nvSpPr>
        <dsp:cNvPr id="0" name=""/>
        <dsp:cNvSpPr/>
      </dsp:nvSpPr>
      <dsp:spPr>
        <a:xfrm>
          <a:off x="1422399" y="1625600"/>
          <a:ext cx="2438400" cy="2167466"/>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M = 10</a:t>
          </a:r>
          <a:endParaRPr lang="zh-CN" altLang="en-US" sz="2800" kern="1200" dirty="0"/>
        </a:p>
      </dsp:txBody>
      <dsp:txXfrm>
        <a:off x="1528206" y="1731407"/>
        <a:ext cx="2226786" cy="1955852"/>
      </dsp:txXfrm>
    </dsp:sp>
    <dsp:sp modelId="{0AA2435D-53FF-4337-B875-5C1259CDC7E8}">
      <dsp:nvSpPr>
        <dsp:cNvPr id="0" name=""/>
        <dsp:cNvSpPr/>
      </dsp:nvSpPr>
      <dsp:spPr>
        <a:xfrm>
          <a:off x="4267200" y="1625600"/>
          <a:ext cx="2438400" cy="2167466"/>
        </a:xfrm>
        <a:prstGeom prst="roundRect">
          <a:avLst/>
        </a:prstGeom>
        <a:solidFill>
          <a:schemeClr val="accent1">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平均回报率和其他数据比模拟市场中只有</a:t>
          </a:r>
          <a:r>
            <a:rPr lang="en-US" altLang="zh-CN" sz="2000" kern="1200" dirty="0"/>
            <a:t>F</a:t>
          </a:r>
          <a:r>
            <a:rPr lang="zh-CN" altLang="en-US" sz="2000" kern="1200" dirty="0"/>
            <a:t>时要高</a:t>
          </a:r>
        </a:p>
      </dsp:txBody>
      <dsp:txXfrm>
        <a:off x="4373007" y="1731407"/>
        <a:ext cx="2226786" cy="19558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57911-8B62-4F8A-9440-670D9DDFC36F}">
      <dsp:nvSpPr>
        <dsp:cNvPr id="0" name=""/>
        <dsp:cNvSpPr/>
      </dsp:nvSpPr>
      <dsp:spPr>
        <a:xfrm>
          <a:off x="2" y="0"/>
          <a:ext cx="8127995"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D5158-67DA-4841-A088-BFE26928DB09}">
      <dsp:nvSpPr>
        <dsp:cNvPr id="0" name=""/>
        <dsp:cNvSpPr/>
      </dsp:nvSpPr>
      <dsp:spPr>
        <a:xfrm>
          <a:off x="1422399" y="1625600"/>
          <a:ext cx="2438400" cy="2167466"/>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M </a:t>
          </a:r>
          <a:r>
            <a:rPr lang="zh-CN" altLang="en-US" sz="2800" kern="1200" dirty="0"/>
            <a:t>不同时</a:t>
          </a:r>
        </a:p>
      </dsp:txBody>
      <dsp:txXfrm>
        <a:off x="1528206" y="1731407"/>
        <a:ext cx="2226786" cy="1955852"/>
      </dsp:txXfrm>
    </dsp:sp>
    <dsp:sp modelId="{0AA2435D-53FF-4337-B875-5C1259CDC7E8}">
      <dsp:nvSpPr>
        <dsp:cNvPr id="0" name=""/>
        <dsp:cNvSpPr/>
      </dsp:nvSpPr>
      <dsp:spPr>
        <a:xfrm>
          <a:off x="4267200" y="1625600"/>
          <a:ext cx="2438400" cy="2167466"/>
        </a:xfrm>
        <a:prstGeom prst="roundRect">
          <a:avLst/>
        </a:prstGeom>
        <a:solidFill>
          <a:schemeClr val="accent1">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数据增大，行为异质性强烈影响财务变量的动态</a:t>
          </a:r>
        </a:p>
      </dsp:txBody>
      <dsp:txXfrm>
        <a:off x="4373007" y="1731407"/>
        <a:ext cx="2226786" cy="19558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57911-8B62-4F8A-9440-670D9DDFC36F}">
      <dsp:nvSpPr>
        <dsp:cNvPr id="0" name=""/>
        <dsp:cNvSpPr/>
      </dsp:nvSpPr>
      <dsp:spPr>
        <a:xfrm>
          <a:off x="2" y="0"/>
          <a:ext cx="8127995"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D5158-67DA-4841-A088-BFE26928DB09}">
      <dsp:nvSpPr>
        <dsp:cNvPr id="0" name=""/>
        <dsp:cNvSpPr/>
      </dsp:nvSpPr>
      <dsp:spPr>
        <a:xfrm>
          <a:off x="1422399" y="1625600"/>
          <a:ext cx="2438400" cy="2167466"/>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M </a:t>
          </a:r>
          <a:r>
            <a:rPr lang="zh-CN" altLang="en-US" sz="2800" kern="1200" dirty="0"/>
            <a:t>不同时加入信心变量</a:t>
          </a:r>
        </a:p>
      </dsp:txBody>
      <dsp:txXfrm>
        <a:off x="1528206" y="1731407"/>
        <a:ext cx="2226786" cy="1955852"/>
      </dsp:txXfrm>
    </dsp:sp>
    <dsp:sp modelId="{0AA2435D-53FF-4337-B875-5C1259CDC7E8}">
      <dsp:nvSpPr>
        <dsp:cNvPr id="0" name=""/>
        <dsp:cNvSpPr/>
      </dsp:nvSpPr>
      <dsp:spPr>
        <a:xfrm>
          <a:off x="4267200" y="1625600"/>
          <a:ext cx="2438400" cy="2167466"/>
        </a:xfrm>
        <a:prstGeom prst="roundRect">
          <a:avLst/>
        </a:prstGeom>
        <a:solidFill>
          <a:schemeClr val="accent1">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平均收益率减少，标准差降低，峰度更低</a:t>
          </a:r>
        </a:p>
      </dsp:txBody>
      <dsp:txXfrm>
        <a:off x="4373007" y="1731407"/>
        <a:ext cx="2226786" cy="19558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57911-8B62-4F8A-9440-670D9DDFC36F}">
      <dsp:nvSpPr>
        <dsp:cNvPr id="0" name=""/>
        <dsp:cNvSpPr/>
      </dsp:nvSpPr>
      <dsp:spPr>
        <a:xfrm>
          <a:off x="2" y="0"/>
          <a:ext cx="8127995"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D5158-67DA-4841-A088-BFE26928DB09}">
      <dsp:nvSpPr>
        <dsp:cNvPr id="0" name=""/>
        <dsp:cNvSpPr/>
      </dsp:nvSpPr>
      <dsp:spPr>
        <a:xfrm>
          <a:off x="1422399" y="1625600"/>
          <a:ext cx="2438400" cy="2167466"/>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M </a:t>
          </a:r>
          <a:r>
            <a:rPr lang="zh-CN" altLang="en-US" sz="2800" kern="1200" dirty="0"/>
            <a:t>不同时加入损失厌恶</a:t>
          </a:r>
        </a:p>
      </dsp:txBody>
      <dsp:txXfrm>
        <a:off x="1528206" y="1731407"/>
        <a:ext cx="2226786" cy="1955852"/>
      </dsp:txXfrm>
    </dsp:sp>
    <dsp:sp modelId="{0AA2435D-53FF-4337-B875-5C1259CDC7E8}">
      <dsp:nvSpPr>
        <dsp:cNvPr id="0" name=""/>
        <dsp:cNvSpPr/>
      </dsp:nvSpPr>
      <dsp:spPr>
        <a:xfrm>
          <a:off x="4267200" y="1625600"/>
          <a:ext cx="2438400" cy="2167466"/>
        </a:xfrm>
        <a:prstGeom prst="roundRect">
          <a:avLst/>
        </a:prstGeom>
        <a:solidFill>
          <a:schemeClr val="accent1">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交易量显著减少，</a:t>
          </a:r>
          <a:r>
            <a:rPr lang="en-US" altLang="zh-CN" sz="2000" kern="1200" dirty="0"/>
            <a:t>C</a:t>
          </a:r>
          <a:r>
            <a:rPr lang="zh-CN" altLang="zh-CN" sz="2000" kern="1200" dirty="0"/>
            <a:t>采用买入并持有</a:t>
          </a:r>
          <a:r>
            <a:rPr lang="zh-CN" altLang="en-US" sz="2000" kern="1200" dirty="0"/>
            <a:t>股票</a:t>
          </a:r>
          <a:r>
            <a:rPr lang="zh-CN" altLang="zh-CN" sz="2000" kern="1200" dirty="0"/>
            <a:t>策略来减少损失</a:t>
          </a:r>
          <a:endParaRPr lang="zh-CN" altLang="en-US" sz="2000" kern="1200" dirty="0"/>
        </a:p>
      </dsp:txBody>
      <dsp:txXfrm>
        <a:off x="4373007" y="1731407"/>
        <a:ext cx="2226786" cy="19558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57911-8B62-4F8A-9440-670D9DDFC36F}">
      <dsp:nvSpPr>
        <dsp:cNvPr id="0" name=""/>
        <dsp:cNvSpPr/>
      </dsp:nvSpPr>
      <dsp:spPr>
        <a:xfrm>
          <a:off x="2" y="0"/>
          <a:ext cx="8127995" cy="5418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4D5158-67DA-4841-A088-BFE26928DB09}">
      <dsp:nvSpPr>
        <dsp:cNvPr id="0" name=""/>
        <dsp:cNvSpPr/>
      </dsp:nvSpPr>
      <dsp:spPr>
        <a:xfrm>
          <a:off x="1422399" y="1625600"/>
          <a:ext cx="2438400" cy="2167466"/>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t>M </a:t>
          </a:r>
          <a:r>
            <a:rPr lang="zh-CN" altLang="en-US" sz="2800" kern="1200" dirty="0"/>
            <a:t>不同时同时加入信心和损失厌恶</a:t>
          </a:r>
        </a:p>
      </dsp:txBody>
      <dsp:txXfrm>
        <a:off x="1528206" y="1731407"/>
        <a:ext cx="2226786" cy="1955852"/>
      </dsp:txXfrm>
    </dsp:sp>
    <dsp:sp modelId="{0AA2435D-53FF-4337-B875-5C1259CDC7E8}">
      <dsp:nvSpPr>
        <dsp:cNvPr id="0" name=""/>
        <dsp:cNvSpPr/>
      </dsp:nvSpPr>
      <dsp:spPr>
        <a:xfrm>
          <a:off x="4267200" y="1625600"/>
          <a:ext cx="2438400" cy="2167466"/>
        </a:xfrm>
        <a:prstGeom prst="roundRect">
          <a:avLst/>
        </a:prstGeom>
        <a:solidFill>
          <a:schemeClr val="accent1">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价格周期比没有心理偏见时的价格周期更小，即价格峰值更快到达</a:t>
          </a:r>
        </a:p>
      </dsp:txBody>
      <dsp:txXfrm>
        <a:off x="4373007" y="1731407"/>
        <a:ext cx="2226786" cy="195585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F2CC8D-3B9A-4706-A2EE-CEE172D75FE6}" type="datetimeFigureOut">
              <a:rPr lang="zh-CN" altLang="en-US" smtClean="0"/>
              <a:t>2022/1/19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07B8CC-CD7D-4D4E-A59D-DE6DE4293CAA}" type="slidenum">
              <a:rPr lang="zh-CN" altLang="en-US" smtClean="0"/>
              <a:t>‹#›</a:t>
            </a:fld>
            <a:endParaRPr lang="zh-CN" altLang="en-US"/>
          </a:p>
        </p:txBody>
      </p:sp>
    </p:spTree>
    <p:extLst>
      <p:ext uri="{BB962C8B-B14F-4D97-AF65-F5344CB8AC3E}">
        <p14:creationId xmlns:p14="http://schemas.microsoft.com/office/powerpoint/2010/main" val="1101802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1</a:t>
            </a:fld>
            <a:endParaRPr lang="zh-CN" altLang="en-US"/>
          </a:p>
        </p:txBody>
      </p:sp>
    </p:spTree>
    <p:extLst>
      <p:ext uri="{BB962C8B-B14F-4D97-AF65-F5344CB8AC3E}">
        <p14:creationId xmlns:p14="http://schemas.microsoft.com/office/powerpoint/2010/main" val="4276064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14</a:t>
            </a:fld>
            <a:endParaRPr lang="zh-CN" altLang="en-US"/>
          </a:p>
        </p:txBody>
      </p:sp>
    </p:spTree>
    <p:extLst>
      <p:ext uri="{BB962C8B-B14F-4D97-AF65-F5344CB8AC3E}">
        <p14:creationId xmlns:p14="http://schemas.microsoft.com/office/powerpoint/2010/main" val="4127865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15</a:t>
            </a:fld>
            <a:endParaRPr lang="zh-CN" altLang="en-US"/>
          </a:p>
        </p:txBody>
      </p:sp>
    </p:spTree>
    <p:extLst>
      <p:ext uri="{BB962C8B-B14F-4D97-AF65-F5344CB8AC3E}">
        <p14:creationId xmlns:p14="http://schemas.microsoft.com/office/powerpoint/2010/main" val="2576440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16</a:t>
            </a:fld>
            <a:endParaRPr lang="zh-CN" altLang="en-US"/>
          </a:p>
        </p:txBody>
      </p:sp>
    </p:spTree>
    <p:extLst>
      <p:ext uri="{BB962C8B-B14F-4D97-AF65-F5344CB8AC3E}">
        <p14:creationId xmlns:p14="http://schemas.microsoft.com/office/powerpoint/2010/main" val="2166263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17</a:t>
            </a:fld>
            <a:endParaRPr lang="zh-CN" altLang="en-US"/>
          </a:p>
        </p:txBody>
      </p:sp>
    </p:spTree>
    <p:extLst>
      <p:ext uri="{BB962C8B-B14F-4D97-AF65-F5344CB8AC3E}">
        <p14:creationId xmlns:p14="http://schemas.microsoft.com/office/powerpoint/2010/main" val="3190659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18</a:t>
            </a:fld>
            <a:endParaRPr lang="zh-CN" altLang="en-US"/>
          </a:p>
        </p:txBody>
      </p:sp>
    </p:spTree>
    <p:extLst>
      <p:ext uri="{BB962C8B-B14F-4D97-AF65-F5344CB8AC3E}">
        <p14:creationId xmlns:p14="http://schemas.microsoft.com/office/powerpoint/2010/main" val="3621890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19</a:t>
            </a:fld>
            <a:endParaRPr lang="zh-CN" altLang="en-US"/>
          </a:p>
        </p:txBody>
      </p:sp>
    </p:spTree>
    <p:extLst>
      <p:ext uri="{BB962C8B-B14F-4D97-AF65-F5344CB8AC3E}">
        <p14:creationId xmlns:p14="http://schemas.microsoft.com/office/powerpoint/2010/main" val="4255961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20</a:t>
            </a:fld>
            <a:endParaRPr lang="zh-CN" altLang="en-US"/>
          </a:p>
        </p:txBody>
      </p:sp>
    </p:spTree>
    <p:extLst>
      <p:ext uri="{BB962C8B-B14F-4D97-AF65-F5344CB8AC3E}">
        <p14:creationId xmlns:p14="http://schemas.microsoft.com/office/powerpoint/2010/main" val="169333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21</a:t>
            </a:fld>
            <a:endParaRPr lang="zh-CN" altLang="en-US"/>
          </a:p>
        </p:txBody>
      </p:sp>
    </p:spTree>
    <p:extLst>
      <p:ext uri="{BB962C8B-B14F-4D97-AF65-F5344CB8AC3E}">
        <p14:creationId xmlns:p14="http://schemas.microsoft.com/office/powerpoint/2010/main" val="898303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22</a:t>
            </a:fld>
            <a:endParaRPr lang="zh-CN" altLang="en-US"/>
          </a:p>
        </p:txBody>
      </p:sp>
    </p:spTree>
    <p:extLst>
      <p:ext uri="{BB962C8B-B14F-4D97-AF65-F5344CB8AC3E}">
        <p14:creationId xmlns:p14="http://schemas.microsoft.com/office/powerpoint/2010/main" val="134596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23</a:t>
            </a:fld>
            <a:endParaRPr lang="zh-CN" altLang="en-US"/>
          </a:p>
        </p:txBody>
      </p:sp>
    </p:spTree>
    <p:extLst>
      <p:ext uri="{BB962C8B-B14F-4D97-AF65-F5344CB8AC3E}">
        <p14:creationId xmlns:p14="http://schemas.microsoft.com/office/powerpoint/2010/main" val="2010814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a:t>
            </a:fld>
            <a:endParaRPr lang="zh-CN" altLang="en-US"/>
          </a:p>
        </p:txBody>
      </p:sp>
    </p:spTree>
    <p:extLst>
      <p:ext uri="{BB962C8B-B14F-4D97-AF65-F5344CB8AC3E}">
        <p14:creationId xmlns:p14="http://schemas.microsoft.com/office/powerpoint/2010/main" val="967942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24</a:t>
            </a:fld>
            <a:endParaRPr lang="zh-CN" altLang="en-US"/>
          </a:p>
        </p:txBody>
      </p:sp>
    </p:spTree>
    <p:extLst>
      <p:ext uri="{BB962C8B-B14F-4D97-AF65-F5344CB8AC3E}">
        <p14:creationId xmlns:p14="http://schemas.microsoft.com/office/powerpoint/2010/main" val="621545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25</a:t>
            </a:fld>
            <a:endParaRPr lang="zh-CN" altLang="en-US"/>
          </a:p>
        </p:txBody>
      </p:sp>
    </p:spTree>
    <p:extLst>
      <p:ext uri="{BB962C8B-B14F-4D97-AF65-F5344CB8AC3E}">
        <p14:creationId xmlns:p14="http://schemas.microsoft.com/office/powerpoint/2010/main" val="2885742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26</a:t>
            </a:fld>
            <a:endParaRPr lang="zh-CN" altLang="en-US"/>
          </a:p>
        </p:txBody>
      </p:sp>
    </p:spTree>
    <p:extLst>
      <p:ext uri="{BB962C8B-B14F-4D97-AF65-F5344CB8AC3E}">
        <p14:creationId xmlns:p14="http://schemas.microsoft.com/office/powerpoint/2010/main" val="3052251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27</a:t>
            </a:fld>
            <a:endParaRPr lang="zh-CN" altLang="en-US"/>
          </a:p>
        </p:txBody>
      </p:sp>
    </p:spTree>
    <p:extLst>
      <p:ext uri="{BB962C8B-B14F-4D97-AF65-F5344CB8AC3E}">
        <p14:creationId xmlns:p14="http://schemas.microsoft.com/office/powerpoint/2010/main" val="664476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28</a:t>
            </a:fld>
            <a:endParaRPr lang="zh-CN" altLang="en-US"/>
          </a:p>
        </p:txBody>
      </p:sp>
    </p:spTree>
    <p:extLst>
      <p:ext uri="{BB962C8B-B14F-4D97-AF65-F5344CB8AC3E}">
        <p14:creationId xmlns:p14="http://schemas.microsoft.com/office/powerpoint/2010/main" val="662061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29</a:t>
            </a:fld>
            <a:endParaRPr lang="zh-CN" altLang="en-US"/>
          </a:p>
        </p:txBody>
      </p:sp>
    </p:spTree>
    <p:extLst>
      <p:ext uri="{BB962C8B-B14F-4D97-AF65-F5344CB8AC3E}">
        <p14:creationId xmlns:p14="http://schemas.microsoft.com/office/powerpoint/2010/main" val="40170441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30</a:t>
            </a:fld>
            <a:endParaRPr lang="zh-CN" altLang="en-US"/>
          </a:p>
        </p:txBody>
      </p:sp>
    </p:spTree>
    <p:extLst>
      <p:ext uri="{BB962C8B-B14F-4D97-AF65-F5344CB8AC3E}">
        <p14:creationId xmlns:p14="http://schemas.microsoft.com/office/powerpoint/2010/main" val="35321334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31</a:t>
            </a:fld>
            <a:endParaRPr lang="zh-CN" altLang="en-US"/>
          </a:p>
        </p:txBody>
      </p:sp>
    </p:spTree>
    <p:extLst>
      <p:ext uri="{BB962C8B-B14F-4D97-AF65-F5344CB8AC3E}">
        <p14:creationId xmlns:p14="http://schemas.microsoft.com/office/powerpoint/2010/main" val="1155510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32</a:t>
            </a:fld>
            <a:endParaRPr lang="zh-CN" altLang="en-US"/>
          </a:p>
        </p:txBody>
      </p:sp>
    </p:spTree>
    <p:extLst>
      <p:ext uri="{BB962C8B-B14F-4D97-AF65-F5344CB8AC3E}">
        <p14:creationId xmlns:p14="http://schemas.microsoft.com/office/powerpoint/2010/main" val="32443469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33</a:t>
            </a:fld>
            <a:endParaRPr lang="zh-CN" altLang="en-US"/>
          </a:p>
        </p:txBody>
      </p:sp>
    </p:spTree>
    <p:extLst>
      <p:ext uri="{BB962C8B-B14F-4D97-AF65-F5344CB8AC3E}">
        <p14:creationId xmlns:p14="http://schemas.microsoft.com/office/powerpoint/2010/main" val="47362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3</a:t>
            </a:fld>
            <a:endParaRPr lang="zh-CN" altLang="en-US"/>
          </a:p>
        </p:txBody>
      </p:sp>
    </p:spTree>
    <p:extLst>
      <p:ext uri="{BB962C8B-B14F-4D97-AF65-F5344CB8AC3E}">
        <p14:creationId xmlns:p14="http://schemas.microsoft.com/office/powerpoint/2010/main" val="5825206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34</a:t>
            </a:fld>
            <a:endParaRPr lang="zh-CN" altLang="en-US"/>
          </a:p>
        </p:txBody>
      </p:sp>
    </p:spTree>
    <p:extLst>
      <p:ext uri="{BB962C8B-B14F-4D97-AF65-F5344CB8AC3E}">
        <p14:creationId xmlns:p14="http://schemas.microsoft.com/office/powerpoint/2010/main" val="1201014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35</a:t>
            </a:fld>
            <a:endParaRPr lang="zh-CN" altLang="en-US"/>
          </a:p>
        </p:txBody>
      </p:sp>
    </p:spTree>
    <p:extLst>
      <p:ext uri="{BB962C8B-B14F-4D97-AF65-F5344CB8AC3E}">
        <p14:creationId xmlns:p14="http://schemas.microsoft.com/office/powerpoint/2010/main" val="17196075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36</a:t>
            </a:fld>
            <a:endParaRPr lang="zh-CN" altLang="en-US"/>
          </a:p>
        </p:txBody>
      </p:sp>
    </p:spTree>
    <p:extLst>
      <p:ext uri="{BB962C8B-B14F-4D97-AF65-F5344CB8AC3E}">
        <p14:creationId xmlns:p14="http://schemas.microsoft.com/office/powerpoint/2010/main" val="474223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37</a:t>
            </a:fld>
            <a:endParaRPr lang="zh-CN" altLang="en-US"/>
          </a:p>
        </p:txBody>
      </p:sp>
    </p:spTree>
    <p:extLst>
      <p:ext uri="{BB962C8B-B14F-4D97-AF65-F5344CB8AC3E}">
        <p14:creationId xmlns:p14="http://schemas.microsoft.com/office/powerpoint/2010/main" val="38042758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39</a:t>
            </a:fld>
            <a:endParaRPr lang="zh-CN" altLang="en-US"/>
          </a:p>
        </p:txBody>
      </p:sp>
    </p:spTree>
    <p:extLst>
      <p:ext uri="{BB962C8B-B14F-4D97-AF65-F5344CB8AC3E}">
        <p14:creationId xmlns:p14="http://schemas.microsoft.com/office/powerpoint/2010/main" val="7841211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40</a:t>
            </a:fld>
            <a:endParaRPr lang="zh-CN" altLang="en-US"/>
          </a:p>
        </p:txBody>
      </p:sp>
    </p:spTree>
    <p:extLst>
      <p:ext uri="{BB962C8B-B14F-4D97-AF65-F5344CB8AC3E}">
        <p14:creationId xmlns:p14="http://schemas.microsoft.com/office/powerpoint/2010/main" val="476049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41</a:t>
            </a:fld>
            <a:endParaRPr lang="zh-CN" altLang="en-US"/>
          </a:p>
        </p:txBody>
      </p:sp>
    </p:spTree>
    <p:extLst>
      <p:ext uri="{BB962C8B-B14F-4D97-AF65-F5344CB8AC3E}">
        <p14:creationId xmlns:p14="http://schemas.microsoft.com/office/powerpoint/2010/main" val="28488427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43</a:t>
            </a:fld>
            <a:endParaRPr lang="zh-CN" altLang="en-US"/>
          </a:p>
        </p:txBody>
      </p:sp>
    </p:spTree>
    <p:extLst>
      <p:ext uri="{BB962C8B-B14F-4D97-AF65-F5344CB8AC3E}">
        <p14:creationId xmlns:p14="http://schemas.microsoft.com/office/powerpoint/2010/main" val="24629471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44</a:t>
            </a:fld>
            <a:endParaRPr lang="zh-CN" altLang="en-US"/>
          </a:p>
        </p:txBody>
      </p:sp>
    </p:spTree>
    <p:extLst>
      <p:ext uri="{BB962C8B-B14F-4D97-AF65-F5344CB8AC3E}">
        <p14:creationId xmlns:p14="http://schemas.microsoft.com/office/powerpoint/2010/main" val="24913745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45</a:t>
            </a:fld>
            <a:endParaRPr lang="zh-CN" altLang="en-US"/>
          </a:p>
        </p:txBody>
      </p:sp>
    </p:spTree>
    <p:extLst>
      <p:ext uri="{BB962C8B-B14F-4D97-AF65-F5344CB8AC3E}">
        <p14:creationId xmlns:p14="http://schemas.microsoft.com/office/powerpoint/2010/main" val="4176234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4</a:t>
            </a:fld>
            <a:endParaRPr lang="zh-CN" altLang="en-US"/>
          </a:p>
        </p:txBody>
      </p:sp>
    </p:spTree>
    <p:extLst>
      <p:ext uri="{BB962C8B-B14F-4D97-AF65-F5344CB8AC3E}">
        <p14:creationId xmlns:p14="http://schemas.microsoft.com/office/powerpoint/2010/main" val="3386320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5</a:t>
            </a:fld>
            <a:endParaRPr lang="zh-CN" altLang="en-US"/>
          </a:p>
        </p:txBody>
      </p:sp>
    </p:spTree>
    <p:extLst>
      <p:ext uri="{BB962C8B-B14F-4D97-AF65-F5344CB8AC3E}">
        <p14:creationId xmlns:p14="http://schemas.microsoft.com/office/powerpoint/2010/main" val="3864519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6</a:t>
            </a:fld>
            <a:endParaRPr lang="zh-CN" altLang="en-US"/>
          </a:p>
        </p:txBody>
      </p:sp>
    </p:spTree>
    <p:extLst>
      <p:ext uri="{BB962C8B-B14F-4D97-AF65-F5344CB8AC3E}">
        <p14:creationId xmlns:p14="http://schemas.microsoft.com/office/powerpoint/2010/main" val="1748483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9</a:t>
            </a:fld>
            <a:endParaRPr lang="zh-CN" altLang="en-US"/>
          </a:p>
        </p:txBody>
      </p:sp>
    </p:spTree>
    <p:extLst>
      <p:ext uri="{BB962C8B-B14F-4D97-AF65-F5344CB8AC3E}">
        <p14:creationId xmlns:p14="http://schemas.microsoft.com/office/powerpoint/2010/main" val="2850590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10</a:t>
            </a:fld>
            <a:endParaRPr lang="zh-CN" altLang="en-US"/>
          </a:p>
        </p:txBody>
      </p:sp>
    </p:spTree>
    <p:extLst>
      <p:ext uri="{BB962C8B-B14F-4D97-AF65-F5344CB8AC3E}">
        <p14:creationId xmlns:p14="http://schemas.microsoft.com/office/powerpoint/2010/main" val="2744871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11</a:t>
            </a:fld>
            <a:endParaRPr lang="zh-CN" altLang="en-US"/>
          </a:p>
        </p:txBody>
      </p:sp>
    </p:spTree>
    <p:extLst>
      <p:ext uri="{BB962C8B-B14F-4D97-AF65-F5344CB8AC3E}">
        <p14:creationId xmlns:p14="http://schemas.microsoft.com/office/powerpoint/2010/main" val="602916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77FFA72-90F3-4843-A88F-D4609A153988}" type="datetimeFigureOut">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7FFA72-90F3-4843-A88F-D4609A153988}" type="datetimeFigureOut">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7FFA72-90F3-4843-A88F-D4609A153988}" type="datetimeFigureOut">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7FFA72-90F3-4843-A88F-D4609A153988}" type="datetimeFigureOut">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77FFA72-90F3-4843-A88F-D4609A153988}" type="datetimeFigureOut">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7FFA72-90F3-4843-A88F-D4609A153988}" type="datetimeFigureOut">
              <a:rPr lang="zh-CN" altLang="en-US" smtClean="0"/>
              <a:t>2022/1/19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77FFA72-90F3-4843-A88F-D4609A153988}" type="datetimeFigureOut">
              <a:rPr lang="zh-CN" altLang="en-US" smtClean="0"/>
              <a:t>2022/1/19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77FFA72-90F3-4843-A88F-D4609A153988}" type="datetimeFigureOut">
              <a:rPr lang="zh-CN" altLang="en-US" smtClean="0"/>
              <a:t>2022/1/19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7FFA72-90F3-4843-A88F-D4609A153988}" type="datetimeFigureOut">
              <a:rPr lang="zh-CN" altLang="en-US" smtClean="0"/>
              <a:t>2022/1/19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CF7443-FE70-49D2-8332-A4D465B05ABA}"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t="24810"/>
          <a:stretch/>
        </p:blipFill>
        <p:spPr>
          <a:xfrm>
            <a:off x="217675" y="0"/>
            <a:ext cx="1047957" cy="971210"/>
          </a:xfrm>
          <a:prstGeom prst="rect">
            <a:avLst/>
          </a:prstGeom>
          <a:effectLst/>
        </p:spPr>
      </p:pic>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73875" y="5360943"/>
            <a:ext cx="997798" cy="99779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77FFA72-90F3-4843-A88F-D4609A153988}" type="datetimeFigureOut">
              <a:rPr lang="zh-CN" altLang="en-US" smtClean="0"/>
              <a:t>2022/1/19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77FFA72-90F3-4843-A88F-D4609A153988}" type="datetimeFigureOut">
              <a:rPr lang="zh-CN" altLang="en-US" smtClean="0"/>
              <a:t>2022/1/19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FFA72-90F3-4843-A88F-D4609A153988}" type="datetimeFigureOut">
              <a:rPr lang="zh-CN" altLang="en-US" smtClean="0"/>
              <a:t>2022/1/19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F7443-FE70-49D2-8332-A4D465B05AB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0.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18" Type="http://schemas.openxmlformats.org/officeDocument/2006/relationships/diagramLayout" Target="../diagrams/layout6.xml"/><Relationship Id="rId26" Type="http://schemas.microsoft.com/office/2007/relationships/diagramDrawing" Target="../diagrams/drawing7.xml"/><Relationship Id="rId3" Type="http://schemas.openxmlformats.org/officeDocument/2006/relationships/diagramLayout" Target="../diagrams/layout3.xml"/><Relationship Id="rId21" Type="http://schemas.microsoft.com/office/2007/relationships/diagramDrawing" Target="../diagrams/drawing6.xml"/><Relationship Id="rId34" Type="http://schemas.openxmlformats.org/officeDocument/2006/relationships/diagramQuickStyle" Target="../diagrams/quickStyle9.xml"/><Relationship Id="rId7" Type="http://schemas.openxmlformats.org/officeDocument/2006/relationships/diagramData" Target="../diagrams/data4.xml"/><Relationship Id="rId12" Type="http://schemas.openxmlformats.org/officeDocument/2006/relationships/diagramData" Target="../diagrams/data5.xml"/><Relationship Id="rId17" Type="http://schemas.openxmlformats.org/officeDocument/2006/relationships/diagramData" Target="../diagrams/data6.xml"/><Relationship Id="rId25" Type="http://schemas.openxmlformats.org/officeDocument/2006/relationships/diagramColors" Target="../diagrams/colors7.xml"/><Relationship Id="rId33" Type="http://schemas.openxmlformats.org/officeDocument/2006/relationships/diagramLayout" Target="../diagrams/layout9.xml"/><Relationship Id="rId2" Type="http://schemas.openxmlformats.org/officeDocument/2006/relationships/diagramData" Target="../diagrams/data3.xml"/><Relationship Id="rId16" Type="http://schemas.microsoft.com/office/2007/relationships/diagramDrawing" Target="../diagrams/drawing5.xml"/><Relationship Id="rId20" Type="http://schemas.openxmlformats.org/officeDocument/2006/relationships/diagramColors" Target="../diagrams/colors6.xml"/><Relationship Id="rId29" Type="http://schemas.openxmlformats.org/officeDocument/2006/relationships/diagramQuickStyle" Target="../diagrams/quickStyle8.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24" Type="http://schemas.openxmlformats.org/officeDocument/2006/relationships/diagramQuickStyle" Target="../diagrams/quickStyle7.xml"/><Relationship Id="rId32" Type="http://schemas.openxmlformats.org/officeDocument/2006/relationships/diagramData" Target="../diagrams/data9.xml"/><Relationship Id="rId5" Type="http://schemas.openxmlformats.org/officeDocument/2006/relationships/diagramColors" Target="../diagrams/colors3.xml"/><Relationship Id="rId15" Type="http://schemas.openxmlformats.org/officeDocument/2006/relationships/diagramColors" Target="../diagrams/colors5.xml"/><Relationship Id="rId23" Type="http://schemas.openxmlformats.org/officeDocument/2006/relationships/diagramLayout" Target="../diagrams/layout7.xml"/><Relationship Id="rId28" Type="http://schemas.openxmlformats.org/officeDocument/2006/relationships/diagramLayout" Target="../diagrams/layout8.xml"/><Relationship Id="rId36" Type="http://schemas.microsoft.com/office/2007/relationships/diagramDrawing" Target="../diagrams/drawing9.xml"/><Relationship Id="rId10" Type="http://schemas.openxmlformats.org/officeDocument/2006/relationships/diagramColors" Target="../diagrams/colors4.xml"/><Relationship Id="rId19" Type="http://schemas.openxmlformats.org/officeDocument/2006/relationships/diagramQuickStyle" Target="../diagrams/quickStyle6.xml"/><Relationship Id="rId31" Type="http://schemas.microsoft.com/office/2007/relationships/diagramDrawing" Target="../diagrams/drawing8.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 Id="rId22" Type="http://schemas.openxmlformats.org/officeDocument/2006/relationships/diagramData" Target="../diagrams/data7.xml"/><Relationship Id="rId27" Type="http://schemas.openxmlformats.org/officeDocument/2006/relationships/diagramData" Target="../diagrams/data8.xml"/><Relationship Id="rId30" Type="http://schemas.openxmlformats.org/officeDocument/2006/relationships/diagramColors" Target="../diagrams/colors8.xml"/><Relationship Id="rId35" Type="http://schemas.openxmlformats.org/officeDocument/2006/relationships/diagramColors" Target="../diagrams/colors9.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0" name="文本框 7"/>
          <p:cNvSpPr txBox="1"/>
          <p:nvPr/>
        </p:nvSpPr>
        <p:spPr bwMode="auto">
          <a:xfrm>
            <a:off x="211017" y="1259760"/>
            <a:ext cx="11310424" cy="2554543"/>
          </a:xfrm>
          <a:prstGeom prst="rect">
            <a:avLst/>
          </a:prstGeom>
          <a:noFill/>
        </p:spPr>
        <p:txBody>
          <a:bodyPr wrap="square" lIns="91438" tIns="45719" rIns="91438" bIns="45719" anchor="ctr">
            <a:spAutoFit/>
            <a:scene3d>
              <a:camera prst="orthographicFront"/>
              <a:lightRig rig="threePt" dir="t"/>
            </a:scene3d>
            <a:sp3d contourW="12700"/>
          </a:bodyPr>
          <a:lstStyle/>
          <a:p>
            <a:pPr algn="ctr">
              <a:defRPr/>
            </a:pPr>
            <a:r>
              <a:rPr lang="en-US" altLang="zh-CN" sz="3200" dirty="0">
                <a:solidFill>
                  <a:srgbClr val="388BA5"/>
                </a:solidFill>
                <a:latin typeface="Times New Roman" panose="02020603050405020304" pitchFamily="18" charset="0"/>
                <a:ea typeface="宋体" panose="02010600030101010101" pitchFamily="2" charset="-122"/>
                <a:cs typeface="Times New Roman" panose="02020603050405020304" pitchFamily="18" charset="0"/>
                <a:sym typeface="+mn-lt"/>
              </a:rPr>
              <a:t>Loss aversion, overconfidence and their effects </a:t>
            </a:r>
          </a:p>
          <a:p>
            <a:pPr algn="ctr">
              <a:defRPr/>
            </a:pPr>
            <a:r>
              <a:rPr lang="en-US" altLang="zh-CN" sz="3200" dirty="0">
                <a:solidFill>
                  <a:srgbClr val="388BA5"/>
                </a:solidFill>
                <a:latin typeface="Times New Roman" panose="02020603050405020304" pitchFamily="18" charset="0"/>
                <a:ea typeface="宋体" panose="02010600030101010101" pitchFamily="2" charset="-122"/>
                <a:cs typeface="Times New Roman" panose="02020603050405020304" pitchFamily="18" charset="0"/>
                <a:sym typeface="+mn-lt"/>
              </a:rPr>
              <a:t>on a virtual  stock exchange</a:t>
            </a:r>
          </a:p>
          <a:p>
            <a:pPr algn="ctr">
              <a:defRPr/>
            </a:pPr>
            <a:endParaRPr lang="en-US" altLang="zh-CN" sz="3200" dirty="0">
              <a:solidFill>
                <a:srgbClr val="388BA5"/>
              </a:solidFill>
              <a:latin typeface="宋体" panose="02010600030101010101" pitchFamily="2" charset="-122"/>
              <a:ea typeface="宋体" panose="02010600030101010101" pitchFamily="2" charset="-122"/>
              <a:cs typeface="+mn-ea"/>
              <a:sym typeface="+mn-lt"/>
            </a:endParaRPr>
          </a:p>
          <a:p>
            <a:pPr algn="ctr">
              <a:defRPr/>
            </a:pPr>
            <a:r>
              <a:rPr lang="zh-CN" altLang="en-US" sz="3200" dirty="0">
                <a:solidFill>
                  <a:srgbClr val="388BA5"/>
                </a:solidFill>
                <a:latin typeface="宋体" panose="02010600030101010101" pitchFamily="2" charset="-122"/>
                <a:ea typeface="宋体" panose="02010600030101010101" pitchFamily="2" charset="-122"/>
                <a:cs typeface="+mn-ea"/>
                <a:sym typeface="+mn-lt"/>
              </a:rPr>
              <a:t>损失厌恶、过度自信及其对虚拟股票交易的影响</a:t>
            </a:r>
          </a:p>
          <a:p>
            <a:pPr algn="ctr">
              <a:defRPr/>
            </a:pPr>
            <a:endParaRPr lang="zh-CN" altLang="en-US" sz="3200" dirty="0">
              <a:solidFill>
                <a:srgbClr val="388BA5"/>
              </a:solidFill>
              <a:latin typeface="站酷庆科黄油体" panose="02000803000000020004" pitchFamily="2" charset="-122"/>
              <a:ea typeface="站酷庆科黄油体" panose="02000803000000020004" pitchFamily="2" charset="-122"/>
              <a:cs typeface="+mn-ea"/>
              <a:sym typeface="+mn-lt"/>
            </a:endParaRPr>
          </a:p>
        </p:txBody>
      </p:sp>
      <p:sp>
        <p:nvSpPr>
          <p:cNvPr id="47" name="文本框 10"/>
          <p:cNvSpPr txBox="1"/>
          <p:nvPr/>
        </p:nvSpPr>
        <p:spPr bwMode="auto">
          <a:xfrm>
            <a:off x="2593604" y="4121324"/>
            <a:ext cx="6545249" cy="403955"/>
          </a:xfrm>
          <a:prstGeom prst="rect">
            <a:avLst/>
          </a:prstGeom>
          <a:noFill/>
        </p:spPr>
        <p:txBody>
          <a:bodyPr wrap="square" lIns="91438" tIns="45719" rIns="91438" bIns="45719">
            <a:spAutoFit/>
            <a:scene3d>
              <a:camera prst="orthographicFront"/>
              <a:lightRig rig="threePt" dir="t"/>
            </a:scene3d>
            <a:sp3d contourW="12700"/>
          </a:bodyPr>
          <a:lstStyle/>
          <a:p>
            <a:pPr algn="ctr">
              <a:lnSpc>
                <a:spcPct val="150000"/>
              </a:lnSpc>
              <a:defRPr/>
            </a:pPr>
            <a:r>
              <a:rPr lang="de-DE" altLang="zh-CN" sz="1600" b="1" dirty="0">
                <a:solidFill>
                  <a:schemeClr val="tx1">
                    <a:lumMod val="65000"/>
                    <a:lumOff val="35000"/>
                  </a:schemeClr>
                </a:solidFill>
                <a:latin typeface="宋体" panose="02010600030101010101" pitchFamily="2" charset="-122"/>
                <a:ea typeface="宋体" panose="02010600030101010101" pitchFamily="2" charset="-122"/>
                <a:cs typeface="+mn-ea"/>
                <a:sym typeface="+mn-lt"/>
              </a:rPr>
              <a:t>Mario A. Bertella, Jonathas N. Silvaa, H. Eugene Stanley</a:t>
            </a:r>
            <a:endParaRPr lang="en-US" altLang="zh-CN" sz="1600" b="1" dirty="0">
              <a:solidFill>
                <a:schemeClr val="tx1">
                  <a:lumMod val="65000"/>
                  <a:lumOff val="35000"/>
                </a:schemeClr>
              </a:solidFill>
              <a:latin typeface="宋体" panose="02010600030101010101" pitchFamily="2" charset="-122"/>
              <a:ea typeface="宋体" panose="02010600030101010101" pitchFamily="2" charset="-122"/>
              <a:cs typeface="+mn-ea"/>
              <a:sym typeface="+mn-lt"/>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BAAA4"/>
        </a:solidFill>
        <a:effectLst/>
      </p:bgPr>
    </p:bg>
    <p:spTree>
      <p:nvGrpSpPr>
        <p:cNvPr id="1" name=""/>
        <p:cNvGrpSpPr/>
        <p:nvPr/>
      </p:nvGrpSpPr>
      <p:grpSpPr>
        <a:xfrm>
          <a:off x="0" y="0"/>
          <a:ext cx="0" cy="0"/>
          <a:chOff x="0" y="0"/>
          <a:chExt cx="0" cy="0"/>
        </a:xfrm>
      </p:grpSpPr>
      <p:grpSp>
        <p:nvGrpSpPr>
          <p:cNvPr id="81" name="组合 80"/>
          <p:cNvGrpSpPr/>
          <p:nvPr/>
        </p:nvGrpSpPr>
        <p:grpSpPr>
          <a:xfrm>
            <a:off x="4740639" y="2139291"/>
            <a:ext cx="2710999" cy="3129970"/>
            <a:chOff x="4740639" y="2139291"/>
            <a:chExt cx="2710999" cy="3129970"/>
          </a:xfrm>
        </p:grpSpPr>
        <p:sp>
          <p:nvSpPr>
            <p:cNvPr id="7" name="Freeform 23"/>
            <p:cNvSpPr/>
            <p:nvPr/>
          </p:nvSpPr>
          <p:spPr bwMode="auto">
            <a:xfrm>
              <a:off x="4740639" y="2139291"/>
              <a:ext cx="1354495" cy="1563980"/>
            </a:xfrm>
            <a:custGeom>
              <a:avLst/>
              <a:gdLst>
                <a:gd name="T0" fmla="*/ 1348 w 1348"/>
                <a:gd name="T1" fmla="*/ 0 h 1556"/>
                <a:gd name="T2" fmla="*/ 0 w 1348"/>
                <a:gd name="T3" fmla="*/ 779 h 1556"/>
                <a:gd name="T4" fmla="*/ 1348 w 1348"/>
                <a:gd name="T5" fmla="*/ 1556 h 1556"/>
                <a:gd name="T6" fmla="*/ 1348 w 1348"/>
                <a:gd name="T7" fmla="*/ 0 h 1556"/>
              </a:gdLst>
              <a:ahLst/>
              <a:cxnLst>
                <a:cxn ang="0">
                  <a:pos x="T0" y="T1"/>
                </a:cxn>
                <a:cxn ang="0">
                  <a:pos x="T2" y="T3"/>
                </a:cxn>
                <a:cxn ang="0">
                  <a:pos x="T4" y="T5"/>
                </a:cxn>
                <a:cxn ang="0">
                  <a:pos x="T6" y="T7"/>
                </a:cxn>
              </a:cxnLst>
              <a:rect l="0" t="0" r="r" b="b"/>
              <a:pathLst>
                <a:path w="1348" h="1556">
                  <a:moveTo>
                    <a:pt x="1348" y="0"/>
                  </a:moveTo>
                  <a:lnTo>
                    <a:pt x="0" y="779"/>
                  </a:lnTo>
                  <a:lnTo>
                    <a:pt x="1348" y="1556"/>
                  </a:lnTo>
                  <a:lnTo>
                    <a:pt x="1348" y="0"/>
                  </a:lnTo>
                  <a:close/>
                </a:path>
              </a:pathLst>
            </a:custGeom>
            <a:solidFill>
              <a:srgbClr val="388BA5"/>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8" name="Freeform 24"/>
            <p:cNvSpPr/>
            <p:nvPr/>
          </p:nvSpPr>
          <p:spPr bwMode="auto">
            <a:xfrm>
              <a:off x="6095133" y="2139291"/>
              <a:ext cx="1356505" cy="1563980"/>
            </a:xfrm>
            <a:custGeom>
              <a:avLst/>
              <a:gdLst>
                <a:gd name="T0" fmla="*/ 1350 w 1350"/>
                <a:gd name="T1" fmla="*/ 779 h 1556"/>
                <a:gd name="T2" fmla="*/ 1350 w 1350"/>
                <a:gd name="T3" fmla="*/ 779 h 1556"/>
                <a:gd name="T4" fmla="*/ 0 w 1350"/>
                <a:gd name="T5" fmla="*/ 0 h 1556"/>
                <a:gd name="T6" fmla="*/ 0 w 1350"/>
                <a:gd name="T7" fmla="*/ 1556 h 1556"/>
                <a:gd name="T8" fmla="*/ 1350 w 1350"/>
                <a:gd name="T9" fmla="*/ 779 h 1556"/>
              </a:gdLst>
              <a:ahLst/>
              <a:cxnLst>
                <a:cxn ang="0">
                  <a:pos x="T0" y="T1"/>
                </a:cxn>
                <a:cxn ang="0">
                  <a:pos x="T2" y="T3"/>
                </a:cxn>
                <a:cxn ang="0">
                  <a:pos x="T4" y="T5"/>
                </a:cxn>
                <a:cxn ang="0">
                  <a:pos x="T6" y="T7"/>
                </a:cxn>
                <a:cxn ang="0">
                  <a:pos x="T8" y="T9"/>
                </a:cxn>
              </a:cxnLst>
              <a:rect l="0" t="0" r="r" b="b"/>
              <a:pathLst>
                <a:path w="1350" h="1556">
                  <a:moveTo>
                    <a:pt x="1350" y="779"/>
                  </a:moveTo>
                  <a:lnTo>
                    <a:pt x="1350" y="779"/>
                  </a:lnTo>
                  <a:lnTo>
                    <a:pt x="0" y="0"/>
                  </a:lnTo>
                  <a:lnTo>
                    <a:pt x="0" y="1556"/>
                  </a:lnTo>
                  <a:lnTo>
                    <a:pt x="1350" y="779"/>
                  </a:lnTo>
                  <a:close/>
                </a:path>
              </a:pathLst>
            </a:custGeom>
            <a:solidFill>
              <a:srgbClr val="388BA5"/>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9" name="Freeform 25"/>
            <p:cNvSpPr/>
            <p:nvPr/>
          </p:nvSpPr>
          <p:spPr bwMode="auto">
            <a:xfrm>
              <a:off x="6095133" y="2922286"/>
              <a:ext cx="1356505" cy="1563980"/>
            </a:xfrm>
            <a:custGeom>
              <a:avLst/>
              <a:gdLst>
                <a:gd name="T0" fmla="*/ 1350 w 1350"/>
                <a:gd name="T1" fmla="*/ 1556 h 1556"/>
                <a:gd name="T2" fmla="*/ 1350 w 1350"/>
                <a:gd name="T3" fmla="*/ 0 h 1556"/>
                <a:gd name="T4" fmla="*/ 0 w 1350"/>
                <a:gd name="T5" fmla="*/ 777 h 1556"/>
                <a:gd name="T6" fmla="*/ 1350 w 1350"/>
                <a:gd name="T7" fmla="*/ 1556 h 1556"/>
              </a:gdLst>
              <a:ahLst/>
              <a:cxnLst>
                <a:cxn ang="0">
                  <a:pos x="T0" y="T1"/>
                </a:cxn>
                <a:cxn ang="0">
                  <a:pos x="T2" y="T3"/>
                </a:cxn>
                <a:cxn ang="0">
                  <a:pos x="T4" y="T5"/>
                </a:cxn>
                <a:cxn ang="0">
                  <a:pos x="T6" y="T7"/>
                </a:cxn>
              </a:cxnLst>
              <a:rect l="0" t="0" r="r" b="b"/>
              <a:pathLst>
                <a:path w="1350" h="1556">
                  <a:moveTo>
                    <a:pt x="1350" y="1556"/>
                  </a:moveTo>
                  <a:lnTo>
                    <a:pt x="1350" y="0"/>
                  </a:lnTo>
                  <a:lnTo>
                    <a:pt x="0" y="777"/>
                  </a:lnTo>
                  <a:lnTo>
                    <a:pt x="1350" y="1556"/>
                  </a:lnTo>
                  <a:close/>
                </a:path>
              </a:pathLst>
            </a:custGeom>
            <a:solidFill>
              <a:srgbClr val="468B90"/>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10" name="Freeform 26"/>
            <p:cNvSpPr/>
            <p:nvPr/>
          </p:nvSpPr>
          <p:spPr bwMode="auto">
            <a:xfrm>
              <a:off x="6095133" y="3703271"/>
              <a:ext cx="1356505" cy="1565990"/>
            </a:xfrm>
            <a:custGeom>
              <a:avLst/>
              <a:gdLst>
                <a:gd name="T0" fmla="*/ 0 w 1350"/>
                <a:gd name="T1" fmla="*/ 0 h 1558"/>
                <a:gd name="T2" fmla="*/ 0 w 1350"/>
                <a:gd name="T3" fmla="*/ 1558 h 1558"/>
                <a:gd name="T4" fmla="*/ 1350 w 1350"/>
                <a:gd name="T5" fmla="*/ 779 h 1558"/>
                <a:gd name="T6" fmla="*/ 1350 w 1350"/>
                <a:gd name="T7" fmla="*/ 779 h 1558"/>
                <a:gd name="T8" fmla="*/ 0 w 1350"/>
                <a:gd name="T9" fmla="*/ 0 h 1558"/>
              </a:gdLst>
              <a:ahLst/>
              <a:cxnLst>
                <a:cxn ang="0">
                  <a:pos x="T0" y="T1"/>
                </a:cxn>
                <a:cxn ang="0">
                  <a:pos x="T2" y="T3"/>
                </a:cxn>
                <a:cxn ang="0">
                  <a:pos x="T4" y="T5"/>
                </a:cxn>
                <a:cxn ang="0">
                  <a:pos x="T6" y="T7"/>
                </a:cxn>
                <a:cxn ang="0">
                  <a:pos x="T8" y="T9"/>
                </a:cxn>
              </a:cxnLst>
              <a:rect l="0" t="0" r="r" b="b"/>
              <a:pathLst>
                <a:path w="1350" h="1558">
                  <a:moveTo>
                    <a:pt x="0" y="0"/>
                  </a:moveTo>
                  <a:lnTo>
                    <a:pt x="0" y="1558"/>
                  </a:lnTo>
                  <a:lnTo>
                    <a:pt x="1350" y="779"/>
                  </a:lnTo>
                  <a:lnTo>
                    <a:pt x="1350" y="779"/>
                  </a:lnTo>
                  <a:lnTo>
                    <a:pt x="0" y="0"/>
                  </a:lnTo>
                  <a:close/>
                </a:path>
              </a:pathLst>
            </a:custGeom>
            <a:solidFill>
              <a:schemeClr val="bg1">
                <a:lumMod val="50000"/>
              </a:schemeClr>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11" name="Freeform 27"/>
            <p:cNvSpPr/>
            <p:nvPr/>
          </p:nvSpPr>
          <p:spPr bwMode="auto">
            <a:xfrm>
              <a:off x="4740639" y="3703271"/>
              <a:ext cx="1354495" cy="1565990"/>
            </a:xfrm>
            <a:custGeom>
              <a:avLst/>
              <a:gdLst>
                <a:gd name="T0" fmla="*/ 0 w 1348"/>
                <a:gd name="T1" fmla="*/ 779 h 1558"/>
                <a:gd name="T2" fmla="*/ 0 w 1348"/>
                <a:gd name="T3" fmla="*/ 779 h 1558"/>
                <a:gd name="T4" fmla="*/ 1348 w 1348"/>
                <a:gd name="T5" fmla="*/ 1558 h 1558"/>
                <a:gd name="T6" fmla="*/ 1348 w 1348"/>
                <a:gd name="T7" fmla="*/ 0 h 1558"/>
                <a:gd name="T8" fmla="*/ 0 w 1348"/>
                <a:gd name="T9" fmla="*/ 779 h 1558"/>
              </a:gdLst>
              <a:ahLst/>
              <a:cxnLst>
                <a:cxn ang="0">
                  <a:pos x="T0" y="T1"/>
                </a:cxn>
                <a:cxn ang="0">
                  <a:pos x="T2" y="T3"/>
                </a:cxn>
                <a:cxn ang="0">
                  <a:pos x="T4" y="T5"/>
                </a:cxn>
                <a:cxn ang="0">
                  <a:pos x="T6" y="T7"/>
                </a:cxn>
                <a:cxn ang="0">
                  <a:pos x="T8" y="T9"/>
                </a:cxn>
              </a:cxnLst>
              <a:rect l="0" t="0" r="r" b="b"/>
              <a:pathLst>
                <a:path w="1348" h="1558">
                  <a:moveTo>
                    <a:pt x="0" y="779"/>
                  </a:moveTo>
                  <a:lnTo>
                    <a:pt x="0" y="779"/>
                  </a:lnTo>
                  <a:lnTo>
                    <a:pt x="1348" y="1558"/>
                  </a:lnTo>
                  <a:lnTo>
                    <a:pt x="1348" y="0"/>
                  </a:lnTo>
                  <a:lnTo>
                    <a:pt x="0" y="779"/>
                  </a:lnTo>
                  <a:close/>
                </a:path>
              </a:pathLst>
            </a:custGeom>
            <a:solidFill>
              <a:schemeClr val="bg1">
                <a:lumMod val="50000"/>
              </a:schemeClr>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12" name="Freeform 28"/>
            <p:cNvSpPr/>
            <p:nvPr/>
          </p:nvSpPr>
          <p:spPr bwMode="auto">
            <a:xfrm>
              <a:off x="4740639" y="2922286"/>
              <a:ext cx="1354495" cy="1563980"/>
            </a:xfrm>
            <a:custGeom>
              <a:avLst/>
              <a:gdLst>
                <a:gd name="T0" fmla="*/ 0 w 1348"/>
                <a:gd name="T1" fmla="*/ 0 h 1556"/>
                <a:gd name="T2" fmla="*/ 0 w 1348"/>
                <a:gd name="T3" fmla="*/ 0 h 1556"/>
                <a:gd name="T4" fmla="*/ 0 w 1348"/>
                <a:gd name="T5" fmla="*/ 1556 h 1556"/>
                <a:gd name="T6" fmla="*/ 1348 w 1348"/>
                <a:gd name="T7" fmla="*/ 777 h 1556"/>
                <a:gd name="T8" fmla="*/ 0 w 1348"/>
                <a:gd name="T9" fmla="*/ 0 h 1556"/>
              </a:gdLst>
              <a:ahLst/>
              <a:cxnLst>
                <a:cxn ang="0">
                  <a:pos x="T0" y="T1"/>
                </a:cxn>
                <a:cxn ang="0">
                  <a:pos x="T2" y="T3"/>
                </a:cxn>
                <a:cxn ang="0">
                  <a:pos x="T4" y="T5"/>
                </a:cxn>
                <a:cxn ang="0">
                  <a:pos x="T6" y="T7"/>
                </a:cxn>
                <a:cxn ang="0">
                  <a:pos x="T8" y="T9"/>
                </a:cxn>
              </a:cxnLst>
              <a:rect l="0" t="0" r="r" b="b"/>
              <a:pathLst>
                <a:path w="1348" h="1556">
                  <a:moveTo>
                    <a:pt x="0" y="0"/>
                  </a:moveTo>
                  <a:lnTo>
                    <a:pt x="0" y="0"/>
                  </a:lnTo>
                  <a:lnTo>
                    <a:pt x="0" y="1556"/>
                  </a:lnTo>
                  <a:lnTo>
                    <a:pt x="1348" y="777"/>
                  </a:lnTo>
                  <a:lnTo>
                    <a:pt x="0" y="0"/>
                  </a:lnTo>
                  <a:close/>
                </a:path>
              </a:pathLst>
            </a:custGeom>
            <a:solidFill>
              <a:srgbClr val="5BAAA4"/>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13" name="Freeform 29"/>
            <p:cNvSpPr/>
            <p:nvPr/>
          </p:nvSpPr>
          <p:spPr bwMode="auto">
            <a:xfrm>
              <a:off x="5101937" y="2557498"/>
              <a:ext cx="1984381" cy="2293557"/>
            </a:xfrm>
            <a:custGeom>
              <a:avLst/>
              <a:gdLst>
                <a:gd name="T0" fmla="*/ 1248 w 1248"/>
                <a:gd name="T1" fmla="*/ 1082 h 1442"/>
                <a:gd name="T2" fmla="*/ 623 w 1248"/>
                <a:gd name="T3" fmla="*/ 1442 h 1442"/>
                <a:gd name="T4" fmla="*/ 0 w 1248"/>
                <a:gd name="T5" fmla="*/ 1082 h 1442"/>
                <a:gd name="T6" fmla="*/ 0 w 1248"/>
                <a:gd name="T7" fmla="*/ 360 h 1442"/>
                <a:gd name="T8" fmla="*/ 623 w 1248"/>
                <a:gd name="T9" fmla="*/ 0 h 1442"/>
                <a:gd name="T10" fmla="*/ 1248 w 1248"/>
                <a:gd name="T11" fmla="*/ 360 h 1442"/>
                <a:gd name="T12" fmla="*/ 1248 w 1248"/>
                <a:gd name="T13" fmla="*/ 1082 h 1442"/>
              </a:gdLst>
              <a:ahLst/>
              <a:cxnLst>
                <a:cxn ang="0">
                  <a:pos x="T0" y="T1"/>
                </a:cxn>
                <a:cxn ang="0">
                  <a:pos x="T2" y="T3"/>
                </a:cxn>
                <a:cxn ang="0">
                  <a:pos x="T4" y="T5"/>
                </a:cxn>
                <a:cxn ang="0">
                  <a:pos x="T6" y="T7"/>
                </a:cxn>
                <a:cxn ang="0">
                  <a:pos x="T8" y="T9"/>
                </a:cxn>
                <a:cxn ang="0">
                  <a:pos x="T10" y="T11"/>
                </a:cxn>
                <a:cxn ang="0">
                  <a:pos x="T12" y="T13"/>
                </a:cxn>
              </a:cxnLst>
              <a:rect l="0" t="0" r="r" b="b"/>
              <a:pathLst>
                <a:path w="1248" h="1442">
                  <a:moveTo>
                    <a:pt x="1248" y="1082"/>
                  </a:moveTo>
                  <a:lnTo>
                    <a:pt x="623" y="1442"/>
                  </a:lnTo>
                  <a:lnTo>
                    <a:pt x="0" y="1082"/>
                  </a:lnTo>
                  <a:lnTo>
                    <a:pt x="0" y="360"/>
                  </a:lnTo>
                  <a:lnTo>
                    <a:pt x="623" y="0"/>
                  </a:lnTo>
                  <a:lnTo>
                    <a:pt x="1248" y="360"/>
                  </a:lnTo>
                  <a:lnTo>
                    <a:pt x="1248" y="1082"/>
                  </a:lnTo>
                  <a:close/>
                </a:path>
              </a:pathLst>
            </a:custGeom>
            <a:solidFill>
              <a:schemeClr val="tx1">
                <a:lumMod val="95000"/>
                <a:lumOff val="5000"/>
                <a:alpha val="10000"/>
              </a:schemeClr>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14" name="Freeform 29"/>
            <p:cNvSpPr/>
            <p:nvPr/>
          </p:nvSpPr>
          <p:spPr bwMode="auto">
            <a:xfrm>
              <a:off x="5469131" y="2979580"/>
              <a:ext cx="1254014" cy="1449396"/>
            </a:xfrm>
            <a:custGeom>
              <a:avLst/>
              <a:gdLst>
                <a:gd name="T0" fmla="*/ 1248 w 1248"/>
                <a:gd name="T1" fmla="*/ 1082 h 1442"/>
                <a:gd name="T2" fmla="*/ 623 w 1248"/>
                <a:gd name="T3" fmla="*/ 1442 h 1442"/>
                <a:gd name="T4" fmla="*/ 0 w 1248"/>
                <a:gd name="T5" fmla="*/ 1082 h 1442"/>
                <a:gd name="T6" fmla="*/ 0 w 1248"/>
                <a:gd name="T7" fmla="*/ 360 h 1442"/>
                <a:gd name="T8" fmla="*/ 623 w 1248"/>
                <a:gd name="T9" fmla="*/ 0 h 1442"/>
                <a:gd name="T10" fmla="*/ 1248 w 1248"/>
                <a:gd name="T11" fmla="*/ 360 h 1442"/>
                <a:gd name="T12" fmla="*/ 1248 w 1248"/>
                <a:gd name="T13" fmla="*/ 1082 h 1442"/>
              </a:gdLst>
              <a:ahLst/>
              <a:cxnLst>
                <a:cxn ang="0">
                  <a:pos x="T0" y="T1"/>
                </a:cxn>
                <a:cxn ang="0">
                  <a:pos x="T2" y="T3"/>
                </a:cxn>
                <a:cxn ang="0">
                  <a:pos x="T4" y="T5"/>
                </a:cxn>
                <a:cxn ang="0">
                  <a:pos x="T6" y="T7"/>
                </a:cxn>
                <a:cxn ang="0">
                  <a:pos x="T8" y="T9"/>
                </a:cxn>
                <a:cxn ang="0">
                  <a:pos x="T10" y="T11"/>
                </a:cxn>
                <a:cxn ang="0">
                  <a:pos x="T12" y="T13"/>
                </a:cxn>
              </a:cxnLst>
              <a:rect l="0" t="0" r="r" b="b"/>
              <a:pathLst>
                <a:path w="1248" h="1442">
                  <a:moveTo>
                    <a:pt x="1248" y="1082"/>
                  </a:moveTo>
                  <a:lnTo>
                    <a:pt x="623" y="1442"/>
                  </a:lnTo>
                  <a:lnTo>
                    <a:pt x="0" y="1082"/>
                  </a:lnTo>
                  <a:lnTo>
                    <a:pt x="0" y="360"/>
                  </a:lnTo>
                  <a:lnTo>
                    <a:pt x="623" y="0"/>
                  </a:lnTo>
                  <a:lnTo>
                    <a:pt x="1248" y="360"/>
                  </a:lnTo>
                  <a:lnTo>
                    <a:pt x="1248" y="108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21" name="Freeform 142"/>
            <p:cNvSpPr/>
            <p:nvPr/>
          </p:nvSpPr>
          <p:spPr bwMode="auto">
            <a:xfrm>
              <a:off x="5490028" y="2693208"/>
              <a:ext cx="269700" cy="220232"/>
            </a:xfrm>
            <a:custGeom>
              <a:avLst/>
              <a:gdLst>
                <a:gd name="T0" fmla="*/ 135 w 135"/>
                <a:gd name="T1" fmla="*/ 49 h 110"/>
                <a:gd name="T2" fmla="*/ 68 w 135"/>
                <a:gd name="T3" fmla="*/ 0 h 110"/>
                <a:gd name="T4" fmla="*/ 0 w 135"/>
                <a:gd name="T5" fmla="*/ 49 h 110"/>
                <a:gd name="T6" fmla="*/ 68 w 135"/>
                <a:gd name="T7" fmla="*/ 99 h 110"/>
                <a:gd name="T8" fmla="*/ 93 w 135"/>
                <a:gd name="T9" fmla="*/ 96 h 110"/>
                <a:gd name="T10" fmla="*/ 121 w 135"/>
                <a:gd name="T11" fmla="*/ 110 h 110"/>
                <a:gd name="T12" fmla="*/ 113 w 135"/>
                <a:gd name="T13" fmla="*/ 86 h 110"/>
                <a:gd name="T14" fmla="*/ 135 w 135"/>
                <a:gd name="T15" fmla="*/ 4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10">
                  <a:moveTo>
                    <a:pt x="135" y="49"/>
                  </a:moveTo>
                  <a:cubicBezTo>
                    <a:pt x="135" y="22"/>
                    <a:pt x="105" y="0"/>
                    <a:pt x="68" y="0"/>
                  </a:cubicBezTo>
                  <a:cubicBezTo>
                    <a:pt x="30" y="0"/>
                    <a:pt x="0" y="22"/>
                    <a:pt x="0" y="49"/>
                  </a:cubicBezTo>
                  <a:cubicBezTo>
                    <a:pt x="0" y="77"/>
                    <a:pt x="30" y="99"/>
                    <a:pt x="68" y="99"/>
                  </a:cubicBezTo>
                  <a:cubicBezTo>
                    <a:pt x="76" y="99"/>
                    <a:pt x="85" y="98"/>
                    <a:pt x="93" y="96"/>
                  </a:cubicBezTo>
                  <a:cubicBezTo>
                    <a:pt x="95" y="95"/>
                    <a:pt x="121" y="110"/>
                    <a:pt x="121" y="110"/>
                  </a:cubicBezTo>
                  <a:cubicBezTo>
                    <a:pt x="113" y="86"/>
                    <a:pt x="113" y="86"/>
                    <a:pt x="113" y="86"/>
                  </a:cubicBezTo>
                  <a:cubicBezTo>
                    <a:pt x="126" y="77"/>
                    <a:pt x="135" y="64"/>
                    <a:pt x="135" y="49"/>
                  </a:cubicBez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sp>
          <p:nvSpPr>
            <p:cNvPr id="22" name="Freeform 149"/>
            <p:cNvSpPr/>
            <p:nvPr/>
          </p:nvSpPr>
          <p:spPr bwMode="auto">
            <a:xfrm>
              <a:off x="4909016" y="3549125"/>
              <a:ext cx="283460" cy="278042"/>
            </a:xfrm>
            <a:custGeom>
              <a:avLst/>
              <a:gdLst>
                <a:gd name="T0" fmla="*/ 133 w 142"/>
                <a:gd name="T1" fmla="*/ 95 h 139"/>
                <a:gd name="T2" fmla="*/ 106 w 142"/>
                <a:gd name="T3" fmla="*/ 89 h 139"/>
                <a:gd name="T4" fmla="*/ 83 w 142"/>
                <a:gd name="T5" fmla="*/ 67 h 139"/>
                <a:gd name="T6" fmla="*/ 111 w 142"/>
                <a:gd name="T7" fmla="*/ 39 h 139"/>
                <a:gd name="T8" fmla="*/ 119 w 142"/>
                <a:gd name="T9" fmla="*/ 38 h 139"/>
                <a:gd name="T10" fmla="*/ 133 w 142"/>
                <a:gd name="T11" fmla="*/ 16 h 139"/>
                <a:gd name="T12" fmla="*/ 125 w 142"/>
                <a:gd name="T13" fmla="*/ 9 h 139"/>
                <a:gd name="T14" fmla="*/ 104 w 142"/>
                <a:gd name="T15" fmla="*/ 23 h 139"/>
                <a:gd name="T16" fmla="*/ 103 w 142"/>
                <a:gd name="T17" fmla="*/ 30 h 139"/>
                <a:gd name="T18" fmla="*/ 75 w 142"/>
                <a:gd name="T19" fmla="*/ 58 h 139"/>
                <a:gd name="T20" fmla="*/ 51 w 142"/>
                <a:gd name="T21" fmla="*/ 34 h 139"/>
                <a:gd name="T22" fmla="*/ 45 w 142"/>
                <a:gd name="T23" fmla="*/ 7 h 139"/>
                <a:gd name="T24" fmla="*/ 29 w 142"/>
                <a:gd name="T25" fmla="*/ 0 h 139"/>
                <a:gd name="T26" fmla="*/ 39 w 142"/>
                <a:gd name="T27" fmla="*/ 10 h 139"/>
                <a:gd name="T28" fmla="*/ 35 w 142"/>
                <a:gd name="T29" fmla="*/ 27 h 139"/>
                <a:gd name="T30" fmla="*/ 18 w 142"/>
                <a:gd name="T31" fmla="*/ 32 h 139"/>
                <a:gd name="T32" fmla="*/ 3 w 142"/>
                <a:gd name="T33" fmla="*/ 17 h 139"/>
                <a:gd name="T34" fmla="*/ 9 w 142"/>
                <a:gd name="T35" fmla="*/ 43 h 139"/>
                <a:gd name="T36" fmla="*/ 37 w 142"/>
                <a:gd name="T37" fmla="*/ 48 h 139"/>
                <a:gd name="T38" fmla="*/ 58 w 142"/>
                <a:gd name="T39" fmla="*/ 70 h 139"/>
                <a:gd name="T40" fmla="*/ 12 w 142"/>
                <a:gd name="T41" fmla="*/ 115 h 139"/>
                <a:gd name="T42" fmla="*/ 12 w 142"/>
                <a:gd name="T43" fmla="*/ 129 h 139"/>
                <a:gd name="T44" fmla="*/ 13 w 142"/>
                <a:gd name="T45" fmla="*/ 130 h 139"/>
                <a:gd name="T46" fmla="*/ 26 w 142"/>
                <a:gd name="T47" fmla="*/ 130 h 139"/>
                <a:gd name="T48" fmla="*/ 72 w 142"/>
                <a:gd name="T49" fmla="*/ 84 h 139"/>
                <a:gd name="T50" fmla="*/ 92 w 142"/>
                <a:gd name="T51" fmla="*/ 103 h 139"/>
                <a:gd name="T52" fmla="*/ 97 w 142"/>
                <a:gd name="T53" fmla="*/ 131 h 139"/>
                <a:gd name="T54" fmla="*/ 119 w 142"/>
                <a:gd name="T55" fmla="*/ 138 h 139"/>
                <a:gd name="T56" fmla="*/ 105 w 142"/>
                <a:gd name="T57" fmla="*/ 124 h 139"/>
                <a:gd name="T58" fmla="*/ 109 w 142"/>
                <a:gd name="T59" fmla="*/ 110 h 139"/>
                <a:gd name="T60" fmla="*/ 123 w 142"/>
                <a:gd name="T61" fmla="*/ 106 h 139"/>
                <a:gd name="T62" fmla="*/ 139 w 142"/>
                <a:gd name="T63" fmla="*/ 122 h 139"/>
                <a:gd name="T64" fmla="*/ 133 w 142"/>
                <a:gd name="T65" fmla="*/ 9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39">
                  <a:moveTo>
                    <a:pt x="133" y="95"/>
                  </a:moveTo>
                  <a:cubicBezTo>
                    <a:pt x="126" y="87"/>
                    <a:pt x="115" y="86"/>
                    <a:pt x="106" y="89"/>
                  </a:cubicBezTo>
                  <a:cubicBezTo>
                    <a:pt x="83" y="67"/>
                    <a:pt x="83" y="67"/>
                    <a:pt x="83" y="67"/>
                  </a:cubicBezTo>
                  <a:cubicBezTo>
                    <a:pt x="111" y="39"/>
                    <a:pt x="111" y="39"/>
                    <a:pt x="111" y="39"/>
                  </a:cubicBezTo>
                  <a:cubicBezTo>
                    <a:pt x="119" y="38"/>
                    <a:pt x="119" y="38"/>
                    <a:pt x="119" y="38"/>
                  </a:cubicBezTo>
                  <a:cubicBezTo>
                    <a:pt x="133" y="16"/>
                    <a:pt x="133" y="16"/>
                    <a:pt x="133" y="16"/>
                  </a:cubicBezTo>
                  <a:cubicBezTo>
                    <a:pt x="125" y="9"/>
                    <a:pt x="125" y="9"/>
                    <a:pt x="125" y="9"/>
                  </a:cubicBezTo>
                  <a:cubicBezTo>
                    <a:pt x="104" y="23"/>
                    <a:pt x="104" y="23"/>
                    <a:pt x="104" y="23"/>
                  </a:cubicBezTo>
                  <a:cubicBezTo>
                    <a:pt x="103" y="30"/>
                    <a:pt x="103" y="30"/>
                    <a:pt x="103" y="30"/>
                  </a:cubicBezTo>
                  <a:cubicBezTo>
                    <a:pt x="75" y="58"/>
                    <a:pt x="75" y="58"/>
                    <a:pt x="75" y="58"/>
                  </a:cubicBezTo>
                  <a:cubicBezTo>
                    <a:pt x="51" y="34"/>
                    <a:pt x="51" y="34"/>
                    <a:pt x="51" y="34"/>
                  </a:cubicBezTo>
                  <a:cubicBezTo>
                    <a:pt x="54" y="25"/>
                    <a:pt x="52" y="14"/>
                    <a:pt x="45" y="7"/>
                  </a:cubicBezTo>
                  <a:cubicBezTo>
                    <a:pt x="41" y="2"/>
                    <a:pt x="35" y="0"/>
                    <a:pt x="29" y="0"/>
                  </a:cubicBezTo>
                  <a:cubicBezTo>
                    <a:pt x="39" y="10"/>
                    <a:pt x="39" y="10"/>
                    <a:pt x="39" y="10"/>
                  </a:cubicBezTo>
                  <a:cubicBezTo>
                    <a:pt x="35" y="27"/>
                    <a:pt x="35" y="27"/>
                    <a:pt x="35" y="27"/>
                  </a:cubicBezTo>
                  <a:cubicBezTo>
                    <a:pt x="18" y="32"/>
                    <a:pt x="18" y="32"/>
                    <a:pt x="18" y="32"/>
                  </a:cubicBezTo>
                  <a:cubicBezTo>
                    <a:pt x="3" y="17"/>
                    <a:pt x="3" y="17"/>
                    <a:pt x="3" y="17"/>
                  </a:cubicBezTo>
                  <a:cubicBezTo>
                    <a:pt x="0" y="26"/>
                    <a:pt x="3" y="36"/>
                    <a:pt x="9" y="43"/>
                  </a:cubicBezTo>
                  <a:cubicBezTo>
                    <a:pt x="17" y="50"/>
                    <a:pt x="28" y="52"/>
                    <a:pt x="37" y="48"/>
                  </a:cubicBezTo>
                  <a:cubicBezTo>
                    <a:pt x="58" y="70"/>
                    <a:pt x="58" y="70"/>
                    <a:pt x="58" y="70"/>
                  </a:cubicBezTo>
                  <a:cubicBezTo>
                    <a:pt x="12" y="115"/>
                    <a:pt x="12" y="115"/>
                    <a:pt x="12" y="115"/>
                  </a:cubicBezTo>
                  <a:cubicBezTo>
                    <a:pt x="9" y="119"/>
                    <a:pt x="9" y="125"/>
                    <a:pt x="12" y="129"/>
                  </a:cubicBezTo>
                  <a:cubicBezTo>
                    <a:pt x="13" y="130"/>
                    <a:pt x="13" y="130"/>
                    <a:pt x="13" y="130"/>
                  </a:cubicBezTo>
                  <a:cubicBezTo>
                    <a:pt x="17" y="133"/>
                    <a:pt x="23" y="133"/>
                    <a:pt x="26" y="130"/>
                  </a:cubicBezTo>
                  <a:cubicBezTo>
                    <a:pt x="72" y="84"/>
                    <a:pt x="72" y="84"/>
                    <a:pt x="72" y="84"/>
                  </a:cubicBezTo>
                  <a:cubicBezTo>
                    <a:pt x="92" y="103"/>
                    <a:pt x="92" y="103"/>
                    <a:pt x="92" y="103"/>
                  </a:cubicBezTo>
                  <a:cubicBezTo>
                    <a:pt x="88" y="112"/>
                    <a:pt x="90" y="123"/>
                    <a:pt x="97" y="131"/>
                  </a:cubicBezTo>
                  <a:cubicBezTo>
                    <a:pt x="103" y="136"/>
                    <a:pt x="111" y="139"/>
                    <a:pt x="119" y="138"/>
                  </a:cubicBezTo>
                  <a:cubicBezTo>
                    <a:pt x="105" y="124"/>
                    <a:pt x="105" y="124"/>
                    <a:pt x="105" y="124"/>
                  </a:cubicBezTo>
                  <a:cubicBezTo>
                    <a:pt x="109" y="110"/>
                    <a:pt x="109" y="110"/>
                    <a:pt x="109" y="110"/>
                  </a:cubicBezTo>
                  <a:cubicBezTo>
                    <a:pt x="123" y="106"/>
                    <a:pt x="123" y="106"/>
                    <a:pt x="123" y="106"/>
                  </a:cubicBezTo>
                  <a:cubicBezTo>
                    <a:pt x="139" y="122"/>
                    <a:pt x="139" y="122"/>
                    <a:pt x="139" y="122"/>
                  </a:cubicBezTo>
                  <a:cubicBezTo>
                    <a:pt x="142" y="113"/>
                    <a:pt x="140" y="102"/>
                    <a:pt x="133" y="95"/>
                  </a:cubicBez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sp>
          <p:nvSpPr>
            <p:cNvPr id="23" name="Freeform 116"/>
            <p:cNvSpPr>
              <a:spLocks noEditPoints="1"/>
            </p:cNvSpPr>
            <p:nvPr/>
          </p:nvSpPr>
          <p:spPr bwMode="auto">
            <a:xfrm>
              <a:off x="5430003" y="4453422"/>
              <a:ext cx="304101" cy="268408"/>
            </a:xfrm>
            <a:custGeom>
              <a:avLst/>
              <a:gdLst>
                <a:gd name="T0" fmla="*/ 209 w 221"/>
                <a:gd name="T1" fmla="*/ 95 h 195"/>
                <a:gd name="T2" fmla="*/ 209 w 221"/>
                <a:gd name="T3" fmla="*/ 82 h 195"/>
                <a:gd name="T4" fmla="*/ 221 w 221"/>
                <a:gd name="T5" fmla="*/ 82 h 195"/>
                <a:gd name="T6" fmla="*/ 221 w 221"/>
                <a:gd name="T7" fmla="*/ 74 h 195"/>
                <a:gd name="T8" fmla="*/ 110 w 221"/>
                <a:gd name="T9" fmla="*/ 0 h 195"/>
                <a:gd name="T10" fmla="*/ 0 w 221"/>
                <a:gd name="T11" fmla="*/ 74 h 195"/>
                <a:gd name="T12" fmla="*/ 0 w 221"/>
                <a:gd name="T13" fmla="*/ 82 h 195"/>
                <a:gd name="T14" fmla="*/ 10 w 221"/>
                <a:gd name="T15" fmla="*/ 82 h 195"/>
                <a:gd name="T16" fmla="*/ 10 w 221"/>
                <a:gd name="T17" fmla="*/ 95 h 195"/>
                <a:gd name="T18" fmla="*/ 23 w 221"/>
                <a:gd name="T19" fmla="*/ 95 h 195"/>
                <a:gd name="T20" fmla="*/ 23 w 221"/>
                <a:gd name="T21" fmla="*/ 166 h 195"/>
                <a:gd name="T22" fmla="*/ 10 w 221"/>
                <a:gd name="T23" fmla="*/ 166 h 195"/>
                <a:gd name="T24" fmla="*/ 10 w 221"/>
                <a:gd name="T25" fmla="*/ 179 h 195"/>
                <a:gd name="T26" fmla="*/ 0 w 221"/>
                <a:gd name="T27" fmla="*/ 179 h 195"/>
                <a:gd name="T28" fmla="*/ 0 w 221"/>
                <a:gd name="T29" fmla="*/ 195 h 195"/>
                <a:gd name="T30" fmla="*/ 221 w 221"/>
                <a:gd name="T31" fmla="*/ 195 h 195"/>
                <a:gd name="T32" fmla="*/ 221 w 221"/>
                <a:gd name="T33" fmla="*/ 179 h 195"/>
                <a:gd name="T34" fmla="*/ 209 w 221"/>
                <a:gd name="T35" fmla="*/ 179 h 195"/>
                <a:gd name="T36" fmla="*/ 209 w 221"/>
                <a:gd name="T37" fmla="*/ 166 h 195"/>
                <a:gd name="T38" fmla="*/ 197 w 221"/>
                <a:gd name="T39" fmla="*/ 166 h 195"/>
                <a:gd name="T40" fmla="*/ 197 w 221"/>
                <a:gd name="T41" fmla="*/ 95 h 195"/>
                <a:gd name="T42" fmla="*/ 209 w 221"/>
                <a:gd name="T43" fmla="*/ 95 h 195"/>
                <a:gd name="T44" fmla="*/ 73 w 221"/>
                <a:gd name="T45" fmla="*/ 166 h 195"/>
                <a:gd name="T46" fmla="*/ 49 w 221"/>
                <a:gd name="T47" fmla="*/ 166 h 195"/>
                <a:gd name="T48" fmla="*/ 49 w 221"/>
                <a:gd name="T49" fmla="*/ 95 h 195"/>
                <a:gd name="T50" fmla="*/ 73 w 221"/>
                <a:gd name="T51" fmla="*/ 95 h 195"/>
                <a:gd name="T52" fmla="*/ 73 w 221"/>
                <a:gd name="T53" fmla="*/ 166 h 195"/>
                <a:gd name="T54" fmla="*/ 122 w 221"/>
                <a:gd name="T55" fmla="*/ 166 h 195"/>
                <a:gd name="T56" fmla="*/ 99 w 221"/>
                <a:gd name="T57" fmla="*/ 166 h 195"/>
                <a:gd name="T58" fmla="*/ 99 w 221"/>
                <a:gd name="T59" fmla="*/ 95 h 195"/>
                <a:gd name="T60" fmla="*/ 122 w 221"/>
                <a:gd name="T61" fmla="*/ 95 h 195"/>
                <a:gd name="T62" fmla="*/ 122 w 221"/>
                <a:gd name="T63" fmla="*/ 166 h 195"/>
                <a:gd name="T64" fmla="*/ 171 w 221"/>
                <a:gd name="T65" fmla="*/ 166 h 195"/>
                <a:gd name="T66" fmla="*/ 148 w 221"/>
                <a:gd name="T67" fmla="*/ 166 h 195"/>
                <a:gd name="T68" fmla="*/ 148 w 221"/>
                <a:gd name="T69" fmla="*/ 95 h 195"/>
                <a:gd name="T70" fmla="*/ 171 w 221"/>
                <a:gd name="T71" fmla="*/ 95 h 195"/>
                <a:gd name="T72" fmla="*/ 171 w 221"/>
                <a:gd name="T73" fmla="*/ 1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1" h="195">
                  <a:moveTo>
                    <a:pt x="209" y="95"/>
                  </a:moveTo>
                  <a:lnTo>
                    <a:pt x="209" y="82"/>
                  </a:lnTo>
                  <a:lnTo>
                    <a:pt x="221" y="82"/>
                  </a:lnTo>
                  <a:lnTo>
                    <a:pt x="221" y="74"/>
                  </a:lnTo>
                  <a:lnTo>
                    <a:pt x="110" y="0"/>
                  </a:lnTo>
                  <a:lnTo>
                    <a:pt x="0" y="74"/>
                  </a:lnTo>
                  <a:lnTo>
                    <a:pt x="0" y="82"/>
                  </a:lnTo>
                  <a:lnTo>
                    <a:pt x="10" y="82"/>
                  </a:lnTo>
                  <a:lnTo>
                    <a:pt x="10" y="95"/>
                  </a:lnTo>
                  <a:lnTo>
                    <a:pt x="23" y="95"/>
                  </a:lnTo>
                  <a:lnTo>
                    <a:pt x="23" y="166"/>
                  </a:lnTo>
                  <a:lnTo>
                    <a:pt x="10" y="166"/>
                  </a:lnTo>
                  <a:lnTo>
                    <a:pt x="10" y="179"/>
                  </a:lnTo>
                  <a:lnTo>
                    <a:pt x="0" y="179"/>
                  </a:lnTo>
                  <a:lnTo>
                    <a:pt x="0" y="195"/>
                  </a:lnTo>
                  <a:lnTo>
                    <a:pt x="221" y="195"/>
                  </a:lnTo>
                  <a:lnTo>
                    <a:pt x="221" y="179"/>
                  </a:lnTo>
                  <a:lnTo>
                    <a:pt x="209" y="179"/>
                  </a:lnTo>
                  <a:lnTo>
                    <a:pt x="209" y="166"/>
                  </a:lnTo>
                  <a:lnTo>
                    <a:pt x="197" y="166"/>
                  </a:lnTo>
                  <a:lnTo>
                    <a:pt x="197" y="95"/>
                  </a:lnTo>
                  <a:lnTo>
                    <a:pt x="209" y="95"/>
                  </a:lnTo>
                  <a:close/>
                  <a:moveTo>
                    <a:pt x="73" y="166"/>
                  </a:moveTo>
                  <a:lnTo>
                    <a:pt x="49" y="166"/>
                  </a:lnTo>
                  <a:lnTo>
                    <a:pt x="49" y="95"/>
                  </a:lnTo>
                  <a:lnTo>
                    <a:pt x="73" y="95"/>
                  </a:lnTo>
                  <a:lnTo>
                    <a:pt x="73" y="166"/>
                  </a:lnTo>
                  <a:close/>
                  <a:moveTo>
                    <a:pt x="122" y="166"/>
                  </a:moveTo>
                  <a:lnTo>
                    <a:pt x="99" y="166"/>
                  </a:lnTo>
                  <a:lnTo>
                    <a:pt x="99" y="95"/>
                  </a:lnTo>
                  <a:lnTo>
                    <a:pt x="122" y="95"/>
                  </a:lnTo>
                  <a:lnTo>
                    <a:pt x="122" y="166"/>
                  </a:lnTo>
                  <a:close/>
                  <a:moveTo>
                    <a:pt x="171" y="166"/>
                  </a:moveTo>
                  <a:lnTo>
                    <a:pt x="148" y="166"/>
                  </a:lnTo>
                  <a:lnTo>
                    <a:pt x="148" y="95"/>
                  </a:lnTo>
                  <a:lnTo>
                    <a:pt x="171" y="95"/>
                  </a:lnTo>
                  <a:lnTo>
                    <a:pt x="171" y="166"/>
                  </a:ln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grpSp>
          <p:nvGrpSpPr>
            <p:cNvPr id="24" name="组合 49"/>
            <p:cNvGrpSpPr/>
            <p:nvPr/>
          </p:nvGrpSpPr>
          <p:grpSpPr>
            <a:xfrm>
              <a:off x="6948607" y="3553445"/>
              <a:ext cx="283462" cy="283548"/>
              <a:chOff x="11121822" y="1145785"/>
              <a:chExt cx="307214" cy="307212"/>
            </a:xfrm>
            <a:solidFill>
              <a:schemeClr val="bg1"/>
            </a:solidFill>
          </p:grpSpPr>
          <p:sp>
            <p:nvSpPr>
              <p:cNvPr id="25" name="Freeform 140"/>
              <p:cNvSpPr>
                <a:spLocks noEditPoints="1"/>
              </p:cNvSpPr>
              <p:nvPr/>
            </p:nvSpPr>
            <p:spPr bwMode="auto">
              <a:xfrm>
                <a:off x="11121822" y="1211403"/>
                <a:ext cx="241594" cy="241594"/>
              </a:xfrm>
              <a:custGeom>
                <a:avLst/>
                <a:gdLst>
                  <a:gd name="T0" fmla="*/ 103 w 112"/>
                  <a:gd name="T1" fmla="*/ 47 h 112"/>
                  <a:gd name="T2" fmla="*/ 106 w 112"/>
                  <a:gd name="T3" fmla="*/ 36 h 112"/>
                  <a:gd name="T4" fmla="*/ 102 w 112"/>
                  <a:gd name="T5" fmla="*/ 22 h 112"/>
                  <a:gd name="T6" fmla="*/ 92 w 112"/>
                  <a:gd name="T7" fmla="*/ 25 h 112"/>
                  <a:gd name="T8" fmla="*/ 90 w 112"/>
                  <a:gd name="T9" fmla="*/ 14 h 112"/>
                  <a:gd name="T10" fmla="*/ 79 w 112"/>
                  <a:gd name="T11" fmla="*/ 4 h 112"/>
                  <a:gd name="T12" fmla="*/ 71 w 112"/>
                  <a:gd name="T13" fmla="*/ 11 h 112"/>
                  <a:gd name="T14" fmla="*/ 64 w 112"/>
                  <a:gd name="T15" fmla="*/ 3 h 112"/>
                  <a:gd name="T16" fmla="*/ 50 w 112"/>
                  <a:gd name="T17" fmla="*/ 0 h 112"/>
                  <a:gd name="T18" fmla="*/ 47 w 112"/>
                  <a:gd name="T19" fmla="*/ 10 h 112"/>
                  <a:gd name="T20" fmla="*/ 37 w 112"/>
                  <a:gd name="T21" fmla="*/ 6 h 112"/>
                  <a:gd name="T22" fmla="*/ 23 w 112"/>
                  <a:gd name="T23" fmla="*/ 11 h 112"/>
                  <a:gd name="T24" fmla="*/ 25 w 112"/>
                  <a:gd name="T25" fmla="*/ 20 h 112"/>
                  <a:gd name="T26" fmla="*/ 14 w 112"/>
                  <a:gd name="T27" fmla="*/ 22 h 112"/>
                  <a:gd name="T28" fmla="*/ 5 w 112"/>
                  <a:gd name="T29" fmla="*/ 33 h 112"/>
                  <a:gd name="T30" fmla="*/ 12 w 112"/>
                  <a:gd name="T31" fmla="*/ 41 h 112"/>
                  <a:gd name="T32" fmla="*/ 3 w 112"/>
                  <a:gd name="T33" fmla="*/ 48 h 112"/>
                  <a:gd name="T34" fmla="*/ 0 w 112"/>
                  <a:gd name="T35" fmla="*/ 62 h 112"/>
                  <a:gd name="T36" fmla="*/ 10 w 112"/>
                  <a:gd name="T37" fmla="*/ 65 h 112"/>
                  <a:gd name="T38" fmla="*/ 6 w 112"/>
                  <a:gd name="T39" fmla="*/ 75 h 112"/>
                  <a:gd name="T40" fmla="*/ 11 w 112"/>
                  <a:gd name="T41" fmla="*/ 89 h 112"/>
                  <a:gd name="T42" fmla="*/ 21 w 112"/>
                  <a:gd name="T43" fmla="*/ 87 h 112"/>
                  <a:gd name="T44" fmla="*/ 23 w 112"/>
                  <a:gd name="T45" fmla="*/ 98 h 112"/>
                  <a:gd name="T46" fmla="*/ 34 w 112"/>
                  <a:gd name="T47" fmla="*/ 108 h 112"/>
                  <a:gd name="T48" fmla="*/ 41 w 112"/>
                  <a:gd name="T49" fmla="*/ 101 h 112"/>
                  <a:gd name="T50" fmla="*/ 48 w 112"/>
                  <a:gd name="T51" fmla="*/ 109 h 112"/>
                  <a:gd name="T52" fmla="*/ 63 w 112"/>
                  <a:gd name="T53" fmla="*/ 112 h 112"/>
                  <a:gd name="T54" fmla="*/ 66 w 112"/>
                  <a:gd name="T55" fmla="*/ 102 h 112"/>
                  <a:gd name="T56" fmla="*/ 76 w 112"/>
                  <a:gd name="T57" fmla="*/ 106 h 112"/>
                  <a:gd name="T58" fmla="*/ 90 w 112"/>
                  <a:gd name="T59" fmla="*/ 101 h 112"/>
                  <a:gd name="T60" fmla="*/ 88 w 112"/>
                  <a:gd name="T61" fmla="*/ 91 h 112"/>
                  <a:gd name="T62" fmla="*/ 98 w 112"/>
                  <a:gd name="T63" fmla="*/ 89 h 112"/>
                  <a:gd name="T64" fmla="*/ 108 w 112"/>
                  <a:gd name="T65" fmla="*/ 78 h 112"/>
                  <a:gd name="T66" fmla="*/ 101 w 112"/>
                  <a:gd name="T67" fmla="*/ 71 h 112"/>
                  <a:gd name="T68" fmla="*/ 110 w 112"/>
                  <a:gd name="T69" fmla="*/ 64 h 112"/>
                  <a:gd name="T70" fmla="*/ 112 w 112"/>
                  <a:gd name="T71" fmla="*/ 49 h 112"/>
                  <a:gd name="T72" fmla="*/ 56 w 112"/>
                  <a:gd name="T73" fmla="*/ 86 h 112"/>
                  <a:gd name="T74" fmla="*/ 56 w 112"/>
                  <a:gd name="T75" fmla="*/ 26 h 112"/>
                  <a:gd name="T76" fmla="*/ 56 w 112"/>
                  <a:gd name="T7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12">
                    <a:moveTo>
                      <a:pt x="110" y="47"/>
                    </a:moveTo>
                    <a:cubicBezTo>
                      <a:pt x="103" y="47"/>
                      <a:pt x="103" y="47"/>
                      <a:pt x="103" y="47"/>
                    </a:cubicBezTo>
                    <a:cubicBezTo>
                      <a:pt x="102" y="44"/>
                      <a:pt x="101" y="42"/>
                      <a:pt x="101" y="39"/>
                    </a:cubicBezTo>
                    <a:cubicBezTo>
                      <a:pt x="106" y="36"/>
                      <a:pt x="106" y="36"/>
                      <a:pt x="106" y="36"/>
                    </a:cubicBezTo>
                    <a:cubicBezTo>
                      <a:pt x="108" y="35"/>
                      <a:pt x="108" y="34"/>
                      <a:pt x="107" y="32"/>
                    </a:cubicBezTo>
                    <a:cubicBezTo>
                      <a:pt x="102" y="22"/>
                      <a:pt x="102" y="22"/>
                      <a:pt x="102" y="22"/>
                    </a:cubicBezTo>
                    <a:cubicBezTo>
                      <a:pt x="101" y="21"/>
                      <a:pt x="99" y="20"/>
                      <a:pt x="98" y="21"/>
                    </a:cubicBezTo>
                    <a:cubicBezTo>
                      <a:pt x="92" y="25"/>
                      <a:pt x="92" y="25"/>
                      <a:pt x="92" y="25"/>
                    </a:cubicBezTo>
                    <a:cubicBezTo>
                      <a:pt x="90" y="23"/>
                      <a:pt x="88" y="21"/>
                      <a:pt x="87" y="20"/>
                    </a:cubicBezTo>
                    <a:cubicBezTo>
                      <a:pt x="90" y="14"/>
                      <a:pt x="90" y="14"/>
                      <a:pt x="90" y="14"/>
                    </a:cubicBezTo>
                    <a:cubicBezTo>
                      <a:pt x="91" y="12"/>
                      <a:pt x="90" y="11"/>
                      <a:pt x="89" y="10"/>
                    </a:cubicBezTo>
                    <a:cubicBezTo>
                      <a:pt x="79" y="4"/>
                      <a:pt x="79" y="4"/>
                      <a:pt x="79" y="4"/>
                    </a:cubicBezTo>
                    <a:cubicBezTo>
                      <a:pt x="77" y="3"/>
                      <a:pt x="76" y="4"/>
                      <a:pt x="75" y="5"/>
                    </a:cubicBezTo>
                    <a:cubicBezTo>
                      <a:pt x="71" y="11"/>
                      <a:pt x="71" y="11"/>
                      <a:pt x="71" y="11"/>
                    </a:cubicBezTo>
                    <a:cubicBezTo>
                      <a:pt x="69" y="10"/>
                      <a:pt x="67" y="10"/>
                      <a:pt x="64" y="9"/>
                    </a:cubicBezTo>
                    <a:cubicBezTo>
                      <a:pt x="64" y="3"/>
                      <a:pt x="64" y="3"/>
                      <a:pt x="64" y="3"/>
                    </a:cubicBezTo>
                    <a:cubicBezTo>
                      <a:pt x="64" y="1"/>
                      <a:pt x="63" y="0"/>
                      <a:pt x="61" y="0"/>
                    </a:cubicBezTo>
                    <a:cubicBezTo>
                      <a:pt x="50" y="0"/>
                      <a:pt x="50" y="0"/>
                      <a:pt x="50" y="0"/>
                    </a:cubicBezTo>
                    <a:cubicBezTo>
                      <a:pt x="48" y="0"/>
                      <a:pt x="47" y="1"/>
                      <a:pt x="47" y="3"/>
                    </a:cubicBezTo>
                    <a:cubicBezTo>
                      <a:pt x="47" y="10"/>
                      <a:pt x="47" y="10"/>
                      <a:pt x="47" y="10"/>
                    </a:cubicBezTo>
                    <a:cubicBezTo>
                      <a:pt x="45" y="10"/>
                      <a:pt x="42" y="11"/>
                      <a:pt x="40" y="12"/>
                    </a:cubicBezTo>
                    <a:cubicBezTo>
                      <a:pt x="37" y="6"/>
                      <a:pt x="37" y="6"/>
                      <a:pt x="37" y="6"/>
                    </a:cubicBezTo>
                    <a:cubicBezTo>
                      <a:pt x="36" y="4"/>
                      <a:pt x="34" y="4"/>
                      <a:pt x="33" y="5"/>
                    </a:cubicBezTo>
                    <a:cubicBezTo>
                      <a:pt x="23" y="11"/>
                      <a:pt x="23" y="11"/>
                      <a:pt x="23" y="11"/>
                    </a:cubicBezTo>
                    <a:cubicBezTo>
                      <a:pt x="21" y="11"/>
                      <a:pt x="21" y="13"/>
                      <a:pt x="22" y="14"/>
                    </a:cubicBezTo>
                    <a:cubicBezTo>
                      <a:pt x="25" y="20"/>
                      <a:pt x="25" y="20"/>
                      <a:pt x="25" y="20"/>
                    </a:cubicBezTo>
                    <a:cubicBezTo>
                      <a:pt x="23" y="22"/>
                      <a:pt x="22" y="24"/>
                      <a:pt x="20" y="26"/>
                    </a:cubicBezTo>
                    <a:cubicBezTo>
                      <a:pt x="14" y="22"/>
                      <a:pt x="14" y="22"/>
                      <a:pt x="14" y="22"/>
                    </a:cubicBezTo>
                    <a:cubicBezTo>
                      <a:pt x="13" y="22"/>
                      <a:pt x="11" y="22"/>
                      <a:pt x="10" y="23"/>
                    </a:cubicBezTo>
                    <a:cubicBezTo>
                      <a:pt x="5" y="33"/>
                      <a:pt x="5" y="33"/>
                      <a:pt x="5" y="33"/>
                    </a:cubicBezTo>
                    <a:cubicBezTo>
                      <a:pt x="4" y="35"/>
                      <a:pt x="4" y="36"/>
                      <a:pt x="6" y="37"/>
                    </a:cubicBezTo>
                    <a:cubicBezTo>
                      <a:pt x="12" y="41"/>
                      <a:pt x="12" y="41"/>
                      <a:pt x="12" y="41"/>
                    </a:cubicBezTo>
                    <a:cubicBezTo>
                      <a:pt x="11" y="43"/>
                      <a:pt x="10" y="45"/>
                      <a:pt x="10" y="48"/>
                    </a:cubicBezTo>
                    <a:cubicBezTo>
                      <a:pt x="3" y="48"/>
                      <a:pt x="3" y="48"/>
                      <a:pt x="3" y="48"/>
                    </a:cubicBezTo>
                    <a:cubicBezTo>
                      <a:pt x="2" y="48"/>
                      <a:pt x="0" y="49"/>
                      <a:pt x="0" y="51"/>
                    </a:cubicBezTo>
                    <a:cubicBezTo>
                      <a:pt x="0" y="62"/>
                      <a:pt x="0" y="62"/>
                      <a:pt x="0" y="62"/>
                    </a:cubicBezTo>
                    <a:cubicBezTo>
                      <a:pt x="0" y="64"/>
                      <a:pt x="2" y="65"/>
                      <a:pt x="3" y="65"/>
                    </a:cubicBezTo>
                    <a:cubicBezTo>
                      <a:pt x="10" y="65"/>
                      <a:pt x="10" y="65"/>
                      <a:pt x="10" y="65"/>
                    </a:cubicBezTo>
                    <a:cubicBezTo>
                      <a:pt x="11" y="68"/>
                      <a:pt x="11" y="70"/>
                      <a:pt x="12" y="72"/>
                    </a:cubicBezTo>
                    <a:cubicBezTo>
                      <a:pt x="6" y="75"/>
                      <a:pt x="6" y="75"/>
                      <a:pt x="6" y="75"/>
                    </a:cubicBezTo>
                    <a:cubicBezTo>
                      <a:pt x="5" y="76"/>
                      <a:pt x="5" y="78"/>
                      <a:pt x="5" y="79"/>
                    </a:cubicBezTo>
                    <a:cubicBezTo>
                      <a:pt x="11" y="89"/>
                      <a:pt x="11" y="89"/>
                      <a:pt x="11" y="89"/>
                    </a:cubicBezTo>
                    <a:cubicBezTo>
                      <a:pt x="12" y="91"/>
                      <a:pt x="14" y="91"/>
                      <a:pt x="15" y="90"/>
                    </a:cubicBezTo>
                    <a:cubicBezTo>
                      <a:pt x="21" y="87"/>
                      <a:pt x="21" y="87"/>
                      <a:pt x="21" y="87"/>
                    </a:cubicBezTo>
                    <a:cubicBezTo>
                      <a:pt x="23" y="89"/>
                      <a:pt x="24" y="91"/>
                      <a:pt x="26" y="92"/>
                    </a:cubicBezTo>
                    <a:cubicBezTo>
                      <a:pt x="23" y="98"/>
                      <a:pt x="23" y="98"/>
                      <a:pt x="23" y="98"/>
                    </a:cubicBezTo>
                    <a:cubicBezTo>
                      <a:pt x="22" y="99"/>
                      <a:pt x="23" y="101"/>
                      <a:pt x="24" y="102"/>
                    </a:cubicBezTo>
                    <a:cubicBezTo>
                      <a:pt x="34" y="108"/>
                      <a:pt x="34" y="108"/>
                      <a:pt x="34" y="108"/>
                    </a:cubicBezTo>
                    <a:cubicBezTo>
                      <a:pt x="35" y="108"/>
                      <a:pt x="37" y="108"/>
                      <a:pt x="38" y="106"/>
                    </a:cubicBezTo>
                    <a:cubicBezTo>
                      <a:pt x="41" y="101"/>
                      <a:pt x="41" y="101"/>
                      <a:pt x="41" y="101"/>
                    </a:cubicBezTo>
                    <a:cubicBezTo>
                      <a:pt x="44" y="101"/>
                      <a:pt x="46" y="102"/>
                      <a:pt x="48" y="102"/>
                    </a:cubicBezTo>
                    <a:cubicBezTo>
                      <a:pt x="48" y="109"/>
                      <a:pt x="48" y="109"/>
                      <a:pt x="48" y="109"/>
                    </a:cubicBezTo>
                    <a:cubicBezTo>
                      <a:pt x="48" y="111"/>
                      <a:pt x="50" y="112"/>
                      <a:pt x="51" y="112"/>
                    </a:cubicBezTo>
                    <a:cubicBezTo>
                      <a:pt x="63" y="112"/>
                      <a:pt x="63" y="112"/>
                      <a:pt x="63" y="112"/>
                    </a:cubicBezTo>
                    <a:cubicBezTo>
                      <a:pt x="64" y="112"/>
                      <a:pt x="66" y="111"/>
                      <a:pt x="66" y="109"/>
                    </a:cubicBezTo>
                    <a:cubicBezTo>
                      <a:pt x="66" y="102"/>
                      <a:pt x="66" y="102"/>
                      <a:pt x="66" y="102"/>
                    </a:cubicBezTo>
                    <a:cubicBezTo>
                      <a:pt x="68" y="102"/>
                      <a:pt x="70" y="101"/>
                      <a:pt x="73" y="100"/>
                    </a:cubicBezTo>
                    <a:cubicBezTo>
                      <a:pt x="76" y="106"/>
                      <a:pt x="76" y="106"/>
                      <a:pt x="76" y="106"/>
                    </a:cubicBezTo>
                    <a:cubicBezTo>
                      <a:pt x="77" y="107"/>
                      <a:pt x="79" y="108"/>
                      <a:pt x="80" y="107"/>
                    </a:cubicBezTo>
                    <a:cubicBezTo>
                      <a:pt x="90" y="101"/>
                      <a:pt x="90" y="101"/>
                      <a:pt x="90" y="101"/>
                    </a:cubicBezTo>
                    <a:cubicBezTo>
                      <a:pt x="91" y="100"/>
                      <a:pt x="92" y="99"/>
                      <a:pt x="91" y="97"/>
                    </a:cubicBezTo>
                    <a:cubicBezTo>
                      <a:pt x="88" y="91"/>
                      <a:pt x="88" y="91"/>
                      <a:pt x="88" y="91"/>
                    </a:cubicBezTo>
                    <a:cubicBezTo>
                      <a:pt x="89" y="90"/>
                      <a:pt x="91" y="88"/>
                      <a:pt x="93" y="86"/>
                    </a:cubicBezTo>
                    <a:cubicBezTo>
                      <a:pt x="98" y="89"/>
                      <a:pt x="98" y="89"/>
                      <a:pt x="98" y="89"/>
                    </a:cubicBezTo>
                    <a:cubicBezTo>
                      <a:pt x="100" y="90"/>
                      <a:pt x="102" y="90"/>
                      <a:pt x="102" y="88"/>
                    </a:cubicBezTo>
                    <a:cubicBezTo>
                      <a:pt x="108" y="78"/>
                      <a:pt x="108" y="78"/>
                      <a:pt x="108" y="78"/>
                    </a:cubicBezTo>
                    <a:cubicBezTo>
                      <a:pt x="109" y="77"/>
                      <a:pt x="108" y="75"/>
                      <a:pt x="107" y="74"/>
                    </a:cubicBezTo>
                    <a:cubicBezTo>
                      <a:pt x="101" y="71"/>
                      <a:pt x="101" y="71"/>
                      <a:pt x="101" y="71"/>
                    </a:cubicBezTo>
                    <a:cubicBezTo>
                      <a:pt x="102" y="69"/>
                      <a:pt x="102" y="66"/>
                      <a:pt x="103" y="64"/>
                    </a:cubicBezTo>
                    <a:cubicBezTo>
                      <a:pt x="110" y="64"/>
                      <a:pt x="110" y="64"/>
                      <a:pt x="110" y="64"/>
                    </a:cubicBezTo>
                    <a:cubicBezTo>
                      <a:pt x="111" y="64"/>
                      <a:pt x="112" y="63"/>
                      <a:pt x="112" y="61"/>
                    </a:cubicBezTo>
                    <a:cubicBezTo>
                      <a:pt x="112" y="49"/>
                      <a:pt x="112" y="49"/>
                      <a:pt x="112" y="49"/>
                    </a:cubicBezTo>
                    <a:cubicBezTo>
                      <a:pt x="112" y="48"/>
                      <a:pt x="111" y="47"/>
                      <a:pt x="110" y="47"/>
                    </a:cubicBezTo>
                    <a:close/>
                    <a:moveTo>
                      <a:pt x="56" y="86"/>
                    </a:moveTo>
                    <a:cubicBezTo>
                      <a:pt x="40" y="86"/>
                      <a:pt x="26" y="72"/>
                      <a:pt x="26" y="56"/>
                    </a:cubicBezTo>
                    <a:cubicBezTo>
                      <a:pt x="26" y="39"/>
                      <a:pt x="40" y="26"/>
                      <a:pt x="56" y="26"/>
                    </a:cubicBezTo>
                    <a:cubicBezTo>
                      <a:pt x="73" y="26"/>
                      <a:pt x="86" y="39"/>
                      <a:pt x="86" y="56"/>
                    </a:cubicBezTo>
                    <a:cubicBezTo>
                      <a:pt x="86" y="72"/>
                      <a:pt x="73" y="86"/>
                      <a:pt x="56"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26" name="Freeform 141"/>
              <p:cNvSpPr>
                <a:spLocks noEditPoints="1"/>
              </p:cNvSpPr>
              <p:nvPr/>
            </p:nvSpPr>
            <p:spPr bwMode="auto">
              <a:xfrm>
                <a:off x="11317186" y="1145785"/>
                <a:ext cx="111850" cy="113341"/>
              </a:xfrm>
              <a:custGeom>
                <a:avLst/>
                <a:gdLst>
                  <a:gd name="T0" fmla="*/ 48 w 52"/>
                  <a:gd name="T1" fmla="*/ 23 h 52"/>
                  <a:gd name="T2" fmla="*/ 50 w 52"/>
                  <a:gd name="T3" fmla="*/ 17 h 52"/>
                  <a:gd name="T4" fmla="*/ 48 w 52"/>
                  <a:gd name="T5" fmla="*/ 11 h 52"/>
                  <a:gd name="T6" fmla="*/ 44 w 52"/>
                  <a:gd name="T7" fmla="*/ 12 h 52"/>
                  <a:gd name="T8" fmla="*/ 42 w 52"/>
                  <a:gd name="T9" fmla="*/ 6 h 52"/>
                  <a:gd name="T10" fmla="*/ 38 w 52"/>
                  <a:gd name="T11" fmla="*/ 2 h 52"/>
                  <a:gd name="T12" fmla="*/ 34 w 52"/>
                  <a:gd name="T13" fmla="*/ 5 h 52"/>
                  <a:gd name="T14" fmla="*/ 30 w 52"/>
                  <a:gd name="T15" fmla="*/ 1 h 52"/>
                  <a:gd name="T16" fmla="*/ 24 w 52"/>
                  <a:gd name="T17" fmla="*/ 0 h 52"/>
                  <a:gd name="T18" fmla="*/ 23 w 52"/>
                  <a:gd name="T19" fmla="*/ 4 h 52"/>
                  <a:gd name="T20" fmla="*/ 17 w 52"/>
                  <a:gd name="T21" fmla="*/ 2 h 52"/>
                  <a:gd name="T22" fmla="*/ 11 w 52"/>
                  <a:gd name="T23" fmla="*/ 4 h 52"/>
                  <a:gd name="T24" fmla="*/ 12 w 52"/>
                  <a:gd name="T25" fmla="*/ 8 h 52"/>
                  <a:gd name="T26" fmla="*/ 6 w 52"/>
                  <a:gd name="T27" fmla="*/ 10 h 52"/>
                  <a:gd name="T28" fmla="*/ 2 w 52"/>
                  <a:gd name="T29" fmla="*/ 14 h 52"/>
                  <a:gd name="T30" fmla="*/ 6 w 52"/>
                  <a:gd name="T31" fmla="*/ 18 h 52"/>
                  <a:gd name="T32" fmla="*/ 1 w 52"/>
                  <a:gd name="T33" fmla="*/ 22 h 52"/>
                  <a:gd name="T34" fmla="*/ 0 w 52"/>
                  <a:gd name="T35" fmla="*/ 28 h 52"/>
                  <a:gd name="T36" fmla="*/ 4 w 52"/>
                  <a:gd name="T37" fmla="*/ 29 h 52"/>
                  <a:gd name="T38" fmla="*/ 2 w 52"/>
                  <a:gd name="T39" fmla="*/ 35 h 52"/>
                  <a:gd name="T40" fmla="*/ 4 w 52"/>
                  <a:gd name="T41" fmla="*/ 41 h 52"/>
                  <a:gd name="T42" fmla="*/ 9 w 52"/>
                  <a:gd name="T43" fmla="*/ 40 h 52"/>
                  <a:gd name="T44" fmla="*/ 10 w 52"/>
                  <a:gd name="T45" fmla="*/ 46 h 52"/>
                  <a:gd name="T46" fmla="*/ 15 w 52"/>
                  <a:gd name="T47" fmla="*/ 50 h 52"/>
                  <a:gd name="T48" fmla="*/ 18 w 52"/>
                  <a:gd name="T49" fmla="*/ 47 h 52"/>
                  <a:gd name="T50" fmla="*/ 22 w 52"/>
                  <a:gd name="T51" fmla="*/ 51 h 52"/>
                  <a:gd name="T52" fmla="*/ 28 w 52"/>
                  <a:gd name="T53" fmla="*/ 52 h 52"/>
                  <a:gd name="T54" fmla="*/ 29 w 52"/>
                  <a:gd name="T55" fmla="*/ 48 h 52"/>
                  <a:gd name="T56" fmla="*/ 35 w 52"/>
                  <a:gd name="T57" fmla="*/ 50 h 52"/>
                  <a:gd name="T58" fmla="*/ 41 w 52"/>
                  <a:gd name="T59" fmla="*/ 48 h 52"/>
                  <a:gd name="T60" fmla="*/ 40 w 52"/>
                  <a:gd name="T61" fmla="*/ 43 h 52"/>
                  <a:gd name="T62" fmla="*/ 46 w 52"/>
                  <a:gd name="T63" fmla="*/ 42 h 52"/>
                  <a:gd name="T64" fmla="*/ 50 w 52"/>
                  <a:gd name="T65" fmla="*/ 37 h 52"/>
                  <a:gd name="T66" fmla="*/ 47 w 52"/>
                  <a:gd name="T67" fmla="*/ 34 h 52"/>
                  <a:gd name="T68" fmla="*/ 51 w 52"/>
                  <a:gd name="T69" fmla="*/ 30 h 52"/>
                  <a:gd name="T70" fmla="*/ 52 w 52"/>
                  <a:gd name="T71" fmla="*/ 24 h 52"/>
                  <a:gd name="T72" fmla="*/ 26 w 52"/>
                  <a:gd name="T73" fmla="*/ 40 h 52"/>
                  <a:gd name="T74" fmla="*/ 26 w 52"/>
                  <a:gd name="T75" fmla="*/ 12 h 52"/>
                  <a:gd name="T76" fmla="*/ 26 w 52"/>
                  <a:gd name="T77"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 h="52">
                    <a:moveTo>
                      <a:pt x="51" y="23"/>
                    </a:moveTo>
                    <a:cubicBezTo>
                      <a:pt x="48" y="23"/>
                      <a:pt x="48" y="23"/>
                      <a:pt x="48" y="23"/>
                    </a:cubicBezTo>
                    <a:cubicBezTo>
                      <a:pt x="48" y="21"/>
                      <a:pt x="48" y="20"/>
                      <a:pt x="47" y="18"/>
                    </a:cubicBezTo>
                    <a:cubicBezTo>
                      <a:pt x="50" y="17"/>
                      <a:pt x="50" y="17"/>
                      <a:pt x="50" y="17"/>
                    </a:cubicBezTo>
                    <a:cubicBezTo>
                      <a:pt x="50" y="16"/>
                      <a:pt x="51" y="16"/>
                      <a:pt x="50" y="15"/>
                    </a:cubicBezTo>
                    <a:cubicBezTo>
                      <a:pt x="48" y="11"/>
                      <a:pt x="48" y="11"/>
                      <a:pt x="48" y="11"/>
                    </a:cubicBezTo>
                    <a:cubicBezTo>
                      <a:pt x="48" y="10"/>
                      <a:pt x="47" y="10"/>
                      <a:pt x="46" y="11"/>
                    </a:cubicBezTo>
                    <a:cubicBezTo>
                      <a:pt x="44" y="12"/>
                      <a:pt x="44" y="12"/>
                      <a:pt x="44" y="12"/>
                    </a:cubicBezTo>
                    <a:cubicBezTo>
                      <a:pt x="43" y="11"/>
                      <a:pt x="42" y="10"/>
                      <a:pt x="40" y="9"/>
                    </a:cubicBezTo>
                    <a:cubicBezTo>
                      <a:pt x="42" y="6"/>
                      <a:pt x="42" y="6"/>
                      <a:pt x="42" y="6"/>
                    </a:cubicBezTo>
                    <a:cubicBezTo>
                      <a:pt x="42" y="6"/>
                      <a:pt x="42" y="5"/>
                      <a:pt x="42" y="4"/>
                    </a:cubicBezTo>
                    <a:cubicBezTo>
                      <a:pt x="38" y="2"/>
                      <a:pt x="38" y="2"/>
                      <a:pt x="38" y="2"/>
                    </a:cubicBezTo>
                    <a:cubicBezTo>
                      <a:pt x="37" y="2"/>
                      <a:pt x="36" y="2"/>
                      <a:pt x="36" y="3"/>
                    </a:cubicBezTo>
                    <a:cubicBezTo>
                      <a:pt x="34" y="5"/>
                      <a:pt x="34" y="5"/>
                      <a:pt x="34" y="5"/>
                    </a:cubicBezTo>
                    <a:cubicBezTo>
                      <a:pt x="33" y="5"/>
                      <a:pt x="32" y="4"/>
                      <a:pt x="30" y="4"/>
                    </a:cubicBezTo>
                    <a:cubicBezTo>
                      <a:pt x="30" y="1"/>
                      <a:pt x="30" y="1"/>
                      <a:pt x="30" y="1"/>
                    </a:cubicBezTo>
                    <a:cubicBezTo>
                      <a:pt x="30" y="0"/>
                      <a:pt x="29" y="0"/>
                      <a:pt x="29" y="0"/>
                    </a:cubicBezTo>
                    <a:cubicBezTo>
                      <a:pt x="24" y="0"/>
                      <a:pt x="24" y="0"/>
                      <a:pt x="24" y="0"/>
                    </a:cubicBezTo>
                    <a:cubicBezTo>
                      <a:pt x="24" y="0"/>
                      <a:pt x="23" y="0"/>
                      <a:pt x="23" y="1"/>
                    </a:cubicBezTo>
                    <a:cubicBezTo>
                      <a:pt x="23" y="4"/>
                      <a:pt x="23" y="4"/>
                      <a:pt x="23" y="4"/>
                    </a:cubicBezTo>
                    <a:cubicBezTo>
                      <a:pt x="21" y="4"/>
                      <a:pt x="20" y="5"/>
                      <a:pt x="19" y="5"/>
                    </a:cubicBezTo>
                    <a:cubicBezTo>
                      <a:pt x="17" y="2"/>
                      <a:pt x="17" y="2"/>
                      <a:pt x="17" y="2"/>
                    </a:cubicBezTo>
                    <a:cubicBezTo>
                      <a:pt x="17" y="2"/>
                      <a:pt x="16" y="1"/>
                      <a:pt x="15" y="2"/>
                    </a:cubicBezTo>
                    <a:cubicBezTo>
                      <a:pt x="11" y="4"/>
                      <a:pt x="11" y="4"/>
                      <a:pt x="11" y="4"/>
                    </a:cubicBezTo>
                    <a:cubicBezTo>
                      <a:pt x="11" y="4"/>
                      <a:pt x="11" y="5"/>
                      <a:pt x="11" y="6"/>
                    </a:cubicBezTo>
                    <a:cubicBezTo>
                      <a:pt x="12" y="8"/>
                      <a:pt x="12" y="8"/>
                      <a:pt x="12" y="8"/>
                    </a:cubicBezTo>
                    <a:cubicBezTo>
                      <a:pt x="11" y="9"/>
                      <a:pt x="10" y="10"/>
                      <a:pt x="9" y="12"/>
                    </a:cubicBezTo>
                    <a:cubicBezTo>
                      <a:pt x="6" y="10"/>
                      <a:pt x="6" y="10"/>
                      <a:pt x="6" y="10"/>
                    </a:cubicBezTo>
                    <a:cubicBezTo>
                      <a:pt x="6" y="10"/>
                      <a:pt x="5" y="10"/>
                      <a:pt x="5" y="10"/>
                    </a:cubicBezTo>
                    <a:cubicBezTo>
                      <a:pt x="2" y="14"/>
                      <a:pt x="2" y="14"/>
                      <a:pt x="2" y="14"/>
                    </a:cubicBezTo>
                    <a:cubicBezTo>
                      <a:pt x="2" y="15"/>
                      <a:pt x="2" y="16"/>
                      <a:pt x="3" y="16"/>
                    </a:cubicBezTo>
                    <a:cubicBezTo>
                      <a:pt x="6" y="18"/>
                      <a:pt x="6" y="18"/>
                      <a:pt x="6" y="18"/>
                    </a:cubicBezTo>
                    <a:cubicBezTo>
                      <a:pt x="5" y="19"/>
                      <a:pt x="5" y="21"/>
                      <a:pt x="4" y="22"/>
                    </a:cubicBezTo>
                    <a:cubicBezTo>
                      <a:pt x="1" y="22"/>
                      <a:pt x="1" y="22"/>
                      <a:pt x="1" y="22"/>
                    </a:cubicBezTo>
                    <a:cubicBezTo>
                      <a:pt x="0" y="22"/>
                      <a:pt x="0" y="23"/>
                      <a:pt x="0" y="23"/>
                    </a:cubicBezTo>
                    <a:cubicBezTo>
                      <a:pt x="0" y="28"/>
                      <a:pt x="0" y="28"/>
                      <a:pt x="0" y="28"/>
                    </a:cubicBezTo>
                    <a:cubicBezTo>
                      <a:pt x="0" y="29"/>
                      <a:pt x="0" y="29"/>
                      <a:pt x="1" y="29"/>
                    </a:cubicBezTo>
                    <a:cubicBezTo>
                      <a:pt x="4" y="29"/>
                      <a:pt x="4" y="29"/>
                      <a:pt x="4" y="29"/>
                    </a:cubicBezTo>
                    <a:cubicBezTo>
                      <a:pt x="4" y="31"/>
                      <a:pt x="5" y="32"/>
                      <a:pt x="5" y="34"/>
                    </a:cubicBezTo>
                    <a:cubicBezTo>
                      <a:pt x="2" y="35"/>
                      <a:pt x="2" y="35"/>
                      <a:pt x="2" y="35"/>
                    </a:cubicBezTo>
                    <a:cubicBezTo>
                      <a:pt x="2" y="36"/>
                      <a:pt x="2" y="36"/>
                      <a:pt x="2" y="37"/>
                    </a:cubicBezTo>
                    <a:cubicBezTo>
                      <a:pt x="4" y="41"/>
                      <a:pt x="4" y="41"/>
                      <a:pt x="4" y="41"/>
                    </a:cubicBezTo>
                    <a:cubicBezTo>
                      <a:pt x="5" y="41"/>
                      <a:pt x="5" y="42"/>
                      <a:pt x="6" y="41"/>
                    </a:cubicBezTo>
                    <a:cubicBezTo>
                      <a:pt x="9" y="40"/>
                      <a:pt x="9" y="40"/>
                      <a:pt x="9" y="40"/>
                    </a:cubicBezTo>
                    <a:cubicBezTo>
                      <a:pt x="10" y="41"/>
                      <a:pt x="11" y="42"/>
                      <a:pt x="12" y="43"/>
                    </a:cubicBezTo>
                    <a:cubicBezTo>
                      <a:pt x="10" y="46"/>
                      <a:pt x="10" y="46"/>
                      <a:pt x="10" y="46"/>
                    </a:cubicBezTo>
                    <a:cubicBezTo>
                      <a:pt x="10" y="46"/>
                      <a:pt x="10" y="47"/>
                      <a:pt x="11" y="47"/>
                    </a:cubicBezTo>
                    <a:cubicBezTo>
                      <a:pt x="15" y="50"/>
                      <a:pt x="15" y="50"/>
                      <a:pt x="15" y="50"/>
                    </a:cubicBezTo>
                    <a:cubicBezTo>
                      <a:pt x="15" y="50"/>
                      <a:pt x="16" y="50"/>
                      <a:pt x="16" y="49"/>
                    </a:cubicBezTo>
                    <a:cubicBezTo>
                      <a:pt x="18" y="47"/>
                      <a:pt x="18" y="47"/>
                      <a:pt x="18" y="47"/>
                    </a:cubicBezTo>
                    <a:cubicBezTo>
                      <a:pt x="19" y="47"/>
                      <a:pt x="21" y="48"/>
                      <a:pt x="22" y="48"/>
                    </a:cubicBezTo>
                    <a:cubicBezTo>
                      <a:pt x="22" y="51"/>
                      <a:pt x="22" y="51"/>
                      <a:pt x="22" y="51"/>
                    </a:cubicBezTo>
                    <a:cubicBezTo>
                      <a:pt x="22" y="52"/>
                      <a:pt x="23" y="52"/>
                      <a:pt x="24" y="52"/>
                    </a:cubicBezTo>
                    <a:cubicBezTo>
                      <a:pt x="28" y="52"/>
                      <a:pt x="28" y="52"/>
                      <a:pt x="28" y="52"/>
                    </a:cubicBezTo>
                    <a:cubicBezTo>
                      <a:pt x="29" y="52"/>
                      <a:pt x="29" y="52"/>
                      <a:pt x="29" y="51"/>
                    </a:cubicBezTo>
                    <a:cubicBezTo>
                      <a:pt x="29" y="48"/>
                      <a:pt x="29" y="48"/>
                      <a:pt x="29" y="48"/>
                    </a:cubicBezTo>
                    <a:cubicBezTo>
                      <a:pt x="31" y="48"/>
                      <a:pt x="32" y="47"/>
                      <a:pt x="34" y="47"/>
                    </a:cubicBezTo>
                    <a:cubicBezTo>
                      <a:pt x="35" y="50"/>
                      <a:pt x="35" y="50"/>
                      <a:pt x="35" y="50"/>
                    </a:cubicBezTo>
                    <a:cubicBezTo>
                      <a:pt x="36" y="50"/>
                      <a:pt x="36" y="50"/>
                      <a:pt x="37" y="50"/>
                    </a:cubicBezTo>
                    <a:cubicBezTo>
                      <a:pt x="41" y="48"/>
                      <a:pt x="41" y="48"/>
                      <a:pt x="41" y="48"/>
                    </a:cubicBezTo>
                    <a:cubicBezTo>
                      <a:pt x="42" y="47"/>
                      <a:pt x="42" y="47"/>
                      <a:pt x="41" y="46"/>
                    </a:cubicBezTo>
                    <a:cubicBezTo>
                      <a:pt x="40" y="43"/>
                      <a:pt x="40" y="43"/>
                      <a:pt x="40" y="43"/>
                    </a:cubicBezTo>
                    <a:cubicBezTo>
                      <a:pt x="41" y="42"/>
                      <a:pt x="42" y="41"/>
                      <a:pt x="43" y="40"/>
                    </a:cubicBezTo>
                    <a:cubicBezTo>
                      <a:pt x="46" y="42"/>
                      <a:pt x="46" y="42"/>
                      <a:pt x="46" y="42"/>
                    </a:cubicBezTo>
                    <a:cubicBezTo>
                      <a:pt x="47" y="42"/>
                      <a:pt x="47" y="42"/>
                      <a:pt x="48" y="41"/>
                    </a:cubicBezTo>
                    <a:cubicBezTo>
                      <a:pt x="50" y="37"/>
                      <a:pt x="50" y="37"/>
                      <a:pt x="50" y="37"/>
                    </a:cubicBezTo>
                    <a:cubicBezTo>
                      <a:pt x="50" y="37"/>
                      <a:pt x="50" y="36"/>
                      <a:pt x="50" y="36"/>
                    </a:cubicBezTo>
                    <a:cubicBezTo>
                      <a:pt x="47" y="34"/>
                      <a:pt x="47" y="34"/>
                      <a:pt x="47" y="34"/>
                    </a:cubicBezTo>
                    <a:cubicBezTo>
                      <a:pt x="47" y="33"/>
                      <a:pt x="48" y="31"/>
                      <a:pt x="48" y="30"/>
                    </a:cubicBezTo>
                    <a:cubicBezTo>
                      <a:pt x="51" y="30"/>
                      <a:pt x="51" y="30"/>
                      <a:pt x="51" y="30"/>
                    </a:cubicBezTo>
                    <a:cubicBezTo>
                      <a:pt x="52" y="30"/>
                      <a:pt x="52" y="29"/>
                      <a:pt x="52" y="29"/>
                    </a:cubicBezTo>
                    <a:cubicBezTo>
                      <a:pt x="52" y="24"/>
                      <a:pt x="52" y="24"/>
                      <a:pt x="52" y="24"/>
                    </a:cubicBezTo>
                    <a:cubicBezTo>
                      <a:pt x="52" y="23"/>
                      <a:pt x="52" y="23"/>
                      <a:pt x="51" y="23"/>
                    </a:cubicBezTo>
                    <a:close/>
                    <a:moveTo>
                      <a:pt x="26" y="40"/>
                    </a:moveTo>
                    <a:cubicBezTo>
                      <a:pt x="18" y="40"/>
                      <a:pt x="12" y="34"/>
                      <a:pt x="12" y="26"/>
                    </a:cubicBezTo>
                    <a:cubicBezTo>
                      <a:pt x="12" y="18"/>
                      <a:pt x="18" y="12"/>
                      <a:pt x="26" y="12"/>
                    </a:cubicBezTo>
                    <a:cubicBezTo>
                      <a:pt x="34" y="12"/>
                      <a:pt x="40" y="18"/>
                      <a:pt x="40" y="26"/>
                    </a:cubicBezTo>
                    <a:cubicBezTo>
                      <a:pt x="40" y="34"/>
                      <a:pt x="34" y="40"/>
                      <a:pt x="2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grpSp>
        <p:grpSp>
          <p:nvGrpSpPr>
            <p:cNvPr id="27" name="组合 52"/>
            <p:cNvGrpSpPr/>
            <p:nvPr/>
          </p:nvGrpSpPr>
          <p:grpSpPr>
            <a:xfrm>
              <a:off x="6496244" y="2736086"/>
              <a:ext cx="287589" cy="178938"/>
              <a:chOff x="8292784" y="1202455"/>
              <a:chExt cx="311687" cy="193872"/>
            </a:xfrm>
          </p:grpSpPr>
          <p:sp>
            <p:nvSpPr>
              <p:cNvPr id="28" name="Freeform 151"/>
              <p:cNvSpPr/>
              <p:nvPr/>
            </p:nvSpPr>
            <p:spPr bwMode="auto">
              <a:xfrm>
                <a:off x="8297258" y="1202455"/>
                <a:ext cx="299756" cy="123780"/>
              </a:xfrm>
              <a:custGeom>
                <a:avLst/>
                <a:gdLst>
                  <a:gd name="T0" fmla="*/ 135 w 139"/>
                  <a:gd name="T1" fmla="*/ 0 h 57"/>
                  <a:gd name="T2" fmla="*/ 4 w 139"/>
                  <a:gd name="T3" fmla="*/ 0 h 57"/>
                  <a:gd name="T4" fmla="*/ 0 w 139"/>
                  <a:gd name="T5" fmla="*/ 1 h 57"/>
                  <a:gd name="T6" fmla="*/ 65 w 139"/>
                  <a:gd name="T7" fmla="*/ 55 h 57"/>
                  <a:gd name="T8" fmla="*/ 74 w 139"/>
                  <a:gd name="T9" fmla="*/ 55 h 57"/>
                  <a:gd name="T10" fmla="*/ 139 w 139"/>
                  <a:gd name="T11" fmla="*/ 1 h 57"/>
                  <a:gd name="T12" fmla="*/ 135 w 13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39" h="57">
                    <a:moveTo>
                      <a:pt x="135" y="0"/>
                    </a:moveTo>
                    <a:cubicBezTo>
                      <a:pt x="4" y="0"/>
                      <a:pt x="4" y="0"/>
                      <a:pt x="4" y="0"/>
                    </a:cubicBezTo>
                    <a:cubicBezTo>
                      <a:pt x="3" y="0"/>
                      <a:pt x="1" y="0"/>
                      <a:pt x="0" y="1"/>
                    </a:cubicBezTo>
                    <a:cubicBezTo>
                      <a:pt x="65" y="55"/>
                      <a:pt x="65" y="55"/>
                      <a:pt x="65" y="55"/>
                    </a:cubicBezTo>
                    <a:cubicBezTo>
                      <a:pt x="68" y="57"/>
                      <a:pt x="72" y="57"/>
                      <a:pt x="74" y="55"/>
                    </a:cubicBezTo>
                    <a:cubicBezTo>
                      <a:pt x="139" y="1"/>
                      <a:pt x="139" y="1"/>
                      <a:pt x="139" y="1"/>
                    </a:cubicBezTo>
                    <a:cubicBezTo>
                      <a:pt x="138" y="0"/>
                      <a:pt x="137" y="0"/>
                      <a:pt x="135" y="0"/>
                    </a:cubicBezTo>
                    <a:close/>
                  </a:path>
                </a:pathLst>
              </a:custGeom>
              <a:solidFill>
                <a:schemeClr val="bg1"/>
              </a:solidFill>
              <a:ln>
                <a:noFill/>
              </a:ln>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29" name="Freeform 152"/>
              <p:cNvSpPr>
                <a:spLocks noEditPoints="1"/>
              </p:cNvSpPr>
              <p:nvPr/>
            </p:nvSpPr>
            <p:spPr bwMode="auto">
              <a:xfrm>
                <a:off x="8292784" y="1221842"/>
                <a:ext cx="311687" cy="174485"/>
              </a:xfrm>
              <a:custGeom>
                <a:avLst/>
                <a:gdLst>
                  <a:gd name="T0" fmla="*/ 77 w 144"/>
                  <a:gd name="T1" fmla="*/ 55 h 81"/>
                  <a:gd name="T2" fmla="*/ 67 w 144"/>
                  <a:gd name="T3" fmla="*/ 55 h 81"/>
                  <a:gd name="T4" fmla="*/ 0 w 144"/>
                  <a:gd name="T5" fmla="*/ 0 h 81"/>
                  <a:gd name="T6" fmla="*/ 0 w 144"/>
                  <a:gd name="T7" fmla="*/ 74 h 81"/>
                  <a:gd name="T8" fmla="*/ 6 w 144"/>
                  <a:gd name="T9" fmla="*/ 81 h 81"/>
                  <a:gd name="T10" fmla="*/ 137 w 144"/>
                  <a:gd name="T11" fmla="*/ 81 h 81"/>
                  <a:gd name="T12" fmla="*/ 144 w 144"/>
                  <a:gd name="T13" fmla="*/ 74 h 81"/>
                  <a:gd name="T14" fmla="*/ 144 w 144"/>
                  <a:gd name="T15" fmla="*/ 0 h 81"/>
                  <a:gd name="T16" fmla="*/ 77 w 144"/>
                  <a:gd name="T17" fmla="*/ 55 h 81"/>
                  <a:gd name="T18" fmla="*/ 41 w 144"/>
                  <a:gd name="T19" fmla="*/ 45 h 81"/>
                  <a:gd name="T20" fmla="*/ 10 w 144"/>
                  <a:gd name="T21" fmla="*/ 75 h 81"/>
                  <a:gd name="T22" fmla="*/ 8 w 144"/>
                  <a:gd name="T23" fmla="*/ 76 h 81"/>
                  <a:gd name="T24" fmla="*/ 6 w 144"/>
                  <a:gd name="T25" fmla="*/ 75 h 81"/>
                  <a:gd name="T26" fmla="*/ 6 w 144"/>
                  <a:gd name="T27" fmla="*/ 71 h 81"/>
                  <a:gd name="T28" fmla="*/ 37 w 144"/>
                  <a:gd name="T29" fmla="*/ 41 h 81"/>
                  <a:gd name="T30" fmla="*/ 41 w 144"/>
                  <a:gd name="T31" fmla="*/ 41 h 81"/>
                  <a:gd name="T32" fmla="*/ 41 w 144"/>
                  <a:gd name="T33" fmla="*/ 45 h 81"/>
                  <a:gd name="T34" fmla="*/ 138 w 144"/>
                  <a:gd name="T35" fmla="*/ 75 h 81"/>
                  <a:gd name="T36" fmla="*/ 136 w 144"/>
                  <a:gd name="T37" fmla="*/ 76 h 81"/>
                  <a:gd name="T38" fmla="*/ 134 w 144"/>
                  <a:gd name="T39" fmla="*/ 75 h 81"/>
                  <a:gd name="T40" fmla="*/ 102 w 144"/>
                  <a:gd name="T41" fmla="*/ 45 h 81"/>
                  <a:gd name="T42" fmla="*/ 102 w 144"/>
                  <a:gd name="T43" fmla="*/ 41 h 81"/>
                  <a:gd name="T44" fmla="*/ 106 w 144"/>
                  <a:gd name="T45" fmla="*/ 41 h 81"/>
                  <a:gd name="T46" fmla="*/ 138 w 144"/>
                  <a:gd name="T47" fmla="*/ 71 h 81"/>
                  <a:gd name="T48" fmla="*/ 138 w 144"/>
                  <a:gd name="T49"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 h="81">
                    <a:moveTo>
                      <a:pt x="77" y="55"/>
                    </a:moveTo>
                    <a:cubicBezTo>
                      <a:pt x="74" y="57"/>
                      <a:pt x="69" y="57"/>
                      <a:pt x="67" y="55"/>
                    </a:cubicBezTo>
                    <a:cubicBezTo>
                      <a:pt x="0" y="0"/>
                      <a:pt x="0" y="0"/>
                      <a:pt x="0" y="0"/>
                    </a:cubicBezTo>
                    <a:cubicBezTo>
                      <a:pt x="0" y="74"/>
                      <a:pt x="0" y="74"/>
                      <a:pt x="0" y="74"/>
                    </a:cubicBezTo>
                    <a:cubicBezTo>
                      <a:pt x="0" y="78"/>
                      <a:pt x="3" y="81"/>
                      <a:pt x="6" y="81"/>
                    </a:cubicBezTo>
                    <a:cubicBezTo>
                      <a:pt x="137" y="81"/>
                      <a:pt x="137" y="81"/>
                      <a:pt x="137" y="81"/>
                    </a:cubicBezTo>
                    <a:cubicBezTo>
                      <a:pt x="141" y="81"/>
                      <a:pt x="144" y="78"/>
                      <a:pt x="144" y="74"/>
                    </a:cubicBezTo>
                    <a:cubicBezTo>
                      <a:pt x="144" y="0"/>
                      <a:pt x="144" y="0"/>
                      <a:pt x="144" y="0"/>
                    </a:cubicBezTo>
                    <a:lnTo>
                      <a:pt x="77" y="55"/>
                    </a:lnTo>
                    <a:close/>
                    <a:moveTo>
                      <a:pt x="41" y="45"/>
                    </a:moveTo>
                    <a:cubicBezTo>
                      <a:pt x="10" y="75"/>
                      <a:pt x="10" y="75"/>
                      <a:pt x="10" y="75"/>
                    </a:cubicBezTo>
                    <a:cubicBezTo>
                      <a:pt x="9" y="75"/>
                      <a:pt x="8" y="76"/>
                      <a:pt x="8" y="76"/>
                    </a:cubicBezTo>
                    <a:cubicBezTo>
                      <a:pt x="7" y="76"/>
                      <a:pt x="6" y="75"/>
                      <a:pt x="6" y="75"/>
                    </a:cubicBezTo>
                    <a:cubicBezTo>
                      <a:pt x="5" y="74"/>
                      <a:pt x="5" y="72"/>
                      <a:pt x="6" y="71"/>
                    </a:cubicBezTo>
                    <a:cubicBezTo>
                      <a:pt x="37" y="41"/>
                      <a:pt x="37" y="41"/>
                      <a:pt x="37" y="41"/>
                    </a:cubicBezTo>
                    <a:cubicBezTo>
                      <a:pt x="38" y="40"/>
                      <a:pt x="40" y="40"/>
                      <a:pt x="41" y="41"/>
                    </a:cubicBezTo>
                    <a:cubicBezTo>
                      <a:pt x="42" y="42"/>
                      <a:pt x="42" y="44"/>
                      <a:pt x="41" y="45"/>
                    </a:cubicBezTo>
                    <a:close/>
                    <a:moveTo>
                      <a:pt x="138" y="75"/>
                    </a:moveTo>
                    <a:cubicBezTo>
                      <a:pt x="137" y="75"/>
                      <a:pt x="136" y="76"/>
                      <a:pt x="136" y="76"/>
                    </a:cubicBezTo>
                    <a:cubicBezTo>
                      <a:pt x="135" y="76"/>
                      <a:pt x="134" y="75"/>
                      <a:pt x="134" y="75"/>
                    </a:cubicBezTo>
                    <a:cubicBezTo>
                      <a:pt x="102" y="45"/>
                      <a:pt x="102" y="45"/>
                      <a:pt x="102" y="45"/>
                    </a:cubicBezTo>
                    <a:cubicBezTo>
                      <a:pt x="101" y="44"/>
                      <a:pt x="101" y="42"/>
                      <a:pt x="102" y="41"/>
                    </a:cubicBezTo>
                    <a:cubicBezTo>
                      <a:pt x="103" y="40"/>
                      <a:pt x="105" y="40"/>
                      <a:pt x="106" y="41"/>
                    </a:cubicBezTo>
                    <a:cubicBezTo>
                      <a:pt x="138" y="71"/>
                      <a:pt x="138" y="71"/>
                      <a:pt x="138" y="71"/>
                    </a:cubicBezTo>
                    <a:cubicBezTo>
                      <a:pt x="139" y="72"/>
                      <a:pt x="139" y="74"/>
                      <a:pt x="138" y="75"/>
                    </a:cubicBezTo>
                    <a:close/>
                  </a:path>
                </a:pathLst>
              </a:custGeom>
              <a:solidFill>
                <a:schemeClr val="bg1"/>
              </a:solidFill>
              <a:ln>
                <a:noFill/>
              </a:ln>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grpSp>
        <p:grpSp>
          <p:nvGrpSpPr>
            <p:cNvPr id="30" name="组合 55"/>
            <p:cNvGrpSpPr/>
            <p:nvPr/>
          </p:nvGrpSpPr>
          <p:grpSpPr>
            <a:xfrm>
              <a:off x="6448345" y="4427991"/>
              <a:ext cx="371526" cy="305573"/>
              <a:chOff x="5108575" y="3992563"/>
              <a:chExt cx="428625" cy="352426"/>
            </a:xfrm>
            <a:solidFill>
              <a:schemeClr val="bg1"/>
            </a:solidFill>
          </p:grpSpPr>
          <p:sp>
            <p:nvSpPr>
              <p:cNvPr id="31" name="Freeform 223"/>
              <p:cNvSpPr/>
              <p:nvPr/>
            </p:nvSpPr>
            <p:spPr bwMode="auto">
              <a:xfrm>
                <a:off x="5108575" y="3998913"/>
                <a:ext cx="201613" cy="106363"/>
              </a:xfrm>
              <a:custGeom>
                <a:avLst/>
                <a:gdLst>
                  <a:gd name="T0" fmla="*/ 127 w 127"/>
                  <a:gd name="T1" fmla="*/ 30 h 67"/>
                  <a:gd name="T2" fmla="*/ 93 w 127"/>
                  <a:gd name="T3" fmla="*/ 0 h 67"/>
                  <a:gd name="T4" fmla="*/ 0 w 127"/>
                  <a:gd name="T5" fmla="*/ 36 h 67"/>
                  <a:gd name="T6" fmla="*/ 35 w 127"/>
                  <a:gd name="T7" fmla="*/ 67 h 67"/>
                  <a:gd name="T8" fmla="*/ 127 w 127"/>
                  <a:gd name="T9" fmla="*/ 30 h 67"/>
                </a:gdLst>
                <a:ahLst/>
                <a:cxnLst>
                  <a:cxn ang="0">
                    <a:pos x="T0" y="T1"/>
                  </a:cxn>
                  <a:cxn ang="0">
                    <a:pos x="T2" y="T3"/>
                  </a:cxn>
                  <a:cxn ang="0">
                    <a:pos x="T4" y="T5"/>
                  </a:cxn>
                  <a:cxn ang="0">
                    <a:pos x="T6" y="T7"/>
                  </a:cxn>
                  <a:cxn ang="0">
                    <a:pos x="T8" y="T9"/>
                  </a:cxn>
                </a:cxnLst>
                <a:rect l="0" t="0" r="r" b="b"/>
                <a:pathLst>
                  <a:path w="127" h="67">
                    <a:moveTo>
                      <a:pt x="127" y="30"/>
                    </a:moveTo>
                    <a:lnTo>
                      <a:pt x="93" y="0"/>
                    </a:lnTo>
                    <a:lnTo>
                      <a:pt x="0" y="36"/>
                    </a:lnTo>
                    <a:lnTo>
                      <a:pt x="35" y="67"/>
                    </a:lnTo>
                    <a:lnTo>
                      <a:pt x="127"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32" name="Freeform 224"/>
              <p:cNvSpPr/>
              <p:nvPr/>
            </p:nvSpPr>
            <p:spPr bwMode="auto">
              <a:xfrm>
                <a:off x="5324475" y="4168776"/>
                <a:ext cx="147638" cy="176213"/>
              </a:xfrm>
              <a:custGeom>
                <a:avLst/>
                <a:gdLst>
                  <a:gd name="T0" fmla="*/ 0 w 93"/>
                  <a:gd name="T1" fmla="*/ 0 h 111"/>
                  <a:gd name="T2" fmla="*/ 0 w 93"/>
                  <a:gd name="T3" fmla="*/ 111 h 111"/>
                  <a:gd name="T4" fmla="*/ 93 w 93"/>
                  <a:gd name="T5" fmla="*/ 73 h 111"/>
                  <a:gd name="T6" fmla="*/ 93 w 93"/>
                  <a:gd name="T7" fmla="*/ 15 h 111"/>
                  <a:gd name="T8" fmla="*/ 41 w 93"/>
                  <a:gd name="T9" fmla="*/ 37 h 111"/>
                  <a:gd name="T10" fmla="*/ 0 w 93"/>
                  <a:gd name="T11" fmla="*/ 0 h 111"/>
                </a:gdLst>
                <a:ahLst/>
                <a:cxnLst>
                  <a:cxn ang="0">
                    <a:pos x="T0" y="T1"/>
                  </a:cxn>
                  <a:cxn ang="0">
                    <a:pos x="T2" y="T3"/>
                  </a:cxn>
                  <a:cxn ang="0">
                    <a:pos x="T4" y="T5"/>
                  </a:cxn>
                  <a:cxn ang="0">
                    <a:pos x="T6" y="T7"/>
                  </a:cxn>
                  <a:cxn ang="0">
                    <a:pos x="T8" y="T9"/>
                  </a:cxn>
                  <a:cxn ang="0">
                    <a:pos x="T10" y="T11"/>
                  </a:cxn>
                </a:cxnLst>
                <a:rect l="0" t="0" r="r" b="b"/>
                <a:pathLst>
                  <a:path w="93" h="111">
                    <a:moveTo>
                      <a:pt x="0" y="0"/>
                    </a:moveTo>
                    <a:lnTo>
                      <a:pt x="0" y="111"/>
                    </a:lnTo>
                    <a:lnTo>
                      <a:pt x="93" y="73"/>
                    </a:lnTo>
                    <a:lnTo>
                      <a:pt x="93" y="15"/>
                    </a:lnTo>
                    <a:lnTo>
                      <a:pt x="41" y="37"/>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33" name="Freeform 225"/>
              <p:cNvSpPr/>
              <p:nvPr/>
            </p:nvSpPr>
            <p:spPr bwMode="auto">
              <a:xfrm>
                <a:off x="5334000" y="4110038"/>
                <a:ext cx="203200" cy="104775"/>
              </a:xfrm>
              <a:custGeom>
                <a:avLst/>
                <a:gdLst>
                  <a:gd name="T0" fmla="*/ 0 w 128"/>
                  <a:gd name="T1" fmla="*/ 36 h 66"/>
                  <a:gd name="T2" fmla="*/ 36 w 128"/>
                  <a:gd name="T3" fmla="*/ 66 h 66"/>
                  <a:gd name="T4" fmla="*/ 128 w 128"/>
                  <a:gd name="T5" fmla="*/ 29 h 66"/>
                  <a:gd name="T6" fmla="*/ 93 w 128"/>
                  <a:gd name="T7" fmla="*/ 0 h 66"/>
                  <a:gd name="T8" fmla="*/ 0 w 128"/>
                  <a:gd name="T9" fmla="*/ 36 h 66"/>
                </a:gdLst>
                <a:ahLst/>
                <a:cxnLst>
                  <a:cxn ang="0">
                    <a:pos x="T0" y="T1"/>
                  </a:cxn>
                  <a:cxn ang="0">
                    <a:pos x="T2" y="T3"/>
                  </a:cxn>
                  <a:cxn ang="0">
                    <a:pos x="T4" y="T5"/>
                  </a:cxn>
                  <a:cxn ang="0">
                    <a:pos x="T6" y="T7"/>
                  </a:cxn>
                  <a:cxn ang="0">
                    <a:pos x="T8" y="T9"/>
                  </a:cxn>
                </a:cxnLst>
                <a:rect l="0" t="0" r="r" b="b"/>
                <a:pathLst>
                  <a:path w="128" h="66">
                    <a:moveTo>
                      <a:pt x="0" y="36"/>
                    </a:moveTo>
                    <a:lnTo>
                      <a:pt x="36" y="66"/>
                    </a:lnTo>
                    <a:lnTo>
                      <a:pt x="128" y="29"/>
                    </a:lnTo>
                    <a:lnTo>
                      <a:pt x="93" y="0"/>
                    </a:lnTo>
                    <a:lnTo>
                      <a:pt x="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34" name="Freeform 226"/>
              <p:cNvSpPr/>
              <p:nvPr/>
            </p:nvSpPr>
            <p:spPr bwMode="auto">
              <a:xfrm>
                <a:off x="5319713" y="3992563"/>
                <a:ext cx="203200" cy="109538"/>
              </a:xfrm>
              <a:custGeom>
                <a:avLst/>
                <a:gdLst>
                  <a:gd name="T0" fmla="*/ 128 w 128"/>
                  <a:gd name="T1" fmla="*/ 36 h 69"/>
                  <a:gd name="T2" fmla="*/ 35 w 128"/>
                  <a:gd name="T3" fmla="*/ 0 h 69"/>
                  <a:gd name="T4" fmla="*/ 0 w 128"/>
                  <a:gd name="T5" fmla="*/ 32 h 69"/>
                  <a:gd name="T6" fmla="*/ 93 w 128"/>
                  <a:gd name="T7" fmla="*/ 69 h 69"/>
                  <a:gd name="T8" fmla="*/ 128 w 128"/>
                  <a:gd name="T9" fmla="*/ 36 h 69"/>
                </a:gdLst>
                <a:ahLst/>
                <a:cxnLst>
                  <a:cxn ang="0">
                    <a:pos x="T0" y="T1"/>
                  </a:cxn>
                  <a:cxn ang="0">
                    <a:pos x="T2" y="T3"/>
                  </a:cxn>
                  <a:cxn ang="0">
                    <a:pos x="T4" y="T5"/>
                  </a:cxn>
                  <a:cxn ang="0">
                    <a:pos x="T6" y="T7"/>
                  </a:cxn>
                  <a:cxn ang="0">
                    <a:pos x="T8" y="T9"/>
                  </a:cxn>
                </a:cxnLst>
                <a:rect l="0" t="0" r="r" b="b"/>
                <a:pathLst>
                  <a:path w="128" h="69">
                    <a:moveTo>
                      <a:pt x="128" y="36"/>
                    </a:moveTo>
                    <a:lnTo>
                      <a:pt x="35" y="0"/>
                    </a:lnTo>
                    <a:lnTo>
                      <a:pt x="0" y="32"/>
                    </a:lnTo>
                    <a:lnTo>
                      <a:pt x="93" y="69"/>
                    </a:lnTo>
                    <a:lnTo>
                      <a:pt x="128"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35" name="Freeform 227"/>
              <p:cNvSpPr/>
              <p:nvPr/>
            </p:nvSpPr>
            <p:spPr bwMode="auto">
              <a:xfrm>
                <a:off x="5165725" y="4181476"/>
                <a:ext cx="147638" cy="163513"/>
              </a:xfrm>
              <a:custGeom>
                <a:avLst/>
                <a:gdLst>
                  <a:gd name="T0" fmla="*/ 0 w 93"/>
                  <a:gd name="T1" fmla="*/ 11 h 103"/>
                  <a:gd name="T2" fmla="*/ 0 w 93"/>
                  <a:gd name="T3" fmla="*/ 65 h 103"/>
                  <a:gd name="T4" fmla="*/ 93 w 93"/>
                  <a:gd name="T5" fmla="*/ 103 h 103"/>
                  <a:gd name="T6" fmla="*/ 93 w 93"/>
                  <a:gd name="T7" fmla="*/ 0 h 103"/>
                  <a:gd name="T8" fmla="*/ 57 w 93"/>
                  <a:gd name="T9" fmla="*/ 34 h 103"/>
                  <a:gd name="T10" fmla="*/ 0 w 93"/>
                  <a:gd name="T11" fmla="*/ 11 h 103"/>
                </a:gdLst>
                <a:ahLst/>
                <a:cxnLst>
                  <a:cxn ang="0">
                    <a:pos x="T0" y="T1"/>
                  </a:cxn>
                  <a:cxn ang="0">
                    <a:pos x="T2" y="T3"/>
                  </a:cxn>
                  <a:cxn ang="0">
                    <a:pos x="T4" y="T5"/>
                  </a:cxn>
                  <a:cxn ang="0">
                    <a:pos x="T6" y="T7"/>
                  </a:cxn>
                  <a:cxn ang="0">
                    <a:pos x="T8" y="T9"/>
                  </a:cxn>
                  <a:cxn ang="0">
                    <a:pos x="T10" y="T11"/>
                  </a:cxn>
                </a:cxnLst>
                <a:rect l="0" t="0" r="r" b="b"/>
                <a:pathLst>
                  <a:path w="93" h="103">
                    <a:moveTo>
                      <a:pt x="0" y="11"/>
                    </a:moveTo>
                    <a:lnTo>
                      <a:pt x="0" y="65"/>
                    </a:lnTo>
                    <a:lnTo>
                      <a:pt x="93" y="103"/>
                    </a:lnTo>
                    <a:lnTo>
                      <a:pt x="93" y="0"/>
                    </a:lnTo>
                    <a:lnTo>
                      <a:pt x="57" y="34"/>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36" name="Freeform 228"/>
              <p:cNvSpPr/>
              <p:nvPr/>
            </p:nvSpPr>
            <p:spPr bwMode="auto">
              <a:xfrm>
                <a:off x="5108575" y="4114801"/>
                <a:ext cx="200025" cy="109538"/>
              </a:xfrm>
              <a:custGeom>
                <a:avLst/>
                <a:gdLst>
                  <a:gd name="T0" fmla="*/ 126 w 126"/>
                  <a:gd name="T1" fmla="*/ 36 h 69"/>
                  <a:gd name="T2" fmla="*/ 33 w 126"/>
                  <a:gd name="T3" fmla="*/ 0 h 69"/>
                  <a:gd name="T4" fmla="*/ 0 w 126"/>
                  <a:gd name="T5" fmla="*/ 31 h 69"/>
                  <a:gd name="T6" fmla="*/ 91 w 126"/>
                  <a:gd name="T7" fmla="*/ 69 h 69"/>
                  <a:gd name="T8" fmla="*/ 126 w 126"/>
                  <a:gd name="T9" fmla="*/ 36 h 69"/>
                </a:gdLst>
                <a:ahLst/>
                <a:cxnLst>
                  <a:cxn ang="0">
                    <a:pos x="T0" y="T1"/>
                  </a:cxn>
                  <a:cxn ang="0">
                    <a:pos x="T2" y="T3"/>
                  </a:cxn>
                  <a:cxn ang="0">
                    <a:pos x="T4" y="T5"/>
                  </a:cxn>
                  <a:cxn ang="0">
                    <a:pos x="T6" y="T7"/>
                  </a:cxn>
                  <a:cxn ang="0">
                    <a:pos x="T8" y="T9"/>
                  </a:cxn>
                </a:cxnLst>
                <a:rect l="0" t="0" r="r" b="b"/>
                <a:pathLst>
                  <a:path w="126" h="69">
                    <a:moveTo>
                      <a:pt x="126" y="36"/>
                    </a:moveTo>
                    <a:lnTo>
                      <a:pt x="33" y="0"/>
                    </a:lnTo>
                    <a:lnTo>
                      <a:pt x="0" y="31"/>
                    </a:lnTo>
                    <a:lnTo>
                      <a:pt x="91" y="69"/>
                    </a:lnTo>
                    <a:lnTo>
                      <a:pt x="1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grpSp>
      </p:grpSp>
      <p:grpSp>
        <p:nvGrpSpPr>
          <p:cNvPr id="37" name="组合 62"/>
          <p:cNvGrpSpPr/>
          <p:nvPr/>
        </p:nvGrpSpPr>
        <p:grpSpPr>
          <a:xfrm>
            <a:off x="8090804" y="3620010"/>
            <a:ext cx="283462" cy="283548"/>
            <a:chOff x="11121822" y="1145785"/>
            <a:chExt cx="307214" cy="307212"/>
          </a:xfrm>
          <a:solidFill>
            <a:schemeClr val="bg1"/>
          </a:solidFill>
        </p:grpSpPr>
        <p:sp>
          <p:nvSpPr>
            <p:cNvPr id="38" name="Freeform 140"/>
            <p:cNvSpPr>
              <a:spLocks noEditPoints="1"/>
            </p:cNvSpPr>
            <p:nvPr/>
          </p:nvSpPr>
          <p:spPr bwMode="auto">
            <a:xfrm>
              <a:off x="11121822" y="1211403"/>
              <a:ext cx="241594" cy="241594"/>
            </a:xfrm>
            <a:custGeom>
              <a:avLst/>
              <a:gdLst>
                <a:gd name="T0" fmla="*/ 103 w 112"/>
                <a:gd name="T1" fmla="*/ 47 h 112"/>
                <a:gd name="T2" fmla="*/ 106 w 112"/>
                <a:gd name="T3" fmla="*/ 36 h 112"/>
                <a:gd name="T4" fmla="*/ 102 w 112"/>
                <a:gd name="T5" fmla="*/ 22 h 112"/>
                <a:gd name="T6" fmla="*/ 92 w 112"/>
                <a:gd name="T7" fmla="*/ 25 h 112"/>
                <a:gd name="T8" fmla="*/ 90 w 112"/>
                <a:gd name="T9" fmla="*/ 14 h 112"/>
                <a:gd name="T10" fmla="*/ 79 w 112"/>
                <a:gd name="T11" fmla="*/ 4 h 112"/>
                <a:gd name="T12" fmla="*/ 71 w 112"/>
                <a:gd name="T13" fmla="*/ 11 h 112"/>
                <a:gd name="T14" fmla="*/ 64 w 112"/>
                <a:gd name="T15" fmla="*/ 3 h 112"/>
                <a:gd name="T16" fmla="*/ 50 w 112"/>
                <a:gd name="T17" fmla="*/ 0 h 112"/>
                <a:gd name="T18" fmla="*/ 47 w 112"/>
                <a:gd name="T19" fmla="*/ 10 h 112"/>
                <a:gd name="T20" fmla="*/ 37 w 112"/>
                <a:gd name="T21" fmla="*/ 6 h 112"/>
                <a:gd name="T22" fmla="*/ 23 w 112"/>
                <a:gd name="T23" fmla="*/ 11 h 112"/>
                <a:gd name="T24" fmla="*/ 25 w 112"/>
                <a:gd name="T25" fmla="*/ 20 h 112"/>
                <a:gd name="T26" fmla="*/ 14 w 112"/>
                <a:gd name="T27" fmla="*/ 22 h 112"/>
                <a:gd name="T28" fmla="*/ 5 w 112"/>
                <a:gd name="T29" fmla="*/ 33 h 112"/>
                <a:gd name="T30" fmla="*/ 12 w 112"/>
                <a:gd name="T31" fmla="*/ 41 h 112"/>
                <a:gd name="T32" fmla="*/ 3 w 112"/>
                <a:gd name="T33" fmla="*/ 48 h 112"/>
                <a:gd name="T34" fmla="*/ 0 w 112"/>
                <a:gd name="T35" fmla="*/ 62 h 112"/>
                <a:gd name="T36" fmla="*/ 10 w 112"/>
                <a:gd name="T37" fmla="*/ 65 h 112"/>
                <a:gd name="T38" fmla="*/ 6 w 112"/>
                <a:gd name="T39" fmla="*/ 75 h 112"/>
                <a:gd name="T40" fmla="*/ 11 w 112"/>
                <a:gd name="T41" fmla="*/ 89 h 112"/>
                <a:gd name="T42" fmla="*/ 21 w 112"/>
                <a:gd name="T43" fmla="*/ 87 h 112"/>
                <a:gd name="T44" fmla="*/ 23 w 112"/>
                <a:gd name="T45" fmla="*/ 98 h 112"/>
                <a:gd name="T46" fmla="*/ 34 w 112"/>
                <a:gd name="T47" fmla="*/ 108 h 112"/>
                <a:gd name="T48" fmla="*/ 41 w 112"/>
                <a:gd name="T49" fmla="*/ 101 h 112"/>
                <a:gd name="T50" fmla="*/ 48 w 112"/>
                <a:gd name="T51" fmla="*/ 109 h 112"/>
                <a:gd name="T52" fmla="*/ 63 w 112"/>
                <a:gd name="T53" fmla="*/ 112 h 112"/>
                <a:gd name="T54" fmla="*/ 66 w 112"/>
                <a:gd name="T55" fmla="*/ 102 h 112"/>
                <a:gd name="T56" fmla="*/ 76 w 112"/>
                <a:gd name="T57" fmla="*/ 106 h 112"/>
                <a:gd name="T58" fmla="*/ 90 w 112"/>
                <a:gd name="T59" fmla="*/ 101 h 112"/>
                <a:gd name="T60" fmla="*/ 88 w 112"/>
                <a:gd name="T61" fmla="*/ 91 h 112"/>
                <a:gd name="T62" fmla="*/ 98 w 112"/>
                <a:gd name="T63" fmla="*/ 89 h 112"/>
                <a:gd name="T64" fmla="*/ 108 w 112"/>
                <a:gd name="T65" fmla="*/ 78 h 112"/>
                <a:gd name="T66" fmla="*/ 101 w 112"/>
                <a:gd name="T67" fmla="*/ 71 h 112"/>
                <a:gd name="T68" fmla="*/ 110 w 112"/>
                <a:gd name="T69" fmla="*/ 64 h 112"/>
                <a:gd name="T70" fmla="*/ 112 w 112"/>
                <a:gd name="T71" fmla="*/ 49 h 112"/>
                <a:gd name="T72" fmla="*/ 56 w 112"/>
                <a:gd name="T73" fmla="*/ 86 h 112"/>
                <a:gd name="T74" fmla="*/ 56 w 112"/>
                <a:gd name="T75" fmla="*/ 26 h 112"/>
                <a:gd name="T76" fmla="*/ 56 w 112"/>
                <a:gd name="T7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12">
                  <a:moveTo>
                    <a:pt x="110" y="47"/>
                  </a:moveTo>
                  <a:cubicBezTo>
                    <a:pt x="103" y="47"/>
                    <a:pt x="103" y="47"/>
                    <a:pt x="103" y="47"/>
                  </a:cubicBezTo>
                  <a:cubicBezTo>
                    <a:pt x="102" y="44"/>
                    <a:pt x="101" y="42"/>
                    <a:pt x="101" y="39"/>
                  </a:cubicBezTo>
                  <a:cubicBezTo>
                    <a:pt x="106" y="36"/>
                    <a:pt x="106" y="36"/>
                    <a:pt x="106" y="36"/>
                  </a:cubicBezTo>
                  <a:cubicBezTo>
                    <a:pt x="108" y="35"/>
                    <a:pt x="108" y="34"/>
                    <a:pt x="107" y="32"/>
                  </a:cubicBezTo>
                  <a:cubicBezTo>
                    <a:pt x="102" y="22"/>
                    <a:pt x="102" y="22"/>
                    <a:pt x="102" y="22"/>
                  </a:cubicBezTo>
                  <a:cubicBezTo>
                    <a:pt x="101" y="21"/>
                    <a:pt x="99" y="20"/>
                    <a:pt x="98" y="21"/>
                  </a:cubicBezTo>
                  <a:cubicBezTo>
                    <a:pt x="92" y="25"/>
                    <a:pt x="92" y="25"/>
                    <a:pt x="92" y="25"/>
                  </a:cubicBezTo>
                  <a:cubicBezTo>
                    <a:pt x="90" y="23"/>
                    <a:pt x="88" y="21"/>
                    <a:pt x="87" y="20"/>
                  </a:cubicBezTo>
                  <a:cubicBezTo>
                    <a:pt x="90" y="14"/>
                    <a:pt x="90" y="14"/>
                    <a:pt x="90" y="14"/>
                  </a:cubicBezTo>
                  <a:cubicBezTo>
                    <a:pt x="91" y="12"/>
                    <a:pt x="90" y="11"/>
                    <a:pt x="89" y="10"/>
                  </a:cubicBezTo>
                  <a:cubicBezTo>
                    <a:pt x="79" y="4"/>
                    <a:pt x="79" y="4"/>
                    <a:pt x="79" y="4"/>
                  </a:cubicBezTo>
                  <a:cubicBezTo>
                    <a:pt x="77" y="3"/>
                    <a:pt x="76" y="4"/>
                    <a:pt x="75" y="5"/>
                  </a:cubicBezTo>
                  <a:cubicBezTo>
                    <a:pt x="71" y="11"/>
                    <a:pt x="71" y="11"/>
                    <a:pt x="71" y="11"/>
                  </a:cubicBezTo>
                  <a:cubicBezTo>
                    <a:pt x="69" y="10"/>
                    <a:pt x="67" y="10"/>
                    <a:pt x="64" y="9"/>
                  </a:cubicBezTo>
                  <a:cubicBezTo>
                    <a:pt x="64" y="3"/>
                    <a:pt x="64" y="3"/>
                    <a:pt x="64" y="3"/>
                  </a:cubicBezTo>
                  <a:cubicBezTo>
                    <a:pt x="64" y="1"/>
                    <a:pt x="63" y="0"/>
                    <a:pt x="61" y="0"/>
                  </a:cubicBezTo>
                  <a:cubicBezTo>
                    <a:pt x="50" y="0"/>
                    <a:pt x="50" y="0"/>
                    <a:pt x="50" y="0"/>
                  </a:cubicBezTo>
                  <a:cubicBezTo>
                    <a:pt x="48" y="0"/>
                    <a:pt x="47" y="1"/>
                    <a:pt x="47" y="3"/>
                  </a:cubicBezTo>
                  <a:cubicBezTo>
                    <a:pt x="47" y="10"/>
                    <a:pt x="47" y="10"/>
                    <a:pt x="47" y="10"/>
                  </a:cubicBezTo>
                  <a:cubicBezTo>
                    <a:pt x="45" y="10"/>
                    <a:pt x="42" y="11"/>
                    <a:pt x="40" y="12"/>
                  </a:cubicBezTo>
                  <a:cubicBezTo>
                    <a:pt x="37" y="6"/>
                    <a:pt x="37" y="6"/>
                    <a:pt x="37" y="6"/>
                  </a:cubicBezTo>
                  <a:cubicBezTo>
                    <a:pt x="36" y="4"/>
                    <a:pt x="34" y="4"/>
                    <a:pt x="33" y="5"/>
                  </a:cubicBezTo>
                  <a:cubicBezTo>
                    <a:pt x="23" y="11"/>
                    <a:pt x="23" y="11"/>
                    <a:pt x="23" y="11"/>
                  </a:cubicBezTo>
                  <a:cubicBezTo>
                    <a:pt x="21" y="11"/>
                    <a:pt x="21" y="13"/>
                    <a:pt x="22" y="14"/>
                  </a:cubicBezTo>
                  <a:cubicBezTo>
                    <a:pt x="25" y="20"/>
                    <a:pt x="25" y="20"/>
                    <a:pt x="25" y="20"/>
                  </a:cubicBezTo>
                  <a:cubicBezTo>
                    <a:pt x="23" y="22"/>
                    <a:pt x="22" y="24"/>
                    <a:pt x="20" y="26"/>
                  </a:cubicBezTo>
                  <a:cubicBezTo>
                    <a:pt x="14" y="22"/>
                    <a:pt x="14" y="22"/>
                    <a:pt x="14" y="22"/>
                  </a:cubicBezTo>
                  <a:cubicBezTo>
                    <a:pt x="13" y="22"/>
                    <a:pt x="11" y="22"/>
                    <a:pt x="10" y="23"/>
                  </a:cubicBezTo>
                  <a:cubicBezTo>
                    <a:pt x="5" y="33"/>
                    <a:pt x="5" y="33"/>
                    <a:pt x="5" y="33"/>
                  </a:cubicBezTo>
                  <a:cubicBezTo>
                    <a:pt x="4" y="35"/>
                    <a:pt x="4" y="36"/>
                    <a:pt x="6" y="37"/>
                  </a:cubicBezTo>
                  <a:cubicBezTo>
                    <a:pt x="12" y="41"/>
                    <a:pt x="12" y="41"/>
                    <a:pt x="12" y="41"/>
                  </a:cubicBezTo>
                  <a:cubicBezTo>
                    <a:pt x="11" y="43"/>
                    <a:pt x="10" y="45"/>
                    <a:pt x="10" y="48"/>
                  </a:cubicBezTo>
                  <a:cubicBezTo>
                    <a:pt x="3" y="48"/>
                    <a:pt x="3" y="48"/>
                    <a:pt x="3" y="48"/>
                  </a:cubicBezTo>
                  <a:cubicBezTo>
                    <a:pt x="2" y="48"/>
                    <a:pt x="0" y="49"/>
                    <a:pt x="0" y="51"/>
                  </a:cubicBezTo>
                  <a:cubicBezTo>
                    <a:pt x="0" y="62"/>
                    <a:pt x="0" y="62"/>
                    <a:pt x="0" y="62"/>
                  </a:cubicBezTo>
                  <a:cubicBezTo>
                    <a:pt x="0" y="64"/>
                    <a:pt x="2" y="65"/>
                    <a:pt x="3" y="65"/>
                  </a:cubicBezTo>
                  <a:cubicBezTo>
                    <a:pt x="10" y="65"/>
                    <a:pt x="10" y="65"/>
                    <a:pt x="10" y="65"/>
                  </a:cubicBezTo>
                  <a:cubicBezTo>
                    <a:pt x="11" y="68"/>
                    <a:pt x="11" y="70"/>
                    <a:pt x="12" y="72"/>
                  </a:cubicBezTo>
                  <a:cubicBezTo>
                    <a:pt x="6" y="75"/>
                    <a:pt x="6" y="75"/>
                    <a:pt x="6" y="75"/>
                  </a:cubicBezTo>
                  <a:cubicBezTo>
                    <a:pt x="5" y="76"/>
                    <a:pt x="5" y="78"/>
                    <a:pt x="5" y="79"/>
                  </a:cubicBezTo>
                  <a:cubicBezTo>
                    <a:pt x="11" y="89"/>
                    <a:pt x="11" y="89"/>
                    <a:pt x="11" y="89"/>
                  </a:cubicBezTo>
                  <a:cubicBezTo>
                    <a:pt x="12" y="91"/>
                    <a:pt x="14" y="91"/>
                    <a:pt x="15" y="90"/>
                  </a:cubicBezTo>
                  <a:cubicBezTo>
                    <a:pt x="21" y="87"/>
                    <a:pt x="21" y="87"/>
                    <a:pt x="21" y="87"/>
                  </a:cubicBezTo>
                  <a:cubicBezTo>
                    <a:pt x="23" y="89"/>
                    <a:pt x="24" y="91"/>
                    <a:pt x="26" y="92"/>
                  </a:cubicBezTo>
                  <a:cubicBezTo>
                    <a:pt x="23" y="98"/>
                    <a:pt x="23" y="98"/>
                    <a:pt x="23" y="98"/>
                  </a:cubicBezTo>
                  <a:cubicBezTo>
                    <a:pt x="22" y="99"/>
                    <a:pt x="23" y="101"/>
                    <a:pt x="24" y="102"/>
                  </a:cubicBezTo>
                  <a:cubicBezTo>
                    <a:pt x="34" y="108"/>
                    <a:pt x="34" y="108"/>
                    <a:pt x="34" y="108"/>
                  </a:cubicBezTo>
                  <a:cubicBezTo>
                    <a:pt x="35" y="108"/>
                    <a:pt x="37" y="108"/>
                    <a:pt x="38" y="106"/>
                  </a:cubicBezTo>
                  <a:cubicBezTo>
                    <a:pt x="41" y="101"/>
                    <a:pt x="41" y="101"/>
                    <a:pt x="41" y="101"/>
                  </a:cubicBezTo>
                  <a:cubicBezTo>
                    <a:pt x="44" y="101"/>
                    <a:pt x="46" y="102"/>
                    <a:pt x="48" y="102"/>
                  </a:cubicBezTo>
                  <a:cubicBezTo>
                    <a:pt x="48" y="109"/>
                    <a:pt x="48" y="109"/>
                    <a:pt x="48" y="109"/>
                  </a:cubicBezTo>
                  <a:cubicBezTo>
                    <a:pt x="48" y="111"/>
                    <a:pt x="50" y="112"/>
                    <a:pt x="51" y="112"/>
                  </a:cubicBezTo>
                  <a:cubicBezTo>
                    <a:pt x="63" y="112"/>
                    <a:pt x="63" y="112"/>
                    <a:pt x="63" y="112"/>
                  </a:cubicBezTo>
                  <a:cubicBezTo>
                    <a:pt x="64" y="112"/>
                    <a:pt x="66" y="111"/>
                    <a:pt x="66" y="109"/>
                  </a:cubicBezTo>
                  <a:cubicBezTo>
                    <a:pt x="66" y="102"/>
                    <a:pt x="66" y="102"/>
                    <a:pt x="66" y="102"/>
                  </a:cubicBezTo>
                  <a:cubicBezTo>
                    <a:pt x="68" y="102"/>
                    <a:pt x="70" y="101"/>
                    <a:pt x="73" y="100"/>
                  </a:cubicBezTo>
                  <a:cubicBezTo>
                    <a:pt x="76" y="106"/>
                    <a:pt x="76" y="106"/>
                    <a:pt x="76" y="106"/>
                  </a:cubicBezTo>
                  <a:cubicBezTo>
                    <a:pt x="77" y="107"/>
                    <a:pt x="79" y="108"/>
                    <a:pt x="80" y="107"/>
                  </a:cubicBezTo>
                  <a:cubicBezTo>
                    <a:pt x="90" y="101"/>
                    <a:pt x="90" y="101"/>
                    <a:pt x="90" y="101"/>
                  </a:cubicBezTo>
                  <a:cubicBezTo>
                    <a:pt x="91" y="100"/>
                    <a:pt x="92" y="99"/>
                    <a:pt x="91" y="97"/>
                  </a:cubicBezTo>
                  <a:cubicBezTo>
                    <a:pt x="88" y="91"/>
                    <a:pt x="88" y="91"/>
                    <a:pt x="88" y="91"/>
                  </a:cubicBezTo>
                  <a:cubicBezTo>
                    <a:pt x="89" y="90"/>
                    <a:pt x="91" y="88"/>
                    <a:pt x="93" y="86"/>
                  </a:cubicBezTo>
                  <a:cubicBezTo>
                    <a:pt x="98" y="89"/>
                    <a:pt x="98" y="89"/>
                    <a:pt x="98" y="89"/>
                  </a:cubicBezTo>
                  <a:cubicBezTo>
                    <a:pt x="100" y="90"/>
                    <a:pt x="102" y="90"/>
                    <a:pt x="102" y="88"/>
                  </a:cubicBezTo>
                  <a:cubicBezTo>
                    <a:pt x="108" y="78"/>
                    <a:pt x="108" y="78"/>
                    <a:pt x="108" y="78"/>
                  </a:cubicBezTo>
                  <a:cubicBezTo>
                    <a:pt x="109" y="77"/>
                    <a:pt x="108" y="75"/>
                    <a:pt x="107" y="74"/>
                  </a:cubicBezTo>
                  <a:cubicBezTo>
                    <a:pt x="101" y="71"/>
                    <a:pt x="101" y="71"/>
                    <a:pt x="101" y="71"/>
                  </a:cubicBezTo>
                  <a:cubicBezTo>
                    <a:pt x="102" y="69"/>
                    <a:pt x="102" y="66"/>
                    <a:pt x="103" y="64"/>
                  </a:cubicBezTo>
                  <a:cubicBezTo>
                    <a:pt x="110" y="64"/>
                    <a:pt x="110" y="64"/>
                    <a:pt x="110" y="64"/>
                  </a:cubicBezTo>
                  <a:cubicBezTo>
                    <a:pt x="111" y="64"/>
                    <a:pt x="112" y="63"/>
                    <a:pt x="112" y="61"/>
                  </a:cubicBezTo>
                  <a:cubicBezTo>
                    <a:pt x="112" y="49"/>
                    <a:pt x="112" y="49"/>
                    <a:pt x="112" y="49"/>
                  </a:cubicBezTo>
                  <a:cubicBezTo>
                    <a:pt x="112" y="48"/>
                    <a:pt x="111" y="47"/>
                    <a:pt x="110" y="47"/>
                  </a:cubicBezTo>
                  <a:close/>
                  <a:moveTo>
                    <a:pt x="56" y="86"/>
                  </a:moveTo>
                  <a:cubicBezTo>
                    <a:pt x="40" y="86"/>
                    <a:pt x="26" y="72"/>
                    <a:pt x="26" y="56"/>
                  </a:cubicBezTo>
                  <a:cubicBezTo>
                    <a:pt x="26" y="39"/>
                    <a:pt x="40" y="26"/>
                    <a:pt x="56" y="26"/>
                  </a:cubicBezTo>
                  <a:cubicBezTo>
                    <a:pt x="73" y="26"/>
                    <a:pt x="86" y="39"/>
                    <a:pt x="86" y="56"/>
                  </a:cubicBezTo>
                  <a:cubicBezTo>
                    <a:pt x="86" y="72"/>
                    <a:pt x="73" y="86"/>
                    <a:pt x="56"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39" name="Freeform 141"/>
            <p:cNvSpPr>
              <a:spLocks noEditPoints="1"/>
            </p:cNvSpPr>
            <p:nvPr/>
          </p:nvSpPr>
          <p:spPr bwMode="auto">
            <a:xfrm>
              <a:off x="11317186" y="1145785"/>
              <a:ext cx="111850" cy="113341"/>
            </a:xfrm>
            <a:custGeom>
              <a:avLst/>
              <a:gdLst>
                <a:gd name="T0" fmla="*/ 48 w 52"/>
                <a:gd name="T1" fmla="*/ 23 h 52"/>
                <a:gd name="T2" fmla="*/ 50 w 52"/>
                <a:gd name="T3" fmla="*/ 17 h 52"/>
                <a:gd name="T4" fmla="*/ 48 w 52"/>
                <a:gd name="T5" fmla="*/ 11 h 52"/>
                <a:gd name="T6" fmla="*/ 44 w 52"/>
                <a:gd name="T7" fmla="*/ 12 h 52"/>
                <a:gd name="T8" fmla="*/ 42 w 52"/>
                <a:gd name="T9" fmla="*/ 6 h 52"/>
                <a:gd name="T10" fmla="*/ 38 w 52"/>
                <a:gd name="T11" fmla="*/ 2 h 52"/>
                <a:gd name="T12" fmla="*/ 34 w 52"/>
                <a:gd name="T13" fmla="*/ 5 h 52"/>
                <a:gd name="T14" fmla="*/ 30 w 52"/>
                <a:gd name="T15" fmla="*/ 1 h 52"/>
                <a:gd name="T16" fmla="*/ 24 w 52"/>
                <a:gd name="T17" fmla="*/ 0 h 52"/>
                <a:gd name="T18" fmla="*/ 23 w 52"/>
                <a:gd name="T19" fmla="*/ 4 h 52"/>
                <a:gd name="T20" fmla="*/ 17 w 52"/>
                <a:gd name="T21" fmla="*/ 2 h 52"/>
                <a:gd name="T22" fmla="*/ 11 w 52"/>
                <a:gd name="T23" fmla="*/ 4 h 52"/>
                <a:gd name="T24" fmla="*/ 12 w 52"/>
                <a:gd name="T25" fmla="*/ 8 h 52"/>
                <a:gd name="T26" fmla="*/ 6 w 52"/>
                <a:gd name="T27" fmla="*/ 10 h 52"/>
                <a:gd name="T28" fmla="*/ 2 w 52"/>
                <a:gd name="T29" fmla="*/ 14 h 52"/>
                <a:gd name="T30" fmla="*/ 6 w 52"/>
                <a:gd name="T31" fmla="*/ 18 h 52"/>
                <a:gd name="T32" fmla="*/ 1 w 52"/>
                <a:gd name="T33" fmla="*/ 22 h 52"/>
                <a:gd name="T34" fmla="*/ 0 w 52"/>
                <a:gd name="T35" fmla="*/ 28 h 52"/>
                <a:gd name="T36" fmla="*/ 4 w 52"/>
                <a:gd name="T37" fmla="*/ 29 h 52"/>
                <a:gd name="T38" fmla="*/ 2 w 52"/>
                <a:gd name="T39" fmla="*/ 35 h 52"/>
                <a:gd name="T40" fmla="*/ 4 w 52"/>
                <a:gd name="T41" fmla="*/ 41 h 52"/>
                <a:gd name="T42" fmla="*/ 9 w 52"/>
                <a:gd name="T43" fmla="*/ 40 h 52"/>
                <a:gd name="T44" fmla="*/ 10 w 52"/>
                <a:gd name="T45" fmla="*/ 46 h 52"/>
                <a:gd name="T46" fmla="*/ 15 w 52"/>
                <a:gd name="T47" fmla="*/ 50 h 52"/>
                <a:gd name="T48" fmla="*/ 18 w 52"/>
                <a:gd name="T49" fmla="*/ 47 h 52"/>
                <a:gd name="T50" fmla="*/ 22 w 52"/>
                <a:gd name="T51" fmla="*/ 51 h 52"/>
                <a:gd name="T52" fmla="*/ 28 w 52"/>
                <a:gd name="T53" fmla="*/ 52 h 52"/>
                <a:gd name="T54" fmla="*/ 29 w 52"/>
                <a:gd name="T55" fmla="*/ 48 h 52"/>
                <a:gd name="T56" fmla="*/ 35 w 52"/>
                <a:gd name="T57" fmla="*/ 50 h 52"/>
                <a:gd name="T58" fmla="*/ 41 w 52"/>
                <a:gd name="T59" fmla="*/ 48 h 52"/>
                <a:gd name="T60" fmla="*/ 40 w 52"/>
                <a:gd name="T61" fmla="*/ 43 h 52"/>
                <a:gd name="T62" fmla="*/ 46 w 52"/>
                <a:gd name="T63" fmla="*/ 42 h 52"/>
                <a:gd name="T64" fmla="*/ 50 w 52"/>
                <a:gd name="T65" fmla="*/ 37 h 52"/>
                <a:gd name="T66" fmla="*/ 47 w 52"/>
                <a:gd name="T67" fmla="*/ 34 h 52"/>
                <a:gd name="T68" fmla="*/ 51 w 52"/>
                <a:gd name="T69" fmla="*/ 30 h 52"/>
                <a:gd name="T70" fmla="*/ 52 w 52"/>
                <a:gd name="T71" fmla="*/ 24 h 52"/>
                <a:gd name="T72" fmla="*/ 26 w 52"/>
                <a:gd name="T73" fmla="*/ 40 h 52"/>
                <a:gd name="T74" fmla="*/ 26 w 52"/>
                <a:gd name="T75" fmla="*/ 12 h 52"/>
                <a:gd name="T76" fmla="*/ 26 w 52"/>
                <a:gd name="T77"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 h="52">
                  <a:moveTo>
                    <a:pt x="51" y="23"/>
                  </a:moveTo>
                  <a:cubicBezTo>
                    <a:pt x="48" y="23"/>
                    <a:pt x="48" y="23"/>
                    <a:pt x="48" y="23"/>
                  </a:cubicBezTo>
                  <a:cubicBezTo>
                    <a:pt x="48" y="21"/>
                    <a:pt x="48" y="20"/>
                    <a:pt x="47" y="18"/>
                  </a:cubicBezTo>
                  <a:cubicBezTo>
                    <a:pt x="50" y="17"/>
                    <a:pt x="50" y="17"/>
                    <a:pt x="50" y="17"/>
                  </a:cubicBezTo>
                  <a:cubicBezTo>
                    <a:pt x="50" y="16"/>
                    <a:pt x="51" y="16"/>
                    <a:pt x="50" y="15"/>
                  </a:cubicBezTo>
                  <a:cubicBezTo>
                    <a:pt x="48" y="11"/>
                    <a:pt x="48" y="11"/>
                    <a:pt x="48" y="11"/>
                  </a:cubicBezTo>
                  <a:cubicBezTo>
                    <a:pt x="48" y="10"/>
                    <a:pt x="47" y="10"/>
                    <a:pt x="46" y="11"/>
                  </a:cubicBezTo>
                  <a:cubicBezTo>
                    <a:pt x="44" y="12"/>
                    <a:pt x="44" y="12"/>
                    <a:pt x="44" y="12"/>
                  </a:cubicBezTo>
                  <a:cubicBezTo>
                    <a:pt x="43" y="11"/>
                    <a:pt x="42" y="10"/>
                    <a:pt x="40" y="9"/>
                  </a:cubicBezTo>
                  <a:cubicBezTo>
                    <a:pt x="42" y="6"/>
                    <a:pt x="42" y="6"/>
                    <a:pt x="42" y="6"/>
                  </a:cubicBezTo>
                  <a:cubicBezTo>
                    <a:pt x="42" y="6"/>
                    <a:pt x="42" y="5"/>
                    <a:pt x="42" y="4"/>
                  </a:cubicBezTo>
                  <a:cubicBezTo>
                    <a:pt x="38" y="2"/>
                    <a:pt x="38" y="2"/>
                    <a:pt x="38" y="2"/>
                  </a:cubicBezTo>
                  <a:cubicBezTo>
                    <a:pt x="37" y="2"/>
                    <a:pt x="36" y="2"/>
                    <a:pt x="36" y="3"/>
                  </a:cubicBezTo>
                  <a:cubicBezTo>
                    <a:pt x="34" y="5"/>
                    <a:pt x="34" y="5"/>
                    <a:pt x="34" y="5"/>
                  </a:cubicBezTo>
                  <a:cubicBezTo>
                    <a:pt x="33" y="5"/>
                    <a:pt x="32" y="4"/>
                    <a:pt x="30" y="4"/>
                  </a:cubicBezTo>
                  <a:cubicBezTo>
                    <a:pt x="30" y="1"/>
                    <a:pt x="30" y="1"/>
                    <a:pt x="30" y="1"/>
                  </a:cubicBezTo>
                  <a:cubicBezTo>
                    <a:pt x="30" y="0"/>
                    <a:pt x="29" y="0"/>
                    <a:pt x="29" y="0"/>
                  </a:cubicBezTo>
                  <a:cubicBezTo>
                    <a:pt x="24" y="0"/>
                    <a:pt x="24" y="0"/>
                    <a:pt x="24" y="0"/>
                  </a:cubicBezTo>
                  <a:cubicBezTo>
                    <a:pt x="24" y="0"/>
                    <a:pt x="23" y="0"/>
                    <a:pt x="23" y="1"/>
                  </a:cubicBezTo>
                  <a:cubicBezTo>
                    <a:pt x="23" y="4"/>
                    <a:pt x="23" y="4"/>
                    <a:pt x="23" y="4"/>
                  </a:cubicBezTo>
                  <a:cubicBezTo>
                    <a:pt x="21" y="4"/>
                    <a:pt x="20" y="5"/>
                    <a:pt x="19" y="5"/>
                  </a:cubicBezTo>
                  <a:cubicBezTo>
                    <a:pt x="17" y="2"/>
                    <a:pt x="17" y="2"/>
                    <a:pt x="17" y="2"/>
                  </a:cubicBezTo>
                  <a:cubicBezTo>
                    <a:pt x="17" y="2"/>
                    <a:pt x="16" y="1"/>
                    <a:pt x="15" y="2"/>
                  </a:cubicBezTo>
                  <a:cubicBezTo>
                    <a:pt x="11" y="4"/>
                    <a:pt x="11" y="4"/>
                    <a:pt x="11" y="4"/>
                  </a:cubicBezTo>
                  <a:cubicBezTo>
                    <a:pt x="11" y="4"/>
                    <a:pt x="11" y="5"/>
                    <a:pt x="11" y="6"/>
                  </a:cubicBezTo>
                  <a:cubicBezTo>
                    <a:pt x="12" y="8"/>
                    <a:pt x="12" y="8"/>
                    <a:pt x="12" y="8"/>
                  </a:cubicBezTo>
                  <a:cubicBezTo>
                    <a:pt x="11" y="9"/>
                    <a:pt x="10" y="10"/>
                    <a:pt x="9" y="12"/>
                  </a:cubicBezTo>
                  <a:cubicBezTo>
                    <a:pt x="6" y="10"/>
                    <a:pt x="6" y="10"/>
                    <a:pt x="6" y="10"/>
                  </a:cubicBezTo>
                  <a:cubicBezTo>
                    <a:pt x="6" y="10"/>
                    <a:pt x="5" y="10"/>
                    <a:pt x="5" y="10"/>
                  </a:cubicBezTo>
                  <a:cubicBezTo>
                    <a:pt x="2" y="14"/>
                    <a:pt x="2" y="14"/>
                    <a:pt x="2" y="14"/>
                  </a:cubicBezTo>
                  <a:cubicBezTo>
                    <a:pt x="2" y="15"/>
                    <a:pt x="2" y="16"/>
                    <a:pt x="3" y="16"/>
                  </a:cubicBezTo>
                  <a:cubicBezTo>
                    <a:pt x="6" y="18"/>
                    <a:pt x="6" y="18"/>
                    <a:pt x="6" y="18"/>
                  </a:cubicBezTo>
                  <a:cubicBezTo>
                    <a:pt x="5" y="19"/>
                    <a:pt x="5" y="21"/>
                    <a:pt x="4" y="22"/>
                  </a:cubicBezTo>
                  <a:cubicBezTo>
                    <a:pt x="1" y="22"/>
                    <a:pt x="1" y="22"/>
                    <a:pt x="1" y="22"/>
                  </a:cubicBezTo>
                  <a:cubicBezTo>
                    <a:pt x="0" y="22"/>
                    <a:pt x="0" y="23"/>
                    <a:pt x="0" y="23"/>
                  </a:cubicBezTo>
                  <a:cubicBezTo>
                    <a:pt x="0" y="28"/>
                    <a:pt x="0" y="28"/>
                    <a:pt x="0" y="28"/>
                  </a:cubicBezTo>
                  <a:cubicBezTo>
                    <a:pt x="0" y="29"/>
                    <a:pt x="0" y="29"/>
                    <a:pt x="1" y="29"/>
                  </a:cubicBezTo>
                  <a:cubicBezTo>
                    <a:pt x="4" y="29"/>
                    <a:pt x="4" y="29"/>
                    <a:pt x="4" y="29"/>
                  </a:cubicBezTo>
                  <a:cubicBezTo>
                    <a:pt x="4" y="31"/>
                    <a:pt x="5" y="32"/>
                    <a:pt x="5" y="34"/>
                  </a:cubicBezTo>
                  <a:cubicBezTo>
                    <a:pt x="2" y="35"/>
                    <a:pt x="2" y="35"/>
                    <a:pt x="2" y="35"/>
                  </a:cubicBezTo>
                  <a:cubicBezTo>
                    <a:pt x="2" y="36"/>
                    <a:pt x="2" y="36"/>
                    <a:pt x="2" y="37"/>
                  </a:cubicBezTo>
                  <a:cubicBezTo>
                    <a:pt x="4" y="41"/>
                    <a:pt x="4" y="41"/>
                    <a:pt x="4" y="41"/>
                  </a:cubicBezTo>
                  <a:cubicBezTo>
                    <a:pt x="5" y="41"/>
                    <a:pt x="5" y="42"/>
                    <a:pt x="6" y="41"/>
                  </a:cubicBezTo>
                  <a:cubicBezTo>
                    <a:pt x="9" y="40"/>
                    <a:pt x="9" y="40"/>
                    <a:pt x="9" y="40"/>
                  </a:cubicBezTo>
                  <a:cubicBezTo>
                    <a:pt x="10" y="41"/>
                    <a:pt x="11" y="42"/>
                    <a:pt x="12" y="43"/>
                  </a:cubicBezTo>
                  <a:cubicBezTo>
                    <a:pt x="10" y="46"/>
                    <a:pt x="10" y="46"/>
                    <a:pt x="10" y="46"/>
                  </a:cubicBezTo>
                  <a:cubicBezTo>
                    <a:pt x="10" y="46"/>
                    <a:pt x="10" y="47"/>
                    <a:pt x="11" y="47"/>
                  </a:cubicBezTo>
                  <a:cubicBezTo>
                    <a:pt x="15" y="50"/>
                    <a:pt x="15" y="50"/>
                    <a:pt x="15" y="50"/>
                  </a:cubicBezTo>
                  <a:cubicBezTo>
                    <a:pt x="15" y="50"/>
                    <a:pt x="16" y="50"/>
                    <a:pt x="16" y="49"/>
                  </a:cubicBezTo>
                  <a:cubicBezTo>
                    <a:pt x="18" y="47"/>
                    <a:pt x="18" y="47"/>
                    <a:pt x="18" y="47"/>
                  </a:cubicBezTo>
                  <a:cubicBezTo>
                    <a:pt x="19" y="47"/>
                    <a:pt x="21" y="48"/>
                    <a:pt x="22" y="48"/>
                  </a:cubicBezTo>
                  <a:cubicBezTo>
                    <a:pt x="22" y="51"/>
                    <a:pt x="22" y="51"/>
                    <a:pt x="22" y="51"/>
                  </a:cubicBezTo>
                  <a:cubicBezTo>
                    <a:pt x="22" y="52"/>
                    <a:pt x="23" y="52"/>
                    <a:pt x="24" y="52"/>
                  </a:cubicBezTo>
                  <a:cubicBezTo>
                    <a:pt x="28" y="52"/>
                    <a:pt x="28" y="52"/>
                    <a:pt x="28" y="52"/>
                  </a:cubicBezTo>
                  <a:cubicBezTo>
                    <a:pt x="29" y="52"/>
                    <a:pt x="29" y="52"/>
                    <a:pt x="29" y="51"/>
                  </a:cubicBezTo>
                  <a:cubicBezTo>
                    <a:pt x="29" y="48"/>
                    <a:pt x="29" y="48"/>
                    <a:pt x="29" y="48"/>
                  </a:cubicBezTo>
                  <a:cubicBezTo>
                    <a:pt x="31" y="48"/>
                    <a:pt x="32" y="47"/>
                    <a:pt x="34" y="47"/>
                  </a:cubicBezTo>
                  <a:cubicBezTo>
                    <a:pt x="35" y="50"/>
                    <a:pt x="35" y="50"/>
                    <a:pt x="35" y="50"/>
                  </a:cubicBezTo>
                  <a:cubicBezTo>
                    <a:pt x="36" y="50"/>
                    <a:pt x="36" y="50"/>
                    <a:pt x="37" y="50"/>
                  </a:cubicBezTo>
                  <a:cubicBezTo>
                    <a:pt x="41" y="48"/>
                    <a:pt x="41" y="48"/>
                    <a:pt x="41" y="48"/>
                  </a:cubicBezTo>
                  <a:cubicBezTo>
                    <a:pt x="42" y="47"/>
                    <a:pt x="42" y="47"/>
                    <a:pt x="41" y="46"/>
                  </a:cubicBezTo>
                  <a:cubicBezTo>
                    <a:pt x="40" y="43"/>
                    <a:pt x="40" y="43"/>
                    <a:pt x="40" y="43"/>
                  </a:cubicBezTo>
                  <a:cubicBezTo>
                    <a:pt x="41" y="42"/>
                    <a:pt x="42" y="41"/>
                    <a:pt x="43" y="40"/>
                  </a:cubicBezTo>
                  <a:cubicBezTo>
                    <a:pt x="46" y="42"/>
                    <a:pt x="46" y="42"/>
                    <a:pt x="46" y="42"/>
                  </a:cubicBezTo>
                  <a:cubicBezTo>
                    <a:pt x="47" y="42"/>
                    <a:pt x="47" y="42"/>
                    <a:pt x="48" y="41"/>
                  </a:cubicBezTo>
                  <a:cubicBezTo>
                    <a:pt x="50" y="37"/>
                    <a:pt x="50" y="37"/>
                    <a:pt x="50" y="37"/>
                  </a:cubicBezTo>
                  <a:cubicBezTo>
                    <a:pt x="50" y="37"/>
                    <a:pt x="50" y="36"/>
                    <a:pt x="50" y="36"/>
                  </a:cubicBezTo>
                  <a:cubicBezTo>
                    <a:pt x="47" y="34"/>
                    <a:pt x="47" y="34"/>
                    <a:pt x="47" y="34"/>
                  </a:cubicBezTo>
                  <a:cubicBezTo>
                    <a:pt x="47" y="33"/>
                    <a:pt x="48" y="31"/>
                    <a:pt x="48" y="30"/>
                  </a:cubicBezTo>
                  <a:cubicBezTo>
                    <a:pt x="51" y="30"/>
                    <a:pt x="51" y="30"/>
                    <a:pt x="51" y="30"/>
                  </a:cubicBezTo>
                  <a:cubicBezTo>
                    <a:pt x="52" y="30"/>
                    <a:pt x="52" y="29"/>
                    <a:pt x="52" y="29"/>
                  </a:cubicBezTo>
                  <a:cubicBezTo>
                    <a:pt x="52" y="24"/>
                    <a:pt x="52" y="24"/>
                    <a:pt x="52" y="24"/>
                  </a:cubicBezTo>
                  <a:cubicBezTo>
                    <a:pt x="52" y="23"/>
                    <a:pt x="52" y="23"/>
                    <a:pt x="51" y="23"/>
                  </a:cubicBezTo>
                  <a:close/>
                  <a:moveTo>
                    <a:pt x="26" y="40"/>
                  </a:moveTo>
                  <a:cubicBezTo>
                    <a:pt x="18" y="40"/>
                    <a:pt x="12" y="34"/>
                    <a:pt x="12" y="26"/>
                  </a:cubicBezTo>
                  <a:cubicBezTo>
                    <a:pt x="12" y="18"/>
                    <a:pt x="18" y="12"/>
                    <a:pt x="26" y="12"/>
                  </a:cubicBezTo>
                  <a:cubicBezTo>
                    <a:pt x="34" y="12"/>
                    <a:pt x="40" y="18"/>
                    <a:pt x="40" y="26"/>
                  </a:cubicBezTo>
                  <a:cubicBezTo>
                    <a:pt x="40" y="34"/>
                    <a:pt x="34" y="40"/>
                    <a:pt x="2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grpSp>
      <p:sp>
        <p:nvSpPr>
          <p:cNvPr id="40" name="Freeform 142"/>
          <p:cNvSpPr/>
          <p:nvPr/>
        </p:nvSpPr>
        <p:spPr bwMode="auto">
          <a:xfrm>
            <a:off x="3862579" y="4908140"/>
            <a:ext cx="269700" cy="220232"/>
          </a:xfrm>
          <a:custGeom>
            <a:avLst/>
            <a:gdLst>
              <a:gd name="T0" fmla="*/ 135 w 135"/>
              <a:gd name="T1" fmla="*/ 49 h 110"/>
              <a:gd name="T2" fmla="*/ 68 w 135"/>
              <a:gd name="T3" fmla="*/ 0 h 110"/>
              <a:gd name="T4" fmla="*/ 0 w 135"/>
              <a:gd name="T5" fmla="*/ 49 h 110"/>
              <a:gd name="T6" fmla="*/ 68 w 135"/>
              <a:gd name="T7" fmla="*/ 99 h 110"/>
              <a:gd name="T8" fmla="*/ 93 w 135"/>
              <a:gd name="T9" fmla="*/ 96 h 110"/>
              <a:gd name="T10" fmla="*/ 121 w 135"/>
              <a:gd name="T11" fmla="*/ 110 h 110"/>
              <a:gd name="T12" fmla="*/ 113 w 135"/>
              <a:gd name="T13" fmla="*/ 86 h 110"/>
              <a:gd name="T14" fmla="*/ 135 w 135"/>
              <a:gd name="T15" fmla="*/ 4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10">
                <a:moveTo>
                  <a:pt x="135" y="49"/>
                </a:moveTo>
                <a:cubicBezTo>
                  <a:pt x="135" y="22"/>
                  <a:pt x="105" y="0"/>
                  <a:pt x="68" y="0"/>
                </a:cubicBezTo>
                <a:cubicBezTo>
                  <a:pt x="30" y="0"/>
                  <a:pt x="0" y="22"/>
                  <a:pt x="0" y="49"/>
                </a:cubicBezTo>
                <a:cubicBezTo>
                  <a:pt x="0" y="77"/>
                  <a:pt x="30" y="99"/>
                  <a:pt x="68" y="99"/>
                </a:cubicBezTo>
                <a:cubicBezTo>
                  <a:pt x="76" y="99"/>
                  <a:pt x="85" y="98"/>
                  <a:pt x="93" y="96"/>
                </a:cubicBezTo>
                <a:cubicBezTo>
                  <a:pt x="95" y="95"/>
                  <a:pt x="121" y="110"/>
                  <a:pt x="121" y="110"/>
                </a:cubicBezTo>
                <a:cubicBezTo>
                  <a:pt x="113" y="86"/>
                  <a:pt x="113" y="86"/>
                  <a:pt x="113" y="86"/>
                </a:cubicBezTo>
                <a:cubicBezTo>
                  <a:pt x="126" y="77"/>
                  <a:pt x="135" y="64"/>
                  <a:pt x="135" y="49"/>
                </a:cubicBez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sp>
        <p:nvSpPr>
          <p:cNvPr id="41" name="Freeform 149"/>
          <p:cNvSpPr/>
          <p:nvPr/>
        </p:nvSpPr>
        <p:spPr bwMode="auto">
          <a:xfrm>
            <a:off x="3851004" y="3633773"/>
            <a:ext cx="283460" cy="278042"/>
          </a:xfrm>
          <a:custGeom>
            <a:avLst/>
            <a:gdLst>
              <a:gd name="T0" fmla="*/ 133 w 142"/>
              <a:gd name="T1" fmla="*/ 95 h 139"/>
              <a:gd name="T2" fmla="*/ 106 w 142"/>
              <a:gd name="T3" fmla="*/ 89 h 139"/>
              <a:gd name="T4" fmla="*/ 83 w 142"/>
              <a:gd name="T5" fmla="*/ 67 h 139"/>
              <a:gd name="T6" fmla="*/ 111 w 142"/>
              <a:gd name="T7" fmla="*/ 39 h 139"/>
              <a:gd name="T8" fmla="*/ 119 w 142"/>
              <a:gd name="T9" fmla="*/ 38 h 139"/>
              <a:gd name="T10" fmla="*/ 133 w 142"/>
              <a:gd name="T11" fmla="*/ 16 h 139"/>
              <a:gd name="T12" fmla="*/ 125 w 142"/>
              <a:gd name="T13" fmla="*/ 9 h 139"/>
              <a:gd name="T14" fmla="*/ 104 w 142"/>
              <a:gd name="T15" fmla="*/ 23 h 139"/>
              <a:gd name="T16" fmla="*/ 103 w 142"/>
              <a:gd name="T17" fmla="*/ 30 h 139"/>
              <a:gd name="T18" fmla="*/ 75 w 142"/>
              <a:gd name="T19" fmla="*/ 58 h 139"/>
              <a:gd name="T20" fmla="*/ 51 w 142"/>
              <a:gd name="T21" fmla="*/ 34 h 139"/>
              <a:gd name="T22" fmla="*/ 45 w 142"/>
              <a:gd name="T23" fmla="*/ 7 h 139"/>
              <a:gd name="T24" fmla="*/ 29 w 142"/>
              <a:gd name="T25" fmla="*/ 0 h 139"/>
              <a:gd name="T26" fmla="*/ 39 w 142"/>
              <a:gd name="T27" fmla="*/ 10 h 139"/>
              <a:gd name="T28" fmla="*/ 35 w 142"/>
              <a:gd name="T29" fmla="*/ 27 h 139"/>
              <a:gd name="T30" fmla="*/ 18 w 142"/>
              <a:gd name="T31" fmla="*/ 32 h 139"/>
              <a:gd name="T32" fmla="*/ 3 w 142"/>
              <a:gd name="T33" fmla="*/ 17 h 139"/>
              <a:gd name="T34" fmla="*/ 9 w 142"/>
              <a:gd name="T35" fmla="*/ 43 h 139"/>
              <a:gd name="T36" fmla="*/ 37 w 142"/>
              <a:gd name="T37" fmla="*/ 48 h 139"/>
              <a:gd name="T38" fmla="*/ 58 w 142"/>
              <a:gd name="T39" fmla="*/ 70 h 139"/>
              <a:gd name="T40" fmla="*/ 12 w 142"/>
              <a:gd name="T41" fmla="*/ 115 h 139"/>
              <a:gd name="T42" fmla="*/ 12 w 142"/>
              <a:gd name="T43" fmla="*/ 129 h 139"/>
              <a:gd name="T44" fmla="*/ 13 w 142"/>
              <a:gd name="T45" fmla="*/ 130 h 139"/>
              <a:gd name="T46" fmla="*/ 26 w 142"/>
              <a:gd name="T47" fmla="*/ 130 h 139"/>
              <a:gd name="T48" fmla="*/ 72 w 142"/>
              <a:gd name="T49" fmla="*/ 84 h 139"/>
              <a:gd name="T50" fmla="*/ 92 w 142"/>
              <a:gd name="T51" fmla="*/ 103 h 139"/>
              <a:gd name="T52" fmla="*/ 97 w 142"/>
              <a:gd name="T53" fmla="*/ 131 h 139"/>
              <a:gd name="T54" fmla="*/ 119 w 142"/>
              <a:gd name="T55" fmla="*/ 138 h 139"/>
              <a:gd name="T56" fmla="*/ 105 w 142"/>
              <a:gd name="T57" fmla="*/ 124 h 139"/>
              <a:gd name="T58" fmla="*/ 109 w 142"/>
              <a:gd name="T59" fmla="*/ 110 h 139"/>
              <a:gd name="T60" fmla="*/ 123 w 142"/>
              <a:gd name="T61" fmla="*/ 106 h 139"/>
              <a:gd name="T62" fmla="*/ 139 w 142"/>
              <a:gd name="T63" fmla="*/ 122 h 139"/>
              <a:gd name="T64" fmla="*/ 133 w 142"/>
              <a:gd name="T65" fmla="*/ 9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39">
                <a:moveTo>
                  <a:pt x="133" y="95"/>
                </a:moveTo>
                <a:cubicBezTo>
                  <a:pt x="126" y="87"/>
                  <a:pt x="115" y="86"/>
                  <a:pt x="106" y="89"/>
                </a:cubicBezTo>
                <a:cubicBezTo>
                  <a:pt x="83" y="67"/>
                  <a:pt x="83" y="67"/>
                  <a:pt x="83" y="67"/>
                </a:cubicBezTo>
                <a:cubicBezTo>
                  <a:pt x="111" y="39"/>
                  <a:pt x="111" y="39"/>
                  <a:pt x="111" y="39"/>
                </a:cubicBezTo>
                <a:cubicBezTo>
                  <a:pt x="119" y="38"/>
                  <a:pt x="119" y="38"/>
                  <a:pt x="119" y="38"/>
                </a:cubicBezTo>
                <a:cubicBezTo>
                  <a:pt x="133" y="16"/>
                  <a:pt x="133" y="16"/>
                  <a:pt x="133" y="16"/>
                </a:cubicBezTo>
                <a:cubicBezTo>
                  <a:pt x="125" y="9"/>
                  <a:pt x="125" y="9"/>
                  <a:pt x="125" y="9"/>
                </a:cubicBezTo>
                <a:cubicBezTo>
                  <a:pt x="104" y="23"/>
                  <a:pt x="104" y="23"/>
                  <a:pt x="104" y="23"/>
                </a:cubicBezTo>
                <a:cubicBezTo>
                  <a:pt x="103" y="30"/>
                  <a:pt x="103" y="30"/>
                  <a:pt x="103" y="30"/>
                </a:cubicBezTo>
                <a:cubicBezTo>
                  <a:pt x="75" y="58"/>
                  <a:pt x="75" y="58"/>
                  <a:pt x="75" y="58"/>
                </a:cubicBezTo>
                <a:cubicBezTo>
                  <a:pt x="51" y="34"/>
                  <a:pt x="51" y="34"/>
                  <a:pt x="51" y="34"/>
                </a:cubicBezTo>
                <a:cubicBezTo>
                  <a:pt x="54" y="25"/>
                  <a:pt x="52" y="14"/>
                  <a:pt x="45" y="7"/>
                </a:cubicBezTo>
                <a:cubicBezTo>
                  <a:pt x="41" y="2"/>
                  <a:pt x="35" y="0"/>
                  <a:pt x="29" y="0"/>
                </a:cubicBezTo>
                <a:cubicBezTo>
                  <a:pt x="39" y="10"/>
                  <a:pt x="39" y="10"/>
                  <a:pt x="39" y="10"/>
                </a:cubicBezTo>
                <a:cubicBezTo>
                  <a:pt x="35" y="27"/>
                  <a:pt x="35" y="27"/>
                  <a:pt x="35" y="27"/>
                </a:cubicBezTo>
                <a:cubicBezTo>
                  <a:pt x="18" y="32"/>
                  <a:pt x="18" y="32"/>
                  <a:pt x="18" y="32"/>
                </a:cubicBezTo>
                <a:cubicBezTo>
                  <a:pt x="3" y="17"/>
                  <a:pt x="3" y="17"/>
                  <a:pt x="3" y="17"/>
                </a:cubicBezTo>
                <a:cubicBezTo>
                  <a:pt x="0" y="26"/>
                  <a:pt x="3" y="36"/>
                  <a:pt x="9" y="43"/>
                </a:cubicBezTo>
                <a:cubicBezTo>
                  <a:pt x="17" y="50"/>
                  <a:pt x="28" y="52"/>
                  <a:pt x="37" y="48"/>
                </a:cubicBezTo>
                <a:cubicBezTo>
                  <a:pt x="58" y="70"/>
                  <a:pt x="58" y="70"/>
                  <a:pt x="58" y="70"/>
                </a:cubicBezTo>
                <a:cubicBezTo>
                  <a:pt x="12" y="115"/>
                  <a:pt x="12" y="115"/>
                  <a:pt x="12" y="115"/>
                </a:cubicBezTo>
                <a:cubicBezTo>
                  <a:pt x="9" y="119"/>
                  <a:pt x="9" y="125"/>
                  <a:pt x="12" y="129"/>
                </a:cubicBezTo>
                <a:cubicBezTo>
                  <a:pt x="13" y="130"/>
                  <a:pt x="13" y="130"/>
                  <a:pt x="13" y="130"/>
                </a:cubicBezTo>
                <a:cubicBezTo>
                  <a:pt x="17" y="133"/>
                  <a:pt x="23" y="133"/>
                  <a:pt x="26" y="130"/>
                </a:cubicBezTo>
                <a:cubicBezTo>
                  <a:pt x="72" y="84"/>
                  <a:pt x="72" y="84"/>
                  <a:pt x="72" y="84"/>
                </a:cubicBezTo>
                <a:cubicBezTo>
                  <a:pt x="92" y="103"/>
                  <a:pt x="92" y="103"/>
                  <a:pt x="92" y="103"/>
                </a:cubicBezTo>
                <a:cubicBezTo>
                  <a:pt x="88" y="112"/>
                  <a:pt x="90" y="123"/>
                  <a:pt x="97" y="131"/>
                </a:cubicBezTo>
                <a:cubicBezTo>
                  <a:pt x="103" y="136"/>
                  <a:pt x="111" y="139"/>
                  <a:pt x="119" y="138"/>
                </a:cubicBezTo>
                <a:cubicBezTo>
                  <a:pt x="105" y="124"/>
                  <a:pt x="105" y="124"/>
                  <a:pt x="105" y="124"/>
                </a:cubicBezTo>
                <a:cubicBezTo>
                  <a:pt x="109" y="110"/>
                  <a:pt x="109" y="110"/>
                  <a:pt x="109" y="110"/>
                </a:cubicBezTo>
                <a:cubicBezTo>
                  <a:pt x="123" y="106"/>
                  <a:pt x="123" y="106"/>
                  <a:pt x="123" y="106"/>
                </a:cubicBezTo>
                <a:cubicBezTo>
                  <a:pt x="139" y="122"/>
                  <a:pt x="139" y="122"/>
                  <a:pt x="139" y="122"/>
                </a:cubicBezTo>
                <a:cubicBezTo>
                  <a:pt x="142" y="113"/>
                  <a:pt x="140" y="102"/>
                  <a:pt x="133" y="95"/>
                </a:cubicBez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grpSp>
        <p:nvGrpSpPr>
          <p:cNvPr id="42" name="组合 81"/>
          <p:cNvGrpSpPr/>
          <p:nvPr/>
        </p:nvGrpSpPr>
        <p:grpSpPr>
          <a:xfrm>
            <a:off x="8066126" y="2431187"/>
            <a:ext cx="287589" cy="178938"/>
            <a:chOff x="8292784" y="1202455"/>
            <a:chExt cx="311687" cy="193872"/>
          </a:xfrm>
        </p:grpSpPr>
        <p:sp>
          <p:nvSpPr>
            <p:cNvPr id="43" name="Freeform 151"/>
            <p:cNvSpPr/>
            <p:nvPr/>
          </p:nvSpPr>
          <p:spPr bwMode="auto">
            <a:xfrm>
              <a:off x="8297258" y="1202455"/>
              <a:ext cx="299756" cy="123780"/>
            </a:xfrm>
            <a:custGeom>
              <a:avLst/>
              <a:gdLst>
                <a:gd name="T0" fmla="*/ 135 w 139"/>
                <a:gd name="T1" fmla="*/ 0 h 57"/>
                <a:gd name="T2" fmla="*/ 4 w 139"/>
                <a:gd name="T3" fmla="*/ 0 h 57"/>
                <a:gd name="T4" fmla="*/ 0 w 139"/>
                <a:gd name="T5" fmla="*/ 1 h 57"/>
                <a:gd name="T6" fmla="*/ 65 w 139"/>
                <a:gd name="T7" fmla="*/ 55 h 57"/>
                <a:gd name="T8" fmla="*/ 74 w 139"/>
                <a:gd name="T9" fmla="*/ 55 h 57"/>
                <a:gd name="T10" fmla="*/ 139 w 139"/>
                <a:gd name="T11" fmla="*/ 1 h 57"/>
                <a:gd name="T12" fmla="*/ 135 w 13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39" h="57">
                  <a:moveTo>
                    <a:pt x="135" y="0"/>
                  </a:moveTo>
                  <a:cubicBezTo>
                    <a:pt x="4" y="0"/>
                    <a:pt x="4" y="0"/>
                    <a:pt x="4" y="0"/>
                  </a:cubicBezTo>
                  <a:cubicBezTo>
                    <a:pt x="3" y="0"/>
                    <a:pt x="1" y="0"/>
                    <a:pt x="0" y="1"/>
                  </a:cubicBezTo>
                  <a:cubicBezTo>
                    <a:pt x="65" y="55"/>
                    <a:pt x="65" y="55"/>
                    <a:pt x="65" y="55"/>
                  </a:cubicBezTo>
                  <a:cubicBezTo>
                    <a:pt x="68" y="57"/>
                    <a:pt x="72" y="57"/>
                    <a:pt x="74" y="55"/>
                  </a:cubicBezTo>
                  <a:cubicBezTo>
                    <a:pt x="139" y="1"/>
                    <a:pt x="139" y="1"/>
                    <a:pt x="139" y="1"/>
                  </a:cubicBezTo>
                  <a:cubicBezTo>
                    <a:pt x="138" y="0"/>
                    <a:pt x="137" y="0"/>
                    <a:pt x="135" y="0"/>
                  </a:cubicBezTo>
                  <a:close/>
                </a:path>
              </a:pathLst>
            </a:custGeom>
            <a:solidFill>
              <a:schemeClr val="bg1"/>
            </a:solidFill>
            <a:ln>
              <a:noFill/>
            </a:ln>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44" name="Freeform 152"/>
            <p:cNvSpPr>
              <a:spLocks noEditPoints="1"/>
            </p:cNvSpPr>
            <p:nvPr/>
          </p:nvSpPr>
          <p:spPr bwMode="auto">
            <a:xfrm>
              <a:off x="8292784" y="1221842"/>
              <a:ext cx="311687" cy="174485"/>
            </a:xfrm>
            <a:custGeom>
              <a:avLst/>
              <a:gdLst>
                <a:gd name="T0" fmla="*/ 77 w 144"/>
                <a:gd name="T1" fmla="*/ 55 h 81"/>
                <a:gd name="T2" fmla="*/ 67 w 144"/>
                <a:gd name="T3" fmla="*/ 55 h 81"/>
                <a:gd name="T4" fmla="*/ 0 w 144"/>
                <a:gd name="T5" fmla="*/ 0 h 81"/>
                <a:gd name="T6" fmla="*/ 0 w 144"/>
                <a:gd name="T7" fmla="*/ 74 h 81"/>
                <a:gd name="T8" fmla="*/ 6 w 144"/>
                <a:gd name="T9" fmla="*/ 81 h 81"/>
                <a:gd name="T10" fmla="*/ 137 w 144"/>
                <a:gd name="T11" fmla="*/ 81 h 81"/>
                <a:gd name="T12" fmla="*/ 144 w 144"/>
                <a:gd name="T13" fmla="*/ 74 h 81"/>
                <a:gd name="T14" fmla="*/ 144 w 144"/>
                <a:gd name="T15" fmla="*/ 0 h 81"/>
                <a:gd name="T16" fmla="*/ 77 w 144"/>
                <a:gd name="T17" fmla="*/ 55 h 81"/>
                <a:gd name="T18" fmla="*/ 41 w 144"/>
                <a:gd name="T19" fmla="*/ 45 h 81"/>
                <a:gd name="T20" fmla="*/ 10 w 144"/>
                <a:gd name="T21" fmla="*/ 75 h 81"/>
                <a:gd name="T22" fmla="*/ 8 w 144"/>
                <a:gd name="T23" fmla="*/ 76 h 81"/>
                <a:gd name="T24" fmla="*/ 6 w 144"/>
                <a:gd name="T25" fmla="*/ 75 h 81"/>
                <a:gd name="T26" fmla="*/ 6 w 144"/>
                <a:gd name="T27" fmla="*/ 71 h 81"/>
                <a:gd name="T28" fmla="*/ 37 w 144"/>
                <a:gd name="T29" fmla="*/ 41 h 81"/>
                <a:gd name="T30" fmla="*/ 41 w 144"/>
                <a:gd name="T31" fmla="*/ 41 h 81"/>
                <a:gd name="T32" fmla="*/ 41 w 144"/>
                <a:gd name="T33" fmla="*/ 45 h 81"/>
                <a:gd name="T34" fmla="*/ 138 w 144"/>
                <a:gd name="T35" fmla="*/ 75 h 81"/>
                <a:gd name="T36" fmla="*/ 136 w 144"/>
                <a:gd name="T37" fmla="*/ 76 h 81"/>
                <a:gd name="T38" fmla="*/ 134 w 144"/>
                <a:gd name="T39" fmla="*/ 75 h 81"/>
                <a:gd name="T40" fmla="*/ 102 w 144"/>
                <a:gd name="T41" fmla="*/ 45 h 81"/>
                <a:gd name="T42" fmla="*/ 102 w 144"/>
                <a:gd name="T43" fmla="*/ 41 h 81"/>
                <a:gd name="T44" fmla="*/ 106 w 144"/>
                <a:gd name="T45" fmla="*/ 41 h 81"/>
                <a:gd name="T46" fmla="*/ 138 w 144"/>
                <a:gd name="T47" fmla="*/ 71 h 81"/>
                <a:gd name="T48" fmla="*/ 138 w 144"/>
                <a:gd name="T49"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 h="81">
                  <a:moveTo>
                    <a:pt x="77" y="55"/>
                  </a:moveTo>
                  <a:cubicBezTo>
                    <a:pt x="74" y="57"/>
                    <a:pt x="69" y="57"/>
                    <a:pt x="67" y="55"/>
                  </a:cubicBezTo>
                  <a:cubicBezTo>
                    <a:pt x="0" y="0"/>
                    <a:pt x="0" y="0"/>
                    <a:pt x="0" y="0"/>
                  </a:cubicBezTo>
                  <a:cubicBezTo>
                    <a:pt x="0" y="74"/>
                    <a:pt x="0" y="74"/>
                    <a:pt x="0" y="74"/>
                  </a:cubicBezTo>
                  <a:cubicBezTo>
                    <a:pt x="0" y="78"/>
                    <a:pt x="3" y="81"/>
                    <a:pt x="6" y="81"/>
                  </a:cubicBezTo>
                  <a:cubicBezTo>
                    <a:pt x="137" y="81"/>
                    <a:pt x="137" y="81"/>
                    <a:pt x="137" y="81"/>
                  </a:cubicBezTo>
                  <a:cubicBezTo>
                    <a:pt x="141" y="81"/>
                    <a:pt x="144" y="78"/>
                    <a:pt x="144" y="74"/>
                  </a:cubicBezTo>
                  <a:cubicBezTo>
                    <a:pt x="144" y="0"/>
                    <a:pt x="144" y="0"/>
                    <a:pt x="144" y="0"/>
                  </a:cubicBezTo>
                  <a:lnTo>
                    <a:pt x="77" y="55"/>
                  </a:lnTo>
                  <a:close/>
                  <a:moveTo>
                    <a:pt x="41" y="45"/>
                  </a:moveTo>
                  <a:cubicBezTo>
                    <a:pt x="10" y="75"/>
                    <a:pt x="10" y="75"/>
                    <a:pt x="10" y="75"/>
                  </a:cubicBezTo>
                  <a:cubicBezTo>
                    <a:pt x="9" y="75"/>
                    <a:pt x="8" y="76"/>
                    <a:pt x="8" y="76"/>
                  </a:cubicBezTo>
                  <a:cubicBezTo>
                    <a:pt x="7" y="76"/>
                    <a:pt x="6" y="75"/>
                    <a:pt x="6" y="75"/>
                  </a:cubicBezTo>
                  <a:cubicBezTo>
                    <a:pt x="5" y="74"/>
                    <a:pt x="5" y="72"/>
                    <a:pt x="6" y="71"/>
                  </a:cubicBezTo>
                  <a:cubicBezTo>
                    <a:pt x="37" y="41"/>
                    <a:pt x="37" y="41"/>
                    <a:pt x="37" y="41"/>
                  </a:cubicBezTo>
                  <a:cubicBezTo>
                    <a:pt x="38" y="40"/>
                    <a:pt x="40" y="40"/>
                    <a:pt x="41" y="41"/>
                  </a:cubicBezTo>
                  <a:cubicBezTo>
                    <a:pt x="42" y="42"/>
                    <a:pt x="42" y="44"/>
                    <a:pt x="41" y="45"/>
                  </a:cubicBezTo>
                  <a:close/>
                  <a:moveTo>
                    <a:pt x="138" y="75"/>
                  </a:moveTo>
                  <a:cubicBezTo>
                    <a:pt x="137" y="75"/>
                    <a:pt x="136" y="76"/>
                    <a:pt x="136" y="76"/>
                  </a:cubicBezTo>
                  <a:cubicBezTo>
                    <a:pt x="135" y="76"/>
                    <a:pt x="134" y="75"/>
                    <a:pt x="134" y="75"/>
                  </a:cubicBezTo>
                  <a:cubicBezTo>
                    <a:pt x="102" y="45"/>
                    <a:pt x="102" y="45"/>
                    <a:pt x="102" y="45"/>
                  </a:cubicBezTo>
                  <a:cubicBezTo>
                    <a:pt x="101" y="44"/>
                    <a:pt x="101" y="42"/>
                    <a:pt x="102" y="41"/>
                  </a:cubicBezTo>
                  <a:cubicBezTo>
                    <a:pt x="103" y="40"/>
                    <a:pt x="105" y="40"/>
                    <a:pt x="106" y="41"/>
                  </a:cubicBezTo>
                  <a:cubicBezTo>
                    <a:pt x="138" y="71"/>
                    <a:pt x="138" y="71"/>
                    <a:pt x="138" y="71"/>
                  </a:cubicBezTo>
                  <a:cubicBezTo>
                    <a:pt x="139" y="72"/>
                    <a:pt x="139" y="74"/>
                    <a:pt x="138" y="75"/>
                  </a:cubicBezTo>
                  <a:close/>
                </a:path>
              </a:pathLst>
            </a:custGeom>
            <a:solidFill>
              <a:schemeClr val="bg1"/>
            </a:solidFill>
            <a:ln>
              <a:noFill/>
            </a:ln>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grpSp>
      <p:sp>
        <p:nvSpPr>
          <p:cNvPr id="45" name="Freeform 116"/>
          <p:cNvSpPr>
            <a:spLocks noEditPoints="1"/>
          </p:cNvSpPr>
          <p:nvPr/>
        </p:nvSpPr>
        <p:spPr bwMode="auto">
          <a:xfrm>
            <a:off x="3857430" y="2369696"/>
            <a:ext cx="304101" cy="268408"/>
          </a:xfrm>
          <a:custGeom>
            <a:avLst/>
            <a:gdLst>
              <a:gd name="T0" fmla="*/ 209 w 221"/>
              <a:gd name="T1" fmla="*/ 95 h 195"/>
              <a:gd name="T2" fmla="*/ 209 w 221"/>
              <a:gd name="T3" fmla="*/ 82 h 195"/>
              <a:gd name="T4" fmla="*/ 221 w 221"/>
              <a:gd name="T5" fmla="*/ 82 h 195"/>
              <a:gd name="T6" fmla="*/ 221 w 221"/>
              <a:gd name="T7" fmla="*/ 74 h 195"/>
              <a:gd name="T8" fmla="*/ 110 w 221"/>
              <a:gd name="T9" fmla="*/ 0 h 195"/>
              <a:gd name="T10" fmla="*/ 0 w 221"/>
              <a:gd name="T11" fmla="*/ 74 h 195"/>
              <a:gd name="T12" fmla="*/ 0 w 221"/>
              <a:gd name="T13" fmla="*/ 82 h 195"/>
              <a:gd name="T14" fmla="*/ 10 w 221"/>
              <a:gd name="T15" fmla="*/ 82 h 195"/>
              <a:gd name="T16" fmla="*/ 10 w 221"/>
              <a:gd name="T17" fmla="*/ 95 h 195"/>
              <a:gd name="T18" fmla="*/ 23 w 221"/>
              <a:gd name="T19" fmla="*/ 95 h 195"/>
              <a:gd name="T20" fmla="*/ 23 w 221"/>
              <a:gd name="T21" fmla="*/ 166 h 195"/>
              <a:gd name="T22" fmla="*/ 10 w 221"/>
              <a:gd name="T23" fmla="*/ 166 h 195"/>
              <a:gd name="T24" fmla="*/ 10 w 221"/>
              <a:gd name="T25" fmla="*/ 179 h 195"/>
              <a:gd name="T26" fmla="*/ 0 w 221"/>
              <a:gd name="T27" fmla="*/ 179 h 195"/>
              <a:gd name="T28" fmla="*/ 0 w 221"/>
              <a:gd name="T29" fmla="*/ 195 h 195"/>
              <a:gd name="T30" fmla="*/ 221 w 221"/>
              <a:gd name="T31" fmla="*/ 195 h 195"/>
              <a:gd name="T32" fmla="*/ 221 w 221"/>
              <a:gd name="T33" fmla="*/ 179 h 195"/>
              <a:gd name="T34" fmla="*/ 209 w 221"/>
              <a:gd name="T35" fmla="*/ 179 h 195"/>
              <a:gd name="T36" fmla="*/ 209 w 221"/>
              <a:gd name="T37" fmla="*/ 166 h 195"/>
              <a:gd name="T38" fmla="*/ 197 w 221"/>
              <a:gd name="T39" fmla="*/ 166 h 195"/>
              <a:gd name="T40" fmla="*/ 197 w 221"/>
              <a:gd name="T41" fmla="*/ 95 h 195"/>
              <a:gd name="T42" fmla="*/ 209 w 221"/>
              <a:gd name="T43" fmla="*/ 95 h 195"/>
              <a:gd name="T44" fmla="*/ 73 w 221"/>
              <a:gd name="T45" fmla="*/ 166 h 195"/>
              <a:gd name="T46" fmla="*/ 49 w 221"/>
              <a:gd name="T47" fmla="*/ 166 h 195"/>
              <a:gd name="T48" fmla="*/ 49 w 221"/>
              <a:gd name="T49" fmla="*/ 95 h 195"/>
              <a:gd name="T50" fmla="*/ 73 w 221"/>
              <a:gd name="T51" fmla="*/ 95 h 195"/>
              <a:gd name="T52" fmla="*/ 73 w 221"/>
              <a:gd name="T53" fmla="*/ 166 h 195"/>
              <a:gd name="T54" fmla="*/ 122 w 221"/>
              <a:gd name="T55" fmla="*/ 166 h 195"/>
              <a:gd name="T56" fmla="*/ 99 w 221"/>
              <a:gd name="T57" fmla="*/ 166 h 195"/>
              <a:gd name="T58" fmla="*/ 99 w 221"/>
              <a:gd name="T59" fmla="*/ 95 h 195"/>
              <a:gd name="T60" fmla="*/ 122 w 221"/>
              <a:gd name="T61" fmla="*/ 95 h 195"/>
              <a:gd name="T62" fmla="*/ 122 w 221"/>
              <a:gd name="T63" fmla="*/ 166 h 195"/>
              <a:gd name="T64" fmla="*/ 171 w 221"/>
              <a:gd name="T65" fmla="*/ 166 h 195"/>
              <a:gd name="T66" fmla="*/ 148 w 221"/>
              <a:gd name="T67" fmla="*/ 166 h 195"/>
              <a:gd name="T68" fmla="*/ 148 w 221"/>
              <a:gd name="T69" fmla="*/ 95 h 195"/>
              <a:gd name="T70" fmla="*/ 171 w 221"/>
              <a:gd name="T71" fmla="*/ 95 h 195"/>
              <a:gd name="T72" fmla="*/ 171 w 221"/>
              <a:gd name="T73" fmla="*/ 1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1" h="195">
                <a:moveTo>
                  <a:pt x="209" y="95"/>
                </a:moveTo>
                <a:lnTo>
                  <a:pt x="209" y="82"/>
                </a:lnTo>
                <a:lnTo>
                  <a:pt x="221" y="82"/>
                </a:lnTo>
                <a:lnTo>
                  <a:pt x="221" y="74"/>
                </a:lnTo>
                <a:lnTo>
                  <a:pt x="110" y="0"/>
                </a:lnTo>
                <a:lnTo>
                  <a:pt x="0" y="74"/>
                </a:lnTo>
                <a:lnTo>
                  <a:pt x="0" y="82"/>
                </a:lnTo>
                <a:lnTo>
                  <a:pt x="10" y="82"/>
                </a:lnTo>
                <a:lnTo>
                  <a:pt x="10" y="95"/>
                </a:lnTo>
                <a:lnTo>
                  <a:pt x="23" y="95"/>
                </a:lnTo>
                <a:lnTo>
                  <a:pt x="23" y="166"/>
                </a:lnTo>
                <a:lnTo>
                  <a:pt x="10" y="166"/>
                </a:lnTo>
                <a:lnTo>
                  <a:pt x="10" y="179"/>
                </a:lnTo>
                <a:lnTo>
                  <a:pt x="0" y="179"/>
                </a:lnTo>
                <a:lnTo>
                  <a:pt x="0" y="195"/>
                </a:lnTo>
                <a:lnTo>
                  <a:pt x="221" y="195"/>
                </a:lnTo>
                <a:lnTo>
                  <a:pt x="221" y="179"/>
                </a:lnTo>
                <a:lnTo>
                  <a:pt x="209" y="179"/>
                </a:lnTo>
                <a:lnTo>
                  <a:pt x="209" y="166"/>
                </a:lnTo>
                <a:lnTo>
                  <a:pt x="197" y="166"/>
                </a:lnTo>
                <a:lnTo>
                  <a:pt x="197" y="95"/>
                </a:lnTo>
                <a:lnTo>
                  <a:pt x="209" y="95"/>
                </a:lnTo>
                <a:close/>
                <a:moveTo>
                  <a:pt x="73" y="166"/>
                </a:moveTo>
                <a:lnTo>
                  <a:pt x="49" y="166"/>
                </a:lnTo>
                <a:lnTo>
                  <a:pt x="49" y="95"/>
                </a:lnTo>
                <a:lnTo>
                  <a:pt x="73" y="95"/>
                </a:lnTo>
                <a:lnTo>
                  <a:pt x="73" y="166"/>
                </a:lnTo>
                <a:close/>
                <a:moveTo>
                  <a:pt x="122" y="166"/>
                </a:moveTo>
                <a:lnTo>
                  <a:pt x="99" y="166"/>
                </a:lnTo>
                <a:lnTo>
                  <a:pt x="99" y="95"/>
                </a:lnTo>
                <a:lnTo>
                  <a:pt x="122" y="95"/>
                </a:lnTo>
                <a:lnTo>
                  <a:pt x="122" y="166"/>
                </a:lnTo>
                <a:close/>
                <a:moveTo>
                  <a:pt x="171" y="166"/>
                </a:moveTo>
                <a:lnTo>
                  <a:pt x="148" y="166"/>
                </a:lnTo>
                <a:lnTo>
                  <a:pt x="148" y="95"/>
                </a:lnTo>
                <a:lnTo>
                  <a:pt x="171" y="95"/>
                </a:lnTo>
                <a:lnTo>
                  <a:pt x="171" y="166"/>
                </a:ln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grpSp>
        <p:nvGrpSpPr>
          <p:cNvPr id="46" name="组合 85"/>
          <p:cNvGrpSpPr/>
          <p:nvPr/>
        </p:nvGrpSpPr>
        <p:grpSpPr>
          <a:xfrm>
            <a:off x="8030567" y="4854460"/>
            <a:ext cx="371526" cy="305573"/>
            <a:chOff x="5108575" y="3992563"/>
            <a:chExt cx="428625" cy="352426"/>
          </a:xfrm>
          <a:solidFill>
            <a:schemeClr val="bg1"/>
          </a:solidFill>
        </p:grpSpPr>
        <p:sp>
          <p:nvSpPr>
            <p:cNvPr id="47" name="Freeform 223"/>
            <p:cNvSpPr/>
            <p:nvPr/>
          </p:nvSpPr>
          <p:spPr bwMode="auto">
            <a:xfrm>
              <a:off x="5108575" y="3998913"/>
              <a:ext cx="201613" cy="106363"/>
            </a:xfrm>
            <a:custGeom>
              <a:avLst/>
              <a:gdLst>
                <a:gd name="T0" fmla="*/ 127 w 127"/>
                <a:gd name="T1" fmla="*/ 30 h 67"/>
                <a:gd name="T2" fmla="*/ 93 w 127"/>
                <a:gd name="T3" fmla="*/ 0 h 67"/>
                <a:gd name="T4" fmla="*/ 0 w 127"/>
                <a:gd name="T5" fmla="*/ 36 h 67"/>
                <a:gd name="T6" fmla="*/ 35 w 127"/>
                <a:gd name="T7" fmla="*/ 67 h 67"/>
                <a:gd name="T8" fmla="*/ 127 w 127"/>
                <a:gd name="T9" fmla="*/ 30 h 67"/>
              </a:gdLst>
              <a:ahLst/>
              <a:cxnLst>
                <a:cxn ang="0">
                  <a:pos x="T0" y="T1"/>
                </a:cxn>
                <a:cxn ang="0">
                  <a:pos x="T2" y="T3"/>
                </a:cxn>
                <a:cxn ang="0">
                  <a:pos x="T4" y="T5"/>
                </a:cxn>
                <a:cxn ang="0">
                  <a:pos x="T6" y="T7"/>
                </a:cxn>
                <a:cxn ang="0">
                  <a:pos x="T8" y="T9"/>
                </a:cxn>
              </a:cxnLst>
              <a:rect l="0" t="0" r="r" b="b"/>
              <a:pathLst>
                <a:path w="127" h="67">
                  <a:moveTo>
                    <a:pt x="127" y="30"/>
                  </a:moveTo>
                  <a:lnTo>
                    <a:pt x="93" y="0"/>
                  </a:lnTo>
                  <a:lnTo>
                    <a:pt x="0" y="36"/>
                  </a:lnTo>
                  <a:lnTo>
                    <a:pt x="35" y="67"/>
                  </a:lnTo>
                  <a:lnTo>
                    <a:pt x="127"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48" name="Freeform 224"/>
            <p:cNvSpPr/>
            <p:nvPr/>
          </p:nvSpPr>
          <p:spPr bwMode="auto">
            <a:xfrm>
              <a:off x="5324475" y="4168776"/>
              <a:ext cx="147638" cy="176213"/>
            </a:xfrm>
            <a:custGeom>
              <a:avLst/>
              <a:gdLst>
                <a:gd name="T0" fmla="*/ 0 w 93"/>
                <a:gd name="T1" fmla="*/ 0 h 111"/>
                <a:gd name="T2" fmla="*/ 0 w 93"/>
                <a:gd name="T3" fmla="*/ 111 h 111"/>
                <a:gd name="T4" fmla="*/ 93 w 93"/>
                <a:gd name="T5" fmla="*/ 73 h 111"/>
                <a:gd name="T6" fmla="*/ 93 w 93"/>
                <a:gd name="T7" fmla="*/ 15 h 111"/>
                <a:gd name="T8" fmla="*/ 41 w 93"/>
                <a:gd name="T9" fmla="*/ 37 h 111"/>
                <a:gd name="T10" fmla="*/ 0 w 93"/>
                <a:gd name="T11" fmla="*/ 0 h 111"/>
              </a:gdLst>
              <a:ahLst/>
              <a:cxnLst>
                <a:cxn ang="0">
                  <a:pos x="T0" y="T1"/>
                </a:cxn>
                <a:cxn ang="0">
                  <a:pos x="T2" y="T3"/>
                </a:cxn>
                <a:cxn ang="0">
                  <a:pos x="T4" y="T5"/>
                </a:cxn>
                <a:cxn ang="0">
                  <a:pos x="T6" y="T7"/>
                </a:cxn>
                <a:cxn ang="0">
                  <a:pos x="T8" y="T9"/>
                </a:cxn>
                <a:cxn ang="0">
                  <a:pos x="T10" y="T11"/>
                </a:cxn>
              </a:cxnLst>
              <a:rect l="0" t="0" r="r" b="b"/>
              <a:pathLst>
                <a:path w="93" h="111">
                  <a:moveTo>
                    <a:pt x="0" y="0"/>
                  </a:moveTo>
                  <a:lnTo>
                    <a:pt x="0" y="111"/>
                  </a:lnTo>
                  <a:lnTo>
                    <a:pt x="93" y="73"/>
                  </a:lnTo>
                  <a:lnTo>
                    <a:pt x="93" y="15"/>
                  </a:lnTo>
                  <a:lnTo>
                    <a:pt x="41" y="37"/>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49" name="Freeform 225"/>
            <p:cNvSpPr/>
            <p:nvPr/>
          </p:nvSpPr>
          <p:spPr bwMode="auto">
            <a:xfrm>
              <a:off x="5334000" y="4110038"/>
              <a:ext cx="203200" cy="104775"/>
            </a:xfrm>
            <a:custGeom>
              <a:avLst/>
              <a:gdLst>
                <a:gd name="T0" fmla="*/ 0 w 128"/>
                <a:gd name="T1" fmla="*/ 36 h 66"/>
                <a:gd name="T2" fmla="*/ 36 w 128"/>
                <a:gd name="T3" fmla="*/ 66 h 66"/>
                <a:gd name="T4" fmla="*/ 128 w 128"/>
                <a:gd name="T5" fmla="*/ 29 h 66"/>
                <a:gd name="T6" fmla="*/ 93 w 128"/>
                <a:gd name="T7" fmla="*/ 0 h 66"/>
                <a:gd name="T8" fmla="*/ 0 w 128"/>
                <a:gd name="T9" fmla="*/ 36 h 66"/>
              </a:gdLst>
              <a:ahLst/>
              <a:cxnLst>
                <a:cxn ang="0">
                  <a:pos x="T0" y="T1"/>
                </a:cxn>
                <a:cxn ang="0">
                  <a:pos x="T2" y="T3"/>
                </a:cxn>
                <a:cxn ang="0">
                  <a:pos x="T4" y="T5"/>
                </a:cxn>
                <a:cxn ang="0">
                  <a:pos x="T6" y="T7"/>
                </a:cxn>
                <a:cxn ang="0">
                  <a:pos x="T8" y="T9"/>
                </a:cxn>
              </a:cxnLst>
              <a:rect l="0" t="0" r="r" b="b"/>
              <a:pathLst>
                <a:path w="128" h="66">
                  <a:moveTo>
                    <a:pt x="0" y="36"/>
                  </a:moveTo>
                  <a:lnTo>
                    <a:pt x="36" y="66"/>
                  </a:lnTo>
                  <a:lnTo>
                    <a:pt x="128" y="29"/>
                  </a:lnTo>
                  <a:lnTo>
                    <a:pt x="93" y="0"/>
                  </a:lnTo>
                  <a:lnTo>
                    <a:pt x="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50" name="Freeform 226"/>
            <p:cNvSpPr/>
            <p:nvPr/>
          </p:nvSpPr>
          <p:spPr bwMode="auto">
            <a:xfrm>
              <a:off x="5319713" y="3992563"/>
              <a:ext cx="203200" cy="109538"/>
            </a:xfrm>
            <a:custGeom>
              <a:avLst/>
              <a:gdLst>
                <a:gd name="T0" fmla="*/ 128 w 128"/>
                <a:gd name="T1" fmla="*/ 36 h 69"/>
                <a:gd name="T2" fmla="*/ 35 w 128"/>
                <a:gd name="T3" fmla="*/ 0 h 69"/>
                <a:gd name="T4" fmla="*/ 0 w 128"/>
                <a:gd name="T5" fmla="*/ 32 h 69"/>
                <a:gd name="T6" fmla="*/ 93 w 128"/>
                <a:gd name="T7" fmla="*/ 69 h 69"/>
                <a:gd name="T8" fmla="*/ 128 w 128"/>
                <a:gd name="T9" fmla="*/ 36 h 69"/>
              </a:gdLst>
              <a:ahLst/>
              <a:cxnLst>
                <a:cxn ang="0">
                  <a:pos x="T0" y="T1"/>
                </a:cxn>
                <a:cxn ang="0">
                  <a:pos x="T2" y="T3"/>
                </a:cxn>
                <a:cxn ang="0">
                  <a:pos x="T4" y="T5"/>
                </a:cxn>
                <a:cxn ang="0">
                  <a:pos x="T6" y="T7"/>
                </a:cxn>
                <a:cxn ang="0">
                  <a:pos x="T8" y="T9"/>
                </a:cxn>
              </a:cxnLst>
              <a:rect l="0" t="0" r="r" b="b"/>
              <a:pathLst>
                <a:path w="128" h="69">
                  <a:moveTo>
                    <a:pt x="128" y="36"/>
                  </a:moveTo>
                  <a:lnTo>
                    <a:pt x="35" y="0"/>
                  </a:lnTo>
                  <a:lnTo>
                    <a:pt x="0" y="32"/>
                  </a:lnTo>
                  <a:lnTo>
                    <a:pt x="93" y="69"/>
                  </a:lnTo>
                  <a:lnTo>
                    <a:pt x="128"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51" name="Freeform 227"/>
            <p:cNvSpPr/>
            <p:nvPr/>
          </p:nvSpPr>
          <p:spPr bwMode="auto">
            <a:xfrm>
              <a:off x="5165725" y="4181476"/>
              <a:ext cx="147638" cy="163513"/>
            </a:xfrm>
            <a:custGeom>
              <a:avLst/>
              <a:gdLst>
                <a:gd name="T0" fmla="*/ 0 w 93"/>
                <a:gd name="T1" fmla="*/ 11 h 103"/>
                <a:gd name="T2" fmla="*/ 0 w 93"/>
                <a:gd name="T3" fmla="*/ 65 h 103"/>
                <a:gd name="T4" fmla="*/ 93 w 93"/>
                <a:gd name="T5" fmla="*/ 103 h 103"/>
                <a:gd name="T6" fmla="*/ 93 w 93"/>
                <a:gd name="T7" fmla="*/ 0 h 103"/>
                <a:gd name="T8" fmla="*/ 57 w 93"/>
                <a:gd name="T9" fmla="*/ 34 h 103"/>
                <a:gd name="T10" fmla="*/ 0 w 93"/>
                <a:gd name="T11" fmla="*/ 11 h 103"/>
              </a:gdLst>
              <a:ahLst/>
              <a:cxnLst>
                <a:cxn ang="0">
                  <a:pos x="T0" y="T1"/>
                </a:cxn>
                <a:cxn ang="0">
                  <a:pos x="T2" y="T3"/>
                </a:cxn>
                <a:cxn ang="0">
                  <a:pos x="T4" y="T5"/>
                </a:cxn>
                <a:cxn ang="0">
                  <a:pos x="T6" y="T7"/>
                </a:cxn>
                <a:cxn ang="0">
                  <a:pos x="T8" y="T9"/>
                </a:cxn>
                <a:cxn ang="0">
                  <a:pos x="T10" y="T11"/>
                </a:cxn>
              </a:cxnLst>
              <a:rect l="0" t="0" r="r" b="b"/>
              <a:pathLst>
                <a:path w="93" h="103">
                  <a:moveTo>
                    <a:pt x="0" y="11"/>
                  </a:moveTo>
                  <a:lnTo>
                    <a:pt x="0" y="65"/>
                  </a:lnTo>
                  <a:lnTo>
                    <a:pt x="93" y="103"/>
                  </a:lnTo>
                  <a:lnTo>
                    <a:pt x="93" y="0"/>
                  </a:lnTo>
                  <a:lnTo>
                    <a:pt x="57" y="34"/>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52" name="Freeform 228"/>
            <p:cNvSpPr/>
            <p:nvPr/>
          </p:nvSpPr>
          <p:spPr bwMode="auto">
            <a:xfrm>
              <a:off x="5108575" y="4114801"/>
              <a:ext cx="200025" cy="109538"/>
            </a:xfrm>
            <a:custGeom>
              <a:avLst/>
              <a:gdLst>
                <a:gd name="T0" fmla="*/ 126 w 126"/>
                <a:gd name="T1" fmla="*/ 36 h 69"/>
                <a:gd name="T2" fmla="*/ 33 w 126"/>
                <a:gd name="T3" fmla="*/ 0 h 69"/>
                <a:gd name="T4" fmla="*/ 0 w 126"/>
                <a:gd name="T5" fmla="*/ 31 h 69"/>
                <a:gd name="T6" fmla="*/ 91 w 126"/>
                <a:gd name="T7" fmla="*/ 69 h 69"/>
                <a:gd name="T8" fmla="*/ 126 w 126"/>
                <a:gd name="T9" fmla="*/ 36 h 69"/>
              </a:gdLst>
              <a:ahLst/>
              <a:cxnLst>
                <a:cxn ang="0">
                  <a:pos x="T0" y="T1"/>
                </a:cxn>
                <a:cxn ang="0">
                  <a:pos x="T2" y="T3"/>
                </a:cxn>
                <a:cxn ang="0">
                  <a:pos x="T4" y="T5"/>
                </a:cxn>
                <a:cxn ang="0">
                  <a:pos x="T6" y="T7"/>
                </a:cxn>
                <a:cxn ang="0">
                  <a:pos x="T8" y="T9"/>
                </a:cxn>
              </a:cxnLst>
              <a:rect l="0" t="0" r="r" b="b"/>
              <a:pathLst>
                <a:path w="126" h="69">
                  <a:moveTo>
                    <a:pt x="126" y="36"/>
                  </a:moveTo>
                  <a:lnTo>
                    <a:pt x="33" y="0"/>
                  </a:lnTo>
                  <a:lnTo>
                    <a:pt x="0" y="31"/>
                  </a:lnTo>
                  <a:lnTo>
                    <a:pt x="91" y="69"/>
                  </a:lnTo>
                  <a:lnTo>
                    <a:pt x="1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grpSp>
      <p:sp>
        <p:nvSpPr>
          <p:cNvPr id="64" name="文本框 63"/>
          <p:cNvSpPr txBox="1"/>
          <p:nvPr/>
        </p:nvSpPr>
        <p:spPr>
          <a:xfrm>
            <a:off x="8585682" y="2047935"/>
            <a:ext cx="3259317" cy="400110"/>
          </a:xfrm>
          <a:prstGeom prst="rect">
            <a:avLst/>
          </a:prstGeom>
          <a:noFill/>
        </p:spPr>
        <p:txBody>
          <a:bodyPr wrap="square" rtlCol="0">
            <a:spAutoFit/>
          </a:bodyPr>
          <a:lstStyle/>
          <a:p>
            <a:r>
              <a:rPr lang="zh-CN" altLang="en-US" sz="2000" b="1" spc="150" dirty="0">
                <a:solidFill>
                  <a:schemeClr val="tx1">
                    <a:lumMod val="65000"/>
                    <a:lumOff val="35000"/>
                  </a:schemeClr>
                </a:solidFill>
                <a:cs typeface="+mn-ea"/>
                <a:sym typeface="+mn-lt"/>
              </a:rPr>
              <a:t>基于过去预期的股票价格</a:t>
            </a:r>
          </a:p>
        </p:txBody>
      </p:sp>
      <p:sp>
        <p:nvSpPr>
          <p:cNvPr id="67" name="文本框 66"/>
          <p:cNvSpPr txBox="1"/>
          <p:nvPr/>
        </p:nvSpPr>
        <p:spPr>
          <a:xfrm>
            <a:off x="1045588" y="1827211"/>
            <a:ext cx="3622310" cy="400110"/>
          </a:xfrm>
          <a:prstGeom prst="rect">
            <a:avLst/>
          </a:prstGeom>
          <a:noFill/>
        </p:spPr>
        <p:txBody>
          <a:bodyPr wrap="square" rtlCol="0">
            <a:spAutoFit/>
          </a:bodyPr>
          <a:lstStyle/>
          <a:p>
            <a:pPr algn="r"/>
            <a:r>
              <a:rPr lang="zh-CN" altLang="en-US" sz="2000" b="1" spc="150" dirty="0">
                <a:solidFill>
                  <a:schemeClr val="tx1">
                    <a:lumMod val="65000"/>
                    <a:lumOff val="35000"/>
                  </a:schemeClr>
                </a:solidFill>
                <a:cs typeface="+mn-ea"/>
                <a:sym typeface="+mn-lt"/>
              </a:rPr>
              <a:t>基于股票价值预期的股价</a:t>
            </a:r>
          </a:p>
        </p:txBody>
      </p:sp>
      <p:sp>
        <p:nvSpPr>
          <p:cNvPr id="70" name="文本框 69"/>
          <p:cNvSpPr txBox="1"/>
          <p:nvPr/>
        </p:nvSpPr>
        <p:spPr>
          <a:xfrm>
            <a:off x="8585681" y="3395516"/>
            <a:ext cx="2968057" cy="400110"/>
          </a:xfrm>
          <a:prstGeom prst="rect">
            <a:avLst/>
          </a:prstGeom>
          <a:noFill/>
        </p:spPr>
        <p:txBody>
          <a:bodyPr wrap="square" rtlCol="0">
            <a:spAutoFit/>
          </a:bodyPr>
          <a:lstStyle/>
          <a:p>
            <a:r>
              <a:rPr lang="zh-CN" altLang="en-US" sz="2000" b="1" spc="150" dirty="0">
                <a:solidFill>
                  <a:schemeClr val="tx1">
                    <a:lumMod val="65000"/>
                    <a:lumOff val="35000"/>
                  </a:schemeClr>
                </a:solidFill>
                <a:cs typeface="+mn-ea"/>
                <a:sym typeface="+mn-lt"/>
              </a:rPr>
              <a:t>收益率的计算</a:t>
            </a:r>
          </a:p>
        </p:txBody>
      </p:sp>
      <p:sp>
        <p:nvSpPr>
          <p:cNvPr id="73" name="文本框 72"/>
          <p:cNvSpPr txBox="1"/>
          <p:nvPr/>
        </p:nvSpPr>
        <p:spPr>
          <a:xfrm>
            <a:off x="1028209" y="2964256"/>
            <a:ext cx="2815089" cy="400110"/>
          </a:xfrm>
          <a:prstGeom prst="rect">
            <a:avLst/>
          </a:prstGeom>
          <a:noFill/>
        </p:spPr>
        <p:txBody>
          <a:bodyPr wrap="square" rtlCol="0">
            <a:spAutoFit/>
          </a:bodyPr>
          <a:lstStyle/>
          <a:p>
            <a:pPr algn="r"/>
            <a:r>
              <a:rPr lang="zh-CN" altLang="en-US" sz="2000" b="1" spc="150" dirty="0">
                <a:solidFill>
                  <a:schemeClr val="tx1">
                    <a:lumMod val="65000"/>
                    <a:lumOff val="35000"/>
                  </a:schemeClr>
                </a:solidFill>
                <a:cs typeface="+mn-ea"/>
                <a:sym typeface="+mn-lt"/>
              </a:rPr>
              <a:t>股票收益率的计算</a:t>
            </a:r>
          </a:p>
        </p:txBody>
      </p:sp>
      <p:sp>
        <p:nvSpPr>
          <p:cNvPr id="76" name="文本框 75"/>
          <p:cNvSpPr txBox="1"/>
          <p:nvPr/>
        </p:nvSpPr>
        <p:spPr>
          <a:xfrm>
            <a:off x="8585681" y="4599135"/>
            <a:ext cx="2968057" cy="400110"/>
          </a:xfrm>
          <a:prstGeom prst="rect">
            <a:avLst/>
          </a:prstGeom>
          <a:noFill/>
        </p:spPr>
        <p:txBody>
          <a:bodyPr wrap="square" rtlCol="0">
            <a:spAutoFit/>
          </a:bodyPr>
          <a:lstStyle/>
          <a:p>
            <a:r>
              <a:rPr lang="zh-CN" altLang="en-US" sz="2000" b="1" spc="150" dirty="0">
                <a:solidFill>
                  <a:schemeClr val="tx1">
                    <a:lumMod val="65000"/>
                    <a:lumOff val="35000"/>
                  </a:schemeClr>
                </a:solidFill>
                <a:cs typeface="+mn-ea"/>
                <a:sym typeface="+mn-lt"/>
              </a:rPr>
              <a:t>期望效用函数</a:t>
            </a:r>
          </a:p>
        </p:txBody>
      </p:sp>
      <p:sp>
        <p:nvSpPr>
          <p:cNvPr id="79" name="文本框 78"/>
          <p:cNvSpPr txBox="1"/>
          <p:nvPr/>
        </p:nvSpPr>
        <p:spPr>
          <a:xfrm>
            <a:off x="496228" y="4521775"/>
            <a:ext cx="2815089" cy="400110"/>
          </a:xfrm>
          <a:prstGeom prst="rect">
            <a:avLst/>
          </a:prstGeom>
          <a:noFill/>
        </p:spPr>
        <p:txBody>
          <a:bodyPr wrap="square" rtlCol="0">
            <a:spAutoFit/>
          </a:bodyPr>
          <a:lstStyle/>
          <a:p>
            <a:pPr algn="r"/>
            <a:r>
              <a:rPr lang="zh-CN" altLang="en-US" sz="2000" b="1" spc="150" dirty="0">
                <a:solidFill>
                  <a:schemeClr val="tx1">
                    <a:lumMod val="65000"/>
                    <a:lumOff val="35000"/>
                  </a:schemeClr>
                </a:solidFill>
                <a:cs typeface="+mn-ea"/>
                <a:sym typeface="+mn-lt"/>
              </a:rPr>
              <a:t>期望效用函数</a:t>
            </a:r>
          </a:p>
        </p:txBody>
      </p:sp>
      <p:sp>
        <p:nvSpPr>
          <p:cNvPr id="82" name="文本框 81"/>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b="0" dirty="0">
                <a:latin typeface="站酷庆科黄油体" panose="02000803000000020004" pitchFamily="2" charset="-122"/>
                <a:ea typeface="站酷庆科黄油体" panose="02000803000000020004" pitchFamily="2" charset="-122"/>
                <a:cs typeface="+mn-ea"/>
                <a:sym typeface="+mn-lt"/>
              </a:rPr>
              <a:t>Model</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sp>
        <p:nvSpPr>
          <p:cNvPr id="83" name="文本框 82"/>
          <p:cNvSpPr txBox="1"/>
          <p:nvPr/>
        </p:nvSpPr>
        <p:spPr>
          <a:xfrm>
            <a:off x="489665" y="-62842"/>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2</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2" name="文本框 1">
            <a:extLst>
              <a:ext uri="{FF2B5EF4-FFF2-40B4-BE49-F238E27FC236}">
                <a16:creationId xmlns:a16="http://schemas.microsoft.com/office/drawing/2014/main" id="{71519428-D9CB-4069-AE7D-2AA5E7F72FD3}"/>
              </a:ext>
            </a:extLst>
          </p:cNvPr>
          <p:cNvSpPr txBox="1"/>
          <p:nvPr/>
        </p:nvSpPr>
        <p:spPr>
          <a:xfrm>
            <a:off x="2593694" y="935598"/>
            <a:ext cx="2798080" cy="523220"/>
          </a:xfrm>
          <a:prstGeom prst="rect">
            <a:avLst/>
          </a:prstGeom>
          <a:noFill/>
        </p:spPr>
        <p:txBody>
          <a:bodyPr wrap="square" rtlCol="0">
            <a:spAutoFit/>
          </a:bodyPr>
          <a:lstStyle/>
          <a:p>
            <a:r>
              <a:rPr lang="en-US" altLang="zh-CN" sz="2800" dirty="0"/>
              <a:t>Fundamentalists</a:t>
            </a:r>
            <a:endParaRPr lang="zh-CN" altLang="en-US" sz="2800" dirty="0"/>
          </a:p>
        </p:txBody>
      </p:sp>
      <p:sp>
        <p:nvSpPr>
          <p:cNvPr id="84" name="文本框 83">
            <a:extLst>
              <a:ext uri="{FF2B5EF4-FFF2-40B4-BE49-F238E27FC236}">
                <a16:creationId xmlns:a16="http://schemas.microsoft.com/office/drawing/2014/main" id="{315D59C1-6EE0-4362-9784-5DE8A505BCC0}"/>
              </a:ext>
            </a:extLst>
          </p:cNvPr>
          <p:cNvSpPr txBox="1"/>
          <p:nvPr/>
        </p:nvSpPr>
        <p:spPr>
          <a:xfrm>
            <a:off x="7128867" y="935597"/>
            <a:ext cx="2798080" cy="523220"/>
          </a:xfrm>
          <a:prstGeom prst="rect">
            <a:avLst/>
          </a:prstGeom>
          <a:noFill/>
        </p:spPr>
        <p:txBody>
          <a:bodyPr wrap="square" rtlCol="0">
            <a:spAutoFit/>
          </a:bodyPr>
          <a:lstStyle/>
          <a:p>
            <a:r>
              <a:rPr lang="en-US" altLang="zh-CN" sz="2800" dirty="0"/>
              <a:t>Chartists</a:t>
            </a:r>
            <a:endParaRPr lang="zh-CN" altLang="en-US" sz="2800" dirty="0"/>
          </a:p>
        </p:txBody>
      </p:sp>
      <p:sp>
        <p:nvSpPr>
          <p:cNvPr id="3" name="文本框 2">
            <a:extLst>
              <a:ext uri="{FF2B5EF4-FFF2-40B4-BE49-F238E27FC236}">
                <a16:creationId xmlns:a16="http://schemas.microsoft.com/office/drawing/2014/main" id="{7F8599BD-67BD-4368-AD2C-AA02ADE2FFA7}"/>
              </a:ext>
            </a:extLst>
          </p:cNvPr>
          <p:cNvSpPr txBox="1"/>
          <p:nvPr/>
        </p:nvSpPr>
        <p:spPr>
          <a:xfrm>
            <a:off x="5742764" y="874042"/>
            <a:ext cx="989041" cy="707886"/>
          </a:xfrm>
          <a:prstGeom prst="rect">
            <a:avLst/>
          </a:prstGeom>
          <a:noFill/>
        </p:spPr>
        <p:txBody>
          <a:bodyPr wrap="square" rtlCol="0">
            <a:spAutoFit/>
          </a:bodyPr>
          <a:lstStyle/>
          <a:p>
            <a:r>
              <a:rPr lang="en-US" altLang="zh-CN" sz="4000" dirty="0">
                <a:solidFill>
                  <a:srgbClr val="FF0000"/>
                </a:solidFill>
              </a:rPr>
              <a:t>VS</a:t>
            </a:r>
            <a:endParaRPr lang="zh-CN" altLang="en-US" sz="4000" dirty="0">
              <a:solidFill>
                <a:srgbClr val="FF0000"/>
              </a:solidFill>
            </a:endParaRPr>
          </a:p>
        </p:txBody>
      </p:sp>
      <p:pic>
        <p:nvPicPr>
          <p:cNvPr id="5" name="图片 4">
            <a:extLst>
              <a:ext uri="{FF2B5EF4-FFF2-40B4-BE49-F238E27FC236}">
                <a16:creationId xmlns:a16="http://schemas.microsoft.com/office/drawing/2014/main" id="{065F848F-576C-4F8C-80FE-74C35C841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0298" y="2308780"/>
            <a:ext cx="1981477" cy="596709"/>
          </a:xfrm>
          <a:prstGeom prst="rect">
            <a:avLst/>
          </a:prstGeom>
        </p:spPr>
      </p:pic>
      <p:pic>
        <p:nvPicPr>
          <p:cNvPr id="53" name="图片 52">
            <a:extLst>
              <a:ext uri="{FF2B5EF4-FFF2-40B4-BE49-F238E27FC236}">
                <a16:creationId xmlns:a16="http://schemas.microsoft.com/office/drawing/2014/main" id="{396AE01C-069F-4B1D-B253-36959D897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1781" y="2456940"/>
            <a:ext cx="2177876" cy="847843"/>
          </a:xfrm>
          <a:prstGeom prst="rect">
            <a:avLst/>
          </a:prstGeom>
        </p:spPr>
      </p:pic>
      <p:pic>
        <p:nvPicPr>
          <p:cNvPr id="57" name="图片 56">
            <a:extLst>
              <a:ext uri="{FF2B5EF4-FFF2-40B4-BE49-F238E27FC236}">
                <a16:creationId xmlns:a16="http://schemas.microsoft.com/office/drawing/2014/main" id="{0B5DA83F-AE80-4169-86BF-1DE3225D69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91937" y="3690857"/>
            <a:ext cx="3277057" cy="558610"/>
          </a:xfrm>
          <a:prstGeom prst="rect">
            <a:avLst/>
          </a:prstGeom>
        </p:spPr>
      </p:pic>
      <p:pic>
        <p:nvPicPr>
          <p:cNvPr id="61" name="图片 60">
            <a:extLst>
              <a:ext uri="{FF2B5EF4-FFF2-40B4-BE49-F238E27FC236}">
                <a16:creationId xmlns:a16="http://schemas.microsoft.com/office/drawing/2014/main" id="{5E55F103-5E7B-4D2F-AC73-0ABC3FB0D49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32069" y="5170430"/>
            <a:ext cx="4544059" cy="673257"/>
          </a:xfrm>
          <a:prstGeom prst="rect">
            <a:avLst/>
          </a:prstGeom>
        </p:spPr>
      </p:pic>
      <p:pic>
        <p:nvPicPr>
          <p:cNvPr id="85" name="图片 84">
            <a:extLst>
              <a:ext uri="{FF2B5EF4-FFF2-40B4-BE49-F238E27FC236}">
                <a16:creationId xmlns:a16="http://schemas.microsoft.com/office/drawing/2014/main" id="{478B667C-FD51-4F17-9C7A-DF69B0139F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53048" y="3871309"/>
            <a:ext cx="1547797" cy="565542"/>
          </a:xfrm>
          <a:prstGeom prst="rect">
            <a:avLst/>
          </a:prstGeom>
        </p:spPr>
      </p:pic>
      <p:pic>
        <p:nvPicPr>
          <p:cNvPr id="6" name="图片 5">
            <a:extLst>
              <a:ext uri="{FF2B5EF4-FFF2-40B4-BE49-F238E27FC236}">
                <a16:creationId xmlns:a16="http://schemas.microsoft.com/office/drawing/2014/main" id="{E788F239-7B4D-4B78-9696-9106DDF8F5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4623" y="5234176"/>
            <a:ext cx="6458851" cy="609685"/>
          </a:xfrm>
          <a:prstGeom prst="rect">
            <a:avLst/>
          </a:prstGeom>
        </p:spPr>
      </p:pic>
      <p:pic>
        <p:nvPicPr>
          <p:cNvPr id="15" name="图片 14">
            <a:extLst>
              <a:ext uri="{FF2B5EF4-FFF2-40B4-BE49-F238E27FC236}">
                <a16:creationId xmlns:a16="http://schemas.microsoft.com/office/drawing/2014/main" id="{29164776-EA00-4D82-9F12-DF74C04E00E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10338" y="1547269"/>
            <a:ext cx="1810003" cy="2857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5394" y="2093432"/>
            <a:ext cx="7196034" cy="1142566"/>
          </a:xfrm>
          <a:prstGeom prst="rect">
            <a:avLst/>
          </a:prstGeom>
        </p:spPr>
      </p:pic>
      <p:sp>
        <p:nvSpPr>
          <p:cNvPr id="3" name="矩形 2"/>
          <p:cNvSpPr/>
          <p:nvPr/>
        </p:nvSpPr>
        <p:spPr>
          <a:xfrm>
            <a:off x="4905679" y="2372327"/>
            <a:ext cx="3135465" cy="584775"/>
          </a:xfrm>
          <a:prstGeom prst="rect">
            <a:avLst/>
          </a:prstGeom>
        </p:spPr>
        <p:txBody>
          <a:bodyPr wrap="square">
            <a:spAutoFit/>
          </a:bodyPr>
          <a:lstStyle/>
          <a:p>
            <a:r>
              <a:rPr lang="en-US" altLang="zh-CN" sz="3200" dirty="0">
                <a:latin typeface="站酷庆科黄油体" panose="02000803000000020004" pitchFamily="2" charset="-122"/>
                <a:ea typeface="站酷庆科黄油体" panose="02000803000000020004" pitchFamily="2" charset="-122"/>
              </a:rPr>
              <a:t>Simulations</a:t>
            </a:r>
            <a:endParaRPr lang="zh-CN" altLang="en-US" sz="3200" dirty="0">
              <a:latin typeface="站酷庆科黄油体" panose="02000803000000020004" pitchFamily="2" charset="-122"/>
              <a:ea typeface="站酷庆科黄油体" panose="02000803000000020004" pitchFamily="2" charset="-122"/>
            </a:endParaRPr>
          </a:p>
        </p:txBody>
      </p:sp>
      <p:sp>
        <p:nvSpPr>
          <p:cNvPr id="4" name="文本框 3"/>
          <p:cNvSpPr txBox="1"/>
          <p:nvPr/>
        </p:nvSpPr>
        <p:spPr>
          <a:xfrm>
            <a:off x="5785657" y="1018112"/>
            <a:ext cx="846707"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3</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3076109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C82863-8AC2-45B3-8E53-0BF71B983442}"/>
              </a:ext>
            </a:extLst>
          </p:cNvPr>
          <p:cNvSpPr txBox="1"/>
          <p:nvPr/>
        </p:nvSpPr>
        <p:spPr>
          <a:xfrm>
            <a:off x="489665" y="-62842"/>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3</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3" name="文本框 2">
            <a:extLst>
              <a:ext uri="{FF2B5EF4-FFF2-40B4-BE49-F238E27FC236}">
                <a16:creationId xmlns:a16="http://schemas.microsoft.com/office/drawing/2014/main" id="{DE4660C3-F511-492B-9EE0-2EA59FA88D38}"/>
              </a:ext>
            </a:extLst>
          </p:cNvPr>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sz="2400" dirty="0">
                <a:latin typeface="站酷庆科黄油体" panose="02000803000000020004" pitchFamily="2" charset="-122"/>
                <a:ea typeface="站酷庆科黄油体" panose="02000803000000020004" pitchFamily="2" charset="-122"/>
              </a:rPr>
              <a:t>Simulations</a:t>
            </a:r>
            <a:endParaRPr lang="zh-CN" altLang="en-US" sz="2400" dirty="0">
              <a:latin typeface="站酷庆科黄油体" panose="02000803000000020004" pitchFamily="2" charset="-122"/>
              <a:ea typeface="站酷庆科黄油体" panose="02000803000000020004" pitchFamily="2" charset="-122"/>
            </a:endParaRPr>
          </a:p>
        </p:txBody>
      </p:sp>
      <p:cxnSp>
        <p:nvCxnSpPr>
          <p:cNvPr id="5" name="直接连接符 4">
            <a:extLst>
              <a:ext uri="{FF2B5EF4-FFF2-40B4-BE49-F238E27FC236}">
                <a16:creationId xmlns:a16="http://schemas.microsoft.com/office/drawing/2014/main" id="{79C2157C-8E98-4B79-B83A-15DB755ACDDC}"/>
              </a:ext>
            </a:extLst>
          </p:cNvPr>
          <p:cNvCxnSpPr/>
          <p:nvPr/>
        </p:nvCxnSpPr>
        <p:spPr>
          <a:xfrm>
            <a:off x="5884985" y="1252025"/>
            <a:ext cx="0" cy="5078437"/>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7F212241-E927-45BF-A03B-AF0D996D048F}"/>
              </a:ext>
            </a:extLst>
          </p:cNvPr>
          <p:cNvSpPr txBox="1"/>
          <p:nvPr/>
        </p:nvSpPr>
        <p:spPr>
          <a:xfrm>
            <a:off x="1776580" y="952821"/>
            <a:ext cx="2841674" cy="400110"/>
          </a:xfrm>
          <a:prstGeom prst="rect">
            <a:avLst/>
          </a:prstGeom>
          <a:noFill/>
        </p:spPr>
        <p:txBody>
          <a:bodyPr wrap="square" rtlCol="0">
            <a:spAutoFit/>
          </a:bodyPr>
          <a:lstStyle/>
          <a:p>
            <a:r>
              <a:rPr lang="en-US" altLang="zh-CN" sz="2000" dirty="0">
                <a:solidFill>
                  <a:srgbClr val="FF0000"/>
                </a:solidFill>
              </a:rPr>
              <a:t>Market Dynamics</a:t>
            </a:r>
            <a:endParaRPr lang="zh-CN" altLang="en-US" sz="2000" dirty="0">
              <a:solidFill>
                <a:srgbClr val="FF0000"/>
              </a:solidFill>
            </a:endParaRPr>
          </a:p>
        </p:txBody>
      </p:sp>
      <p:sp>
        <p:nvSpPr>
          <p:cNvPr id="8" name="文本框 7">
            <a:extLst>
              <a:ext uri="{FF2B5EF4-FFF2-40B4-BE49-F238E27FC236}">
                <a16:creationId xmlns:a16="http://schemas.microsoft.com/office/drawing/2014/main" id="{831F91DC-DEF2-4878-B056-FDDB5D01E68E}"/>
              </a:ext>
            </a:extLst>
          </p:cNvPr>
          <p:cNvSpPr txBox="1"/>
          <p:nvPr/>
        </p:nvSpPr>
        <p:spPr>
          <a:xfrm>
            <a:off x="7573748" y="935646"/>
            <a:ext cx="2841674" cy="400110"/>
          </a:xfrm>
          <a:prstGeom prst="rect">
            <a:avLst/>
          </a:prstGeom>
          <a:noFill/>
        </p:spPr>
        <p:txBody>
          <a:bodyPr wrap="square" rtlCol="0">
            <a:spAutoFit/>
          </a:bodyPr>
          <a:lstStyle/>
          <a:p>
            <a:r>
              <a:rPr lang="en-US" altLang="zh-CN" sz="2000" dirty="0">
                <a:solidFill>
                  <a:srgbClr val="FF0000"/>
                </a:solidFill>
              </a:rPr>
              <a:t>Pricing mechanism</a:t>
            </a:r>
            <a:endParaRPr lang="zh-CN" altLang="en-US" sz="2000" dirty="0">
              <a:solidFill>
                <a:srgbClr val="FF0000"/>
              </a:solidFill>
            </a:endParaRP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E9C3B33-CB30-48E7-B3A8-31709C5EE09C}"/>
                  </a:ext>
                </a:extLst>
              </p:cNvPr>
              <p:cNvSpPr txBox="1"/>
              <p:nvPr/>
            </p:nvSpPr>
            <p:spPr>
              <a:xfrm>
                <a:off x="689317" y="2191991"/>
                <a:ext cx="4614201" cy="702565"/>
              </a:xfrm>
              <a:prstGeom prst="rect">
                <a:avLst/>
              </a:prstGeom>
              <a:noFill/>
            </p:spPr>
            <p:txBody>
              <a:bodyPr wrap="square" rtlCol="0">
                <a:spAutoFit/>
              </a:bodyPr>
              <a:lstStyle/>
              <a:p>
                <a:r>
                  <a:rPr lang="zh-CN" altLang="en-US" dirty="0"/>
                  <a:t>股票初始价格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0</m:t>
                        </m:r>
                      </m:sub>
                    </m:sSub>
                  </m:oMath>
                </a14:m>
                <a:r>
                  <a:rPr lang="zh-CN" altLang="en-US" dirty="0"/>
                  <a:t>、初始股利</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0</m:t>
                        </m:r>
                      </m:sub>
                    </m:sSub>
                  </m:oMath>
                </a14:m>
                <a:r>
                  <a:rPr lang="zh-CN" altLang="en-US" dirty="0"/>
                  <a:t>、财富</a:t>
                </a:r>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0</m:t>
                        </m:r>
                      </m:sub>
                      <m:sup>
                        <m:r>
                          <m:rPr>
                            <m:sty m:val="p"/>
                          </m:rPr>
                          <a:rPr lang="en-US" altLang="zh-CN" i="1">
                            <a:latin typeface="Cambria Math" panose="02040503050406030204" pitchFamily="18" charset="0"/>
                          </a:rPr>
                          <m:t>i</m:t>
                        </m:r>
                      </m:sup>
                    </m:sSubSup>
                  </m:oMath>
                </a14:m>
                <a:r>
                  <a:rPr lang="zh-CN" altLang="en-US" dirty="0"/>
                  <a:t>和每个投资者在</a:t>
                </a:r>
                <a:r>
                  <a:rPr lang="en-US" altLang="zh-CN" dirty="0"/>
                  <a:t>t = 0</a:t>
                </a:r>
                <a:r>
                  <a:rPr lang="zh-CN" altLang="en-US" dirty="0"/>
                  <a:t>时刻所持有的</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0</m:t>
                        </m:r>
                      </m:sub>
                      <m:sup>
                        <m:r>
                          <m:rPr>
                            <m:sty m:val="p"/>
                          </m:rPr>
                          <a:rPr lang="en-US" altLang="zh-CN" i="1">
                            <a:latin typeface="Cambria Math" panose="02040503050406030204" pitchFamily="18" charset="0"/>
                          </a:rPr>
                          <m:t>i</m:t>
                        </m:r>
                      </m:sup>
                    </m:sSubSup>
                  </m:oMath>
                </a14:m>
                <a:r>
                  <a:rPr lang="zh-CN" altLang="en-US" dirty="0"/>
                  <a:t>股的数量</a:t>
                </a:r>
              </a:p>
            </p:txBody>
          </p:sp>
        </mc:Choice>
        <mc:Fallback xmlns="">
          <p:sp>
            <p:nvSpPr>
              <p:cNvPr id="9" name="文本框 8">
                <a:extLst>
                  <a:ext uri="{FF2B5EF4-FFF2-40B4-BE49-F238E27FC236}">
                    <a16:creationId xmlns:a16="http://schemas.microsoft.com/office/drawing/2014/main" id="{BE9C3B33-CB30-48E7-B3A8-31709C5EE09C}"/>
                  </a:ext>
                </a:extLst>
              </p:cNvPr>
              <p:cNvSpPr txBox="1">
                <a:spLocks noRot="1" noChangeAspect="1" noMove="1" noResize="1" noEditPoints="1" noAdjustHandles="1" noChangeArrowheads="1" noChangeShapeType="1" noTextEdit="1"/>
              </p:cNvSpPr>
              <p:nvPr/>
            </p:nvSpPr>
            <p:spPr>
              <a:xfrm>
                <a:off x="689317" y="2191991"/>
                <a:ext cx="4614201" cy="702565"/>
              </a:xfrm>
              <a:prstGeom prst="rect">
                <a:avLst/>
              </a:prstGeom>
              <a:blipFill>
                <a:blip r:embed="rId2"/>
                <a:stretch>
                  <a:fillRect l="-1057" t="-2609" r="-1189" b="-9565"/>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B7998DFB-338C-43FB-84BC-0665C8CC3D5D}"/>
              </a:ext>
            </a:extLst>
          </p:cNvPr>
          <p:cNvSpPr txBox="1"/>
          <p:nvPr/>
        </p:nvSpPr>
        <p:spPr>
          <a:xfrm>
            <a:off x="1899138" y="1545661"/>
            <a:ext cx="2297085" cy="369332"/>
          </a:xfrm>
          <a:prstGeom prst="rect">
            <a:avLst/>
          </a:prstGeom>
          <a:noFill/>
        </p:spPr>
        <p:txBody>
          <a:bodyPr wrap="square" rtlCol="0">
            <a:spAutoFit/>
          </a:bodyPr>
          <a:lstStyle/>
          <a:p>
            <a:r>
              <a:rPr lang="zh-CN" altLang="en-US" dirty="0"/>
              <a:t>初始条件 </a:t>
            </a:r>
            <a:r>
              <a:rPr lang="en-US" altLang="zh-CN" dirty="0"/>
              <a:t>(t</a:t>
            </a:r>
            <a:r>
              <a:rPr lang="zh-CN" altLang="en-US" dirty="0"/>
              <a:t> </a:t>
            </a:r>
            <a:r>
              <a:rPr lang="en-US" altLang="zh-CN" dirty="0"/>
              <a:t>=</a:t>
            </a:r>
            <a:r>
              <a:rPr lang="zh-CN" altLang="en-US" dirty="0"/>
              <a:t> </a:t>
            </a:r>
            <a:r>
              <a:rPr lang="en-US" altLang="zh-CN" dirty="0"/>
              <a:t>0)</a:t>
            </a:r>
          </a:p>
        </p:txBody>
      </p:sp>
      <p:sp>
        <p:nvSpPr>
          <p:cNvPr id="13" name="箭头: 下 12">
            <a:extLst>
              <a:ext uri="{FF2B5EF4-FFF2-40B4-BE49-F238E27FC236}">
                <a16:creationId xmlns:a16="http://schemas.microsoft.com/office/drawing/2014/main" id="{D80682DD-5BA6-4AC6-8E2E-7B89ABD28CDA}"/>
              </a:ext>
            </a:extLst>
          </p:cNvPr>
          <p:cNvSpPr/>
          <p:nvPr/>
        </p:nvSpPr>
        <p:spPr>
          <a:xfrm>
            <a:off x="2489981" y="1883462"/>
            <a:ext cx="365751"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下 13">
            <a:extLst>
              <a:ext uri="{FF2B5EF4-FFF2-40B4-BE49-F238E27FC236}">
                <a16:creationId xmlns:a16="http://schemas.microsoft.com/office/drawing/2014/main" id="{F9C41050-6E9A-4100-B18B-B2F57F03494F}"/>
              </a:ext>
            </a:extLst>
          </p:cNvPr>
          <p:cNvSpPr/>
          <p:nvPr/>
        </p:nvSpPr>
        <p:spPr>
          <a:xfrm>
            <a:off x="2489980" y="2936934"/>
            <a:ext cx="365751"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4F1F304B-3200-4799-88FC-D118C4BC2865}"/>
              </a:ext>
            </a:extLst>
          </p:cNvPr>
          <p:cNvSpPr txBox="1"/>
          <p:nvPr/>
        </p:nvSpPr>
        <p:spPr>
          <a:xfrm>
            <a:off x="1847874" y="3341520"/>
            <a:ext cx="2297085" cy="369332"/>
          </a:xfrm>
          <a:prstGeom prst="rect">
            <a:avLst/>
          </a:prstGeom>
          <a:noFill/>
        </p:spPr>
        <p:txBody>
          <a:bodyPr wrap="square" rtlCol="0">
            <a:spAutoFit/>
          </a:bodyPr>
          <a:lstStyle/>
          <a:p>
            <a:r>
              <a:rPr lang="zh-CN" altLang="en-US" dirty="0"/>
              <a:t>        </a:t>
            </a:r>
            <a:r>
              <a:rPr lang="en-US" altLang="zh-CN" dirty="0"/>
              <a:t>(t</a:t>
            </a:r>
            <a:r>
              <a:rPr lang="zh-CN" altLang="en-US" dirty="0"/>
              <a:t> </a:t>
            </a:r>
            <a:r>
              <a:rPr lang="en-US" altLang="zh-CN" dirty="0"/>
              <a:t>=</a:t>
            </a:r>
            <a:r>
              <a:rPr lang="zh-CN" altLang="en-US" dirty="0"/>
              <a:t> </a:t>
            </a:r>
            <a:r>
              <a:rPr lang="en-US" altLang="zh-CN" dirty="0"/>
              <a:t>1)</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B7B1A06-F87F-4E15-BD3C-7A20749E3789}"/>
                  </a:ext>
                </a:extLst>
              </p:cNvPr>
              <p:cNvSpPr txBox="1"/>
              <p:nvPr/>
            </p:nvSpPr>
            <p:spPr>
              <a:xfrm>
                <a:off x="740579" y="3708159"/>
                <a:ext cx="4614201" cy="964431"/>
              </a:xfrm>
              <a:prstGeom prst="rect">
                <a:avLst/>
              </a:prstGeom>
              <a:noFill/>
            </p:spPr>
            <p:txBody>
              <a:bodyPr wrap="square" rtlCol="0">
                <a:spAutoFit/>
              </a:bodyPr>
              <a:lstStyle/>
              <a:p>
                <a:r>
                  <a:rPr lang="zh-CN" altLang="en-US" dirty="0"/>
                  <a:t>实现股利</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1</m:t>
                        </m:r>
                      </m:sub>
                    </m:sSub>
                  </m:oMath>
                </a14:m>
                <a:r>
                  <a:rPr lang="zh-CN" altLang="en-US" dirty="0"/>
                  <a:t>、投资者对</a:t>
                </a:r>
                <a14:m>
                  <m:oMath xmlns:m="http://schemas.openxmlformats.org/officeDocument/2006/math">
                    <m:r>
                      <a:rPr lang="zh-CN" altLang="en-US" i="1" dirty="0">
                        <a:latin typeface="Cambria Math" panose="02040503050406030204" pitchFamily="18" charset="0"/>
                      </a:rPr>
                      <m:t>股票</m:t>
                    </m:r>
                    <m:r>
                      <a:rPr lang="zh-CN" altLang="en-US" i="1" dirty="0" smtClean="0">
                        <a:latin typeface="Cambria Math" panose="02040503050406030204" pitchFamily="18" charset="0"/>
                      </a:rPr>
                      <m:t>的</m:t>
                    </m:r>
                    <m:r>
                      <a:rPr lang="zh-CN" altLang="en-US" i="1" dirty="0">
                        <a:latin typeface="Cambria Math" panose="02040503050406030204" pitchFamily="18" charset="0"/>
                      </a:rPr>
                      <m:t>需求</m:t>
                    </m:r>
                    <m:r>
                      <m:rPr>
                        <m:nor/>
                      </m:rPr>
                      <a:rPr lang="zh-CN" altLang="en-US" dirty="0"/>
                      <m:t>的数量</m:t>
                    </m:r>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0</m:t>
                        </m:r>
                      </m:sub>
                      <m:sup>
                        <m:r>
                          <m:rPr>
                            <m:sty m:val="p"/>
                          </m:rPr>
                          <a:rPr lang="en-US" altLang="zh-CN" i="1">
                            <a:latin typeface="Cambria Math" panose="02040503050406030204" pitchFamily="18" charset="0"/>
                          </a:rPr>
                          <m:t>i</m:t>
                        </m:r>
                      </m:sup>
                    </m:sSubSup>
                  </m:oMath>
                </a14:m>
                <a:r>
                  <a:rPr lang="zh-CN" altLang="en-US" dirty="0"/>
                  <a:t>，市场出清价格</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a:rPr lang="en-US" altLang="zh-CN" b="0" i="1" smtClean="0">
                            <a:latin typeface="Cambria Math" panose="02040503050406030204" pitchFamily="18" charset="0"/>
                          </a:rPr>
                          <m:t>1</m:t>
                        </m:r>
                      </m:sub>
                    </m:sSub>
                  </m:oMath>
                </a14:m>
                <a:r>
                  <a:rPr lang="zh-CN" altLang="en-US" dirty="0"/>
                  <a:t>被确定，新持有的财富</a:t>
                </a:r>
                <a14:m>
                  <m:oMath xmlns:m="http://schemas.openxmlformats.org/officeDocument/2006/math">
                    <m:sSubSup>
                      <m:sSubSupPr>
                        <m:ctrlPr>
                          <a:rPr lang="en-US" altLang="zh-CN" i="1" smtClean="0">
                            <a:latin typeface="Cambria Math" panose="02040503050406030204" pitchFamily="18" charset="0"/>
                          </a:rPr>
                        </m:ctrlPr>
                      </m:sSubSupPr>
                      <m:e>
                        <m:r>
                          <m:rPr>
                            <m:sty m:val="p"/>
                          </m:rPr>
                          <a:rPr lang="en-US" altLang="zh-CN" i="1">
                            <a:latin typeface="Cambria Math" panose="02040503050406030204" pitchFamily="18" charset="0"/>
                          </a:rPr>
                          <m:t>w</m:t>
                        </m:r>
                      </m:e>
                      <m:sub>
                        <m:r>
                          <a:rPr lang="en-US" altLang="zh-CN" b="0" i="1" smtClean="0">
                            <a:latin typeface="Cambria Math" panose="02040503050406030204" pitchFamily="18" charset="0"/>
                          </a:rPr>
                          <m:t>1</m:t>
                        </m:r>
                      </m:sub>
                      <m:sup>
                        <m:r>
                          <m:rPr>
                            <m:sty m:val="p"/>
                          </m:rPr>
                          <a:rPr lang="en-US" altLang="zh-CN" i="1">
                            <a:latin typeface="Cambria Math" panose="02040503050406030204" pitchFamily="18" charset="0"/>
                          </a:rPr>
                          <m:t>i</m:t>
                        </m:r>
                      </m:sup>
                    </m:sSubSup>
                  </m:oMath>
                </a14:m>
                <a:r>
                  <a:rPr lang="zh-CN" altLang="en-US" dirty="0"/>
                  <a:t>被确定，每个投资者持有股份的数量</a:t>
                </a:r>
                <a14:m>
                  <m:oMath xmlns:m="http://schemas.openxmlformats.org/officeDocument/2006/math">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𝑁</m:t>
                        </m:r>
                      </m:e>
                      <m:sub>
                        <m:r>
                          <a:rPr lang="en-US" altLang="zh-CN" i="1">
                            <a:latin typeface="Cambria Math" panose="02040503050406030204" pitchFamily="18" charset="0"/>
                          </a:rPr>
                          <m:t>1</m:t>
                        </m:r>
                      </m:sub>
                      <m:sup>
                        <m:r>
                          <m:rPr>
                            <m:sty m:val="p"/>
                          </m:rPr>
                          <a:rPr lang="en-US" altLang="zh-CN" i="1">
                            <a:latin typeface="Cambria Math" panose="02040503050406030204" pitchFamily="18" charset="0"/>
                          </a:rPr>
                          <m:t>i</m:t>
                        </m:r>
                      </m:sup>
                    </m:sSubSup>
                  </m:oMath>
                </a14:m>
                <a:r>
                  <a:rPr lang="zh-CN" altLang="en-US" dirty="0"/>
                  <a:t>被确定</a:t>
                </a:r>
              </a:p>
            </p:txBody>
          </p:sp>
        </mc:Choice>
        <mc:Fallback xmlns="">
          <p:sp>
            <p:nvSpPr>
              <p:cNvPr id="16" name="文本框 15">
                <a:extLst>
                  <a:ext uri="{FF2B5EF4-FFF2-40B4-BE49-F238E27FC236}">
                    <a16:creationId xmlns:a16="http://schemas.microsoft.com/office/drawing/2014/main" id="{6B7B1A06-F87F-4E15-BD3C-7A20749E3789}"/>
                  </a:ext>
                </a:extLst>
              </p:cNvPr>
              <p:cNvSpPr txBox="1">
                <a:spLocks noRot="1" noChangeAspect="1" noMove="1" noResize="1" noEditPoints="1" noAdjustHandles="1" noChangeArrowheads="1" noChangeShapeType="1" noTextEdit="1"/>
              </p:cNvSpPr>
              <p:nvPr/>
            </p:nvSpPr>
            <p:spPr>
              <a:xfrm>
                <a:off x="740579" y="3708159"/>
                <a:ext cx="4614201" cy="964431"/>
              </a:xfrm>
              <a:prstGeom prst="rect">
                <a:avLst/>
              </a:prstGeom>
              <a:blipFill>
                <a:blip r:embed="rId3"/>
                <a:stretch>
                  <a:fillRect l="-1057" t="-1258" r="-6209" b="-8176"/>
                </a:stretch>
              </a:blipFill>
            </p:spPr>
            <p:txBody>
              <a:bodyPr/>
              <a:lstStyle/>
              <a:p>
                <a:r>
                  <a:rPr lang="zh-CN" altLang="en-US">
                    <a:noFill/>
                  </a:rPr>
                  <a:t> </a:t>
                </a:r>
              </a:p>
            </p:txBody>
          </p:sp>
        </mc:Fallback>
      </mc:AlternateContent>
      <p:sp>
        <p:nvSpPr>
          <p:cNvPr id="18" name="箭头: 右弧形 17">
            <a:extLst>
              <a:ext uri="{FF2B5EF4-FFF2-40B4-BE49-F238E27FC236}">
                <a16:creationId xmlns:a16="http://schemas.microsoft.com/office/drawing/2014/main" id="{B96B095E-EEAA-43A3-AC28-1A6F15913EE3}"/>
              </a:ext>
            </a:extLst>
          </p:cNvPr>
          <p:cNvSpPr/>
          <p:nvPr/>
        </p:nvSpPr>
        <p:spPr>
          <a:xfrm rot="5400000">
            <a:off x="1401493" y="4505891"/>
            <a:ext cx="964431" cy="194404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DF29AFD6-CDA1-48D1-96B7-0DD2403DA1DC}"/>
                  </a:ext>
                </a:extLst>
              </p:cNvPr>
              <p:cNvSpPr txBox="1"/>
              <p:nvPr/>
            </p:nvSpPr>
            <p:spPr>
              <a:xfrm>
                <a:off x="7846042" y="1517442"/>
                <a:ext cx="2297085" cy="369332"/>
              </a:xfrm>
              <a:prstGeom prst="rect">
                <a:avLst/>
              </a:prstGeom>
              <a:noFill/>
            </p:spPr>
            <p:txBody>
              <a:bodyPr wrap="square" rtlCol="0">
                <a:spAutoFit/>
              </a:bodyPr>
              <a:lstStyle/>
              <a:p>
                <a:r>
                  <a:rPr lang="zh-CN" altLang="en-US" dirty="0"/>
                  <a:t>假设的价格</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m:rPr>
                            <m:sty m:val="p"/>
                          </m:rPr>
                          <a:rPr lang="en-US" altLang="zh-CN" i="1">
                            <a:latin typeface="Cambria Math" panose="02040503050406030204" pitchFamily="18" charset="0"/>
                          </a:rPr>
                          <m:t>h</m:t>
                        </m:r>
                      </m:sub>
                    </m:sSub>
                  </m:oMath>
                </a14:m>
                <a:endParaRPr lang="en-US" altLang="zh-CN" dirty="0"/>
              </a:p>
            </p:txBody>
          </p:sp>
        </mc:Choice>
        <mc:Fallback xmlns="">
          <p:sp>
            <p:nvSpPr>
              <p:cNvPr id="19" name="文本框 18">
                <a:extLst>
                  <a:ext uri="{FF2B5EF4-FFF2-40B4-BE49-F238E27FC236}">
                    <a16:creationId xmlns:a16="http://schemas.microsoft.com/office/drawing/2014/main" id="{DF29AFD6-CDA1-48D1-96B7-0DD2403DA1DC}"/>
                  </a:ext>
                </a:extLst>
              </p:cNvPr>
              <p:cNvSpPr txBox="1">
                <a:spLocks noRot="1" noChangeAspect="1" noMove="1" noResize="1" noEditPoints="1" noAdjustHandles="1" noChangeArrowheads="1" noChangeShapeType="1" noTextEdit="1"/>
              </p:cNvSpPr>
              <p:nvPr/>
            </p:nvSpPr>
            <p:spPr>
              <a:xfrm>
                <a:off x="7846042" y="1517442"/>
                <a:ext cx="2297085" cy="369332"/>
              </a:xfrm>
              <a:prstGeom prst="rect">
                <a:avLst/>
              </a:prstGeom>
              <a:blipFill>
                <a:blip r:embed="rId4"/>
                <a:stretch>
                  <a:fillRect l="-2122" t="-11475" b="-22951"/>
                </a:stretch>
              </a:blipFill>
            </p:spPr>
            <p:txBody>
              <a:bodyPr/>
              <a:lstStyle/>
              <a:p>
                <a:r>
                  <a:rPr lang="zh-CN" altLang="en-US">
                    <a:noFill/>
                  </a:rPr>
                  <a:t> </a:t>
                </a:r>
              </a:p>
            </p:txBody>
          </p:sp>
        </mc:Fallback>
      </mc:AlternateContent>
      <p:sp>
        <p:nvSpPr>
          <p:cNvPr id="20" name="箭头: 下 19">
            <a:extLst>
              <a:ext uri="{FF2B5EF4-FFF2-40B4-BE49-F238E27FC236}">
                <a16:creationId xmlns:a16="http://schemas.microsoft.com/office/drawing/2014/main" id="{33A2447B-12A9-4A20-8A9E-B1831A6AB742}"/>
              </a:ext>
            </a:extLst>
          </p:cNvPr>
          <p:cNvSpPr/>
          <p:nvPr/>
        </p:nvSpPr>
        <p:spPr>
          <a:xfrm>
            <a:off x="8384349" y="1896570"/>
            <a:ext cx="365751"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6E2D2D05-BDA2-4E9B-BD50-8634114B383A}"/>
                  </a:ext>
                </a:extLst>
              </p:cNvPr>
              <p:cNvSpPr txBox="1"/>
              <p:nvPr/>
            </p:nvSpPr>
            <p:spPr>
              <a:xfrm>
                <a:off x="6546171" y="2265902"/>
                <a:ext cx="4614201" cy="674928"/>
              </a:xfrm>
              <a:prstGeom prst="rect">
                <a:avLst/>
              </a:prstGeom>
              <a:noFill/>
            </p:spPr>
            <p:txBody>
              <a:bodyPr wrap="square" rtlCol="0">
                <a:spAutoFit/>
              </a:bodyPr>
              <a:lstStyle/>
              <a:p>
                <a:r>
                  <a:rPr lang="zh-CN" altLang="en-US" dirty="0"/>
                  <a:t>确定</a:t>
                </a:r>
                <a14:m>
                  <m:oMath xmlns:m="http://schemas.openxmlformats.org/officeDocument/2006/math">
                    <m:r>
                      <a:rPr lang="zh-CN" altLang="en-US" i="1" dirty="0">
                        <a:latin typeface="Cambria Math" panose="02040503050406030204" pitchFamily="18" charset="0"/>
                      </a:rPr>
                      <m:t>投资</m:t>
                    </m:r>
                    <m:r>
                      <a:rPr lang="zh-CN" altLang="en-US" i="1" dirty="0" smtClean="0">
                        <a:latin typeface="Cambria Math" panose="02040503050406030204" pitchFamily="18" charset="0"/>
                      </a:rPr>
                      <m:t>风险</m:t>
                    </m:r>
                    <m:r>
                      <a:rPr lang="zh-CN" altLang="en-US" i="1" dirty="0">
                        <a:latin typeface="Cambria Math" panose="02040503050406030204" pitchFamily="18" charset="0"/>
                      </a:rPr>
                      <m:t>资产</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r>
                          <a:rPr lang="zh-CN" altLang="en-US" i="1">
                            <a:latin typeface="Cambria Math" panose="02040503050406030204" pitchFamily="18" charset="0"/>
                          </a:rPr>
                          <m:t>（</m:t>
                        </m:r>
                        <m:r>
                          <a:rPr lang="en-US" altLang="zh-CN" b="0" i="1" smtClean="0">
                            <a:latin typeface="Cambria Math" panose="02040503050406030204" pitchFamily="18" charset="0"/>
                          </a:rPr>
                          <m:t>𝑝</m:t>
                        </m:r>
                      </m:e>
                      <m:sub>
                        <m:r>
                          <m:rPr>
                            <m:sty m:val="p"/>
                          </m:rPr>
                          <a:rPr lang="en-US" altLang="zh-CN" i="1">
                            <a:latin typeface="Cambria Math" panose="02040503050406030204" pitchFamily="18" charset="0"/>
                          </a:rPr>
                          <m:t>h</m:t>
                        </m:r>
                      </m:sub>
                    </m:sSub>
                    <m:r>
                      <a:rPr lang="zh-CN" altLang="en-US" i="1">
                        <a:latin typeface="Cambria Math" panose="02040503050406030204" pitchFamily="18" charset="0"/>
                      </a:rPr>
                      <m:t>）</m:t>
                    </m:r>
                    <m:r>
                      <a:rPr lang="zh-CN" altLang="en-US" i="1">
                        <a:latin typeface="Cambria Math" panose="02040503050406030204" pitchFamily="18" charset="0"/>
                      </a:rPr>
                      <m:t>的</m:t>
                    </m:r>
                    <m:r>
                      <a:rPr lang="zh-CN" altLang="en-US" i="1">
                        <a:latin typeface="Cambria Math" panose="02040503050406030204" pitchFamily="18" charset="0"/>
                      </a:rPr>
                      <m:t>比例</m:t>
                    </m:r>
                    <m:r>
                      <a:rPr lang="zh-CN" altLang="en-US" i="1">
                        <a:latin typeface="Cambria Math" panose="02040503050406030204" pitchFamily="18" charset="0"/>
                      </a:rPr>
                      <m:t>及其</m:t>
                    </m:r>
                  </m:oMath>
                </a14:m>
                <a:r>
                  <a:rPr lang="zh-CN" altLang="en-US" dirty="0"/>
                  <a:t>需求的数量</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𝑁</m:t>
                        </m:r>
                      </m:e>
                      <m:sub>
                        <m:r>
                          <m:rPr>
                            <m:sty m:val="p"/>
                          </m:rPr>
                          <a:rPr lang="en-US" altLang="zh-CN" i="1">
                            <a:latin typeface="Cambria Math" panose="02040503050406030204" pitchFamily="18" charset="0"/>
                          </a:rPr>
                          <m:t>t</m:t>
                        </m:r>
                      </m:sub>
                      <m:sup>
                        <m:r>
                          <m:rPr>
                            <m:sty m:val="p"/>
                          </m:rPr>
                          <a:rPr lang="en-US" altLang="zh-CN" i="1">
                            <a:latin typeface="Cambria Math" panose="02040503050406030204" pitchFamily="18" charset="0"/>
                          </a:rPr>
                          <m:t>i</m:t>
                        </m:r>
                      </m:sup>
                    </m:sSubSup>
                  </m:oMath>
                </a14:m>
                <a:r>
                  <a:rPr lang="zh-CN" altLang="en-US" dirty="0"/>
                  <a:t>（</a:t>
                </a:r>
                <a14:m>
                  <m:oMath xmlns:m="http://schemas.openxmlformats.org/officeDocument/2006/math">
                    <m:sSub>
                      <m:sSubPr>
                        <m:ctrlPr>
                          <a:rPr lang="en-US" altLang="zh-CN" i="1" dirty="0" smtClean="0">
                            <a:latin typeface="Cambria Math" panose="02040503050406030204" pitchFamily="18" charset="0"/>
                          </a:rPr>
                        </m:ctrlPr>
                      </m:sSubPr>
                      <m:e>
                        <m:r>
                          <m:rPr>
                            <m:sty m:val="p"/>
                          </m:rPr>
                          <a:rPr lang="en-US" altLang="zh-CN" i="1" dirty="0">
                            <a:latin typeface="Cambria Math" panose="02040503050406030204" pitchFamily="18" charset="0"/>
                          </a:rPr>
                          <m:t>p</m:t>
                        </m:r>
                      </m:e>
                      <m:sub>
                        <m:r>
                          <m:rPr>
                            <m:sty m:val="p"/>
                          </m:rPr>
                          <a:rPr lang="en-US" altLang="zh-CN" i="1" dirty="0">
                            <a:latin typeface="Cambria Math" panose="02040503050406030204" pitchFamily="18" charset="0"/>
                          </a:rPr>
                          <m:t>h</m:t>
                        </m:r>
                      </m:sub>
                    </m:sSub>
                  </m:oMath>
                </a14:m>
                <a:r>
                  <a:rPr lang="zh-CN" altLang="en-US" dirty="0"/>
                  <a:t>）</a:t>
                </a:r>
              </a:p>
            </p:txBody>
          </p:sp>
        </mc:Choice>
        <mc:Fallback>
          <p:sp>
            <p:nvSpPr>
              <p:cNvPr id="21" name="文本框 20">
                <a:extLst>
                  <a:ext uri="{FF2B5EF4-FFF2-40B4-BE49-F238E27FC236}">
                    <a16:creationId xmlns:a16="http://schemas.microsoft.com/office/drawing/2014/main" id="{6E2D2D05-BDA2-4E9B-BD50-8634114B383A}"/>
                  </a:ext>
                </a:extLst>
              </p:cNvPr>
              <p:cNvSpPr txBox="1">
                <a:spLocks noRot="1" noChangeAspect="1" noMove="1" noResize="1" noEditPoints="1" noAdjustHandles="1" noChangeArrowheads="1" noChangeShapeType="1" noTextEdit="1"/>
              </p:cNvSpPr>
              <p:nvPr/>
            </p:nvSpPr>
            <p:spPr>
              <a:xfrm>
                <a:off x="6546171" y="2265902"/>
                <a:ext cx="4614201" cy="674928"/>
              </a:xfrm>
              <a:prstGeom prst="rect">
                <a:avLst/>
              </a:prstGeom>
              <a:blipFill>
                <a:blip r:embed="rId5"/>
                <a:stretch>
                  <a:fillRect l="-1189" t="-4545" b="-11818"/>
                </a:stretch>
              </a:blipFill>
            </p:spPr>
            <p:txBody>
              <a:bodyPr/>
              <a:lstStyle/>
              <a:p>
                <a:r>
                  <a:rPr lang="zh-CN" altLang="en-US">
                    <a:noFill/>
                  </a:rPr>
                  <a:t> </a:t>
                </a:r>
              </a:p>
            </p:txBody>
          </p:sp>
        </mc:Fallback>
      </mc:AlternateContent>
      <p:sp>
        <p:nvSpPr>
          <p:cNvPr id="22" name="箭头: 下 21">
            <a:extLst>
              <a:ext uri="{FF2B5EF4-FFF2-40B4-BE49-F238E27FC236}">
                <a16:creationId xmlns:a16="http://schemas.microsoft.com/office/drawing/2014/main" id="{274DCCF6-C09D-49AB-8C13-3E8096D6A1C5}"/>
              </a:ext>
            </a:extLst>
          </p:cNvPr>
          <p:cNvSpPr/>
          <p:nvPr/>
        </p:nvSpPr>
        <p:spPr>
          <a:xfrm>
            <a:off x="8379667" y="2757564"/>
            <a:ext cx="365751"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E6B9ED8C-062D-4B4F-8634-8B84B3965EA1}"/>
                  </a:ext>
                </a:extLst>
              </p:cNvPr>
              <p:cNvSpPr txBox="1"/>
              <p:nvPr/>
            </p:nvSpPr>
            <p:spPr>
              <a:xfrm>
                <a:off x="6546170" y="3289622"/>
                <a:ext cx="4614201" cy="646331"/>
              </a:xfrm>
              <a:prstGeom prst="rect">
                <a:avLst/>
              </a:prstGeom>
              <a:noFill/>
            </p:spPr>
            <p:txBody>
              <a:bodyPr wrap="square" rtlCol="0">
                <a:spAutoFit/>
              </a:bodyPr>
              <a:lstStyle/>
              <a:p>
                <a:r>
                  <a:rPr lang="zh-CN" altLang="en-US" dirty="0"/>
                  <a:t>调整</a:t>
                </a:r>
                <a:r>
                  <a:rPr lang="en-US" altLang="zh-CN" dirty="0"/>
                  <a:t>X</a:t>
                </a:r>
                <a14:m>
                  <m:oMath xmlns:m="http://schemas.openxmlformats.org/officeDocument/2006/math">
                    <m:r>
                      <a:rPr lang="zh-CN" altLang="en-US" i="1" dirty="0">
                        <a:latin typeface="Cambria Math" panose="02040503050406030204" pitchFamily="18" charset="0"/>
                      </a:rPr>
                      <m:t>和</m:t>
                    </m:r>
                    <m:r>
                      <a:rPr lang="en-US" altLang="zh-CN" b="0" i="1" dirty="0" smtClean="0">
                        <a:latin typeface="Cambria Math" panose="02040503050406030204" pitchFamily="18" charset="0"/>
                      </a:rPr>
                      <m:t>𝑃</m:t>
                    </m:r>
                    <m:r>
                      <a:rPr lang="zh-CN" altLang="en-US" i="1" dirty="0">
                        <a:latin typeface="Cambria Math" panose="02040503050406030204" pitchFamily="18" charset="0"/>
                      </a:rPr>
                      <m:t>两个</m:t>
                    </m:r>
                  </m:oMath>
                </a14:m>
                <a:r>
                  <a:rPr lang="zh-CN" altLang="en-US" dirty="0"/>
                  <a:t>变量使得投资者期望效用最大化来计算股票的均衡价格</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m:rPr>
                            <m:sty m:val="p"/>
                          </m:rPr>
                          <a:rPr lang="en-US" altLang="zh-CN" i="1">
                            <a:latin typeface="Cambria Math" panose="02040503050406030204" pitchFamily="18" charset="0"/>
                          </a:rPr>
                          <m:t>t</m:t>
                        </m:r>
                      </m:sub>
                    </m:sSub>
                  </m:oMath>
                </a14:m>
                <a:r>
                  <a:rPr lang="zh-CN" altLang="en-US" dirty="0"/>
                  <a:t>。</a:t>
                </a:r>
              </a:p>
            </p:txBody>
          </p:sp>
        </mc:Choice>
        <mc:Fallback xmlns="">
          <p:sp>
            <p:nvSpPr>
              <p:cNvPr id="23" name="文本框 22">
                <a:extLst>
                  <a:ext uri="{FF2B5EF4-FFF2-40B4-BE49-F238E27FC236}">
                    <a16:creationId xmlns:a16="http://schemas.microsoft.com/office/drawing/2014/main" id="{E6B9ED8C-062D-4B4F-8634-8B84B3965EA1}"/>
                  </a:ext>
                </a:extLst>
              </p:cNvPr>
              <p:cNvSpPr txBox="1">
                <a:spLocks noRot="1" noChangeAspect="1" noMove="1" noResize="1" noEditPoints="1" noAdjustHandles="1" noChangeArrowheads="1" noChangeShapeType="1" noTextEdit="1"/>
              </p:cNvSpPr>
              <p:nvPr/>
            </p:nvSpPr>
            <p:spPr>
              <a:xfrm>
                <a:off x="6546170" y="3289622"/>
                <a:ext cx="4614201" cy="646331"/>
              </a:xfrm>
              <a:prstGeom prst="rect">
                <a:avLst/>
              </a:prstGeom>
              <a:blipFill>
                <a:blip r:embed="rId6"/>
                <a:stretch>
                  <a:fillRect l="-1189" t="-6604" r="-264" b="-13208"/>
                </a:stretch>
              </a:blipFill>
            </p:spPr>
            <p:txBody>
              <a:bodyPr/>
              <a:lstStyle/>
              <a:p>
                <a:r>
                  <a:rPr lang="zh-CN" altLang="en-US">
                    <a:noFill/>
                  </a:rPr>
                  <a:t> </a:t>
                </a:r>
              </a:p>
            </p:txBody>
          </p:sp>
        </mc:Fallback>
      </mc:AlternateContent>
      <p:sp>
        <p:nvSpPr>
          <p:cNvPr id="24" name="箭头: 下 23">
            <a:extLst>
              <a:ext uri="{FF2B5EF4-FFF2-40B4-BE49-F238E27FC236}">
                <a16:creationId xmlns:a16="http://schemas.microsoft.com/office/drawing/2014/main" id="{3D55FD88-BC67-4421-8443-66CA4ED8A9CD}"/>
              </a:ext>
            </a:extLst>
          </p:cNvPr>
          <p:cNvSpPr/>
          <p:nvPr/>
        </p:nvSpPr>
        <p:spPr>
          <a:xfrm>
            <a:off x="8379667" y="4069583"/>
            <a:ext cx="365751"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1FE38E08-F225-4C22-B57E-F805DC3E9F47}"/>
                  </a:ext>
                </a:extLst>
              </p:cNvPr>
              <p:cNvSpPr txBox="1"/>
              <p:nvPr/>
            </p:nvSpPr>
            <p:spPr>
              <a:xfrm>
                <a:off x="8994584" y="4005708"/>
                <a:ext cx="2165785" cy="369332"/>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p</m:t>
                        </m:r>
                      </m:e>
                      <m:sub>
                        <m:r>
                          <m:rPr>
                            <m:sty m:val="p"/>
                          </m:rPr>
                          <a:rPr lang="en-US" altLang="zh-CN" i="1">
                            <a:latin typeface="Cambria Math" panose="02040503050406030204" pitchFamily="18" charset="0"/>
                          </a:rPr>
                          <m:t>h</m:t>
                        </m:r>
                      </m:sub>
                    </m:sSub>
                  </m:oMath>
                </a14:m>
                <a:r>
                  <a:rPr lang="zh-CN" altLang="en-US" dirty="0"/>
                  <a:t>怎么计算？</a:t>
                </a:r>
              </a:p>
            </p:txBody>
          </p:sp>
        </mc:Choice>
        <mc:Fallback xmlns="">
          <p:sp>
            <p:nvSpPr>
              <p:cNvPr id="25" name="文本框 24">
                <a:extLst>
                  <a:ext uri="{FF2B5EF4-FFF2-40B4-BE49-F238E27FC236}">
                    <a16:creationId xmlns:a16="http://schemas.microsoft.com/office/drawing/2014/main" id="{1FE38E08-F225-4C22-B57E-F805DC3E9F47}"/>
                  </a:ext>
                </a:extLst>
              </p:cNvPr>
              <p:cNvSpPr txBox="1">
                <a:spLocks noRot="1" noChangeAspect="1" noMove="1" noResize="1" noEditPoints="1" noAdjustHandles="1" noChangeArrowheads="1" noChangeShapeType="1" noTextEdit="1"/>
              </p:cNvSpPr>
              <p:nvPr/>
            </p:nvSpPr>
            <p:spPr>
              <a:xfrm>
                <a:off x="8994584" y="4005708"/>
                <a:ext cx="2165785" cy="369332"/>
              </a:xfrm>
              <a:prstGeom prst="rect">
                <a:avLst/>
              </a:prstGeom>
              <a:blipFill>
                <a:blip r:embed="rId7"/>
                <a:stretch>
                  <a:fillRect t="-9836" b="-22951"/>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B321EC0B-83F1-4590-AC8C-8F85BA8B6DD1}"/>
              </a:ext>
            </a:extLst>
          </p:cNvPr>
          <p:cNvSpPr txBox="1"/>
          <p:nvPr/>
        </p:nvSpPr>
        <p:spPr>
          <a:xfrm>
            <a:off x="6724357" y="4672590"/>
            <a:ext cx="4839283" cy="923330"/>
          </a:xfrm>
          <a:prstGeom prst="rect">
            <a:avLst/>
          </a:prstGeom>
          <a:noFill/>
        </p:spPr>
        <p:txBody>
          <a:bodyPr wrap="square" rtlCol="0">
            <a:spAutoFit/>
          </a:bodyPr>
          <a:lstStyle/>
          <a:p>
            <a:r>
              <a:rPr lang="zh-CN" altLang="en-US" dirty="0"/>
              <a:t>对于两类投资者的效用函数，用</a:t>
            </a:r>
            <a:r>
              <a:rPr lang="zh-CN" altLang="en-US" dirty="0">
                <a:solidFill>
                  <a:srgbClr val="FF0000"/>
                </a:solidFill>
              </a:rPr>
              <a:t>预期价格</a:t>
            </a:r>
            <a:r>
              <a:rPr lang="zh-CN" altLang="en-US" dirty="0"/>
              <a:t>替代价格，带入约束方程，求出</a:t>
            </a:r>
            <a:r>
              <a:rPr lang="en-US" altLang="zh-CN" dirty="0" err="1"/>
              <a:t>Xf</a:t>
            </a:r>
            <a:r>
              <a:rPr lang="zh-CN" altLang="en-US" dirty="0"/>
              <a:t>和</a:t>
            </a:r>
            <a:r>
              <a:rPr lang="en-US" altLang="zh-CN" dirty="0" err="1"/>
              <a:t>Xc</a:t>
            </a:r>
            <a:r>
              <a:rPr lang="zh-CN" altLang="en-US" dirty="0"/>
              <a:t>，再将三个值作为初始估计优化</a:t>
            </a:r>
            <a:r>
              <a:rPr lang="en-US" altLang="zh-CN" dirty="0"/>
              <a:t>t</a:t>
            </a:r>
            <a:r>
              <a:rPr lang="zh-CN" altLang="en-US" dirty="0"/>
              <a:t>时刻的效用函数。</a:t>
            </a:r>
          </a:p>
        </p:txBody>
      </p:sp>
      <p:pic>
        <p:nvPicPr>
          <p:cNvPr id="28" name="图片 27">
            <a:extLst>
              <a:ext uri="{FF2B5EF4-FFF2-40B4-BE49-F238E27FC236}">
                <a16:creationId xmlns:a16="http://schemas.microsoft.com/office/drawing/2014/main" id="{027C0193-0220-4D04-BAD0-4BFE8ED0DE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43364" y="5922354"/>
            <a:ext cx="2804107" cy="690666"/>
          </a:xfrm>
          <a:prstGeom prst="rect">
            <a:avLst/>
          </a:prstGeom>
        </p:spPr>
      </p:pic>
      <p:sp>
        <p:nvSpPr>
          <p:cNvPr id="29" name="文本框 28">
            <a:extLst>
              <a:ext uri="{FF2B5EF4-FFF2-40B4-BE49-F238E27FC236}">
                <a16:creationId xmlns:a16="http://schemas.microsoft.com/office/drawing/2014/main" id="{B1170952-A0DD-4C55-A586-F51BDA902103}"/>
              </a:ext>
            </a:extLst>
          </p:cNvPr>
          <p:cNvSpPr txBox="1"/>
          <p:nvPr/>
        </p:nvSpPr>
        <p:spPr>
          <a:xfrm>
            <a:off x="1306990" y="6101345"/>
            <a:ext cx="1944043" cy="369332"/>
          </a:xfrm>
          <a:prstGeom prst="rect">
            <a:avLst/>
          </a:prstGeom>
          <a:noFill/>
        </p:spPr>
        <p:txBody>
          <a:bodyPr wrap="square" rtlCol="0">
            <a:spAutoFit/>
          </a:bodyPr>
          <a:lstStyle/>
          <a:p>
            <a:r>
              <a:rPr lang="zh-CN" altLang="en-US" dirty="0"/>
              <a:t>循环此过程</a:t>
            </a:r>
          </a:p>
        </p:txBody>
      </p:sp>
    </p:spTree>
    <p:extLst>
      <p:ext uri="{BB962C8B-B14F-4D97-AF65-F5344CB8AC3E}">
        <p14:creationId xmlns:p14="http://schemas.microsoft.com/office/powerpoint/2010/main" val="2290222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A918C01-4D96-4283-BC63-6D7A01D56A9F}"/>
              </a:ext>
            </a:extLst>
          </p:cNvPr>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sz="2400" dirty="0">
                <a:latin typeface="站酷庆科黄油体" panose="02000803000000020004" pitchFamily="2" charset="-122"/>
                <a:ea typeface="站酷庆科黄油体" panose="02000803000000020004" pitchFamily="2" charset="-122"/>
              </a:rPr>
              <a:t>Simulations</a:t>
            </a:r>
            <a:endParaRPr lang="zh-CN" altLang="en-US" sz="2400" dirty="0">
              <a:latin typeface="站酷庆科黄油体" panose="02000803000000020004" pitchFamily="2" charset="-122"/>
              <a:ea typeface="站酷庆科黄油体" panose="02000803000000020004" pitchFamily="2" charset="-122"/>
            </a:endParaRPr>
          </a:p>
        </p:txBody>
      </p:sp>
      <p:sp>
        <p:nvSpPr>
          <p:cNvPr id="3" name="文本框 2">
            <a:extLst>
              <a:ext uri="{FF2B5EF4-FFF2-40B4-BE49-F238E27FC236}">
                <a16:creationId xmlns:a16="http://schemas.microsoft.com/office/drawing/2014/main" id="{88B55E77-819B-4A63-AF1F-7122A3DA1760}"/>
              </a:ext>
            </a:extLst>
          </p:cNvPr>
          <p:cNvSpPr txBox="1"/>
          <p:nvPr/>
        </p:nvSpPr>
        <p:spPr>
          <a:xfrm>
            <a:off x="489665" y="-62842"/>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3</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pic>
        <p:nvPicPr>
          <p:cNvPr id="5" name="图片 4">
            <a:extLst>
              <a:ext uri="{FF2B5EF4-FFF2-40B4-BE49-F238E27FC236}">
                <a16:creationId xmlns:a16="http://schemas.microsoft.com/office/drawing/2014/main" id="{36717AB5-3AF5-44C1-8DC0-0B3D5270A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057" y="1203958"/>
            <a:ext cx="10267885" cy="3818208"/>
          </a:xfrm>
          <a:prstGeom prst="rect">
            <a:avLst/>
          </a:prstGeom>
        </p:spPr>
      </p:pic>
    </p:spTree>
    <p:extLst>
      <p:ext uri="{BB962C8B-B14F-4D97-AF65-F5344CB8AC3E}">
        <p14:creationId xmlns:p14="http://schemas.microsoft.com/office/powerpoint/2010/main" val="1479465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7293944" y="2002018"/>
            <a:ext cx="4847395" cy="1327286"/>
            <a:chOff x="6527104" y="1470261"/>
            <a:chExt cx="4847395" cy="1327286"/>
          </a:xfrm>
        </p:grpSpPr>
        <p:grpSp>
          <p:nvGrpSpPr>
            <p:cNvPr id="18" name="组合 71"/>
            <p:cNvGrpSpPr/>
            <p:nvPr/>
          </p:nvGrpSpPr>
          <p:grpSpPr>
            <a:xfrm>
              <a:off x="6527104" y="1686484"/>
              <a:ext cx="948562" cy="840166"/>
              <a:chOff x="7756215" y="1886773"/>
              <a:chExt cx="984369" cy="871612"/>
            </a:xfrm>
          </p:grpSpPr>
          <p:sp>
            <p:nvSpPr>
              <p:cNvPr id="19" name="椭圆 18"/>
              <p:cNvSpPr/>
              <p:nvPr/>
            </p:nvSpPr>
            <p:spPr>
              <a:xfrm>
                <a:off x="7822065" y="1886773"/>
                <a:ext cx="871612" cy="871612"/>
              </a:xfrm>
              <a:prstGeom prst="ellipse">
                <a:avLst/>
              </a:prstGeom>
              <a:solidFill>
                <a:srgbClr val="388BA5"/>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solidFill>
                    <a:schemeClr val="bg1"/>
                  </a:solidFill>
                  <a:cs typeface="+mn-ea"/>
                  <a:sym typeface="+mn-lt"/>
                </a:endParaRPr>
              </a:p>
            </p:txBody>
          </p:sp>
          <p:sp>
            <p:nvSpPr>
              <p:cNvPr id="20" name="文本框 19"/>
              <p:cNvSpPr txBox="1"/>
              <p:nvPr/>
            </p:nvSpPr>
            <p:spPr>
              <a:xfrm>
                <a:off x="7756215" y="2077400"/>
                <a:ext cx="984369" cy="478944"/>
              </a:xfrm>
              <a:prstGeom prst="rect">
                <a:avLst/>
              </a:prstGeom>
              <a:noFill/>
            </p:spPr>
            <p:txBody>
              <a:bodyPr wrap="square" rtlCol="0">
                <a:spAutoFit/>
              </a:bodyPr>
              <a:lstStyle/>
              <a:p>
                <a:pPr algn="ctr"/>
                <a:r>
                  <a:rPr lang="en-US" altLang="zh-CN" sz="2400" dirty="0">
                    <a:solidFill>
                      <a:schemeClr val="bg1"/>
                    </a:solidFill>
                    <a:cs typeface="+mn-ea"/>
                    <a:sym typeface="+mn-lt"/>
                  </a:rPr>
                  <a:t>01</a:t>
                </a:r>
                <a:endParaRPr lang="zh-CN" altLang="en-US" sz="2400" dirty="0">
                  <a:solidFill>
                    <a:schemeClr val="bg1"/>
                  </a:solidFill>
                  <a:cs typeface="+mn-ea"/>
                  <a:sym typeface="+mn-lt"/>
                </a:endParaRPr>
              </a:p>
            </p:txBody>
          </p:sp>
        </p:grpSp>
        <p:sp>
          <p:nvSpPr>
            <p:cNvPr id="41" name="文本框 40"/>
            <p:cNvSpPr txBox="1"/>
            <p:nvPr/>
          </p:nvSpPr>
          <p:spPr>
            <a:xfrm>
              <a:off x="7566352" y="1470261"/>
              <a:ext cx="3808147" cy="1327286"/>
            </a:xfrm>
            <a:prstGeom prst="rect">
              <a:avLst/>
            </a:prstGeom>
            <a:noFill/>
          </p:spPr>
          <p:txBody>
            <a:bodyPr wrap="square" rtlCol="0">
              <a:spAutoFit/>
            </a:bodyPr>
            <a:lstStyle/>
            <a:p>
              <a:pPr>
                <a:lnSpc>
                  <a:spcPct val="130000"/>
                </a:lnSpc>
              </a:pP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图一显示了由</a:t>
              </a:r>
              <a:r>
                <a:rPr lang="en-US" altLang="zh-CN"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95%</a:t>
              </a: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的</a:t>
              </a:r>
              <a:r>
                <a:rPr lang="en-US" altLang="zh-CN" sz="1600" b="0" dirty="0">
                  <a:latin typeface="宋体" panose="02010600030101010101" pitchFamily="2" charset="-122"/>
                  <a:ea typeface="宋体" panose="02010600030101010101" pitchFamily="2" charset="-122"/>
                  <a:cs typeface="+mn-ea"/>
                  <a:sym typeface="+mn-lt"/>
                </a:rPr>
                <a:t>Fundamentalists</a:t>
              </a: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 和</a:t>
              </a:r>
              <a:r>
                <a:rPr lang="en-US" altLang="zh-CN"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5%</a:t>
              </a: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的</a:t>
              </a:r>
              <a:r>
                <a:rPr lang="en-US" altLang="zh-CN" sz="1600" b="0" dirty="0">
                  <a:latin typeface="宋体" panose="02010600030101010101" pitchFamily="2" charset="-122"/>
                  <a:ea typeface="宋体" panose="02010600030101010101" pitchFamily="2" charset="-122"/>
                  <a:cs typeface="+mn-ea"/>
                  <a:sym typeface="+mn-lt"/>
                </a:rPr>
                <a:t>chartists</a:t>
              </a: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 （</a:t>
              </a:r>
              <a:r>
                <a:rPr lang="en-US" altLang="zh-CN"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m = 10 </a:t>
              </a: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）构成的股票市场的</a:t>
              </a:r>
              <a:r>
                <a:rPr lang="zh-CN" altLang="en-US" sz="1600" spc="100" dirty="0">
                  <a:solidFill>
                    <a:srgbClr val="FF0000"/>
                  </a:solidFill>
                  <a:latin typeface="宋体" panose="02010600030101010101" pitchFamily="2" charset="-122"/>
                  <a:ea typeface="宋体" panose="02010600030101010101" pitchFamily="2" charset="-122"/>
                  <a:cs typeface="+mn-ea"/>
                  <a:sym typeface="+mn-lt"/>
                </a:rPr>
                <a:t>对数均衡价格（</a:t>
              </a:r>
              <a:r>
                <a:rPr lang="en-US" altLang="zh-CN" sz="1600" spc="100" dirty="0">
                  <a:solidFill>
                    <a:srgbClr val="FF0000"/>
                  </a:solidFill>
                  <a:latin typeface="宋体" panose="02010600030101010101" pitchFamily="2" charset="-122"/>
                  <a:ea typeface="宋体" panose="02010600030101010101" pitchFamily="2" charset="-122"/>
                  <a:cs typeface="+mn-ea"/>
                  <a:sym typeface="+mn-lt"/>
                </a:rPr>
                <a:t>EQP</a:t>
              </a:r>
              <a:r>
                <a:rPr lang="zh-CN" altLang="en-US" sz="1600" spc="100" dirty="0">
                  <a:solidFill>
                    <a:srgbClr val="FF0000"/>
                  </a:solidFill>
                  <a:latin typeface="宋体" panose="02010600030101010101" pitchFamily="2" charset="-122"/>
                  <a:ea typeface="宋体" panose="02010600030101010101" pitchFamily="2" charset="-122"/>
                  <a:cs typeface="+mn-ea"/>
                  <a:sym typeface="+mn-lt"/>
                </a:rPr>
                <a:t>）</a:t>
              </a: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。基本价格（红线）</a:t>
              </a:r>
              <a:endParaRPr lang="en-US" altLang="zh-CN"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endParaRPr>
            </a:p>
          </p:txBody>
        </p:sp>
      </p:grpSp>
      <p:grpSp>
        <p:nvGrpSpPr>
          <p:cNvPr id="11" name="组合 10"/>
          <p:cNvGrpSpPr/>
          <p:nvPr/>
        </p:nvGrpSpPr>
        <p:grpSpPr>
          <a:xfrm>
            <a:off x="7293944" y="4084821"/>
            <a:ext cx="4666025" cy="1327286"/>
            <a:chOff x="6463649" y="3285167"/>
            <a:chExt cx="4666025" cy="1327286"/>
          </a:xfrm>
        </p:grpSpPr>
        <p:grpSp>
          <p:nvGrpSpPr>
            <p:cNvPr id="24" name="组合 72"/>
            <p:cNvGrpSpPr/>
            <p:nvPr/>
          </p:nvGrpSpPr>
          <p:grpSpPr>
            <a:xfrm>
              <a:off x="6463649" y="3303396"/>
              <a:ext cx="948562" cy="840166"/>
              <a:chOff x="7690365" y="3564204"/>
              <a:chExt cx="984369" cy="871612"/>
            </a:xfrm>
          </p:grpSpPr>
          <p:sp>
            <p:nvSpPr>
              <p:cNvPr id="25" name="椭圆 24"/>
              <p:cNvSpPr/>
              <p:nvPr/>
            </p:nvSpPr>
            <p:spPr>
              <a:xfrm>
                <a:off x="7756215" y="3564204"/>
                <a:ext cx="871612" cy="871612"/>
              </a:xfrm>
              <a:prstGeom prst="ellipse">
                <a:avLst/>
              </a:prstGeom>
              <a:solidFill>
                <a:srgbClr val="5BAAA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a:solidFill>
                    <a:schemeClr val="bg1"/>
                  </a:solidFill>
                  <a:cs typeface="+mn-ea"/>
                  <a:sym typeface="+mn-lt"/>
                </a:endParaRPr>
              </a:p>
            </p:txBody>
          </p:sp>
          <p:sp>
            <p:nvSpPr>
              <p:cNvPr id="26" name="文本框 25"/>
              <p:cNvSpPr txBox="1"/>
              <p:nvPr/>
            </p:nvSpPr>
            <p:spPr>
              <a:xfrm>
                <a:off x="7690365" y="3754830"/>
                <a:ext cx="984369" cy="478944"/>
              </a:xfrm>
              <a:prstGeom prst="rect">
                <a:avLst/>
              </a:prstGeom>
              <a:noFill/>
            </p:spPr>
            <p:txBody>
              <a:bodyPr wrap="square" rtlCol="0">
                <a:spAutoFit/>
              </a:bodyPr>
              <a:lstStyle/>
              <a:p>
                <a:pPr algn="ctr"/>
                <a:r>
                  <a:rPr lang="en-US" altLang="zh-CN" sz="2400" dirty="0">
                    <a:solidFill>
                      <a:schemeClr val="bg1"/>
                    </a:solidFill>
                    <a:cs typeface="+mn-ea"/>
                    <a:sym typeface="+mn-lt"/>
                  </a:rPr>
                  <a:t>02</a:t>
                </a:r>
                <a:endParaRPr lang="zh-CN" altLang="en-US" sz="2400" dirty="0">
                  <a:solidFill>
                    <a:schemeClr val="bg1"/>
                  </a:solidFill>
                  <a:cs typeface="+mn-ea"/>
                  <a:sym typeface="+mn-lt"/>
                </a:endParaRPr>
              </a:p>
            </p:txBody>
          </p:sp>
        </p:grpSp>
        <p:sp>
          <p:nvSpPr>
            <p:cNvPr id="44" name="文本框 43"/>
            <p:cNvSpPr txBox="1"/>
            <p:nvPr/>
          </p:nvSpPr>
          <p:spPr>
            <a:xfrm>
              <a:off x="7475666" y="3285167"/>
              <a:ext cx="3654008" cy="1327286"/>
            </a:xfrm>
            <a:prstGeom prst="rect">
              <a:avLst/>
            </a:prstGeom>
            <a:noFill/>
          </p:spPr>
          <p:txBody>
            <a:bodyPr wrap="square" rtlCol="0">
              <a:spAutoFit/>
            </a:bodyPr>
            <a:lstStyle/>
            <a:p>
              <a:pPr>
                <a:lnSpc>
                  <a:spcPct val="130000"/>
                </a:lnSpc>
              </a:pP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两类投资者行为依据不同，所以市场上即使只有</a:t>
              </a:r>
              <a:r>
                <a:rPr lang="en-US" altLang="zh-CN"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5%</a:t>
              </a: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的</a:t>
              </a:r>
              <a:r>
                <a:rPr lang="en-US" altLang="zh-CN"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chartists</a:t>
              </a: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存在也会导致</a:t>
              </a:r>
              <a:r>
                <a:rPr lang="zh-CN" altLang="en-US" sz="1600" spc="100" dirty="0">
                  <a:solidFill>
                    <a:srgbClr val="FF0000"/>
                  </a:solidFill>
                  <a:latin typeface="宋体" panose="02010600030101010101" pitchFamily="2" charset="-122"/>
                  <a:ea typeface="宋体" panose="02010600030101010101" pitchFamily="2" charset="-122"/>
                  <a:cs typeface="+mn-ea"/>
                  <a:sym typeface="+mn-lt"/>
                </a:rPr>
                <a:t>周期性的价格动态</a:t>
              </a: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，包括周期性的繁荣和崩溃。</a:t>
              </a:r>
            </a:p>
          </p:txBody>
        </p:sp>
      </p:grpSp>
      <p:sp>
        <p:nvSpPr>
          <p:cNvPr id="33" name="文本框 32"/>
          <p:cNvSpPr txBox="1"/>
          <p:nvPr/>
        </p:nvSpPr>
        <p:spPr>
          <a:xfrm>
            <a:off x="1283233" y="214158"/>
            <a:ext cx="10491425"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en-US" altLang="zh-CN" b="0" dirty="0">
                <a:latin typeface="站酷庆科黄油体" panose="02000803000000020004" pitchFamily="2" charset="-122"/>
                <a:ea typeface="站酷庆科黄油体" panose="02000803000000020004" pitchFamily="2" charset="-122"/>
                <a:cs typeface="+mn-ea"/>
                <a:sym typeface="+mn-lt"/>
              </a:rPr>
              <a:t>Fundamentalists (95%) and chartists (5%) with equal memory (m = 10)</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sp>
        <p:nvSpPr>
          <p:cNvPr id="34" name="文本框 33"/>
          <p:cNvSpPr txBox="1"/>
          <p:nvPr/>
        </p:nvSpPr>
        <p:spPr>
          <a:xfrm>
            <a:off x="417342" y="180989"/>
            <a:ext cx="764953" cy="584775"/>
          </a:xfrm>
          <a:prstGeom prst="rect">
            <a:avLst/>
          </a:prstGeom>
          <a:noFill/>
        </p:spPr>
        <p:txBody>
          <a:bodyPr wrap="none" rtlCol="0">
            <a:spAutoFit/>
          </a:bodyPr>
          <a:lstStyle/>
          <a:p>
            <a:r>
              <a:rPr lang="en-US" altLang="zh-CN" sz="3200" dirty="0">
                <a:solidFill>
                  <a:srgbClr val="388BA5"/>
                </a:solidFill>
                <a:latin typeface="优设标题黑" panose="00000500000000000000" pitchFamily="2" charset="-122"/>
                <a:ea typeface="优设标题黑" panose="00000500000000000000" pitchFamily="2" charset="-122"/>
              </a:rPr>
              <a:t>3.1</a:t>
            </a:r>
            <a:endParaRPr lang="zh-CN" altLang="en-US" sz="3200" dirty="0">
              <a:solidFill>
                <a:srgbClr val="388BA5"/>
              </a:solidFill>
              <a:latin typeface="优设标题黑" panose="00000500000000000000" pitchFamily="2" charset="-122"/>
              <a:ea typeface="优设标题黑" panose="00000500000000000000" pitchFamily="2" charset="-122"/>
            </a:endParaRPr>
          </a:p>
        </p:txBody>
      </p:sp>
      <p:pic>
        <p:nvPicPr>
          <p:cNvPr id="3" name="图片 2">
            <a:extLst>
              <a:ext uri="{FF2B5EF4-FFF2-40B4-BE49-F238E27FC236}">
                <a16:creationId xmlns:a16="http://schemas.microsoft.com/office/drawing/2014/main" id="{75236542-77D3-415D-A274-E1099212A5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81" y="1378635"/>
            <a:ext cx="6364612" cy="46489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283233" y="214158"/>
            <a:ext cx="10491425"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en-US" altLang="zh-CN" b="0" dirty="0">
                <a:latin typeface="站酷庆科黄油体" panose="02000803000000020004" pitchFamily="2" charset="-122"/>
                <a:ea typeface="站酷庆科黄油体" panose="02000803000000020004" pitchFamily="2" charset="-122"/>
                <a:cs typeface="+mn-ea"/>
                <a:sym typeface="+mn-lt"/>
              </a:rPr>
              <a:t>Fundamentalists (95%) and chartists (5%) with equal memory (m = 10)</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pic>
        <p:nvPicPr>
          <p:cNvPr id="4" name="图片 3">
            <a:extLst>
              <a:ext uri="{FF2B5EF4-FFF2-40B4-BE49-F238E27FC236}">
                <a16:creationId xmlns:a16="http://schemas.microsoft.com/office/drawing/2014/main" id="{0FA61327-FF28-4846-ACCA-661B9AC4E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626" y="1238830"/>
            <a:ext cx="8329022" cy="4894683"/>
          </a:xfrm>
          <a:prstGeom prst="rect">
            <a:avLst/>
          </a:prstGeom>
        </p:spPr>
      </p:pic>
      <p:sp>
        <p:nvSpPr>
          <p:cNvPr id="5" name="矩形 4">
            <a:extLst>
              <a:ext uri="{FF2B5EF4-FFF2-40B4-BE49-F238E27FC236}">
                <a16:creationId xmlns:a16="http://schemas.microsoft.com/office/drawing/2014/main" id="{CA7A38F5-413A-4EDC-B5BF-BDB693265935}"/>
              </a:ext>
            </a:extLst>
          </p:cNvPr>
          <p:cNvSpPr/>
          <p:nvPr/>
        </p:nvSpPr>
        <p:spPr>
          <a:xfrm>
            <a:off x="1786597" y="1281033"/>
            <a:ext cx="3094892" cy="22613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7107D1B-E6DE-43D6-B775-86714D9E75B8}"/>
              </a:ext>
            </a:extLst>
          </p:cNvPr>
          <p:cNvSpPr txBox="1"/>
          <p:nvPr/>
        </p:nvSpPr>
        <p:spPr>
          <a:xfrm>
            <a:off x="9130114" y="3916448"/>
            <a:ext cx="2550577" cy="1754326"/>
          </a:xfrm>
          <a:prstGeom prst="rect">
            <a:avLst/>
          </a:prstGeom>
          <a:noFill/>
        </p:spPr>
        <p:txBody>
          <a:bodyPr wrap="square" rtlCol="0">
            <a:spAutoFit/>
          </a:bodyPr>
          <a:lstStyle/>
          <a:p>
            <a:r>
              <a:rPr lang="zh-CN" altLang="en-US" dirty="0"/>
              <a:t>价格周期平均大约需要</a:t>
            </a:r>
            <a:r>
              <a:rPr lang="en-US" altLang="zh-CN" dirty="0"/>
              <a:t>18</a:t>
            </a:r>
            <a:r>
              <a:rPr lang="zh-CN" altLang="en-US" dirty="0"/>
              <a:t>个单位的时间，也就是说，价格需要</a:t>
            </a:r>
            <a:r>
              <a:rPr lang="en-US" altLang="zh-CN" dirty="0"/>
              <a:t>18</a:t>
            </a:r>
            <a:r>
              <a:rPr lang="zh-CN" altLang="en-US" dirty="0"/>
              <a:t>个单位的时间才能从其基本价值移动到最终回到这个水平。</a:t>
            </a:r>
          </a:p>
        </p:txBody>
      </p:sp>
      <p:sp>
        <p:nvSpPr>
          <p:cNvPr id="27" name="文本框 26">
            <a:extLst>
              <a:ext uri="{FF2B5EF4-FFF2-40B4-BE49-F238E27FC236}">
                <a16:creationId xmlns:a16="http://schemas.microsoft.com/office/drawing/2014/main" id="{369B5D5E-F242-4FCB-B573-407FF5A2E7D7}"/>
              </a:ext>
            </a:extLst>
          </p:cNvPr>
          <p:cNvSpPr txBox="1"/>
          <p:nvPr/>
        </p:nvSpPr>
        <p:spPr>
          <a:xfrm>
            <a:off x="417342" y="139712"/>
            <a:ext cx="764953" cy="584775"/>
          </a:xfrm>
          <a:prstGeom prst="rect">
            <a:avLst/>
          </a:prstGeom>
          <a:noFill/>
        </p:spPr>
        <p:txBody>
          <a:bodyPr wrap="none" rtlCol="0">
            <a:spAutoFit/>
          </a:bodyPr>
          <a:lstStyle/>
          <a:p>
            <a:r>
              <a:rPr lang="en-US" altLang="zh-CN" sz="3200" dirty="0">
                <a:solidFill>
                  <a:srgbClr val="388BA5"/>
                </a:solidFill>
                <a:latin typeface="优设标题黑" panose="00000500000000000000" pitchFamily="2" charset="-122"/>
                <a:ea typeface="优设标题黑" panose="00000500000000000000" pitchFamily="2" charset="-122"/>
              </a:rPr>
              <a:t>3.1</a:t>
            </a:r>
            <a:endParaRPr lang="zh-CN" altLang="en-US" sz="3200" dirty="0">
              <a:solidFill>
                <a:srgbClr val="388BA5"/>
              </a:solidFill>
              <a:latin typeface="优设标题黑" panose="00000500000000000000" pitchFamily="2" charset="-122"/>
              <a:ea typeface="优设标题黑" panose="00000500000000000000" pitchFamily="2" charset="-122"/>
            </a:endParaRPr>
          </a:p>
        </p:txBody>
      </p:sp>
      <p:sp>
        <p:nvSpPr>
          <p:cNvPr id="8" name="文本框 7">
            <a:extLst>
              <a:ext uri="{FF2B5EF4-FFF2-40B4-BE49-F238E27FC236}">
                <a16:creationId xmlns:a16="http://schemas.microsoft.com/office/drawing/2014/main" id="{850BC89E-B4D5-4FD1-AEF6-75E90565C8FC}"/>
              </a:ext>
            </a:extLst>
          </p:cNvPr>
          <p:cNvSpPr txBox="1"/>
          <p:nvPr/>
        </p:nvSpPr>
        <p:spPr>
          <a:xfrm>
            <a:off x="9130114" y="1534561"/>
            <a:ext cx="2550578" cy="1754326"/>
          </a:xfrm>
          <a:prstGeom prst="rect">
            <a:avLst/>
          </a:prstGeom>
          <a:noFill/>
        </p:spPr>
        <p:txBody>
          <a:bodyPr wrap="square">
            <a:spAutoFit/>
          </a:bodyPr>
          <a:lstStyle/>
          <a:p>
            <a:r>
              <a:rPr lang="zh-CN" altLang="en-US" dirty="0"/>
              <a:t>图</a:t>
            </a:r>
            <a:r>
              <a:rPr lang="en-US" altLang="zh-CN" dirty="0"/>
              <a:t>7</a:t>
            </a:r>
            <a:r>
              <a:rPr lang="zh-CN" altLang="en-US" dirty="0"/>
              <a:t>显示了在不同情况下，将</a:t>
            </a:r>
            <a:r>
              <a:rPr lang="en-US" altLang="zh-CN" dirty="0"/>
              <a:t>EQP</a:t>
            </a:r>
            <a:r>
              <a:rPr lang="zh-CN" altLang="en-US" dirty="0"/>
              <a:t>时间序列的对数平滑作为周期的函数</a:t>
            </a:r>
            <a:r>
              <a:rPr lang="en-US" altLang="zh-CN" dirty="0"/>
              <a:t>(</a:t>
            </a:r>
            <a:r>
              <a:rPr lang="zh-CN" altLang="en-US" dirty="0"/>
              <a:t>时间步长为单位</a:t>
            </a:r>
            <a:r>
              <a:rPr lang="en-US" altLang="zh-CN" dirty="0"/>
              <a:t>)</a:t>
            </a:r>
            <a:r>
              <a:rPr lang="zh-CN" altLang="en-US" dirty="0"/>
              <a:t>。最高值峰值对应于序列完成主导周期的时期。</a:t>
            </a:r>
          </a:p>
        </p:txBody>
      </p:sp>
    </p:spTree>
    <p:extLst>
      <p:ext uri="{BB962C8B-B14F-4D97-AF65-F5344CB8AC3E}">
        <p14:creationId xmlns:p14="http://schemas.microsoft.com/office/powerpoint/2010/main" val="3162115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1283232" y="4406480"/>
            <a:ext cx="9394145" cy="1342803"/>
          </a:xfrm>
          <a:prstGeom prst="rect">
            <a:avLst/>
          </a:prstGeom>
          <a:noFill/>
        </p:spPr>
        <p:txBody>
          <a:bodyPr wrap="square" rtlCol="0">
            <a:spAutoFit/>
          </a:bodyPr>
          <a:lstStyle/>
          <a:p>
            <a:pPr>
              <a:lnSpc>
                <a:spcPct val="130000"/>
              </a:lnSpc>
            </a:pP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    </a:t>
            </a:r>
            <a:r>
              <a:rPr lang="zh-CN" altLang="en-US" sz="1600" spc="100" dirty="0">
                <a:solidFill>
                  <a:srgbClr val="FF0000"/>
                </a:solidFill>
                <a:latin typeface="宋体" panose="02010600030101010101" pitchFamily="2" charset="-122"/>
                <a:ea typeface="宋体" panose="02010600030101010101" pitchFamily="2" charset="-122"/>
                <a:cs typeface="+mn-ea"/>
                <a:sym typeface="+mn-lt"/>
              </a:rPr>
              <a:t>平均回报率</a:t>
            </a: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有显著的提高</a:t>
            </a:r>
            <a:r>
              <a:rPr lang="en-US" altLang="zh-CN"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a:t>
            </a: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从</a:t>
            </a:r>
            <a:r>
              <a:rPr lang="en-US" altLang="zh-CN"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4%</a:t>
            </a: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到</a:t>
            </a:r>
            <a:r>
              <a:rPr lang="en-US" altLang="zh-CN"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8%)</a:t>
            </a: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，但与市场上只有</a:t>
            </a:r>
            <a:r>
              <a:rPr lang="en-US" altLang="zh-CN" sz="1600" dirty="0"/>
              <a:t>Fundamentalists</a:t>
            </a: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rPr>
              <a:t>的</a:t>
            </a: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情况相比，</a:t>
            </a:r>
            <a:r>
              <a:rPr lang="zh-CN" altLang="en-US" sz="1600" spc="100" dirty="0">
                <a:solidFill>
                  <a:srgbClr val="FF0000"/>
                </a:solidFill>
                <a:latin typeface="宋体" panose="02010600030101010101" pitchFamily="2" charset="-122"/>
                <a:ea typeface="宋体" panose="02010600030101010101" pitchFamily="2" charset="-122"/>
                <a:cs typeface="+mn-ea"/>
                <a:sym typeface="+mn-lt"/>
              </a:rPr>
              <a:t>标准差</a:t>
            </a: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也有所增加</a:t>
            </a:r>
            <a:r>
              <a:rPr lang="en-US" altLang="zh-CN"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a:t>
            </a: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从</a:t>
            </a:r>
            <a:r>
              <a:rPr lang="en-US" altLang="zh-CN"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0.05</a:t>
            </a: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到</a:t>
            </a:r>
            <a:r>
              <a:rPr lang="en-US" altLang="zh-CN"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0.56)</a:t>
            </a: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a:t>
            </a:r>
            <a:endParaRPr lang="en-US" altLang="zh-CN"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endParaRPr>
          </a:p>
          <a:p>
            <a:pPr>
              <a:lnSpc>
                <a:spcPct val="130000"/>
              </a:lnSpc>
            </a:pP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    当市场上</a:t>
            </a:r>
            <a:r>
              <a:rPr lang="en-US" altLang="zh-CN"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5%</a:t>
            </a: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的交易员是</a:t>
            </a:r>
            <a:r>
              <a:rPr lang="en-US" altLang="zh-CN" sz="1600" dirty="0"/>
              <a:t>Chartists</a:t>
            </a: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时，回报率的分布比只有</a:t>
            </a:r>
            <a:r>
              <a:rPr lang="en-US" altLang="zh-CN" sz="1600" dirty="0"/>
              <a:t>Fundamentalists</a:t>
            </a:r>
            <a:r>
              <a:rPr lang="zh-CN" altLang="en-US"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时更加呈现尖峰形式。尾巴更长、更重，分布不对称。</a:t>
            </a:r>
            <a:endParaRPr lang="en-US" altLang="zh-CN" sz="1600" spc="100" dirty="0">
              <a:solidFill>
                <a:schemeClr val="tx1">
                  <a:lumMod val="65000"/>
                  <a:lumOff val="35000"/>
                </a:schemeClr>
              </a:solidFill>
              <a:latin typeface="宋体" panose="02010600030101010101" pitchFamily="2" charset="-122"/>
              <a:ea typeface="宋体" panose="02010600030101010101" pitchFamily="2" charset="-122"/>
              <a:cs typeface="+mn-ea"/>
              <a:sym typeface="+mn-lt"/>
            </a:endParaRPr>
          </a:p>
        </p:txBody>
      </p:sp>
      <p:pic>
        <p:nvPicPr>
          <p:cNvPr id="3" name="图片 2">
            <a:extLst>
              <a:ext uri="{FF2B5EF4-FFF2-40B4-BE49-F238E27FC236}">
                <a16:creationId xmlns:a16="http://schemas.microsoft.com/office/drawing/2014/main" id="{8AF6DE4C-5254-4C20-9120-B89E513D2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335" y="1434904"/>
            <a:ext cx="9072810" cy="2448709"/>
          </a:xfrm>
          <a:prstGeom prst="rect">
            <a:avLst/>
          </a:prstGeom>
        </p:spPr>
      </p:pic>
      <p:sp>
        <p:nvSpPr>
          <p:cNvPr id="2" name="矩形 1">
            <a:extLst>
              <a:ext uri="{FF2B5EF4-FFF2-40B4-BE49-F238E27FC236}">
                <a16:creationId xmlns:a16="http://schemas.microsoft.com/office/drawing/2014/main" id="{888A6AD4-0DFA-4258-B01D-FDE5325A26A3}"/>
              </a:ext>
            </a:extLst>
          </p:cNvPr>
          <p:cNvSpPr/>
          <p:nvPr/>
        </p:nvSpPr>
        <p:spPr>
          <a:xfrm>
            <a:off x="1283232" y="2236763"/>
            <a:ext cx="2908940" cy="14208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7235989-6A32-42C3-8F87-F211180217CE}"/>
              </a:ext>
            </a:extLst>
          </p:cNvPr>
          <p:cNvSpPr txBox="1"/>
          <p:nvPr/>
        </p:nvSpPr>
        <p:spPr>
          <a:xfrm>
            <a:off x="1283232" y="205614"/>
            <a:ext cx="10491425"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en-US" altLang="zh-CN" b="0" dirty="0">
                <a:latin typeface="站酷庆科黄油体" panose="02000803000000020004" pitchFamily="2" charset="-122"/>
                <a:ea typeface="站酷庆科黄油体" panose="02000803000000020004" pitchFamily="2" charset="-122"/>
                <a:cs typeface="+mn-ea"/>
                <a:sym typeface="+mn-lt"/>
              </a:rPr>
              <a:t>Fundamentalists (95%) and chartists (5%) with equal memory (m = 10)</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sp>
        <p:nvSpPr>
          <p:cNvPr id="8" name="文本框 7">
            <a:extLst>
              <a:ext uri="{FF2B5EF4-FFF2-40B4-BE49-F238E27FC236}">
                <a16:creationId xmlns:a16="http://schemas.microsoft.com/office/drawing/2014/main" id="{8BE188D4-A8E8-4D65-835B-8B5F1F83A95D}"/>
              </a:ext>
            </a:extLst>
          </p:cNvPr>
          <p:cNvSpPr txBox="1"/>
          <p:nvPr/>
        </p:nvSpPr>
        <p:spPr>
          <a:xfrm>
            <a:off x="417342" y="139712"/>
            <a:ext cx="764953" cy="584775"/>
          </a:xfrm>
          <a:prstGeom prst="rect">
            <a:avLst/>
          </a:prstGeom>
          <a:noFill/>
        </p:spPr>
        <p:txBody>
          <a:bodyPr wrap="none" rtlCol="0">
            <a:spAutoFit/>
          </a:bodyPr>
          <a:lstStyle/>
          <a:p>
            <a:r>
              <a:rPr lang="en-US" altLang="zh-CN" sz="3200" dirty="0">
                <a:solidFill>
                  <a:srgbClr val="388BA5"/>
                </a:solidFill>
                <a:latin typeface="优设标题黑" panose="00000500000000000000" pitchFamily="2" charset="-122"/>
                <a:ea typeface="优设标题黑" panose="00000500000000000000" pitchFamily="2" charset="-122"/>
              </a:rPr>
              <a:t>3.1</a:t>
            </a:r>
            <a:endParaRPr lang="zh-CN" altLang="en-US" sz="3200" dirty="0">
              <a:solidFill>
                <a:srgbClr val="388BA5"/>
              </a:solidFill>
              <a:latin typeface="优设标题黑" panose="00000500000000000000" pitchFamily="2" charset="-122"/>
              <a:ea typeface="优设标题黑" panose="00000500000000000000" pitchFamily="2" charset="-122"/>
            </a:endParaRPr>
          </a:p>
        </p:txBody>
      </p:sp>
    </p:spTree>
    <p:extLst>
      <p:ext uri="{BB962C8B-B14F-4D97-AF65-F5344CB8AC3E}">
        <p14:creationId xmlns:p14="http://schemas.microsoft.com/office/powerpoint/2010/main" val="2109908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1514622" y="5063895"/>
            <a:ext cx="9394145" cy="761427"/>
          </a:xfrm>
          <a:prstGeom prst="rect">
            <a:avLst/>
          </a:prstGeom>
          <a:noFill/>
        </p:spPr>
        <p:txBody>
          <a:bodyPr wrap="square" rtlCol="0">
            <a:spAutoFit/>
          </a:bodyPr>
          <a:lstStyle/>
          <a:p>
            <a:pPr algn="ctr">
              <a:lnSpc>
                <a:spcPct val="130000"/>
              </a:lnSpc>
            </a:pPr>
            <a:endParaRPr lang="en-US" altLang="zh-CN" b="1" spc="100" dirty="0">
              <a:solidFill>
                <a:schemeClr val="tx1">
                  <a:lumMod val="65000"/>
                  <a:lumOff val="35000"/>
                </a:schemeClr>
              </a:solidFill>
              <a:latin typeface="宋体" panose="02010600030101010101" pitchFamily="2" charset="-122"/>
              <a:ea typeface="宋体" panose="02010600030101010101" pitchFamily="2" charset="-122"/>
              <a:cs typeface="+mn-ea"/>
              <a:sym typeface="+mn-lt"/>
            </a:endParaRPr>
          </a:p>
          <a:p>
            <a:pPr algn="ctr">
              <a:lnSpc>
                <a:spcPct val="130000"/>
              </a:lnSpc>
            </a:pPr>
            <a:r>
              <a:rPr lang="zh-CN" altLang="en-US" b="1" spc="100" dirty="0">
                <a:solidFill>
                  <a:schemeClr val="tx1">
                    <a:lumMod val="65000"/>
                    <a:lumOff val="35000"/>
                  </a:schemeClr>
                </a:solidFill>
                <a:latin typeface="宋体" panose="02010600030101010101" pitchFamily="2" charset="-122"/>
                <a:ea typeface="宋体" panose="02010600030101010101" pitchFamily="2" charset="-122"/>
                <a:cs typeface="+mn-ea"/>
                <a:sym typeface="+mn-lt"/>
              </a:rPr>
              <a:t>股票成交量和波动性情况</a:t>
            </a:r>
            <a:endParaRPr lang="en-US" altLang="zh-CN" b="1" spc="100" dirty="0">
              <a:solidFill>
                <a:schemeClr val="tx1">
                  <a:lumMod val="65000"/>
                  <a:lumOff val="35000"/>
                </a:schemeClr>
              </a:solidFill>
              <a:latin typeface="宋体" panose="02010600030101010101" pitchFamily="2" charset="-122"/>
              <a:ea typeface="宋体" panose="02010600030101010101" pitchFamily="2" charset="-122"/>
              <a:cs typeface="+mn-ea"/>
              <a:sym typeface="+mn-lt"/>
            </a:endParaRPr>
          </a:p>
        </p:txBody>
      </p:sp>
      <p:pic>
        <p:nvPicPr>
          <p:cNvPr id="4" name="图片 3">
            <a:extLst>
              <a:ext uri="{FF2B5EF4-FFF2-40B4-BE49-F238E27FC236}">
                <a16:creationId xmlns:a16="http://schemas.microsoft.com/office/drawing/2014/main" id="{38CC4F69-6F19-4CFF-ACF3-B969FD7072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233" y="1237956"/>
            <a:ext cx="9291703" cy="2943833"/>
          </a:xfrm>
          <a:prstGeom prst="rect">
            <a:avLst/>
          </a:prstGeom>
        </p:spPr>
      </p:pic>
      <p:sp>
        <p:nvSpPr>
          <p:cNvPr id="15" name="文本框 14">
            <a:extLst>
              <a:ext uri="{FF2B5EF4-FFF2-40B4-BE49-F238E27FC236}">
                <a16:creationId xmlns:a16="http://schemas.microsoft.com/office/drawing/2014/main" id="{24E8D6A1-514B-4708-BDF4-D3FF9842CD2D}"/>
              </a:ext>
            </a:extLst>
          </p:cNvPr>
          <p:cNvSpPr txBox="1"/>
          <p:nvPr/>
        </p:nvSpPr>
        <p:spPr>
          <a:xfrm>
            <a:off x="345600" y="4053179"/>
            <a:ext cx="4120214" cy="369332"/>
          </a:xfrm>
          <a:prstGeom prst="rect">
            <a:avLst/>
          </a:prstGeom>
          <a:noFill/>
        </p:spPr>
        <p:txBody>
          <a:bodyPr wrap="square">
            <a:spAutoFit/>
          </a:bodyPr>
          <a:lstStyle/>
          <a:p>
            <a:r>
              <a:rPr lang="zh-CN" altLang="en-US" dirty="0"/>
              <a:t> </a:t>
            </a:r>
          </a:p>
        </p:txBody>
      </p:sp>
      <p:grpSp>
        <p:nvGrpSpPr>
          <p:cNvPr id="23" name="组合 22">
            <a:extLst>
              <a:ext uri="{FF2B5EF4-FFF2-40B4-BE49-F238E27FC236}">
                <a16:creationId xmlns:a16="http://schemas.microsoft.com/office/drawing/2014/main" id="{7300D5A8-6102-47E6-8506-B552FDA2575E}"/>
              </a:ext>
            </a:extLst>
          </p:cNvPr>
          <p:cNvGrpSpPr/>
          <p:nvPr/>
        </p:nvGrpSpPr>
        <p:grpSpPr>
          <a:xfrm>
            <a:off x="1202361" y="3987752"/>
            <a:ext cx="9291702" cy="1104316"/>
            <a:chOff x="1202361" y="3987752"/>
            <a:chExt cx="9291702" cy="1104316"/>
          </a:xfrm>
        </p:grpSpPr>
        <p:sp>
          <p:nvSpPr>
            <p:cNvPr id="21" name="文本框 20">
              <a:extLst>
                <a:ext uri="{FF2B5EF4-FFF2-40B4-BE49-F238E27FC236}">
                  <a16:creationId xmlns:a16="http://schemas.microsoft.com/office/drawing/2014/main" id="{FA8E1CA1-B90F-4DA1-B80D-1E570B995CF0}"/>
                </a:ext>
              </a:extLst>
            </p:cNvPr>
            <p:cNvSpPr txBox="1"/>
            <p:nvPr/>
          </p:nvSpPr>
          <p:spPr>
            <a:xfrm>
              <a:off x="1202361" y="4445737"/>
              <a:ext cx="9291702" cy="646331"/>
            </a:xfrm>
            <a:prstGeom prst="rect">
              <a:avLst/>
            </a:prstGeom>
            <a:noFill/>
          </p:spPr>
          <p:txBody>
            <a:bodyPr wrap="square">
              <a:spAutoFit/>
            </a:bodyPr>
            <a:lstStyle/>
            <a:p>
              <a:r>
                <a:rPr lang="zh-CN" altLang="en-US" dirty="0">
                  <a:solidFill>
                    <a:srgbClr val="FF0000"/>
                  </a:solidFill>
                </a:rPr>
                <a:t>在</a:t>
              </a:r>
              <a:r>
                <a:rPr lang="en-US" altLang="zh-CN" dirty="0">
                  <a:solidFill>
                    <a:srgbClr val="FF0000"/>
                  </a:solidFill>
                </a:rPr>
                <a:t>5000</a:t>
              </a:r>
              <a:r>
                <a:rPr lang="zh-CN" altLang="en-US" dirty="0">
                  <a:solidFill>
                    <a:srgbClr val="FF0000"/>
                  </a:solidFill>
                </a:rPr>
                <a:t>个周期的</a:t>
              </a:r>
              <a:r>
                <a:rPr lang="en-US" altLang="zh-CN" dirty="0">
                  <a:solidFill>
                    <a:srgbClr val="FF0000"/>
                  </a:solidFill>
                </a:rPr>
                <a:t>50</a:t>
              </a:r>
              <a:r>
                <a:rPr lang="zh-CN" altLang="en-US" dirty="0">
                  <a:solidFill>
                    <a:srgbClr val="FF0000"/>
                  </a:solidFill>
                </a:rPr>
                <a:t>个模拟中，</a:t>
              </a:r>
              <a:r>
                <a:rPr lang="en-US" altLang="zh-CN" dirty="0">
                  <a:solidFill>
                    <a:srgbClr val="FF0000"/>
                  </a:solidFill>
                </a:rPr>
                <a:t>5%</a:t>
              </a:r>
              <a:r>
                <a:rPr lang="zh-CN" altLang="en-US" dirty="0">
                  <a:solidFill>
                    <a:srgbClr val="FF0000"/>
                  </a:solidFill>
                </a:rPr>
                <a:t>的图表投资者</a:t>
              </a:r>
              <a:r>
                <a:rPr lang="en-US" altLang="zh-CN" dirty="0">
                  <a:solidFill>
                    <a:srgbClr val="FF0000"/>
                  </a:solidFill>
                </a:rPr>
                <a:t>(</a:t>
              </a:r>
              <a:r>
                <a:rPr lang="zh-CN" altLang="en-US" dirty="0">
                  <a:solidFill>
                    <a:srgbClr val="FF0000"/>
                  </a:solidFill>
                </a:rPr>
                <a:t>相同的 </a:t>
              </a:r>
              <a:r>
                <a:rPr lang="en-US" altLang="zh-CN" dirty="0">
                  <a:solidFill>
                    <a:srgbClr val="FF0000"/>
                  </a:solidFill>
                </a:rPr>
                <a:t>m = 10)</a:t>
              </a:r>
              <a:r>
                <a:rPr lang="zh-CN" altLang="en-US" dirty="0">
                  <a:solidFill>
                    <a:srgbClr val="FF0000"/>
                  </a:solidFill>
                </a:rPr>
                <a:t>，均衡价格的平均标准差</a:t>
              </a:r>
              <a:r>
                <a:rPr lang="en-US" altLang="zh-CN" dirty="0">
                  <a:solidFill>
                    <a:srgbClr val="FF0000"/>
                  </a:solidFill>
                </a:rPr>
                <a:t>σ(Pt)</a:t>
              </a:r>
              <a:r>
                <a:rPr lang="zh-CN" altLang="en-US" dirty="0">
                  <a:solidFill>
                    <a:srgbClr val="FF0000"/>
                  </a:solidFill>
                </a:rPr>
                <a:t>为</a:t>
              </a:r>
              <a:r>
                <a:rPr lang="en-US" altLang="zh-CN" dirty="0">
                  <a:solidFill>
                    <a:srgbClr val="FF0000"/>
                  </a:solidFill>
                </a:rPr>
                <a:t>96.94</a:t>
              </a:r>
              <a:r>
                <a:rPr lang="zh-CN" altLang="en-US" dirty="0">
                  <a:solidFill>
                    <a:srgbClr val="FF0000"/>
                  </a:solidFill>
                </a:rPr>
                <a:t>，和基本价格的平均标准差</a:t>
              </a:r>
              <a:r>
                <a:rPr lang="en-US" altLang="zh-CN" dirty="0">
                  <a:solidFill>
                    <a:srgbClr val="FF0000"/>
                  </a:solidFill>
                </a:rPr>
                <a:t>σ(Pt)</a:t>
              </a:r>
              <a:r>
                <a:rPr lang="zh-CN" altLang="en-US" dirty="0">
                  <a:solidFill>
                    <a:srgbClr val="FF0000"/>
                  </a:solidFill>
                </a:rPr>
                <a:t>为</a:t>
              </a:r>
              <a:r>
                <a:rPr lang="en-US" altLang="zh-CN" dirty="0">
                  <a:solidFill>
                    <a:srgbClr val="FF0000"/>
                  </a:solidFill>
                </a:rPr>
                <a:t>79.11</a:t>
              </a:r>
              <a:r>
                <a:rPr lang="zh-CN" altLang="en-US" dirty="0">
                  <a:solidFill>
                    <a:srgbClr val="FF0000"/>
                  </a:solidFill>
                </a:rPr>
                <a:t>，大约</a:t>
              </a:r>
              <a:r>
                <a:rPr lang="en-US" altLang="zh-CN" dirty="0">
                  <a:solidFill>
                    <a:srgbClr val="FF0000"/>
                  </a:solidFill>
                </a:rPr>
                <a:t>23%</a:t>
              </a:r>
              <a:r>
                <a:rPr lang="zh-CN" altLang="en-US" dirty="0">
                  <a:solidFill>
                    <a:srgbClr val="FF0000"/>
                  </a:solidFill>
                </a:rPr>
                <a:t>的过度波动</a:t>
              </a:r>
            </a:p>
          </p:txBody>
        </p:sp>
        <p:sp>
          <p:nvSpPr>
            <p:cNvPr id="22" name="箭头: 上 21">
              <a:extLst>
                <a:ext uri="{FF2B5EF4-FFF2-40B4-BE49-F238E27FC236}">
                  <a16:creationId xmlns:a16="http://schemas.microsoft.com/office/drawing/2014/main" id="{04FC0338-6652-40D8-9D97-04161C95AF2C}"/>
                </a:ext>
              </a:extLst>
            </p:cNvPr>
            <p:cNvSpPr/>
            <p:nvPr/>
          </p:nvSpPr>
          <p:spPr>
            <a:xfrm>
              <a:off x="3217936" y="3987752"/>
              <a:ext cx="475989" cy="4579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5A97B6DA-74AA-47F3-96A1-BCD508DECEBA}"/>
              </a:ext>
            </a:extLst>
          </p:cNvPr>
          <p:cNvGrpSpPr/>
          <p:nvPr/>
        </p:nvGrpSpPr>
        <p:grpSpPr>
          <a:xfrm>
            <a:off x="1283233" y="714253"/>
            <a:ext cx="8715206" cy="2650753"/>
            <a:chOff x="1283233" y="714253"/>
            <a:chExt cx="8715206" cy="2650753"/>
          </a:xfrm>
        </p:grpSpPr>
        <p:sp>
          <p:nvSpPr>
            <p:cNvPr id="24" name="箭头: 下 23">
              <a:extLst>
                <a:ext uri="{FF2B5EF4-FFF2-40B4-BE49-F238E27FC236}">
                  <a16:creationId xmlns:a16="http://schemas.microsoft.com/office/drawing/2014/main" id="{E9DDFD15-0FEA-4F78-A038-0EAE58A178EC}"/>
                </a:ext>
              </a:extLst>
            </p:cNvPr>
            <p:cNvSpPr/>
            <p:nvPr/>
          </p:nvSpPr>
          <p:spPr>
            <a:xfrm>
              <a:off x="3336932" y="1649640"/>
              <a:ext cx="237995" cy="17153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66570655-90DD-4AE5-9C35-DA3A857887CA}"/>
                </a:ext>
              </a:extLst>
            </p:cNvPr>
            <p:cNvSpPr txBox="1"/>
            <p:nvPr/>
          </p:nvSpPr>
          <p:spPr>
            <a:xfrm>
              <a:off x="1283233" y="714253"/>
              <a:ext cx="8715206" cy="422039"/>
            </a:xfrm>
            <a:prstGeom prst="rect">
              <a:avLst/>
            </a:prstGeom>
            <a:noFill/>
          </p:spPr>
          <p:txBody>
            <a:bodyPr wrap="square" rtlCol="0">
              <a:spAutoFit/>
            </a:bodyPr>
            <a:lstStyle/>
            <a:p>
              <a:pPr>
                <a:lnSpc>
                  <a:spcPct val="130000"/>
                </a:lnSpc>
              </a:pPr>
              <a:r>
                <a:rPr lang="zh-CN" altLang="en-US" dirty="0">
                  <a:solidFill>
                    <a:srgbClr val="FF0000"/>
                  </a:solidFill>
                  <a:sym typeface="+mn-lt"/>
                </a:rPr>
                <a:t>除此之外</a:t>
              </a:r>
              <a:r>
                <a:rPr lang="en-US" altLang="zh-CN" dirty="0">
                  <a:solidFill>
                    <a:srgbClr val="FF0000"/>
                  </a:solidFill>
                  <a:sym typeface="+mn-lt"/>
                </a:rPr>
                <a:t>,5%</a:t>
              </a:r>
              <a:r>
                <a:rPr lang="zh-CN" altLang="en-US" dirty="0">
                  <a:solidFill>
                    <a:srgbClr val="FF0000"/>
                  </a:solidFill>
                  <a:sym typeface="+mn-lt"/>
                </a:rPr>
                <a:t>的分析师</a:t>
              </a:r>
              <a:r>
                <a:rPr lang="en-US" altLang="zh-CN" dirty="0">
                  <a:solidFill>
                    <a:srgbClr val="FF0000"/>
                  </a:solidFill>
                  <a:sym typeface="+mn-lt"/>
                </a:rPr>
                <a:t>(m = 10)</a:t>
              </a:r>
              <a:r>
                <a:rPr lang="zh-CN" altLang="en-US" dirty="0">
                  <a:solidFill>
                    <a:srgbClr val="FF0000"/>
                  </a:solidFill>
                  <a:sym typeface="+mn-lt"/>
                </a:rPr>
                <a:t>生成一个</a:t>
              </a:r>
              <a:r>
                <a:rPr lang="en-US" altLang="zh-CN" dirty="0">
                  <a:solidFill>
                    <a:srgbClr val="FF0000"/>
                  </a:solidFill>
                  <a:sym typeface="+mn-lt"/>
                </a:rPr>
                <a:t>10000</a:t>
              </a:r>
              <a:r>
                <a:rPr lang="zh-CN" altLang="en-US" dirty="0">
                  <a:solidFill>
                    <a:srgbClr val="FF0000"/>
                  </a:solidFill>
                  <a:sym typeface="+mn-lt"/>
                </a:rPr>
                <a:t>的成交量约为</a:t>
              </a:r>
              <a:r>
                <a:rPr lang="en-US" altLang="zh-CN" dirty="0">
                  <a:solidFill>
                    <a:srgbClr val="FF0000"/>
                  </a:solidFill>
                  <a:sym typeface="+mn-lt"/>
                </a:rPr>
                <a:t>1708</a:t>
              </a:r>
              <a:r>
                <a:rPr lang="zh-CN" altLang="en-US" dirty="0">
                  <a:solidFill>
                    <a:srgbClr val="FF0000"/>
                  </a:solidFill>
                  <a:sym typeface="+mn-lt"/>
                </a:rPr>
                <a:t>股</a:t>
              </a:r>
              <a:r>
                <a:rPr lang="en-US" altLang="zh-CN" dirty="0">
                  <a:solidFill>
                    <a:srgbClr val="FF0000"/>
                  </a:solidFill>
                  <a:sym typeface="+mn-lt"/>
                </a:rPr>
                <a:t>,</a:t>
              </a:r>
              <a:r>
                <a:rPr lang="zh-CN" altLang="en-US" dirty="0">
                  <a:solidFill>
                    <a:srgbClr val="FF0000"/>
                  </a:solidFill>
                  <a:sym typeface="+mn-lt"/>
                </a:rPr>
                <a:t>明显总数的</a:t>
              </a:r>
              <a:r>
                <a:rPr lang="en-US" altLang="zh-CN" dirty="0">
                  <a:solidFill>
                    <a:srgbClr val="FF0000"/>
                  </a:solidFill>
                  <a:sym typeface="+mn-lt"/>
                </a:rPr>
                <a:t>17%</a:t>
              </a:r>
              <a:r>
                <a:rPr lang="zh-CN" altLang="en-US" dirty="0">
                  <a:solidFill>
                    <a:srgbClr val="FF0000"/>
                  </a:solidFill>
                  <a:sym typeface="+mn-lt"/>
                </a:rPr>
                <a:t>。</a:t>
              </a:r>
              <a:endParaRPr lang="en-US" altLang="zh-CN" dirty="0">
                <a:solidFill>
                  <a:srgbClr val="FF0000"/>
                </a:solidFill>
                <a:sym typeface="+mn-lt"/>
              </a:endParaRPr>
            </a:p>
          </p:txBody>
        </p:sp>
      </p:grpSp>
      <p:sp>
        <p:nvSpPr>
          <p:cNvPr id="32" name="文本框 31">
            <a:extLst>
              <a:ext uri="{FF2B5EF4-FFF2-40B4-BE49-F238E27FC236}">
                <a16:creationId xmlns:a16="http://schemas.microsoft.com/office/drawing/2014/main" id="{9290D33A-3AA5-4336-92AC-69BE927AFF9B}"/>
              </a:ext>
            </a:extLst>
          </p:cNvPr>
          <p:cNvSpPr txBox="1"/>
          <p:nvPr/>
        </p:nvSpPr>
        <p:spPr>
          <a:xfrm>
            <a:off x="1202361" y="129960"/>
            <a:ext cx="10491425"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en-US" altLang="zh-CN" b="0" dirty="0">
                <a:latin typeface="站酷庆科黄油体" panose="02000803000000020004" pitchFamily="2" charset="-122"/>
                <a:ea typeface="站酷庆科黄油体" panose="02000803000000020004" pitchFamily="2" charset="-122"/>
                <a:cs typeface="+mn-ea"/>
                <a:sym typeface="+mn-lt"/>
              </a:rPr>
              <a:t>Fundamentalists (95%) and chartists (5%) with equal memory (m = 10)</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sp>
        <p:nvSpPr>
          <p:cNvPr id="37" name="文本框 36">
            <a:extLst>
              <a:ext uri="{FF2B5EF4-FFF2-40B4-BE49-F238E27FC236}">
                <a16:creationId xmlns:a16="http://schemas.microsoft.com/office/drawing/2014/main" id="{7CD9308C-E849-4E1D-928D-AAC1452CA1B0}"/>
              </a:ext>
            </a:extLst>
          </p:cNvPr>
          <p:cNvSpPr txBox="1"/>
          <p:nvPr/>
        </p:nvSpPr>
        <p:spPr>
          <a:xfrm>
            <a:off x="417342" y="139712"/>
            <a:ext cx="764953" cy="584775"/>
          </a:xfrm>
          <a:prstGeom prst="rect">
            <a:avLst/>
          </a:prstGeom>
          <a:noFill/>
        </p:spPr>
        <p:txBody>
          <a:bodyPr wrap="none" rtlCol="0">
            <a:spAutoFit/>
          </a:bodyPr>
          <a:lstStyle/>
          <a:p>
            <a:r>
              <a:rPr lang="en-US" altLang="zh-CN" sz="3200" dirty="0">
                <a:solidFill>
                  <a:srgbClr val="388BA5"/>
                </a:solidFill>
                <a:latin typeface="优设标题黑" panose="00000500000000000000" pitchFamily="2" charset="-122"/>
                <a:ea typeface="优设标题黑" panose="00000500000000000000" pitchFamily="2" charset="-122"/>
              </a:rPr>
              <a:t>3.1</a:t>
            </a:r>
            <a:endParaRPr lang="zh-CN" altLang="en-US" sz="3200" dirty="0">
              <a:solidFill>
                <a:srgbClr val="388BA5"/>
              </a:solidFill>
              <a:latin typeface="优设标题黑" panose="00000500000000000000" pitchFamily="2" charset="-122"/>
              <a:ea typeface="优设标题黑" panose="00000500000000000000" pitchFamily="2" charset="-122"/>
            </a:endParaRPr>
          </a:p>
        </p:txBody>
      </p:sp>
    </p:spTree>
    <p:extLst>
      <p:ext uri="{BB962C8B-B14F-4D97-AF65-F5344CB8AC3E}">
        <p14:creationId xmlns:p14="http://schemas.microsoft.com/office/powerpoint/2010/main" val="92190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23"/>
                                        </p:tgtEl>
                                        <p:attrNameLst>
                                          <p:attrName>ppt_x</p:attrName>
                                        </p:attrNameLst>
                                      </p:cBhvr>
                                      <p:tavLst>
                                        <p:tav tm="0">
                                          <p:val>
                                            <p:strVal val="ppt_x"/>
                                          </p:val>
                                        </p:tav>
                                        <p:tav tm="100000">
                                          <p:val>
                                            <p:strVal val="ppt_x"/>
                                          </p:val>
                                        </p:tav>
                                      </p:tavLst>
                                    </p:anim>
                                    <p:anim calcmode="lin" valueType="num">
                                      <p:cBhvr additive="base">
                                        <p:cTn id="13" dur="500"/>
                                        <p:tgtEl>
                                          <p:spTgt spid="23"/>
                                        </p:tgtEl>
                                        <p:attrNameLst>
                                          <p:attrName>ppt_y</p:attrName>
                                        </p:attrNameLst>
                                      </p:cBhvr>
                                      <p:tavLst>
                                        <p:tav tm="0">
                                          <p:val>
                                            <p:strVal val="ppt_y"/>
                                          </p:val>
                                        </p:tav>
                                        <p:tav tm="100000">
                                          <p:val>
                                            <p:strVal val="1+ppt_h/2"/>
                                          </p:val>
                                        </p:tav>
                                      </p:tavLst>
                                    </p:anim>
                                    <p:set>
                                      <p:cBhvr>
                                        <p:cTn id="14" dur="1" fill="hold">
                                          <p:stCondLst>
                                            <p:cond delay="499"/>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1" fill="hold" nodeType="clickEffect">
                                  <p:stCondLst>
                                    <p:cond delay="0"/>
                                  </p:stCondLst>
                                  <p:childTnLst>
                                    <p:anim calcmode="lin" valueType="num">
                                      <p:cBhvr additive="base">
                                        <p:cTn id="24" dur="500"/>
                                        <p:tgtEl>
                                          <p:spTgt spid="26"/>
                                        </p:tgtEl>
                                        <p:attrNameLst>
                                          <p:attrName>ppt_x</p:attrName>
                                        </p:attrNameLst>
                                      </p:cBhvr>
                                      <p:tavLst>
                                        <p:tav tm="0">
                                          <p:val>
                                            <p:strVal val="ppt_x"/>
                                          </p:val>
                                        </p:tav>
                                        <p:tav tm="100000">
                                          <p:val>
                                            <p:strVal val="ppt_x"/>
                                          </p:val>
                                        </p:tav>
                                      </p:tavLst>
                                    </p:anim>
                                    <p:anim calcmode="lin" valueType="num">
                                      <p:cBhvr additive="base">
                                        <p:cTn id="25" dur="500"/>
                                        <p:tgtEl>
                                          <p:spTgt spid="26"/>
                                        </p:tgtEl>
                                        <p:attrNameLst>
                                          <p:attrName>ppt_y</p:attrName>
                                        </p:attrNameLst>
                                      </p:cBhvr>
                                      <p:tavLst>
                                        <p:tav tm="0">
                                          <p:val>
                                            <p:strVal val="ppt_y"/>
                                          </p:val>
                                        </p:tav>
                                        <p:tav tm="100000">
                                          <p:val>
                                            <p:strVal val="0-ppt_h/2"/>
                                          </p:val>
                                        </p:tav>
                                      </p:tavLst>
                                    </p:anim>
                                    <p:set>
                                      <p:cBhvr>
                                        <p:cTn id="26"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AF6DE4C-5254-4C20-9120-B89E513D2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335" y="1305924"/>
            <a:ext cx="9846080" cy="2657411"/>
          </a:xfrm>
          <a:prstGeom prst="rect">
            <a:avLst/>
          </a:prstGeom>
        </p:spPr>
      </p:pic>
      <p:sp>
        <p:nvSpPr>
          <p:cNvPr id="7" name="文本框 6">
            <a:extLst>
              <a:ext uri="{FF2B5EF4-FFF2-40B4-BE49-F238E27FC236}">
                <a16:creationId xmlns:a16="http://schemas.microsoft.com/office/drawing/2014/main" id="{6C944141-D1AA-45E0-879B-63A578A29A35}"/>
              </a:ext>
            </a:extLst>
          </p:cNvPr>
          <p:cNvSpPr txBox="1"/>
          <p:nvPr/>
        </p:nvSpPr>
        <p:spPr>
          <a:xfrm>
            <a:off x="1140335" y="205614"/>
            <a:ext cx="10794651"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en-US" altLang="zh-CN" b="0" dirty="0">
                <a:latin typeface="站酷庆科黄油体" panose="02000803000000020004" pitchFamily="2" charset="-122"/>
                <a:ea typeface="站酷庆科黄油体" panose="02000803000000020004" pitchFamily="2" charset="-122"/>
                <a:cs typeface="+mn-ea"/>
                <a:sym typeface="+mn-lt"/>
              </a:rPr>
              <a:t>Fundamentalists and chartists with different memories (m=5,10,20)</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sp>
        <p:nvSpPr>
          <p:cNvPr id="8" name="文本框 7">
            <a:extLst>
              <a:ext uri="{FF2B5EF4-FFF2-40B4-BE49-F238E27FC236}">
                <a16:creationId xmlns:a16="http://schemas.microsoft.com/office/drawing/2014/main" id="{51C01BCB-BB67-47D8-A12C-8BFE562E6476}"/>
              </a:ext>
            </a:extLst>
          </p:cNvPr>
          <p:cNvSpPr txBox="1"/>
          <p:nvPr/>
        </p:nvSpPr>
        <p:spPr>
          <a:xfrm>
            <a:off x="375382" y="173929"/>
            <a:ext cx="764953" cy="584775"/>
          </a:xfrm>
          <a:prstGeom prst="rect">
            <a:avLst/>
          </a:prstGeom>
          <a:noFill/>
        </p:spPr>
        <p:txBody>
          <a:bodyPr wrap="none" rtlCol="0">
            <a:spAutoFit/>
          </a:bodyPr>
          <a:lstStyle/>
          <a:p>
            <a:r>
              <a:rPr lang="en-US" altLang="zh-CN" sz="3200" dirty="0">
                <a:solidFill>
                  <a:srgbClr val="388BA5"/>
                </a:solidFill>
                <a:latin typeface="优设标题黑" panose="00000500000000000000" pitchFamily="2" charset="-122"/>
                <a:ea typeface="优设标题黑" panose="00000500000000000000" pitchFamily="2" charset="-122"/>
              </a:rPr>
              <a:t>3.2</a:t>
            </a:r>
            <a:endParaRPr lang="zh-CN" altLang="en-US" sz="3200" dirty="0">
              <a:solidFill>
                <a:srgbClr val="388BA5"/>
              </a:solidFill>
              <a:latin typeface="优设标题黑" panose="00000500000000000000" pitchFamily="2" charset="-122"/>
              <a:ea typeface="优设标题黑" panose="00000500000000000000" pitchFamily="2" charset="-122"/>
            </a:endParaRPr>
          </a:p>
        </p:txBody>
      </p:sp>
      <p:sp>
        <p:nvSpPr>
          <p:cNvPr id="4" name="文本框 3">
            <a:extLst>
              <a:ext uri="{FF2B5EF4-FFF2-40B4-BE49-F238E27FC236}">
                <a16:creationId xmlns:a16="http://schemas.microsoft.com/office/drawing/2014/main" id="{E4351498-3BD7-467D-A686-28FABB86ECE3}"/>
              </a:ext>
            </a:extLst>
          </p:cNvPr>
          <p:cNvSpPr txBox="1"/>
          <p:nvPr/>
        </p:nvSpPr>
        <p:spPr>
          <a:xfrm>
            <a:off x="2384516" y="4540655"/>
            <a:ext cx="4955665" cy="400110"/>
          </a:xfrm>
          <a:prstGeom prst="rect">
            <a:avLst/>
          </a:prstGeom>
          <a:noFill/>
        </p:spPr>
        <p:txBody>
          <a:bodyPr wrap="square" rtlCol="0">
            <a:spAutoFit/>
          </a:bodyPr>
          <a:lstStyle/>
          <a:p>
            <a:r>
              <a:rPr lang="zh-CN" altLang="en-US" sz="2000" dirty="0"/>
              <a:t>由于</a:t>
            </a:r>
            <a:r>
              <a:rPr lang="en-US" altLang="zh-CN" sz="2000" dirty="0"/>
              <a:t>m</a:t>
            </a:r>
            <a:r>
              <a:rPr lang="zh-CN" altLang="en-US" sz="2000" dirty="0"/>
              <a:t>的异质性，所有数据都大幅增加</a:t>
            </a:r>
            <a:r>
              <a:rPr lang="zh-CN" altLang="en-US" dirty="0"/>
              <a:t>。</a:t>
            </a:r>
          </a:p>
        </p:txBody>
      </p:sp>
      <p:sp>
        <p:nvSpPr>
          <p:cNvPr id="5" name="矩形 4">
            <a:extLst>
              <a:ext uri="{FF2B5EF4-FFF2-40B4-BE49-F238E27FC236}">
                <a16:creationId xmlns:a16="http://schemas.microsoft.com/office/drawing/2014/main" id="{B6A58EFD-774F-490E-99F0-66D52CCEA9AD}"/>
              </a:ext>
            </a:extLst>
          </p:cNvPr>
          <p:cNvSpPr/>
          <p:nvPr/>
        </p:nvSpPr>
        <p:spPr>
          <a:xfrm>
            <a:off x="1469036" y="2218544"/>
            <a:ext cx="4422098" cy="14690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上 5">
            <a:extLst>
              <a:ext uri="{FF2B5EF4-FFF2-40B4-BE49-F238E27FC236}">
                <a16:creationId xmlns:a16="http://schemas.microsoft.com/office/drawing/2014/main" id="{C6A5277C-8731-408A-B517-FAB8EC9A4B04}"/>
              </a:ext>
            </a:extLst>
          </p:cNvPr>
          <p:cNvSpPr/>
          <p:nvPr/>
        </p:nvSpPr>
        <p:spPr>
          <a:xfrm>
            <a:off x="4502585" y="3702630"/>
            <a:ext cx="359764" cy="8229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62694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2025570" y="5085321"/>
            <a:ext cx="8140860" cy="782137"/>
          </a:xfrm>
          <a:prstGeom prst="rect">
            <a:avLst/>
          </a:prstGeom>
          <a:noFill/>
        </p:spPr>
        <p:txBody>
          <a:bodyPr wrap="square" rtlCol="0">
            <a:spAutoFit/>
          </a:bodyPr>
          <a:lstStyle/>
          <a:p>
            <a:pPr>
              <a:lnSpc>
                <a:spcPct val="130000"/>
              </a:lnSpc>
            </a:pPr>
            <a:r>
              <a:rPr lang="zh-CN" altLang="en-US" dirty="0"/>
              <a:t>由于有三种</a:t>
            </a:r>
            <a:r>
              <a:rPr lang="en-US" altLang="zh-CN" dirty="0"/>
              <a:t>m</a:t>
            </a:r>
            <a:r>
              <a:rPr lang="zh-CN" altLang="en-US" dirty="0"/>
              <a:t>值，它们会以不同的方式改变价格和股息预期。因此，当市场繁荣</a:t>
            </a:r>
            <a:r>
              <a:rPr lang="en-US" altLang="zh-CN" dirty="0"/>
              <a:t>(</a:t>
            </a:r>
            <a:r>
              <a:rPr lang="zh-CN" altLang="en-US" dirty="0"/>
              <a:t>下跌</a:t>
            </a:r>
            <a:r>
              <a:rPr lang="en-US" altLang="zh-CN" dirty="0"/>
              <a:t>)</a:t>
            </a:r>
            <a:r>
              <a:rPr lang="zh-CN" altLang="en-US" dirty="0"/>
              <a:t>时，短记忆的投资者比其他两种交易者推高</a:t>
            </a:r>
            <a:r>
              <a:rPr lang="en-US" altLang="zh-CN" dirty="0"/>
              <a:t>(</a:t>
            </a:r>
            <a:r>
              <a:rPr lang="zh-CN" altLang="en-US" dirty="0"/>
              <a:t>下跌</a:t>
            </a:r>
            <a:r>
              <a:rPr lang="en-US" altLang="zh-CN" dirty="0"/>
              <a:t>)</a:t>
            </a:r>
            <a:r>
              <a:rPr lang="zh-CN" altLang="en-US" dirty="0"/>
              <a:t>价格的速度更快。</a:t>
            </a:r>
            <a:endParaRPr lang="zh-CN" altLang="en-US" spc="130" dirty="0">
              <a:solidFill>
                <a:schemeClr val="tx1">
                  <a:lumMod val="65000"/>
                  <a:lumOff val="35000"/>
                </a:schemeClr>
              </a:solidFill>
              <a:cs typeface="+mn-ea"/>
              <a:sym typeface="+mn-lt"/>
            </a:endParaRPr>
          </a:p>
        </p:txBody>
      </p:sp>
      <p:pic>
        <p:nvPicPr>
          <p:cNvPr id="3" name="图片 2">
            <a:extLst>
              <a:ext uri="{FF2B5EF4-FFF2-40B4-BE49-F238E27FC236}">
                <a16:creationId xmlns:a16="http://schemas.microsoft.com/office/drawing/2014/main" id="{E5C184A9-4089-4049-881B-AEB4701BE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842" y="1201561"/>
            <a:ext cx="9368316" cy="3699399"/>
          </a:xfrm>
          <a:prstGeom prst="rect">
            <a:avLst/>
          </a:prstGeom>
        </p:spPr>
      </p:pic>
      <p:sp>
        <p:nvSpPr>
          <p:cNvPr id="6" name="文本框 5">
            <a:extLst>
              <a:ext uri="{FF2B5EF4-FFF2-40B4-BE49-F238E27FC236}">
                <a16:creationId xmlns:a16="http://schemas.microsoft.com/office/drawing/2014/main" id="{AFECCD91-B270-4716-BD62-65E6A48D302E}"/>
              </a:ext>
            </a:extLst>
          </p:cNvPr>
          <p:cNvSpPr txBox="1"/>
          <p:nvPr/>
        </p:nvSpPr>
        <p:spPr>
          <a:xfrm>
            <a:off x="1140335" y="205614"/>
            <a:ext cx="10794651"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en-US" altLang="zh-CN" b="0" dirty="0">
                <a:latin typeface="站酷庆科黄油体" panose="02000803000000020004" pitchFamily="2" charset="-122"/>
                <a:ea typeface="站酷庆科黄油体" panose="02000803000000020004" pitchFamily="2" charset="-122"/>
                <a:cs typeface="+mn-ea"/>
                <a:sym typeface="+mn-lt"/>
              </a:rPr>
              <a:t>Fundamentalists and chartists with different memories (m=5,10,20)</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sp>
        <p:nvSpPr>
          <p:cNvPr id="7" name="文本框 6">
            <a:extLst>
              <a:ext uri="{FF2B5EF4-FFF2-40B4-BE49-F238E27FC236}">
                <a16:creationId xmlns:a16="http://schemas.microsoft.com/office/drawing/2014/main" id="{0B96CB8B-EA55-49A1-BE8D-7ECE37179535}"/>
              </a:ext>
            </a:extLst>
          </p:cNvPr>
          <p:cNvSpPr txBox="1"/>
          <p:nvPr/>
        </p:nvSpPr>
        <p:spPr>
          <a:xfrm>
            <a:off x="375382" y="173929"/>
            <a:ext cx="764953" cy="584775"/>
          </a:xfrm>
          <a:prstGeom prst="rect">
            <a:avLst/>
          </a:prstGeom>
          <a:noFill/>
        </p:spPr>
        <p:txBody>
          <a:bodyPr wrap="none" rtlCol="0">
            <a:spAutoFit/>
          </a:bodyPr>
          <a:lstStyle/>
          <a:p>
            <a:r>
              <a:rPr lang="en-US" altLang="zh-CN" sz="3200" dirty="0">
                <a:solidFill>
                  <a:srgbClr val="388BA5"/>
                </a:solidFill>
                <a:latin typeface="优设标题黑" panose="00000500000000000000" pitchFamily="2" charset="-122"/>
                <a:ea typeface="优设标题黑" panose="00000500000000000000" pitchFamily="2" charset="-122"/>
              </a:rPr>
              <a:t>3.2</a:t>
            </a:r>
            <a:endParaRPr lang="zh-CN" altLang="en-US" sz="3200" dirty="0">
              <a:solidFill>
                <a:srgbClr val="388BA5"/>
              </a:solidFill>
              <a:latin typeface="优设标题黑" panose="00000500000000000000" pitchFamily="2" charset="-122"/>
              <a:ea typeface="优设标题黑" panose="00000500000000000000"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29441" y="181592"/>
            <a:ext cx="1467980"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zh-CN" altLang="en-US" b="0" dirty="0">
                <a:latin typeface="站酷庆科黄油体" panose="02000803000000020004" pitchFamily="2" charset="-122"/>
                <a:ea typeface="站酷庆科黄油体" panose="02000803000000020004" pitchFamily="2" charset="-122"/>
                <a:cs typeface="+mn-ea"/>
                <a:sym typeface="+mn-lt"/>
              </a:rPr>
              <a:t>作者信息</a:t>
            </a:r>
          </a:p>
        </p:txBody>
      </p:sp>
      <p:sp>
        <p:nvSpPr>
          <p:cNvPr id="11" name="矩形 10"/>
          <p:cNvSpPr/>
          <p:nvPr/>
        </p:nvSpPr>
        <p:spPr>
          <a:xfrm>
            <a:off x="-19601" y="1770465"/>
            <a:ext cx="12209601" cy="2492882"/>
          </a:xfrm>
          <a:prstGeom prst="rect">
            <a:avLst/>
          </a:prstGeom>
          <a:solidFill>
            <a:srgbClr val="388B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nvGrpSpPr>
          <p:cNvPr id="33" name="组合 32"/>
          <p:cNvGrpSpPr/>
          <p:nvPr/>
        </p:nvGrpSpPr>
        <p:grpSpPr>
          <a:xfrm>
            <a:off x="8371937" y="2852787"/>
            <a:ext cx="2868149" cy="2104628"/>
            <a:chOff x="8717966" y="3866260"/>
            <a:chExt cx="2868149" cy="2104628"/>
          </a:xfrm>
        </p:grpSpPr>
        <p:sp>
          <p:nvSpPr>
            <p:cNvPr id="17" name="圆角矩形 5"/>
            <p:cNvSpPr/>
            <p:nvPr/>
          </p:nvSpPr>
          <p:spPr>
            <a:xfrm>
              <a:off x="8717966"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3" name="直接连接符 22"/>
            <p:cNvCxnSpPr/>
            <p:nvPr/>
          </p:nvCxnSpPr>
          <p:spPr>
            <a:xfrm>
              <a:off x="9673240"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40" name="Freeform 505"/>
          <p:cNvSpPr>
            <a:spLocks noEditPoints="1"/>
          </p:cNvSpPr>
          <p:nvPr/>
        </p:nvSpPr>
        <p:spPr bwMode="auto">
          <a:xfrm>
            <a:off x="9675732" y="4523205"/>
            <a:ext cx="260558" cy="260556"/>
          </a:xfrm>
          <a:custGeom>
            <a:avLst/>
            <a:gdLst>
              <a:gd name="T0" fmla="*/ 112 w 176"/>
              <a:gd name="T1" fmla="*/ 118 h 174"/>
              <a:gd name="T2" fmla="*/ 120 w 176"/>
              <a:gd name="T3" fmla="*/ 102 h 174"/>
              <a:gd name="T4" fmla="*/ 64 w 176"/>
              <a:gd name="T5" fmla="*/ 94 h 174"/>
              <a:gd name="T6" fmla="*/ 56 w 176"/>
              <a:gd name="T7" fmla="*/ 110 h 174"/>
              <a:gd name="T8" fmla="*/ 64 w 176"/>
              <a:gd name="T9" fmla="*/ 102 h 174"/>
              <a:gd name="T10" fmla="*/ 112 w 176"/>
              <a:gd name="T11" fmla="*/ 110 h 174"/>
              <a:gd name="T12" fmla="*/ 64 w 176"/>
              <a:gd name="T13" fmla="*/ 102 h 174"/>
              <a:gd name="T14" fmla="*/ 152 w 176"/>
              <a:gd name="T15" fmla="*/ 46 h 174"/>
              <a:gd name="T16" fmla="*/ 128 w 176"/>
              <a:gd name="T17" fmla="*/ 17 h 174"/>
              <a:gd name="T18" fmla="*/ 70 w 176"/>
              <a:gd name="T19" fmla="*/ 4 h 174"/>
              <a:gd name="T20" fmla="*/ 28 w 176"/>
              <a:gd name="T21" fmla="*/ 46 h 174"/>
              <a:gd name="T22" fmla="*/ 0 w 176"/>
              <a:gd name="T23" fmla="*/ 54 h 174"/>
              <a:gd name="T24" fmla="*/ 8 w 176"/>
              <a:gd name="T25" fmla="*/ 78 h 174"/>
              <a:gd name="T26" fmla="*/ 16 w 176"/>
              <a:gd name="T27" fmla="*/ 166 h 174"/>
              <a:gd name="T28" fmla="*/ 152 w 176"/>
              <a:gd name="T29" fmla="*/ 174 h 174"/>
              <a:gd name="T30" fmla="*/ 160 w 176"/>
              <a:gd name="T31" fmla="*/ 78 h 174"/>
              <a:gd name="T32" fmla="*/ 176 w 176"/>
              <a:gd name="T33" fmla="*/ 70 h 174"/>
              <a:gd name="T34" fmla="*/ 168 w 176"/>
              <a:gd name="T35" fmla="*/ 46 h 174"/>
              <a:gd name="T36" fmla="*/ 140 w 176"/>
              <a:gd name="T37" fmla="*/ 30 h 174"/>
              <a:gd name="T38" fmla="*/ 143 w 176"/>
              <a:gd name="T39" fmla="*/ 46 h 174"/>
              <a:gd name="T40" fmla="*/ 134 w 176"/>
              <a:gd name="T41" fmla="*/ 40 h 174"/>
              <a:gd name="T42" fmla="*/ 124 w 176"/>
              <a:gd name="T43" fmla="*/ 34 h 174"/>
              <a:gd name="T44" fmla="*/ 115 w 176"/>
              <a:gd name="T45" fmla="*/ 30 h 174"/>
              <a:gd name="T46" fmla="*/ 130 w 176"/>
              <a:gd name="T47" fmla="*/ 24 h 174"/>
              <a:gd name="T48" fmla="*/ 74 w 176"/>
              <a:gd name="T49" fmla="*/ 46 h 174"/>
              <a:gd name="T50" fmla="*/ 127 w 176"/>
              <a:gd name="T51" fmla="*/ 46 h 174"/>
              <a:gd name="T52" fmla="*/ 66 w 176"/>
              <a:gd name="T53" fmla="*/ 11 h 174"/>
              <a:gd name="T54" fmla="*/ 65 w 176"/>
              <a:gd name="T55" fmla="*/ 46 h 174"/>
              <a:gd name="T56" fmla="*/ 46 w 176"/>
              <a:gd name="T57" fmla="*/ 46 h 174"/>
              <a:gd name="T58" fmla="*/ 37 w 176"/>
              <a:gd name="T59" fmla="*/ 46 h 174"/>
              <a:gd name="T60" fmla="*/ 152 w 176"/>
              <a:gd name="T61" fmla="*/ 166 h 174"/>
              <a:gd name="T62" fmla="*/ 24 w 176"/>
              <a:gd name="T63" fmla="*/ 78 h 174"/>
              <a:gd name="T64" fmla="*/ 152 w 176"/>
              <a:gd name="T65" fmla="*/ 166 h 174"/>
              <a:gd name="T66" fmla="*/ 8 w 176"/>
              <a:gd name="T67" fmla="*/ 70 h 174"/>
              <a:gd name="T68" fmla="*/ 168 w 176"/>
              <a:gd name="T69" fmla="*/ 54 h 174"/>
              <a:gd name="T70" fmla="*/ 69 w 176"/>
              <a:gd name="T71" fmla="*/ 22 h 174"/>
              <a:gd name="T72" fmla="*/ 58 w 176"/>
              <a:gd name="T73" fmla="*/ 25 h 174"/>
              <a:gd name="T74" fmla="*/ 69 w 176"/>
              <a:gd name="T75" fmla="*/ 22 h 174"/>
              <a:gd name="T76" fmla="*/ 54 w 176"/>
              <a:gd name="T77" fmla="*/ 32 h 174"/>
              <a:gd name="T78" fmla="*/ 57 w 176"/>
              <a:gd name="T79" fmla="*/ 4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4">
                <a:moveTo>
                  <a:pt x="64" y="118"/>
                </a:moveTo>
                <a:cubicBezTo>
                  <a:pt x="112" y="118"/>
                  <a:pt x="112" y="118"/>
                  <a:pt x="112" y="118"/>
                </a:cubicBezTo>
                <a:cubicBezTo>
                  <a:pt x="116" y="118"/>
                  <a:pt x="120" y="114"/>
                  <a:pt x="120" y="110"/>
                </a:cubicBezTo>
                <a:cubicBezTo>
                  <a:pt x="120" y="102"/>
                  <a:pt x="120" y="102"/>
                  <a:pt x="120" y="102"/>
                </a:cubicBezTo>
                <a:cubicBezTo>
                  <a:pt x="120" y="98"/>
                  <a:pt x="116" y="94"/>
                  <a:pt x="112" y="94"/>
                </a:cubicBezTo>
                <a:cubicBezTo>
                  <a:pt x="64" y="94"/>
                  <a:pt x="64" y="94"/>
                  <a:pt x="64" y="94"/>
                </a:cubicBezTo>
                <a:cubicBezTo>
                  <a:pt x="60" y="94"/>
                  <a:pt x="56" y="98"/>
                  <a:pt x="56" y="102"/>
                </a:cubicBezTo>
                <a:cubicBezTo>
                  <a:pt x="56" y="110"/>
                  <a:pt x="56" y="110"/>
                  <a:pt x="56" y="110"/>
                </a:cubicBezTo>
                <a:cubicBezTo>
                  <a:pt x="56" y="114"/>
                  <a:pt x="60" y="118"/>
                  <a:pt x="64" y="118"/>
                </a:cubicBezTo>
                <a:close/>
                <a:moveTo>
                  <a:pt x="64" y="102"/>
                </a:moveTo>
                <a:cubicBezTo>
                  <a:pt x="112" y="102"/>
                  <a:pt x="112" y="102"/>
                  <a:pt x="112" y="102"/>
                </a:cubicBezTo>
                <a:cubicBezTo>
                  <a:pt x="112" y="110"/>
                  <a:pt x="112" y="110"/>
                  <a:pt x="112" y="110"/>
                </a:cubicBezTo>
                <a:cubicBezTo>
                  <a:pt x="64" y="110"/>
                  <a:pt x="64" y="110"/>
                  <a:pt x="64" y="110"/>
                </a:cubicBezTo>
                <a:lnTo>
                  <a:pt x="64" y="102"/>
                </a:lnTo>
                <a:close/>
                <a:moveTo>
                  <a:pt x="168" y="46"/>
                </a:moveTo>
                <a:cubicBezTo>
                  <a:pt x="152" y="46"/>
                  <a:pt x="152" y="46"/>
                  <a:pt x="152" y="46"/>
                </a:cubicBezTo>
                <a:cubicBezTo>
                  <a:pt x="147" y="28"/>
                  <a:pt x="147" y="28"/>
                  <a:pt x="147" y="28"/>
                </a:cubicBezTo>
                <a:cubicBezTo>
                  <a:pt x="145" y="19"/>
                  <a:pt x="136" y="14"/>
                  <a:pt x="128" y="17"/>
                </a:cubicBezTo>
                <a:cubicBezTo>
                  <a:pt x="103" y="23"/>
                  <a:pt x="103" y="23"/>
                  <a:pt x="103" y="23"/>
                </a:cubicBezTo>
                <a:cubicBezTo>
                  <a:pt x="70" y="4"/>
                  <a:pt x="70" y="4"/>
                  <a:pt x="70" y="4"/>
                </a:cubicBezTo>
                <a:cubicBezTo>
                  <a:pt x="63" y="0"/>
                  <a:pt x="53" y="2"/>
                  <a:pt x="49" y="10"/>
                </a:cubicBezTo>
                <a:cubicBezTo>
                  <a:pt x="28" y="46"/>
                  <a:pt x="28" y="46"/>
                  <a:pt x="28" y="46"/>
                </a:cubicBezTo>
                <a:cubicBezTo>
                  <a:pt x="8" y="46"/>
                  <a:pt x="8" y="46"/>
                  <a:pt x="8" y="46"/>
                </a:cubicBezTo>
                <a:cubicBezTo>
                  <a:pt x="4" y="46"/>
                  <a:pt x="0" y="50"/>
                  <a:pt x="0" y="54"/>
                </a:cubicBezTo>
                <a:cubicBezTo>
                  <a:pt x="0" y="70"/>
                  <a:pt x="0" y="70"/>
                  <a:pt x="0" y="70"/>
                </a:cubicBezTo>
                <a:cubicBezTo>
                  <a:pt x="0" y="74"/>
                  <a:pt x="4" y="78"/>
                  <a:pt x="8" y="78"/>
                </a:cubicBezTo>
                <a:cubicBezTo>
                  <a:pt x="16" y="78"/>
                  <a:pt x="16" y="78"/>
                  <a:pt x="16" y="78"/>
                </a:cubicBezTo>
                <a:cubicBezTo>
                  <a:pt x="16" y="166"/>
                  <a:pt x="16" y="166"/>
                  <a:pt x="16" y="166"/>
                </a:cubicBezTo>
                <a:cubicBezTo>
                  <a:pt x="16" y="170"/>
                  <a:pt x="20" y="174"/>
                  <a:pt x="24" y="174"/>
                </a:cubicBezTo>
                <a:cubicBezTo>
                  <a:pt x="152" y="174"/>
                  <a:pt x="152" y="174"/>
                  <a:pt x="152" y="174"/>
                </a:cubicBezTo>
                <a:cubicBezTo>
                  <a:pt x="156" y="174"/>
                  <a:pt x="160" y="170"/>
                  <a:pt x="160" y="166"/>
                </a:cubicBezTo>
                <a:cubicBezTo>
                  <a:pt x="160" y="78"/>
                  <a:pt x="160" y="78"/>
                  <a:pt x="160" y="78"/>
                </a:cubicBezTo>
                <a:cubicBezTo>
                  <a:pt x="168" y="78"/>
                  <a:pt x="168" y="78"/>
                  <a:pt x="168" y="78"/>
                </a:cubicBezTo>
                <a:cubicBezTo>
                  <a:pt x="172" y="78"/>
                  <a:pt x="176" y="74"/>
                  <a:pt x="176" y="70"/>
                </a:cubicBezTo>
                <a:cubicBezTo>
                  <a:pt x="176" y="54"/>
                  <a:pt x="176" y="54"/>
                  <a:pt x="176" y="54"/>
                </a:cubicBezTo>
                <a:cubicBezTo>
                  <a:pt x="176" y="50"/>
                  <a:pt x="172" y="46"/>
                  <a:pt x="168" y="46"/>
                </a:cubicBezTo>
                <a:close/>
                <a:moveTo>
                  <a:pt x="130" y="24"/>
                </a:moveTo>
                <a:cubicBezTo>
                  <a:pt x="134" y="23"/>
                  <a:pt x="138" y="26"/>
                  <a:pt x="140" y="30"/>
                </a:cubicBezTo>
                <a:cubicBezTo>
                  <a:pt x="144" y="46"/>
                  <a:pt x="144" y="46"/>
                  <a:pt x="144" y="46"/>
                </a:cubicBezTo>
                <a:cubicBezTo>
                  <a:pt x="143" y="46"/>
                  <a:pt x="143" y="46"/>
                  <a:pt x="143" y="46"/>
                </a:cubicBezTo>
                <a:cubicBezTo>
                  <a:pt x="133" y="40"/>
                  <a:pt x="133" y="40"/>
                  <a:pt x="133" y="40"/>
                </a:cubicBezTo>
                <a:cubicBezTo>
                  <a:pt x="134" y="40"/>
                  <a:pt x="134" y="40"/>
                  <a:pt x="134" y="40"/>
                </a:cubicBezTo>
                <a:cubicBezTo>
                  <a:pt x="132" y="32"/>
                  <a:pt x="132" y="32"/>
                  <a:pt x="132" y="32"/>
                </a:cubicBezTo>
                <a:cubicBezTo>
                  <a:pt x="124" y="34"/>
                  <a:pt x="124" y="34"/>
                  <a:pt x="124" y="34"/>
                </a:cubicBezTo>
                <a:cubicBezTo>
                  <a:pt x="124" y="35"/>
                  <a:pt x="124" y="35"/>
                  <a:pt x="124" y="35"/>
                </a:cubicBezTo>
                <a:cubicBezTo>
                  <a:pt x="115" y="30"/>
                  <a:pt x="115" y="30"/>
                  <a:pt x="115" y="30"/>
                </a:cubicBezTo>
                <a:cubicBezTo>
                  <a:pt x="114" y="28"/>
                  <a:pt x="114" y="28"/>
                  <a:pt x="114" y="28"/>
                </a:cubicBezTo>
                <a:lnTo>
                  <a:pt x="130" y="24"/>
                </a:lnTo>
                <a:close/>
                <a:moveTo>
                  <a:pt x="127" y="46"/>
                </a:moveTo>
                <a:cubicBezTo>
                  <a:pt x="74" y="46"/>
                  <a:pt x="74" y="46"/>
                  <a:pt x="74" y="46"/>
                </a:cubicBezTo>
                <a:cubicBezTo>
                  <a:pt x="87" y="23"/>
                  <a:pt x="87" y="23"/>
                  <a:pt x="87" y="23"/>
                </a:cubicBezTo>
                <a:lnTo>
                  <a:pt x="127" y="46"/>
                </a:lnTo>
                <a:close/>
                <a:moveTo>
                  <a:pt x="56" y="14"/>
                </a:moveTo>
                <a:cubicBezTo>
                  <a:pt x="58" y="10"/>
                  <a:pt x="63" y="9"/>
                  <a:pt x="66" y="11"/>
                </a:cubicBezTo>
                <a:cubicBezTo>
                  <a:pt x="80" y="19"/>
                  <a:pt x="80" y="19"/>
                  <a:pt x="80" y="19"/>
                </a:cubicBezTo>
                <a:cubicBezTo>
                  <a:pt x="65" y="46"/>
                  <a:pt x="65" y="46"/>
                  <a:pt x="65" y="46"/>
                </a:cubicBezTo>
                <a:cubicBezTo>
                  <a:pt x="47" y="46"/>
                  <a:pt x="47" y="46"/>
                  <a:pt x="47" y="46"/>
                </a:cubicBezTo>
                <a:cubicBezTo>
                  <a:pt x="46" y="46"/>
                  <a:pt x="46" y="46"/>
                  <a:pt x="46" y="46"/>
                </a:cubicBezTo>
                <a:cubicBezTo>
                  <a:pt x="46" y="46"/>
                  <a:pt x="46" y="46"/>
                  <a:pt x="46" y="46"/>
                </a:cubicBezTo>
                <a:cubicBezTo>
                  <a:pt x="37" y="46"/>
                  <a:pt x="37" y="46"/>
                  <a:pt x="37" y="46"/>
                </a:cubicBezTo>
                <a:lnTo>
                  <a:pt x="56" y="14"/>
                </a:lnTo>
                <a:close/>
                <a:moveTo>
                  <a:pt x="152" y="166"/>
                </a:moveTo>
                <a:cubicBezTo>
                  <a:pt x="24" y="166"/>
                  <a:pt x="24" y="166"/>
                  <a:pt x="24" y="166"/>
                </a:cubicBezTo>
                <a:cubicBezTo>
                  <a:pt x="24" y="78"/>
                  <a:pt x="24" y="78"/>
                  <a:pt x="24" y="78"/>
                </a:cubicBezTo>
                <a:cubicBezTo>
                  <a:pt x="152" y="78"/>
                  <a:pt x="152" y="78"/>
                  <a:pt x="152" y="78"/>
                </a:cubicBezTo>
                <a:lnTo>
                  <a:pt x="152" y="166"/>
                </a:lnTo>
                <a:close/>
                <a:moveTo>
                  <a:pt x="168" y="70"/>
                </a:moveTo>
                <a:cubicBezTo>
                  <a:pt x="8" y="70"/>
                  <a:pt x="8" y="70"/>
                  <a:pt x="8" y="70"/>
                </a:cubicBezTo>
                <a:cubicBezTo>
                  <a:pt x="8" y="54"/>
                  <a:pt x="8" y="54"/>
                  <a:pt x="8" y="54"/>
                </a:cubicBezTo>
                <a:cubicBezTo>
                  <a:pt x="168" y="54"/>
                  <a:pt x="168" y="54"/>
                  <a:pt x="168" y="54"/>
                </a:cubicBezTo>
                <a:lnTo>
                  <a:pt x="168" y="70"/>
                </a:lnTo>
                <a:close/>
                <a:moveTo>
                  <a:pt x="69" y="22"/>
                </a:moveTo>
                <a:cubicBezTo>
                  <a:pt x="62" y="18"/>
                  <a:pt x="62" y="18"/>
                  <a:pt x="62" y="18"/>
                </a:cubicBezTo>
                <a:cubicBezTo>
                  <a:pt x="58" y="25"/>
                  <a:pt x="58" y="25"/>
                  <a:pt x="58" y="25"/>
                </a:cubicBezTo>
                <a:cubicBezTo>
                  <a:pt x="65" y="29"/>
                  <a:pt x="65" y="29"/>
                  <a:pt x="65" y="29"/>
                </a:cubicBezTo>
                <a:lnTo>
                  <a:pt x="69" y="22"/>
                </a:lnTo>
                <a:close/>
                <a:moveTo>
                  <a:pt x="61" y="36"/>
                </a:moveTo>
                <a:cubicBezTo>
                  <a:pt x="54" y="32"/>
                  <a:pt x="54" y="32"/>
                  <a:pt x="54" y="32"/>
                </a:cubicBezTo>
                <a:cubicBezTo>
                  <a:pt x="50" y="39"/>
                  <a:pt x="50" y="39"/>
                  <a:pt x="50" y="39"/>
                </a:cubicBezTo>
                <a:cubicBezTo>
                  <a:pt x="57" y="43"/>
                  <a:pt x="57" y="43"/>
                  <a:pt x="57" y="43"/>
                </a:cubicBezTo>
                <a:lnTo>
                  <a:pt x="61" y="36"/>
                </a:ln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a:ln>
                <a:noFill/>
              </a:ln>
              <a:solidFill>
                <a:prstClr val="black"/>
              </a:solidFill>
              <a:effectLst/>
              <a:uLnTx/>
              <a:uFillTx/>
              <a:cs typeface="+mn-ea"/>
              <a:sym typeface="+mn-lt"/>
            </a:endParaRPr>
          </a:p>
        </p:txBody>
      </p:sp>
      <p:sp>
        <p:nvSpPr>
          <p:cNvPr id="43" name="文本框 42"/>
          <p:cNvSpPr txBox="1"/>
          <p:nvPr/>
        </p:nvSpPr>
        <p:spPr>
          <a:xfrm>
            <a:off x="8671761" y="3085335"/>
            <a:ext cx="2327191" cy="369332"/>
          </a:xfrm>
          <a:prstGeom prst="rect">
            <a:avLst/>
          </a:prstGeom>
          <a:noFill/>
        </p:spPr>
        <p:txBody>
          <a:bodyPr wrap="square" rtlCol="0">
            <a:spAutoFit/>
          </a:bodyPr>
          <a:lstStyle/>
          <a:p>
            <a:pPr algn="ctr"/>
            <a:r>
              <a:rPr lang="de-DE" altLang="zh-CN" sz="1800" b="1" dirty="0">
                <a:solidFill>
                  <a:schemeClr val="tx1">
                    <a:lumMod val="65000"/>
                    <a:lumOff val="35000"/>
                  </a:schemeClr>
                </a:solidFill>
                <a:latin typeface="宋体" panose="02010600030101010101" pitchFamily="2" charset="-122"/>
                <a:ea typeface="宋体" panose="02010600030101010101" pitchFamily="2" charset="-122"/>
                <a:cs typeface="+mn-ea"/>
                <a:sym typeface="+mn-lt"/>
              </a:rPr>
              <a:t>H. Eugene Stanley</a:t>
            </a:r>
            <a:endParaRPr lang="zh-CN" altLang="en-US" spc="150" dirty="0">
              <a:solidFill>
                <a:srgbClr val="009B97"/>
              </a:solidFill>
              <a:cs typeface="+mn-ea"/>
              <a:sym typeface="+mn-lt"/>
            </a:endParaRPr>
          </a:p>
        </p:txBody>
      </p:sp>
      <p:sp>
        <p:nvSpPr>
          <p:cNvPr id="44" name="文本框 43"/>
          <p:cNvSpPr txBox="1"/>
          <p:nvPr/>
        </p:nvSpPr>
        <p:spPr>
          <a:xfrm>
            <a:off x="8631615" y="3526153"/>
            <a:ext cx="2327191" cy="791627"/>
          </a:xfrm>
          <a:prstGeom prst="rect">
            <a:avLst/>
          </a:prstGeom>
          <a:noFill/>
        </p:spPr>
        <p:txBody>
          <a:bodyPr wrap="square" rtlCol="0">
            <a:spAutoFit/>
          </a:bodyPr>
          <a:lstStyle/>
          <a:p>
            <a:pPr algn="ctr">
              <a:lnSpc>
                <a:spcPct val="150000"/>
              </a:lnSpc>
            </a:pPr>
            <a:r>
              <a:rPr lang="zh-CN" altLang="en-US" sz="1600" spc="100" dirty="0">
                <a:solidFill>
                  <a:srgbClr val="388BA5"/>
                </a:solidFill>
                <a:cs typeface="+mn-ea"/>
                <a:sym typeface="+mn-lt"/>
              </a:rPr>
              <a:t>波士顿大学</a:t>
            </a:r>
            <a:endParaRPr lang="en-US" altLang="zh-CN" sz="1600" spc="100" dirty="0">
              <a:solidFill>
                <a:srgbClr val="388BA5"/>
              </a:solidFill>
              <a:cs typeface="+mn-ea"/>
              <a:sym typeface="+mn-lt"/>
            </a:endParaRPr>
          </a:p>
          <a:p>
            <a:pPr algn="ctr">
              <a:lnSpc>
                <a:spcPct val="150000"/>
              </a:lnSpc>
            </a:pPr>
            <a:r>
              <a:rPr lang="zh-CN" altLang="en-US" sz="1600" spc="100" dirty="0">
                <a:solidFill>
                  <a:srgbClr val="388BA5"/>
                </a:solidFill>
                <a:cs typeface="+mn-ea"/>
                <a:sym typeface="+mn-lt"/>
              </a:rPr>
              <a:t>高分子研究中心</a:t>
            </a:r>
          </a:p>
        </p:txBody>
      </p:sp>
      <p:grpSp>
        <p:nvGrpSpPr>
          <p:cNvPr id="34" name="组合 33"/>
          <p:cNvGrpSpPr/>
          <p:nvPr/>
        </p:nvGrpSpPr>
        <p:grpSpPr>
          <a:xfrm>
            <a:off x="4553875" y="2852787"/>
            <a:ext cx="2868149" cy="2104628"/>
            <a:chOff x="4653124" y="3866260"/>
            <a:chExt cx="2868149" cy="2104628"/>
          </a:xfrm>
        </p:grpSpPr>
        <p:sp>
          <p:nvSpPr>
            <p:cNvPr id="16" name="圆角矩形 5"/>
            <p:cNvSpPr/>
            <p:nvPr/>
          </p:nvSpPr>
          <p:spPr>
            <a:xfrm>
              <a:off x="4653124"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2" name="直接连接符 21"/>
            <p:cNvCxnSpPr/>
            <p:nvPr/>
          </p:nvCxnSpPr>
          <p:spPr>
            <a:xfrm>
              <a:off x="5628630"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39" name="Freeform 504"/>
          <p:cNvSpPr>
            <a:spLocks noEditPoints="1"/>
          </p:cNvSpPr>
          <p:nvPr/>
        </p:nvSpPr>
        <p:spPr bwMode="auto">
          <a:xfrm>
            <a:off x="5854240" y="4525420"/>
            <a:ext cx="267418" cy="267416"/>
          </a:xfrm>
          <a:custGeom>
            <a:avLst/>
            <a:gdLst>
              <a:gd name="T0" fmla="*/ 112 w 176"/>
              <a:gd name="T1" fmla="*/ 120 h 176"/>
              <a:gd name="T2" fmla="*/ 120 w 176"/>
              <a:gd name="T3" fmla="*/ 104 h 176"/>
              <a:gd name="T4" fmla="*/ 64 w 176"/>
              <a:gd name="T5" fmla="*/ 96 h 176"/>
              <a:gd name="T6" fmla="*/ 56 w 176"/>
              <a:gd name="T7" fmla="*/ 112 h 176"/>
              <a:gd name="T8" fmla="*/ 64 w 176"/>
              <a:gd name="T9" fmla="*/ 104 h 176"/>
              <a:gd name="T10" fmla="*/ 112 w 176"/>
              <a:gd name="T11" fmla="*/ 112 h 176"/>
              <a:gd name="T12" fmla="*/ 64 w 176"/>
              <a:gd name="T13" fmla="*/ 104 h 176"/>
              <a:gd name="T14" fmla="*/ 152 w 176"/>
              <a:gd name="T15" fmla="*/ 48 h 176"/>
              <a:gd name="T16" fmla="*/ 144 w 176"/>
              <a:gd name="T17" fmla="*/ 8 h 176"/>
              <a:gd name="T18" fmla="*/ 104 w 176"/>
              <a:gd name="T19" fmla="*/ 0 h 176"/>
              <a:gd name="T20" fmla="*/ 24 w 176"/>
              <a:gd name="T21" fmla="*/ 8 h 176"/>
              <a:gd name="T22" fmla="*/ 8 w 176"/>
              <a:gd name="T23" fmla="*/ 48 h 176"/>
              <a:gd name="T24" fmla="*/ 0 w 176"/>
              <a:gd name="T25" fmla="*/ 72 h 176"/>
              <a:gd name="T26" fmla="*/ 16 w 176"/>
              <a:gd name="T27" fmla="*/ 80 h 176"/>
              <a:gd name="T28" fmla="*/ 24 w 176"/>
              <a:gd name="T29" fmla="*/ 176 h 176"/>
              <a:gd name="T30" fmla="*/ 160 w 176"/>
              <a:gd name="T31" fmla="*/ 168 h 176"/>
              <a:gd name="T32" fmla="*/ 168 w 176"/>
              <a:gd name="T33" fmla="*/ 80 h 176"/>
              <a:gd name="T34" fmla="*/ 176 w 176"/>
              <a:gd name="T35" fmla="*/ 56 h 176"/>
              <a:gd name="T36" fmla="*/ 144 w 176"/>
              <a:gd name="T37" fmla="*/ 16 h 176"/>
              <a:gd name="T38" fmla="*/ 128 w 176"/>
              <a:gd name="T39" fmla="*/ 48 h 176"/>
              <a:gd name="T40" fmla="*/ 120 w 176"/>
              <a:gd name="T41" fmla="*/ 16 h 176"/>
              <a:gd name="T42" fmla="*/ 104 w 176"/>
              <a:gd name="T43" fmla="*/ 12 h 176"/>
              <a:gd name="T44" fmla="*/ 104 w 176"/>
              <a:gd name="T45" fmla="*/ 24 h 176"/>
              <a:gd name="T46" fmla="*/ 32 w 176"/>
              <a:gd name="T47" fmla="*/ 8 h 176"/>
              <a:gd name="T48" fmla="*/ 96 w 176"/>
              <a:gd name="T49" fmla="*/ 28 h 176"/>
              <a:gd name="T50" fmla="*/ 120 w 176"/>
              <a:gd name="T51" fmla="*/ 32 h 176"/>
              <a:gd name="T52" fmla="*/ 32 w 176"/>
              <a:gd name="T53" fmla="*/ 48 h 176"/>
              <a:gd name="T54" fmla="*/ 152 w 176"/>
              <a:gd name="T55" fmla="*/ 168 h 176"/>
              <a:gd name="T56" fmla="*/ 24 w 176"/>
              <a:gd name="T57" fmla="*/ 80 h 176"/>
              <a:gd name="T58" fmla="*/ 152 w 176"/>
              <a:gd name="T59" fmla="*/ 168 h 176"/>
              <a:gd name="T60" fmla="*/ 8 w 176"/>
              <a:gd name="T61" fmla="*/ 72 h 176"/>
              <a:gd name="T62" fmla="*/ 168 w 176"/>
              <a:gd name="T6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64" y="120"/>
                </a:moveTo>
                <a:cubicBezTo>
                  <a:pt x="112" y="120"/>
                  <a:pt x="112" y="120"/>
                  <a:pt x="112" y="120"/>
                </a:cubicBezTo>
                <a:cubicBezTo>
                  <a:pt x="116" y="120"/>
                  <a:pt x="120" y="116"/>
                  <a:pt x="120" y="112"/>
                </a:cubicBezTo>
                <a:cubicBezTo>
                  <a:pt x="120" y="104"/>
                  <a:pt x="120" y="104"/>
                  <a:pt x="120" y="104"/>
                </a:cubicBezTo>
                <a:cubicBezTo>
                  <a:pt x="120" y="100"/>
                  <a:pt x="116" y="96"/>
                  <a:pt x="112" y="96"/>
                </a:cubicBezTo>
                <a:cubicBezTo>
                  <a:pt x="64" y="96"/>
                  <a:pt x="64" y="96"/>
                  <a:pt x="64" y="96"/>
                </a:cubicBezTo>
                <a:cubicBezTo>
                  <a:pt x="60" y="96"/>
                  <a:pt x="56" y="100"/>
                  <a:pt x="56" y="104"/>
                </a:cubicBezTo>
                <a:cubicBezTo>
                  <a:pt x="56" y="112"/>
                  <a:pt x="56" y="112"/>
                  <a:pt x="56" y="112"/>
                </a:cubicBezTo>
                <a:cubicBezTo>
                  <a:pt x="56" y="116"/>
                  <a:pt x="60" y="120"/>
                  <a:pt x="64" y="120"/>
                </a:cubicBezTo>
                <a:close/>
                <a:moveTo>
                  <a:pt x="64" y="104"/>
                </a:moveTo>
                <a:cubicBezTo>
                  <a:pt x="112" y="104"/>
                  <a:pt x="112" y="104"/>
                  <a:pt x="112" y="104"/>
                </a:cubicBezTo>
                <a:cubicBezTo>
                  <a:pt x="112" y="112"/>
                  <a:pt x="112" y="112"/>
                  <a:pt x="112" y="112"/>
                </a:cubicBezTo>
                <a:cubicBezTo>
                  <a:pt x="64" y="112"/>
                  <a:pt x="64" y="112"/>
                  <a:pt x="64" y="112"/>
                </a:cubicBezTo>
                <a:lnTo>
                  <a:pt x="64" y="104"/>
                </a:lnTo>
                <a:close/>
                <a:moveTo>
                  <a:pt x="168" y="48"/>
                </a:moveTo>
                <a:cubicBezTo>
                  <a:pt x="152" y="48"/>
                  <a:pt x="152" y="48"/>
                  <a:pt x="152" y="48"/>
                </a:cubicBezTo>
                <a:cubicBezTo>
                  <a:pt x="152" y="16"/>
                  <a:pt x="152" y="16"/>
                  <a:pt x="152" y="16"/>
                </a:cubicBezTo>
                <a:cubicBezTo>
                  <a:pt x="152" y="12"/>
                  <a:pt x="148" y="8"/>
                  <a:pt x="144" y="8"/>
                </a:cubicBezTo>
                <a:cubicBezTo>
                  <a:pt x="112" y="8"/>
                  <a:pt x="112" y="8"/>
                  <a:pt x="112" y="8"/>
                </a:cubicBezTo>
                <a:cubicBezTo>
                  <a:pt x="104" y="0"/>
                  <a:pt x="104" y="0"/>
                  <a:pt x="104" y="0"/>
                </a:cubicBezTo>
                <a:cubicBezTo>
                  <a:pt x="32" y="0"/>
                  <a:pt x="32" y="0"/>
                  <a:pt x="32" y="0"/>
                </a:cubicBezTo>
                <a:cubicBezTo>
                  <a:pt x="28" y="0"/>
                  <a:pt x="24" y="4"/>
                  <a:pt x="24" y="8"/>
                </a:cubicBezTo>
                <a:cubicBezTo>
                  <a:pt x="24" y="48"/>
                  <a:pt x="24" y="48"/>
                  <a:pt x="24" y="48"/>
                </a:cubicBezTo>
                <a:cubicBezTo>
                  <a:pt x="8" y="48"/>
                  <a:pt x="8" y="48"/>
                  <a:pt x="8" y="48"/>
                </a:cubicBezTo>
                <a:cubicBezTo>
                  <a:pt x="4" y="48"/>
                  <a:pt x="0" y="52"/>
                  <a:pt x="0" y="56"/>
                </a:cubicBezTo>
                <a:cubicBezTo>
                  <a:pt x="0" y="72"/>
                  <a:pt x="0" y="72"/>
                  <a:pt x="0" y="72"/>
                </a:cubicBezTo>
                <a:cubicBezTo>
                  <a:pt x="0" y="76"/>
                  <a:pt x="4" y="80"/>
                  <a:pt x="8" y="80"/>
                </a:cubicBezTo>
                <a:cubicBezTo>
                  <a:pt x="16" y="80"/>
                  <a:pt x="16" y="80"/>
                  <a:pt x="16" y="80"/>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80"/>
                  <a:pt x="160" y="80"/>
                  <a:pt x="160" y="80"/>
                </a:cubicBezTo>
                <a:cubicBezTo>
                  <a:pt x="168" y="80"/>
                  <a:pt x="168" y="80"/>
                  <a:pt x="168" y="80"/>
                </a:cubicBezTo>
                <a:cubicBezTo>
                  <a:pt x="172" y="80"/>
                  <a:pt x="176" y="76"/>
                  <a:pt x="176" y="72"/>
                </a:cubicBezTo>
                <a:cubicBezTo>
                  <a:pt x="176" y="56"/>
                  <a:pt x="176" y="56"/>
                  <a:pt x="176" y="56"/>
                </a:cubicBezTo>
                <a:cubicBezTo>
                  <a:pt x="176" y="52"/>
                  <a:pt x="172" y="48"/>
                  <a:pt x="168" y="48"/>
                </a:cubicBezTo>
                <a:close/>
                <a:moveTo>
                  <a:pt x="144" y="16"/>
                </a:moveTo>
                <a:cubicBezTo>
                  <a:pt x="144" y="48"/>
                  <a:pt x="144" y="48"/>
                  <a:pt x="144" y="48"/>
                </a:cubicBezTo>
                <a:cubicBezTo>
                  <a:pt x="128" y="48"/>
                  <a:pt x="128" y="48"/>
                  <a:pt x="128" y="48"/>
                </a:cubicBezTo>
                <a:cubicBezTo>
                  <a:pt x="128" y="24"/>
                  <a:pt x="128" y="24"/>
                  <a:pt x="128" y="24"/>
                </a:cubicBezTo>
                <a:cubicBezTo>
                  <a:pt x="120" y="16"/>
                  <a:pt x="120" y="16"/>
                  <a:pt x="120" y="16"/>
                </a:cubicBezTo>
                <a:lnTo>
                  <a:pt x="144" y="16"/>
                </a:lnTo>
                <a:close/>
                <a:moveTo>
                  <a:pt x="104" y="12"/>
                </a:moveTo>
                <a:cubicBezTo>
                  <a:pt x="116" y="24"/>
                  <a:pt x="116" y="24"/>
                  <a:pt x="116" y="24"/>
                </a:cubicBezTo>
                <a:cubicBezTo>
                  <a:pt x="104" y="24"/>
                  <a:pt x="104" y="24"/>
                  <a:pt x="104" y="24"/>
                </a:cubicBezTo>
                <a:lnTo>
                  <a:pt x="104" y="12"/>
                </a:lnTo>
                <a:close/>
                <a:moveTo>
                  <a:pt x="32" y="8"/>
                </a:moveTo>
                <a:cubicBezTo>
                  <a:pt x="96" y="8"/>
                  <a:pt x="96" y="8"/>
                  <a:pt x="96" y="8"/>
                </a:cubicBezTo>
                <a:cubicBezTo>
                  <a:pt x="96" y="28"/>
                  <a:pt x="96" y="28"/>
                  <a:pt x="96" y="28"/>
                </a:cubicBezTo>
                <a:cubicBezTo>
                  <a:pt x="96" y="30"/>
                  <a:pt x="98" y="32"/>
                  <a:pt x="100" y="32"/>
                </a:cubicBezTo>
                <a:cubicBezTo>
                  <a:pt x="120" y="32"/>
                  <a:pt x="120" y="32"/>
                  <a:pt x="120" y="32"/>
                </a:cubicBezTo>
                <a:cubicBezTo>
                  <a:pt x="120" y="48"/>
                  <a:pt x="120" y="48"/>
                  <a:pt x="120" y="48"/>
                </a:cubicBezTo>
                <a:cubicBezTo>
                  <a:pt x="32" y="48"/>
                  <a:pt x="32" y="48"/>
                  <a:pt x="32" y="48"/>
                </a:cubicBezTo>
                <a:lnTo>
                  <a:pt x="32" y="8"/>
                </a:lnTo>
                <a:close/>
                <a:moveTo>
                  <a:pt x="152" y="168"/>
                </a:moveTo>
                <a:cubicBezTo>
                  <a:pt x="24" y="168"/>
                  <a:pt x="24" y="168"/>
                  <a:pt x="24" y="168"/>
                </a:cubicBezTo>
                <a:cubicBezTo>
                  <a:pt x="24" y="80"/>
                  <a:pt x="24" y="80"/>
                  <a:pt x="24" y="80"/>
                </a:cubicBezTo>
                <a:cubicBezTo>
                  <a:pt x="152" y="80"/>
                  <a:pt x="152" y="80"/>
                  <a:pt x="152" y="80"/>
                </a:cubicBezTo>
                <a:lnTo>
                  <a:pt x="152" y="168"/>
                </a:lnTo>
                <a:close/>
                <a:moveTo>
                  <a:pt x="168" y="72"/>
                </a:moveTo>
                <a:cubicBezTo>
                  <a:pt x="8" y="72"/>
                  <a:pt x="8" y="72"/>
                  <a:pt x="8" y="72"/>
                </a:cubicBezTo>
                <a:cubicBezTo>
                  <a:pt x="8" y="56"/>
                  <a:pt x="8" y="56"/>
                  <a:pt x="8" y="56"/>
                </a:cubicBezTo>
                <a:cubicBezTo>
                  <a:pt x="168" y="56"/>
                  <a:pt x="168" y="56"/>
                  <a:pt x="168" y="56"/>
                </a:cubicBezTo>
                <a:lnTo>
                  <a:pt x="168" y="72"/>
                </a:ln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a:ln>
                <a:noFill/>
              </a:ln>
              <a:solidFill>
                <a:prstClr val="black"/>
              </a:solidFill>
              <a:effectLst/>
              <a:uLnTx/>
              <a:uFillTx/>
              <a:cs typeface="+mn-ea"/>
              <a:sym typeface="+mn-lt"/>
            </a:endParaRPr>
          </a:p>
        </p:txBody>
      </p:sp>
      <p:sp>
        <p:nvSpPr>
          <p:cNvPr id="42" name="文本框 41"/>
          <p:cNvSpPr txBox="1"/>
          <p:nvPr/>
        </p:nvSpPr>
        <p:spPr>
          <a:xfrm>
            <a:off x="4745023" y="3034265"/>
            <a:ext cx="2414457" cy="369332"/>
          </a:xfrm>
          <a:prstGeom prst="rect">
            <a:avLst/>
          </a:prstGeom>
          <a:noFill/>
        </p:spPr>
        <p:txBody>
          <a:bodyPr wrap="square" rtlCol="0">
            <a:spAutoFit/>
          </a:bodyPr>
          <a:lstStyle/>
          <a:p>
            <a:pPr algn="ctr"/>
            <a:r>
              <a:rPr lang="de-DE" altLang="zh-CN" sz="1800" b="1" dirty="0">
                <a:solidFill>
                  <a:schemeClr val="tx1">
                    <a:lumMod val="65000"/>
                    <a:lumOff val="35000"/>
                  </a:schemeClr>
                </a:solidFill>
                <a:latin typeface="宋体" panose="02010600030101010101" pitchFamily="2" charset="-122"/>
                <a:ea typeface="宋体" panose="02010600030101010101" pitchFamily="2" charset="-122"/>
                <a:cs typeface="+mn-ea"/>
                <a:sym typeface="+mn-lt"/>
              </a:rPr>
              <a:t>Jonathas N. Silvaa</a:t>
            </a:r>
            <a:endParaRPr lang="zh-CN" altLang="en-US" spc="150" dirty="0">
              <a:solidFill>
                <a:srgbClr val="009B97"/>
              </a:solidFill>
              <a:cs typeface="+mn-ea"/>
              <a:sym typeface="+mn-lt"/>
            </a:endParaRPr>
          </a:p>
        </p:txBody>
      </p:sp>
      <p:sp>
        <p:nvSpPr>
          <p:cNvPr id="45" name="文本框 44"/>
          <p:cNvSpPr txBox="1"/>
          <p:nvPr/>
        </p:nvSpPr>
        <p:spPr>
          <a:xfrm>
            <a:off x="4832289" y="3526153"/>
            <a:ext cx="2327191" cy="791627"/>
          </a:xfrm>
          <a:prstGeom prst="rect">
            <a:avLst/>
          </a:prstGeom>
          <a:noFill/>
        </p:spPr>
        <p:txBody>
          <a:bodyPr wrap="square" rtlCol="0">
            <a:spAutoFit/>
          </a:bodyPr>
          <a:lstStyle/>
          <a:p>
            <a:pPr algn="ctr">
              <a:lnSpc>
                <a:spcPct val="150000"/>
              </a:lnSpc>
            </a:pPr>
            <a:r>
              <a:rPr lang="zh-CN" altLang="en-US" sz="1600" spc="100" dirty="0">
                <a:solidFill>
                  <a:srgbClr val="388BA5"/>
                </a:solidFill>
                <a:cs typeface="+mn-ea"/>
                <a:sym typeface="+mn-lt"/>
              </a:rPr>
              <a:t>瑞士联邦理工学院（</a:t>
            </a:r>
            <a:r>
              <a:rPr lang="en-US" altLang="zh-CN" sz="1600" spc="100" dirty="0">
                <a:solidFill>
                  <a:srgbClr val="388BA5"/>
                </a:solidFill>
                <a:cs typeface="+mn-ea"/>
                <a:sym typeface="+mn-lt"/>
              </a:rPr>
              <a:t>(ETH Zurich)</a:t>
            </a:r>
            <a:endParaRPr lang="zh-CN" altLang="en-US" sz="1600" spc="100" dirty="0">
              <a:solidFill>
                <a:srgbClr val="388BA5"/>
              </a:solidFill>
              <a:cs typeface="+mn-ea"/>
              <a:sym typeface="+mn-lt"/>
            </a:endParaRPr>
          </a:p>
        </p:txBody>
      </p:sp>
      <p:grpSp>
        <p:nvGrpSpPr>
          <p:cNvPr id="35" name="组合 34"/>
          <p:cNvGrpSpPr/>
          <p:nvPr/>
        </p:nvGrpSpPr>
        <p:grpSpPr>
          <a:xfrm>
            <a:off x="748524" y="2852787"/>
            <a:ext cx="2868149" cy="2104628"/>
            <a:chOff x="588282" y="3866260"/>
            <a:chExt cx="2868149" cy="2104628"/>
          </a:xfrm>
        </p:grpSpPr>
        <p:sp>
          <p:nvSpPr>
            <p:cNvPr id="15" name="圆角矩形 5"/>
            <p:cNvSpPr/>
            <p:nvPr/>
          </p:nvSpPr>
          <p:spPr>
            <a:xfrm>
              <a:off x="588282"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21" name="直接连接符 20"/>
            <p:cNvCxnSpPr/>
            <p:nvPr/>
          </p:nvCxnSpPr>
          <p:spPr>
            <a:xfrm>
              <a:off x="1530865"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38" name="Freeform 503"/>
          <p:cNvSpPr>
            <a:spLocks noEditPoints="1"/>
          </p:cNvSpPr>
          <p:nvPr/>
        </p:nvSpPr>
        <p:spPr bwMode="auto">
          <a:xfrm>
            <a:off x="2103217" y="4525420"/>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dirty="0">
              <a:ln>
                <a:noFill/>
              </a:ln>
              <a:solidFill>
                <a:prstClr val="black"/>
              </a:solidFill>
              <a:effectLst/>
              <a:uLnTx/>
              <a:uFillTx/>
              <a:cs typeface="+mn-ea"/>
              <a:sym typeface="+mn-lt"/>
            </a:endParaRPr>
          </a:p>
        </p:txBody>
      </p:sp>
      <p:sp>
        <p:nvSpPr>
          <p:cNvPr id="41" name="文本框 40"/>
          <p:cNvSpPr txBox="1"/>
          <p:nvPr/>
        </p:nvSpPr>
        <p:spPr>
          <a:xfrm>
            <a:off x="1080715" y="3054019"/>
            <a:ext cx="2283693" cy="369332"/>
          </a:xfrm>
          <a:prstGeom prst="rect">
            <a:avLst/>
          </a:prstGeom>
          <a:noFill/>
        </p:spPr>
        <p:txBody>
          <a:bodyPr wrap="square" rtlCol="0">
            <a:spAutoFit/>
          </a:bodyPr>
          <a:lstStyle/>
          <a:p>
            <a:pPr algn="ctr"/>
            <a:r>
              <a:rPr lang="de-DE" altLang="zh-CN" b="1" dirty="0">
                <a:solidFill>
                  <a:schemeClr val="tx1">
                    <a:lumMod val="65000"/>
                    <a:lumOff val="35000"/>
                  </a:schemeClr>
                </a:solidFill>
                <a:latin typeface="宋体" panose="02010600030101010101" pitchFamily="2" charset="-122"/>
                <a:ea typeface="宋体" panose="02010600030101010101" pitchFamily="2" charset="-122"/>
                <a:cs typeface="+mn-ea"/>
                <a:sym typeface="+mn-lt"/>
              </a:rPr>
              <a:t>Mario A. Bertella</a:t>
            </a:r>
            <a:endParaRPr lang="zh-CN" altLang="en-US" spc="150" dirty="0">
              <a:solidFill>
                <a:srgbClr val="009B97"/>
              </a:solidFill>
              <a:cs typeface="+mn-ea"/>
              <a:sym typeface="+mn-lt"/>
            </a:endParaRPr>
          </a:p>
        </p:txBody>
      </p:sp>
      <p:sp>
        <p:nvSpPr>
          <p:cNvPr id="46" name="文本框 45"/>
          <p:cNvSpPr txBox="1"/>
          <p:nvPr/>
        </p:nvSpPr>
        <p:spPr>
          <a:xfrm>
            <a:off x="1092978" y="3526153"/>
            <a:ext cx="2327191" cy="791627"/>
          </a:xfrm>
          <a:prstGeom prst="rect">
            <a:avLst/>
          </a:prstGeom>
          <a:noFill/>
        </p:spPr>
        <p:txBody>
          <a:bodyPr wrap="square" rtlCol="0">
            <a:spAutoFit/>
          </a:bodyPr>
          <a:lstStyle/>
          <a:p>
            <a:pPr algn="ctr">
              <a:lnSpc>
                <a:spcPct val="150000"/>
              </a:lnSpc>
            </a:pPr>
            <a:r>
              <a:rPr lang="zh-CN" altLang="en-US" sz="1600" spc="100" dirty="0">
                <a:solidFill>
                  <a:srgbClr val="388BA5"/>
                </a:solidFill>
                <a:cs typeface="+mn-ea"/>
                <a:sym typeface="+mn-lt"/>
              </a:rPr>
              <a:t>圣保罗州大学（</a:t>
            </a:r>
            <a:r>
              <a:rPr lang="en-US" altLang="zh-CN" sz="1600" spc="100" dirty="0">
                <a:solidFill>
                  <a:srgbClr val="388BA5"/>
                </a:solidFill>
                <a:cs typeface="+mn-ea"/>
                <a:sym typeface="+mn-lt"/>
              </a:rPr>
              <a:t>UNESP</a:t>
            </a:r>
            <a:r>
              <a:rPr lang="zh-CN" altLang="en-US" sz="1600" spc="100" dirty="0">
                <a:solidFill>
                  <a:srgbClr val="388BA5"/>
                </a:solidFill>
                <a:cs typeface="+mn-ea"/>
                <a:sym typeface="+mn-lt"/>
              </a:rPr>
              <a:t>）</a:t>
            </a:r>
            <a:endParaRPr lang="en-US" altLang="zh-CN" sz="1600" spc="100" dirty="0">
              <a:solidFill>
                <a:srgbClr val="388BA5"/>
              </a:solidFill>
              <a:cs typeface="+mn-ea"/>
              <a:sym typeface="+mn-lt"/>
            </a:endParaRPr>
          </a:p>
          <a:p>
            <a:pPr algn="ctr">
              <a:lnSpc>
                <a:spcPct val="150000"/>
              </a:lnSpc>
            </a:pPr>
            <a:r>
              <a:rPr lang="zh-CN" altLang="en-US" sz="1600" spc="100" dirty="0">
                <a:solidFill>
                  <a:srgbClr val="388BA5"/>
                </a:solidFill>
                <a:cs typeface="+mn-ea"/>
                <a:sym typeface="+mn-lt"/>
              </a:rPr>
              <a:t>经济系</a:t>
            </a:r>
          </a:p>
        </p:txBody>
      </p:sp>
      <p:sp>
        <p:nvSpPr>
          <p:cNvPr id="2" name="文本框 1"/>
          <p:cNvSpPr txBox="1"/>
          <p:nvPr/>
        </p:nvSpPr>
        <p:spPr>
          <a:xfrm>
            <a:off x="9240674" y="1784412"/>
            <a:ext cx="1631595" cy="230832"/>
          </a:xfrm>
          <a:prstGeom prst="rect">
            <a:avLst/>
          </a:prstGeom>
          <a:noFill/>
        </p:spPr>
        <p:txBody>
          <a:bodyPr wrap="square" rtlCol="0">
            <a:spAutoFit/>
          </a:bodyPr>
          <a:lstStyle/>
          <a:p>
            <a:r>
              <a:rPr lang="en-US" altLang="zh-CN" sz="900" dirty="0">
                <a:solidFill>
                  <a:srgbClr val="388BA5"/>
                </a:solidFill>
              </a:rPr>
              <a:t>https://www.ypppt.com/</a:t>
            </a:r>
            <a:endParaRPr lang="zh-CN" altLang="en-US" sz="900" dirty="0">
              <a:solidFill>
                <a:srgbClr val="388BA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FA61327-FF28-4846-ACCA-661B9AC4E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626" y="1238830"/>
            <a:ext cx="8329022" cy="4894683"/>
          </a:xfrm>
          <a:prstGeom prst="rect">
            <a:avLst/>
          </a:prstGeom>
        </p:spPr>
      </p:pic>
      <p:sp>
        <p:nvSpPr>
          <p:cNvPr id="5" name="矩形 4">
            <a:extLst>
              <a:ext uri="{FF2B5EF4-FFF2-40B4-BE49-F238E27FC236}">
                <a16:creationId xmlns:a16="http://schemas.microsoft.com/office/drawing/2014/main" id="{CA7A38F5-413A-4EDC-B5BF-BDB693265935}"/>
              </a:ext>
            </a:extLst>
          </p:cNvPr>
          <p:cNvSpPr/>
          <p:nvPr/>
        </p:nvSpPr>
        <p:spPr>
          <a:xfrm>
            <a:off x="1786597" y="1281033"/>
            <a:ext cx="3094892" cy="22613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7107D1B-E6DE-43D6-B775-86714D9E75B8}"/>
              </a:ext>
            </a:extLst>
          </p:cNvPr>
          <p:cNvSpPr txBox="1"/>
          <p:nvPr/>
        </p:nvSpPr>
        <p:spPr>
          <a:xfrm>
            <a:off x="9101797" y="2551837"/>
            <a:ext cx="2550577" cy="1200329"/>
          </a:xfrm>
          <a:prstGeom prst="rect">
            <a:avLst/>
          </a:prstGeom>
          <a:noFill/>
        </p:spPr>
        <p:txBody>
          <a:bodyPr wrap="square" rtlCol="0">
            <a:spAutoFit/>
          </a:bodyPr>
          <a:lstStyle/>
          <a:p>
            <a:r>
              <a:rPr lang="zh-CN" altLang="en-US" dirty="0"/>
              <a:t>价格周期平均大约需要</a:t>
            </a:r>
            <a:r>
              <a:rPr lang="en-US" altLang="zh-CN" dirty="0"/>
              <a:t>24</a:t>
            </a:r>
            <a:r>
              <a:rPr lang="zh-CN" altLang="en-US" dirty="0"/>
              <a:t>个单位的时间，不同</a:t>
            </a:r>
            <a:r>
              <a:rPr lang="en-US" altLang="zh-CN" dirty="0"/>
              <a:t>m</a:t>
            </a:r>
            <a:r>
              <a:rPr lang="zh-CN" altLang="en-US" dirty="0"/>
              <a:t>的周期价格要大于单个</a:t>
            </a:r>
            <a:r>
              <a:rPr lang="en-US" altLang="zh-CN" dirty="0"/>
              <a:t>m</a:t>
            </a:r>
            <a:r>
              <a:rPr lang="zh-CN" altLang="en-US" dirty="0"/>
              <a:t>的周期价格</a:t>
            </a:r>
          </a:p>
        </p:txBody>
      </p:sp>
      <p:sp>
        <p:nvSpPr>
          <p:cNvPr id="27" name="文本框 26">
            <a:extLst>
              <a:ext uri="{FF2B5EF4-FFF2-40B4-BE49-F238E27FC236}">
                <a16:creationId xmlns:a16="http://schemas.microsoft.com/office/drawing/2014/main" id="{369B5D5E-F242-4FCB-B573-407FF5A2E7D7}"/>
              </a:ext>
            </a:extLst>
          </p:cNvPr>
          <p:cNvSpPr txBox="1"/>
          <p:nvPr/>
        </p:nvSpPr>
        <p:spPr>
          <a:xfrm>
            <a:off x="417342" y="139712"/>
            <a:ext cx="764953" cy="584775"/>
          </a:xfrm>
          <a:prstGeom prst="rect">
            <a:avLst/>
          </a:prstGeom>
          <a:noFill/>
        </p:spPr>
        <p:txBody>
          <a:bodyPr wrap="none" rtlCol="0">
            <a:spAutoFit/>
          </a:bodyPr>
          <a:lstStyle/>
          <a:p>
            <a:r>
              <a:rPr lang="en-US" altLang="zh-CN" sz="3200" dirty="0">
                <a:solidFill>
                  <a:srgbClr val="388BA5"/>
                </a:solidFill>
                <a:latin typeface="优设标题黑" panose="00000500000000000000" pitchFamily="2" charset="-122"/>
                <a:ea typeface="优设标题黑" panose="00000500000000000000" pitchFamily="2" charset="-122"/>
              </a:rPr>
              <a:t>3.2</a:t>
            </a:r>
            <a:endParaRPr lang="zh-CN" altLang="en-US" sz="3200" dirty="0">
              <a:solidFill>
                <a:srgbClr val="388BA5"/>
              </a:solidFill>
              <a:latin typeface="优设标题黑" panose="00000500000000000000" pitchFamily="2" charset="-122"/>
              <a:ea typeface="优设标题黑" panose="00000500000000000000" pitchFamily="2" charset="-122"/>
            </a:endParaRPr>
          </a:p>
        </p:txBody>
      </p:sp>
      <p:sp>
        <p:nvSpPr>
          <p:cNvPr id="7" name="文本框 6">
            <a:extLst>
              <a:ext uri="{FF2B5EF4-FFF2-40B4-BE49-F238E27FC236}">
                <a16:creationId xmlns:a16="http://schemas.microsoft.com/office/drawing/2014/main" id="{1B22808A-5162-4615-919F-E036B9C80F55}"/>
              </a:ext>
            </a:extLst>
          </p:cNvPr>
          <p:cNvSpPr txBox="1"/>
          <p:nvPr/>
        </p:nvSpPr>
        <p:spPr>
          <a:xfrm>
            <a:off x="1182295" y="201266"/>
            <a:ext cx="10794651"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en-US" altLang="zh-CN" b="0" dirty="0">
                <a:latin typeface="站酷庆科黄油体" panose="02000803000000020004" pitchFamily="2" charset="-122"/>
                <a:ea typeface="站酷庆科黄油体" panose="02000803000000020004" pitchFamily="2" charset="-122"/>
                <a:cs typeface="+mn-ea"/>
                <a:sym typeface="+mn-lt"/>
              </a:rPr>
              <a:t>Fundamentalists and chartists with different memories (m=5,10,20)</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spTree>
    <p:extLst>
      <p:ext uri="{BB962C8B-B14F-4D97-AF65-F5344CB8AC3E}">
        <p14:creationId xmlns:p14="http://schemas.microsoft.com/office/powerpoint/2010/main" val="742041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283233" y="214158"/>
            <a:ext cx="10794651"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en-US" altLang="zh-CN" b="0" dirty="0">
                <a:latin typeface="站酷庆科黄油体" panose="02000803000000020004" pitchFamily="2" charset="-122"/>
                <a:ea typeface="站酷庆科黄油体" panose="02000803000000020004" pitchFamily="2" charset="-122"/>
                <a:cs typeface="+mn-ea"/>
                <a:sym typeface="+mn-lt"/>
              </a:rPr>
              <a:t>Fundamentalists and chartists with different memories (m=5,10,20)</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sp>
        <p:nvSpPr>
          <p:cNvPr id="34" name="文本框 33"/>
          <p:cNvSpPr txBox="1"/>
          <p:nvPr/>
        </p:nvSpPr>
        <p:spPr>
          <a:xfrm>
            <a:off x="417342" y="180989"/>
            <a:ext cx="764953" cy="584775"/>
          </a:xfrm>
          <a:prstGeom prst="rect">
            <a:avLst/>
          </a:prstGeom>
          <a:noFill/>
        </p:spPr>
        <p:txBody>
          <a:bodyPr wrap="none" rtlCol="0">
            <a:spAutoFit/>
          </a:bodyPr>
          <a:lstStyle/>
          <a:p>
            <a:r>
              <a:rPr lang="en-US" altLang="zh-CN" sz="3200" dirty="0">
                <a:solidFill>
                  <a:srgbClr val="388BA5"/>
                </a:solidFill>
                <a:latin typeface="优设标题黑" panose="00000500000000000000" pitchFamily="2" charset="-122"/>
                <a:ea typeface="优设标题黑" panose="00000500000000000000" pitchFamily="2" charset="-122"/>
              </a:rPr>
              <a:t>3.2</a:t>
            </a:r>
            <a:endParaRPr lang="zh-CN" altLang="en-US" sz="3200" dirty="0">
              <a:solidFill>
                <a:srgbClr val="388BA5"/>
              </a:solidFill>
              <a:latin typeface="优设标题黑" panose="00000500000000000000" pitchFamily="2" charset="-122"/>
              <a:ea typeface="优设标题黑" panose="00000500000000000000" pitchFamily="2" charset="-122"/>
            </a:endParaRPr>
          </a:p>
        </p:txBody>
      </p:sp>
      <p:pic>
        <p:nvPicPr>
          <p:cNvPr id="5" name="图片 4">
            <a:extLst>
              <a:ext uri="{FF2B5EF4-FFF2-40B4-BE49-F238E27FC236}">
                <a16:creationId xmlns:a16="http://schemas.microsoft.com/office/drawing/2014/main" id="{CE13F6C9-D3AE-4EDF-A540-E748E21A1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448" y="1238612"/>
            <a:ext cx="10599104" cy="2197050"/>
          </a:xfrm>
          <a:prstGeom prst="rect">
            <a:avLst/>
          </a:prstGeom>
        </p:spPr>
      </p:pic>
      <p:sp>
        <p:nvSpPr>
          <p:cNvPr id="6" name="文本框 5">
            <a:extLst>
              <a:ext uri="{FF2B5EF4-FFF2-40B4-BE49-F238E27FC236}">
                <a16:creationId xmlns:a16="http://schemas.microsoft.com/office/drawing/2014/main" id="{BA473AC7-CB53-4342-A195-B05A5F228718}"/>
              </a:ext>
            </a:extLst>
          </p:cNvPr>
          <p:cNvSpPr txBox="1"/>
          <p:nvPr/>
        </p:nvSpPr>
        <p:spPr>
          <a:xfrm>
            <a:off x="1283233" y="3938491"/>
            <a:ext cx="9535672" cy="1015663"/>
          </a:xfrm>
          <a:prstGeom prst="rect">
            <a:avLst/>
          </a:prstGeom>
          <a:noFill/>
        </p:spPr>
        <p:txBody>
          <a:bodyPr wrap="square" rtlCol="0">
            <a:spAutoFit/>
          </a:bodyPr>
          <a:lstStyle/>
          <a:p>
            <a:r>
              <a:rPr lang="zh-CN" altLang="en-US" dirty="0"/>
              <a:t>        </a:t>
            </a:r>
            <a:r>
              <a:rPr lang="en-US" altLang="zh-CN" sz="2000" dirty="0"/>
              <a:t>m</a:t>
            </a:r>
            <a:r>
              <a:rPr lang="zh-CN" altLang="en-US" sz="2000" dirty="0"/>
              <a:t>不同时的交易量要高于</a:t>
            </a:r>
            <a:r>
              <a:rPr lang="en-US" altLang="zh-CN" sz="2000" dirty="0"/>
              <a:t>m</a:t>
            </a:r>
            <a:r>
              <a:rPr lang="zh-CN" altLang="en-US" sz="2000" dirty="0"/>
              <a:t>相同时的</a:t>
            </a:r>
            <a:r>
              <a:rPr lang="zh-CN" altLang="en-US" sz="2000" dirty="0">
                <a:solidFill>
                  <a:srgbClr val="FF0000"/>
                </a:solidFill>
              </a:rPr>
              <a:t>交易量</a:t>
            </a:r>
            <a:r>
              <a:rPr lang="zh-CN" altLang="en-US" sz="2000" dirty="0"/>
              <a:t>。有</a:t>
            </a:r>
            <a:r>
              <a:rPr lang="en-US" altLang="zh-CN" sz="2000" dirty="0"/>
              <a:t>5%</a:t>
            </a:r>
            <a:r>
              <a:rPr lang="zh-CN" altLang="en-US" sz="2000" dirty="0"/>
              <a:t>的图表分析师具有异质记忆，平均每个时期有</a:t>
            </a:r>
            <a:r>
              <a:rPr lang="en-US" altLang="zh-CN" sz="2000" dirty="0"/>
              <a:t>1963</a:t>
            </a:r>
            <a:r>
              <a:rPr lang="zh-CN" altLang="en-US" sz="2000" dirty="0"/>
              <a:t>股交易，约占总数的</a:t>
            </a:r>
            <a:r>
              <a:rPr lang="en-US" altLang="zh-CN" sz="2000" dirty="0"/>
              <a:t>20%</a:t>
            </a:r>
            <a:r>
              <a:rPr lang="zh-CN" altLang="en-US" sz="2000" dirty="0"/>
              <a:t>。另一方面，</a:t>
            </a:r>
            <a:r>
              <a:rPr lang="zh-CN" altLang="en-US" sz="2000" dirty="0">
                <a:solidFill>
                  <a:srgbClr val="FF0000"/>
                </a:solidFill>
              </a:rPr>
              <a:t>波动率</a:t>
            </a:r>
            <a:r>
              <a:rPr lang="zh-CN" altLang="en-US" sz="2000" dirty="0"/>
              <a:t>比前一种情况大得多。</a:t>
            </a:r>
            <a:endParaRPr lang="zh-CN" altLang="en-US" dirty="0"/>
          </a:p>
        </p:txBody>
      </p:sp>
      <p:sp>
        <p:nvSpPr>
          <p:cNvPr id="7" name="箭头: 上 6">
            <a:extLst>
              <a:ext uri="{FF2B5EF4-FFF2-40B4-BE49-F238E27FC236}">
                <a16:creationId xmlns:a16="http://schemas.microsoft.com/office/drawing/2014/main" id="{CBE745BA-A61A-468D-9FC9-AA118E0B8612}"/>
              </a:ext>
            </a:extLst>
          </p:cNvPr>
          <p:cNvSpPr/>
          <p:nvPr/>
        </p:nvSpPr>
        <p:spPr>
          <a:xfrm>
            <a:off x="4122295" y="3252866"/>
            <a:ext cx="329784" cy="68562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2436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5394" y="2093432"/>
            <a:ext cx="7196034" cy="1142566"/>
          </a:xfrm>
          <a:prstGeom prst="rect">
            <a:avLst/>
          </a:prstGeom>
        </p:spPr>
      </p:pic>
      <p:sp>
        <p:nvSpPr>
          <p:cNvPr id="3" name="矩形 2"/>
          <p:cNvSpPr/>
          <p:nvPr/>
        </p:nvSpPr>
        <p:spPr>
          <a:xfrm>
            <a:off x="4905679" y="2372327"/>
            <a:ext cx="3533783" cy="584775"/>
          </a:xfrm>
          <a:prstGeom prst="rect">
            <a:avLst/>
          </a:prstGeom>
        </p:spPr>
        <p:txBody>
          <a:bodyPr wrap="square">
            <a:spAutoFit/>
          </a:bodyPr>
          <a:lstStyle/>
          <a:p>
            <a:r>
              <a:rPr lang="en-US" altLang="zh-CN" sz="3200" dirty="0">
                <a:latin typeface="站酷庆科黄油体" panose="02000803000000020004" pitchFamily="2" charset="-122"/>
                <a:ea typeface="站酷庆科黄油体" panose="02000803000000020004" pitchFamily="2" charset="-122"/>
              </a:rPr>
              <a:t>Overconfidence</a:t>
            </a:r>
            <a:endParaRPr lang="zh-CN" altLang="en-US" sz="3200" dirty="0">
              <a:latin typeface="站酷庆科黄油体" panose="02000803000000020004" pitchFamily="2" charset="-122"/>
              <a:ea typeface="站酷庆科黄油体" panose="02000803000000020004" pitchFamily="2" charset="-122"/>
            </a:endParaRPr>
          </a:p>
        </p:txBody>
      </p:sp>
      <p:sp>
        <p:nvSpPr>
          <p:cNvPr id="4" name="文本框 3"/>
          <p:cNvSpPr txBox="1"/>
          <p:nvPr/>
        </p:nvSpPr>
        <p:spPr>
          <a:xfrm>
            <a:off x="5785657" y="1018112"/>
            <a:ext cx="846707"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4</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453370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441153" y="-71386"/>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3" name="矩形 2"/>
          <p:cNvSpPr/>
          <p:nvPr/>
        </p:nvSpPr>
        <p:spPr>
          <a:xfrm>
            <a:off x="6180023" y="1806779"/>
            <a:ext cx="2002471" cy="461665"/>
          </a:xfrm>
          <a:prstGeom prst="rect">
            <a:avLst/>
          </a:prstGeom>
        </p:spPr>
        <p:txBody>
          <a:bodyPr wrap="none">
            <a:spAutoFit/>
          </a:bodyPr>
          <a:lstStyle/>
          <a:p>
            <a:r>
              <a:rPr lang="zh-CN" altLang="en-US" sz="2400" dirty="0">
                <a:solidFill>
                  <a:schemeClr val="bg1"/>
                </a:solidFill>
              </a:rPr>
              <a:t>添加标题文本</a:t>
            </a:r>
          </a:p>
        </p:txBody>
      </p:sp>
      <p:sp>
        <p:nvSpPr>
          <p:cNvPr id="11" name="文本框 10">
            <a:extLst>
              <a:ext uri="{FF2B5EF4-FFF2-40B4-BE49-F238E27FC236}">
                <a16:creationId xmlns:a16="http://schemas.microsoft.com/office/drawing/2014/main" id="{EC113E27-E693-43EE-B832-7338656257A7}"/>
              </a:ext>
            </a:extLst>
          </p:cNvPr>
          <p:cNvSpPr txBox="1"/>
          <p:nvPr/>
        </p:nvSpPr>
        <p:spPr>
          <a:xfrm>
            <a:off x="2231860" y="4459569"/>
            <a:ext cx="7193493" cy="1754326"/>
          </a:xfrm>
          <a:prstGeom prst="rect">
            <a:avLst/>
          </a:prstGeom>
          <a:noFill/>
        </p:spPr>
        <p:txBody>
          <a:bodyPr wrap="square">
            <a:spAutoFit/>
          </a:bodyPr>
          <a:lstStyle/>
          <a:p>
            <a:endParaRPr lang="en-US" altLang="zh-CN" dirty="0"/>
          </a:p>
          <a:p>
            <a:endParaRPr lang="en-US" altLang="zh-CN" dirty="0"/>
          </a:p>
          <a:p>
            <a:endParaRPr lang="en-US" altLang="zh-CN" dirty="0"/>
          </a:p>
          <a:p>
            <a:r>
              <a:rPr lang="zh-CN" altLang="en-US" spc="100" dirty="0">
                <a:solidFill>
                  <a:schemeClr val="tx1">
                    <a:lumMod val="65000"/>
                    <a:lumOff val="35000"/>
                  </a:schemeClr>
                </a:solidFill>
                <a:cs typeface="+mn-ea"/>
              </a:rPr>
              <a:t>与其他学者建立的信心模型不同，本文假设代理人的信心</a:t>
            </a:r>
            <a:r>
              <a:rPr lang="en-US" altLang="zh-CN" spc="100" dirty="0">
                <a:solidFill>
                  <a:schemeClr val="tx1">
                    <a:lumMod val="65000"/>
                    <a:lumOff val="35000"/>
                  </a:schemeClr>
                </a:solidFill>
                <a:cs typeface="+mn-ea"/>
              </a:rPr>
              <a:t>(C)</a:t>
            </a:r>
            <a:r>
              <a:rPr lang="zh-CN" altLang="en-US" spc="100" dirty="0">
                <a:solidFill>
                  <a:schemeClr val="tx1">
                    <a:lumMod val="65000"/>
                    <a:lumOff val="35000"/>
                  </a:schemeClr>
                </a:solidFill>
                <a:cs typeface="+mn-ea"/>
              </a:rPr>
              <a:t>随着他们的财富</a:t>
            </a:r>
            <a:r>
              <a:rPr lang="en-US" altLang="zh-CN" spc="100" dirty="0">
                <a:solidFill>
                  <a:schemeClr val="tx1">
                    <a:lumMod val="65000"/>
                    <a:lumOff val="35000"/>
                  </a:schemeClr>
                </a:solidFill>
                <a:cs typeface="+mn-ea"/>
              </a:rPr>
              <a:t>(W)</a:t>
            </a:r>
            <a:r>
              <a:rPr lang="zh-CN" altLang="en-US" spc="100" dirty="0">
                <a:solidFill>
                  <a:schemeClr val="tx1">
                    <a:lumMod val="65000"/>
                    <a:lumOff val="35000"/>
                  </a:schemeClr>
                </a:solidFill>
                <a:cs typeface="+mn-ea"/>
              </a:rPr>
              <a:t>的增加</a:t>
            </a:r>
            <a:r>
              <a:rPr lang="en-US" altLang="zh-CN" spc="100" dirty="0">
                <a:solidFill>
                  <a:schemeClr val="tx1">
                    <a:lumMod val="65000"/>
                    <a:lumOff val="35000"/>
                  </a:schemeClr>
                </a:solidFill>
                <a:cs typeface="+mn-ea"/>
              </a:rPr>
              <a:t>(</a:t>
            </a:r>
            <a:r>
              <a:rPr lang="zh-CN" altLang="en-US" spc="100" dirty="0">
                <a:solidFill>
                  <a:schemeClr val="tx1">
                    <a:lumMod val="65000"/>
                    <a:lumOff val="35000"/>
                  </a:schemeClr>
                </a:solidFill>
                <a:cs typeface="+mn-ea"/>
              </a:rPr>
              <a:t>减少</a:t>
            </a:r>
            <a:r>
              <a:rPr lang="en-US" altLang="zh-CN" spc="100" dirty="0">
                <a:solidFill>
                  <a:schemeClr val="tx1">
                    <a:lumMod val="65000"/>
                    <a:lumOff val="35000"/>
                  </a:schemeClr>
                </a:solidFill>
                <a:cs typeface="+mn-ea"/>
              </a:rPr>
              <a:t>)</a:t>
            </a:r>
            <a:r>
              <a:rPr lang="zh-CN" altLang="en-US" spc="100" dirty="0">
                <a:solidFill>
                  <a:schemeClr val="tx1">
                    <a:lumMod val="65000"/>
                    <a:lumOff val="35000"/>
                  </a:schemeClr>
                </a:solidFill>
                <a:cs typeface="+mn-ea"/>
              </a:rPr>
              <a:t>而增加</a:t>
            </a:r>
            <a:r>
              <a:rPr lang="en-US" altLang="zh-CN" spc="100" dirty="0">
                <a:solidFill>
                  <a:schemeClr val="tx1">
                    <a:lumMod val="65000"/>
                    <a:lumOff val="35000"/>
                  </a:schemeClr>
                </a:solidFill>
                <a:cs typeface="+mn-ea"/>
              </a:rPr>
              <a:t>(</a:t>
            </a:r>
            <a:r>
              <a:rPr lang="zh-CN" altLang="en-US" spc="100" dirty="0">
                <a:solidFill>
                  <a:schemeClr val="tx1">
                    <a:lumMod val="65000"/>
                    <a:lumOff val="35000"/>
                  </a:schemeClr>
                </a:solidFill>
                <a:cs typeface="+mn-ea"/>
              </a:rPr>
              <a:t>减少</a:t>
            </a:r>
            <a:r>
              <a:rPr lang="en-US" altLang="zh-CN" spc="100" dirty="0">
                <a:solidFill>
                  <a:schemeClr val="tx1">
                    <a:lumMod val="65000"/>
                    <a:lumOff val="35000"/>
                  </a:schemeClr>
                </a:solidFill>
                <a:cs typeface="+mn-ea"/>
              </a:rPr>
              <a:t>)</a:t>
            </a:r>
            <a:r>
              <a:rPr lang="zh-CN" altLang="en-US" spc="100" dirty="0">
                <a:solidFill>
                  <a:schemeClr val="tx1">
                    <a:lumMod val="65000"/>
                    <a:lumOff val="35000"/>
                  </a:schemeClr>
                </a:solidFill>
                <a:cs typeface="+mn-ea"/>
              </a:rPr>
              <a:t>。它在形式上对应于三次函数。</a:t>
            </a:r>
          </a:p>
        </p:txBody>
      </p:sp>
      <p:pic>
        <p:nvPicPr>
          <p:cNvPr id="6" name="图片 5">
            <a:extLst>
              <a:ext uri="{FF2B5EF4-FFF2-40B4-BE49-F238E27FC236}">
                <a16:creationId xmlns:a16="http://schemas.microsoft.com/office/drawing/2014/main" id="{B02B0AF8-C03B-47CA-A92B-54ED817BFF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582" y="938660"/>
            <a:ext cx="9760835" cy="4099464"/>
          </a:xfrm>
          <a:prstGeom prst="rect">
            <a:avLst/>
          </a:prstGeom>
        </p:spPr>
      </p:pic>
      <p:sp>
        <p:nvSpPr>
          <p:cNvPr id="7" name="文本框 6">
            <a:extLst>
              <a:ext uri="{FF2B5EF4-FFF2-40B4-BE49-F238E27FC236}">
                <a16:creationId xmlns:a16="http://schemas.microsoft.com/office/drawing/2014/main" id="{12D2B918-D92B-4E4D-A734-583D0A7DEB8E}"/>
              </a:ext>
            </a:extLst>
          </p:cNvPr>
          <p:cNvSpPr txBox="1"/>
          <p:nvPr/>
        </p:nvSpPr>
        <p:spPr>
          <a:xfrm>
            <a:off x="1323092" y="205614"/>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b="0" dirty="0">
                <a:latin typeface="站酷庆科黄油体" panose="02000803000000020004" pitchFamily="2" charset="-122"/>
                <a:ea typeface="站酷庆科黄油体" panose="02000803000000020004" pitchFamily="2" charset="-122"/>
                <a:cs typeface="+mn-ea"/>
                <a:sym typeface="+mn-lt"/>
              </a:rPr>
              <a:t>Overconfidence</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p:cNvSpPr txBox="1"/>
          <p:nvPr/>
        </p:nvSpPr>
        <p:spPr>
          <a:xfrm>
            <a:off x="6922688" y="2088804"/>
            <a:ext cx="4029998" cy="2222532"/>
          </a:xfrm>
          <a:prstGeom prst="rect">
            <a:avLst/>
          </a:prstGeom>
          <a:noFill/>
        </p:spPr>
        <p:txBody>
          <a:bodyPr wrap="square" rtlCol="0">
            <a:spAutoFit/>
          </a:bodyPr>
          <a:lstStyle/>
          <a:p>
            <a:pPr>
              <a:lnSpc>
                <a:spcPct val="130000"/>
              </a:lnSpc>
            </a:pPr>
            <a:r>
              <a:rPr lang="zh-CN" altLang="en-US" spc="100" dirty="0">
                <a:solidFill>
                  <a:schemeClr val="tx1">
                    <a:lumMod val="65000"/>
                    <a:lumOff val="35000"/>
                  </a:schemeClr>
                </a:solidFill>
                <a:cs typeface="+mn-ea"/>
                <a:sym typeface="+mn-lt"/>
              </a:rPr>
              <a:t>尽管当给定 </a:t>
            </a:r>
            <a:r>
              <a:rPr lang="en-US" altLang="zh-CN" spc="100" dirty="0">
                <a:solidFill>
                  <a:schemeClr val="tx1">
                    <a:lumMod val="65000"/>
                    <a:lumOff val="35000"/>
                  </a:schemeClr>
                </a:solidFill>
                <a:cs typeface="+mn-ea"/>
                <a:sym typeface="+mn-lt"/>
              </a:rPr>
              <a:t>t </a:t>
            </a:r>
            <a:r>
              <a:rPr lang="zh-CN" altLang="en-US" spc="100" dirty="0">
                <a:solidFill>
                  <a:schemeClr val="tx1">
                    <a:lumMod val="65000"/>
                    <a:lumOff val="35000"/>
                  </a:schemeClr>
                </a:solidFill>
                <a:cs typeface="+mn-ea"/>
                <a:sym typeface="+mn-lt"/>
              </a:rPr>
              <a:t>时期内的财富高于（低于）平均值时，信心会增加（降低），但图 </a:t>
            </a:r>
            <a:r>
              <a:rPr lang="en-US" altLang="zh-CN" spc="100" dirty="0">
                <a:solidFill>
                  <a:schemeClr val="tx1">
                    <a:lumMod val="65000"/>
                    <a:lumOff val="35000"/>
                  </a:schemeClr>
                </a:solidFill>
                <a:cs typeface="+mn-ea"/>
                <a:sym typeface="+mn-lt"/>
              </a:rPr>
              <a:t>3 </a:t>
            </a:r>
            <a:r>
              <a:rPr lang="zh-CN" altLang="en-US" spc="100" dirty="0">
                <a:solidFill>
                  <a:schemeClr val="tx1">
                    <a:lumMod val="65000"/>
                    <a:lumOff val="35000"/>
                  </a:schemeClr>
                </a:solidFill>
                <a:cs typeface="+mn-ea"/>
                <a:sym typeface="+mn-lt"/>
              </a:rPr>
              <a:t>显示，信心不会以与财富增加（减少）相同的速度增加（减少），并且存在一个区间保持相对恒定。</a:t>
            </a:r>
          </a:p>
        </p:txBody>
      </p:sp>
      <p:sp>
        <p:nvSpPr>
          <p:cNvPr id="76" name="文本框 75"/>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b="0" dirty="0">
                <a:latin typeface="站酷庆科黄油体" panose="02000803000000020004" pitchFamily="2" charset="-122"/>
                <a:ea typeface="站酷庆科黄油体" panose="02000803000000020004" pitchFamily="2" charset="-122"/>
                <a:cs typeface="+mn-ea"/>
                <a:sym typeface="+mn-lt"/>
              </a:rPr>
              <a:t>Overconfidence</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sp>
        <p:nvSpPr>
          <p:cNvPr id="77" name="文本框 76"/>
          <p:cNvSpPr txBox="1"/>
          <p:nvPr/>
        </p:nvSpPr>
        <p:spPr>
          <a:xfrm>
            <a:off x="500908" y="-62842"/>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pic>
        <p:nvPicPr>
          <p:cNvPr id="3" name="图片 2">
            <a:extLst>
              <a:ext uri="{FF2B5EF4-FFF2-40B4-BE49-F238E27FC236}">
                <a16:creationId xmlns:a16="http://schemas.microsoft.com/office/drawing/2014/main" id="{5F53F0DE-2242-47E3-A179-D458C2E63A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070" y="1292902"/>
            <a:ext cx="5644610" cy="427219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456641" y="-62842"/>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3" name="矩形 2"/>
          <p:cNvSpPr/>
          <p:nvPr/>
        </p:nvSpPr>
        <p:spPr>
          <a:xfrm>
            <a:off x="6180023" y="1806779"/>
            <a:ext cx="2002471" cy="461665"/>
          </a:xfrm>
          <a:prstGeom prst="rect">
            <a:avLst/>
          </a:prstGeom>
        </p:spPr>
        <p:txBody>
          <a:bodyPr wrap="none">
            <a:spAutoFit/>
          </a:bodyPr>
          <a:lstStyle/>
          <a:p>
            <a:r>
              <a:rPr lang="zh-CN" altLang="en-US" sz="2400" dirty="0">
                <a:solidFill>
                  <a:schemeClr val="bg1"/>
                </a:solidFill>
              </a:rPr>
              <a:t>添加标题文本</a:t>
            </a:r>
          </a:p>
        </p:txBody>
      </p:sp>
      <p:sp>
        <p:nvSpPr>
          <p:cNvPr id="11" name="文本框 10">
            <a:extLst>
              <a:ext uri="{FF2B5EF4-FFF2-40B4-BE49-F238E27FC236}">
                <a16:creationId xmlns:a16="http://schemas.microsoft.com/office/drawing/2014/main" id="{EC113E27-E693-43EE-B832-7338656257A7}"/>
              </a:ext>
            </a:extLst>
          </p:cNvPr>
          <p:cNvSpPr txBox="1"/>
          <p:nvPr/>
        </p:nvSpPr>
        <p:spPr>
          <a:xfrm>
            <a:off x="8487294" y="1951672"/>
            <a:ext cx="3599775" cy="2523768"/>
          </a:xfrm>
          <a:prstGeom prst="rect">
            <a:avLst/>
          </a:prstGeom>
          <a:noFill/>
        </p:spPr>
        <p:txBody>
          <a:bodyPr wrap="square">
            <a:spAutoFit/>
          </a:bodyPr>
          <a:lstStyle/>
          <a:p>
            <a:endParaRPr lang="en-US" altLang="zh-CN" dirty="0"/>
          </a:p>
          <a:p>
            <a:r>
              <a:rPr lang="zh-CN" altLang="en-US" sz="2000" spc="100" dirty="0">
                <a:solidFill>
                  <a:schemeClr val="tx1">
                    <a:lumMod val="65000"/>
                    <a:lumOff val="35000"/>
                  </a:schemeClr>
                </a:solidFill>
                <a:cs typeface="+mn-ea"/>
              </a:rPr>
              <a:t>图 </a:t>
            </a:r>
            <a:r>
              <a:rPr lang="en-US" altLang="zh-CN" sz="2000" spc="100" dirty="0">
                <a:solidFill>
                  <a:schemeClr val="tx1">
                    <a:lumMod val="65000"/>
                    <a:lumOff val="35000"/>
                  </a:schemeClr>
                </a:solidFill>
                <a:cs typeface="+mn-ea"/>
              </a:rPr>
              <a:t>4 </a:t>
            </a:r>
            <a:r>
              <a:rPr lang="zh-CN" altLang="en-US" sz="2000" spc="100" dirty="0">
                <a:solidFill>
                  <a:schemeClr val="tx1">
                    <a:lumMod val="65000"/>
                    <a:lumOff val="35000"/>
                  </a:schemeClr>
                </a:solidFill>
                <a:cs typeface="+mn-ea"/>
              </a:rPr>
              <a:t>显示了当 </a:t>
            </a:r>
            <a:r>
              <a:rPr lang="en-US" altLang="zh-CN" sz="2000" spc="100" dirty="0">
                <a:solidFill>
                  <a:schemeClr val="tx1">
                    <a:lumMod val="65000"/>
                    <a:lumOff val="35000"/>
                  </a:schemeClr>
                </a:solidFill>
                <a:cs typeface="+mn-ea"/>
              </a:rPr>
              <a:t>5% </a:t>
            </a:r>
            <a:r>
              <a:rPr lang="zh-CN" altLang="en-US" sz="2000" spc="100" dirty="0">
                <a:solidFill>
                  <a:schemeClr val="tx1">
                    <a:lumMod val="65000"/>
                    <a:lumOff val="35000"/>
                  </a:schemeClr>
                </a:solidFill>
                <a:cs typeface="+mn-ea"/>
              </a:rPr>
              <a:t>的</a:t>
            </a:r>
            <a:r>
              <a:rPr lang="en-US" altLang="zh-CN" sz="2000" spc="100" dirty="0" err="1">
                <a:solidFill>
                  <a:schemeClr val="tx1">
                    <a:lumMod val="65000"/>
                    <a:lumOff val="35000"/>
                  </a:schemeClr>
                </a:solidFill>
                <a:cs typeface="+mn-ea"/>
              </a:rPr>
              <a:t>Charists</a:t>
            </a:r>
            <a:r>
              <a:rPr lang="zh-CN" altLang="en-US" sz="2000" spc="100" dirty="0">
                <a:solidFill>
                  <a:schemeClr val="tx1">
                    <a:lumMod val="65000"/>
                    <a:lumOff val="35000"/>
                  </a:schemeClr>
                </a:solidFill>
                <a:cs typeface="+mn-ea"/>
              </a:rPr>
              <a:t>有信心和不同的</a:t>
            </a:r>
            <a:r>
              <a:rPr lang="en-US" altLang="zh-CN" sz="2000" spc="100" dirty="0">
                <a:solidFill>
                  <a:schemeClr val="tx1">
                    <a:lumMod val="65000"/>
                    <a:lumOff val="35000"/>
                  </a:schemeClr>
                </a:solidFill>
                <a:cs typeface="+mn-ea"/>
              </a:rPr>
              <a:t>m</a:t>
            </a:r>
            <a:r>
              <a:rPr lang="zh-CN" altLang="en-US" sz="2000" spc="100" dirty="0">
                <a:solidFill>
                  <a:schemeClr val="tx1">
                    <a:lumMod val="65000"/>
                    <a:lumOff val="35000"/>
                  </a:schemeClr>
                </a:solidFill>
                <a:cs typeface="+mn-ea"/>
              </a:rPr>
              <a:t>时的对数价格。</a:t>
            </a:r>
            <a:endParaRPr lang="en-US" altLang="zh-CN" sz="2000" spc="100" dirty="0">
              <a:solidFill>
                <a:schemeClr val="tx1">
                  <a:lumMod val="65000"/>
                  <a:lumOff val="35000"/>
                </a:schemeClr>
              </a:solidFill>
              <a:cs typeface="+mn-ea"/>
            </a:endParaRPr>
          </a:p>
          <a:p>
            <a:endParaRPr lang="en-US" altLang="zh-CN" sz="2000" spc="100" dirty="0">
              <a:solidFill>
                <a:schemeClr val="tx1">
                  <a:lumMod val="65000"/>
                  <a:lumOff val="35000"/>
                </a:schemeClr>
              </a:solidFill>
              <a:cs typeface="+mn-ea"/>
            </a:endParaRPr>
          </a:p>
          <a:p>
            <a:r>
              <a:rPr lang="zh-CN" altLang="en-US" sz="2000" spc="100" dirty="0">
                <a:solidFill>
                  <a:schemeClr val="tx1">
                    <a:lumMod val="65000"/>
                    <a:lumOff val="35000"/>
                  </a:schemeClr>
                </a:solidFill>
                <a:cs typeface="+mn-ea"/>
              </a:rPr>
              <a:t>与没有信心时相比，交易量略高，均衡价格变得比基本价格波动更大。</a:t>
            </a:r>
          </a:p>
        </p:txBody>
      </p:sp>
      <p:pic>
        <p:nvPicPr>
          <p:cNvPr id="4" name="图片 3">
            <a:extLst>
              <a:ext uri="{FF2B5EF4-FFF2-40B4-BE49-F238E27FC236}">
                <a16:creationId xmlns:a16="http://schemas.microsoft.com/office/drawing/2014/main" id="{DAE9C08C-436F-4895-BCB9-8DCF944A6C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641" y="1292495"/>
            <a:ext cx="7725853" cy="4304250"/>
          </a:xfrm>
          <a:prstGeom prst="rect">
            <a:avLst/>
          </a:prstGeom>
        </p:spPr>
      </p:pic>
      <p:sp>
        <p:nvSpPr>
          <p:cNvPr id="7" name="文本框 6">
            <a:extLst>
              <a:ext uri="{FF2B5EF4-FFF2-40B4-BE49-F238E27FC236}">
                <a16:creationId xmlns:a16="http://schemas.microsoft.com/office/drawing/2014/main" id="{B80CF51F-F893-462D-8173-173A6DB22FEE}"/>
              </a:ext>
            </a:extLst>
          </p:cNvPr>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b="0" dirty="0">
                <a:latin typeface="站酷庆科黄油体" panose="02000803000000020004" pitchFamily="2" charset="-122"/>
                <a:ea typeface="站酷庆科黄油体" panose="02000803000000020004" pitchFamily="2" charset="-122"/>
                <a:cs typeface="+mn-ea"/>
                <a:sym typeface="+mn-lt"/>
              </a:rPr>
              <a:t>Overconfidence</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spTree>
    <p:extLst>
      <p:ext uri="{BB962C8B-B14F-4D97-AF65-F5344CB8AC3E}">
        <p14:creationId xmlns:p14="http://schemas.microsoft.com/office/powerpoint/2010/main" val="3123095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b="0" dirty="0">
                <a:latin typeface="站酷庆科黄油体" panose="02000803000000020004" pitchFamily="2" charset="-122"/>
                <a:ea typeface="站酷庆科黄油体" panose="02000803000000020004" pitchFamily="2" charset="-122"/>
                <a:cs typeface="+mn-ea"/>
                <a:sym typeface="+mn-lt"/>
              </a:rPr>
              <a:t>Overconfidence</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sp>
        <p:nvSpPr>
          <p:cNvPr id="29" name="文本框 28"/>
          <p:cNvSpPr txBox="1"/>
          <p:nvPr/>
        </p:nvSpPr>
        <p:spPr>
          <a:xfrm>
            <a:off x="427084" y="-62842"/>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pic>
        <p:nvPicPr>
          <p:cNvPr id="3" name="图片 2">
            <a:extLst>
              <a:ext uri="{FF2B5EF4-FFF2-40B4-BE49-F238E27FC236}">
                <a16:creationId xmlns:a16="http://schemas.microsoft.com/office/drawing/2014/main" id="{B604C777-58C3-4E6B-9086-A468DD8FD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8482" y="1381068"/>
            <a:ext cx="7744906" cy="2702833"/>
          </a:xfrm>
          <a:prstGeom prst="rect">
            <a:avLst/>
          </a:prstGeom>
        </p:spPr>
      </p:pic>
      <p:sp>
        <p:nvSpPr>
          <p:cNvPr id="27" name="文本框 26">
            <a:extLst>
              <a:ext uri="{FF2B5EF4-FFF2-40B4-BE49-F238E27FC236}">
                <a16:creationId xmlns:a16="http://schemas.microsoft.com/office/drawing/2014/main" id="{A3C492EE-28DB-4377-95D3-51BFD1F3AA7B}"/>
              </a:ext>
            </a:extLst>
          </p:cNvPr>
          <p:cNvSpPr txBox="1"/>
          <p:nvPr/>
        </p:nvSpPr>
        <p:spPr>
          <a:xfrm>
            <a:off x="2542733" y="4865615"/>
            <a:ext cx="7614139" cy="646331"/>
          </a:xfrm>
          <a:prstGeom prst="rect">
            <a:avLst/>
          </a:prstGeom>
          <a:noFill/>
        </p:spPr>
        <p:txBody>
          <a:bodyPr wrap="square">
            <a:spAutoFit/>
          </a:bodyPr>
          <a:lstStyle/>
          <a:p>
            <a:r>
              <a:rPr lang="zh-CN" altLang="en-US" dirty="0"/>
              <a:t>平均回报率的统计数据与没有信心的情况相比有所</a:t>
            </a:r>
            <a:r>
              <a:rPr lang="zh-CN" altLang="en-US" dirty="0">
                <a:solidFill>
                  <a:srgbClr val="FF0000"/>
                </a:solidFill>
              </a:rPr>
              <a:t>降低</a:t>
            </a:r>
            <a:r>
              <a:rPr lang="zh-CN" altLang="en-US" dirty="0"/>
              <a:t>（表 </a:t>
            </a:r>
            <a:r>
              <a:rPr lang="en-US" altLang="zh-CN" dirty="0"/>
              <a:t>5</a:t>
            </a:r>
            <a:r>
              <a:rPr lang="zh-CN" altLang="en-US" dirty="0"/>
              <a:t>）。这可能是因为高回报值较少，从而减少了正尾事件的数量（峰度较低）。</a:t>
            </a:r>
          </a:p>
        </p:txBody>
      </p:sp>
      <p:sp>
        <p:nvSpPr>
          <p:cNvPr id="5" name="箭头: 上 4">
            <a:extLst>
              <a:ext uri="{FF2B5EF4-FFF2-40B4-BE49-F238E27FC236}">
                <a16:creationId xmlns:a16="http://schemas.microsoft.com/office/drawing/2014/main" id="{110D5552-878D-415D-A585-5ED633030BDE}"/>
              </a:ext>
            </a:extLst>
          </p:cNvPr>
          <p:cNvSpPr/>
          <p:nvPr/>
        </p:nvSpPr>
        <p:spPr>
          <a:xfrm>
            <a:off x="5673969" y="3832543"/>
            <a:ext cx="422031" cy="95660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15CF6DD-1FE5-4724-967E-1285EEC12D55}"/>
              </a:ext>
            </a:extLst>
          </p:cNvPr>
          <p:cNvSpPr/>
          <p:nvPr/>
        </p:nvSpPr>
        <p:spPr>
          <a:xfrm>
            <a:off x="4527030" y="2278966"/>
            <a:ext cx="2464613" cy="15535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b="0" dirty="0">
                <a:latin typeface="站酷庆科黄油体" panose="02000803000000020004" pitchFamily="2" charset="-122"/>
                <a:ea typeface="站酷庆科黄油体" panose="02000803000000020004" pitchFamily="2" charset="-122"/>
                <a:cs typeface="+mn-ea"/>
                <a:sym typeface="+mn-lt"/>
              </a:rPr>
              <a:t>Overconfidence</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sp>
        <p:nvSpPr>
          <p:cNvPr id="29" name="文本框 28"/>
          <p:cNvSpPr txBox="1"/>
          <p:nvPr/>
        </p:nvSpPr>
        <p:spPr>
          <a:xfrm>
            <a:off x="427084" y="-62842"/>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27" name="文本框 26">
            <a:extLst>
              <a:ext uri="{FF2B5EF4-FFF2-40B4-BE49-F238E27FC236}">
                <a16:creationId xmlns:a16="http://schemas.microsoft.com/office/drawing/2014/main" id="{A3C492EE-28DB-4377-95D3-51BFD1F3AA7B}"/>
              </a:ext>
            </a:extLst>
          </p:cNvPr>
          <p:cNvSpPr txBox="1"/>
          <p:nvPr/>
        </p:nvSpPr>
        <p:spPr>
          <a:xfrm>
            <a:off x="2542733" y="4865615"/>
            <a:ext cx="7614139" cy="646331"/>
          </a:xfrm>
          <a:prstGeom prst="rect">
            <a:avLst/>
          </a:prstGeom>
          <a:noFill/>
        </p:spPr>
        <p:txBody>
          <a:bodyPr wrap="square">
            <a:spAutoFit/>
          </a:bodyPr>
          <a:lstStyle/>
          <a:p>
            <a:r>
              <a:rPr lang="zh-CN" altLang="en-US" dirty="0"/>
              <a:t>由于信心增强了图表师在股市繁荣（看跌）时的买（卖）活动，由此可以预期交易量和波动性增加，这在表 </a:t>
            </a:r>
            <a:r>
              <a:rPr lang="en-US" altLang="zh-CN" dirty="0"/>
              <a:t>6</a:t>
            </a:r>
            <a:r>
              <a:rPr lang="zh-CN" altLang="en-US" dirty="0"/>
              <a:t>中得到证实。</a:t>
            </a:r>
          </a:p>
        </p:txBody>
      </p:sp>
      <p:pic>
        <p:nvPicPr>
          <p:cNvPr id="4" name="图片 3">
            <a:extLst>
              <a:ext uri="{FF2B5EF4-FFF2-40B4-BE49-F238E27FC236}">
                <a16:creationId xmlns:a16="http://schemas.microsoft.com/office/drawing/2014/main" id="{2B0B7403-BA01-4C42-8390-F568A6A85C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1524" y="963675"/>
            <a:ext cx="8654211" cy="2868868"/>
          </a:xfrm>
          <a:prstGeom prst="rect">
            <a:avLst/>
          </a:prstGeom>
        </p:spPr>
      </p:pic>
      <p:sp>
        <p:nvSpPr>
          <p:cNvPr id="5" name="箭头: 上 4">
            <a:extLst>
              <a:ext uri="{FF2B5EF4-FFF2-40B4-BE49-F238E27FC236}">
                <a16:creationId xmlns:a16="http://schemas.microsoft.com/office/drawing/2014/main" id="{110D5552-878D-415D-A585-5ED633030BDE}"/>
              </a:ext>
            </a:extLst>
          </p:cNvPr>
          <p:cNvSpPr/>
          <p:nvPr/>
        </p:nvSpPr>
        <p:spPr>
          <a:xfrm>
            <a:off x="5417612" y="3573195"/>
            <a:ext cx="422031" cy="121595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0C1F2BD-1F72-4028-B11C-34BE7726084C}"/>
              </a:ext>
            </a:extLst>
          </p:cNvPr>
          <p:cNvSpPr/>
          <p:nvPr/>
        </p:nvSpPr>
        <p:spPr>
          <a:xfrm>
            <a:off x="3953023" y="1941343"/>
            <a:ext cx="2827606" cy="16318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77416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456641" y="-62842"/>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3" name="矩形 2"/>
          <p:cNvSpPr/>
          <p:nvPr/>
        </p:nvSpPr>
        <p:spPr>
          <a:xfrm>
            <a:off x="6180023" y="1806779"/>
            <a:ext cx="2002471" cy="461665"/>
          </a:xfrm>
          <a:prstGeom prst="rect">
            <a:avLst/>
          </a:prstGeom>
        </p:spPr>
        <p:txBody>
          <a:bodyPr wrap="none">
            <a:spAutoFit/>
          </a:bodyPr>
          <a:lstStyle/>
          <a:p>
            <a:r>
              <a:rPr lang="zh-CN" altLang="en-US" sz="2400" dirty="0">
                <a:solidFill>
                  <a:schemeClr val="bg1"/>
                </a:solidFill>
              </a:rPr>
              <a:t>添加标题文本</a:t>
            </a:r>
          </a:p>
        </p:txBody>
      </p:sp>
      <p:sp>
        <p:nvSpPr>
          <p:cNvPr id="11" name="文本框 10">
            <a:extLst>
              <a:ext uri="{FF2B5EF4-FFF2-40B4-BE49-F238E27FC236}">
                <a16:creationId xmlns:a16="http://schemas.microsoft.com/office/drawing/2014/main" id="{EC113E27-E693-43EE-B832-7338656257A7}"/>
              </a:ext>
            </a:extLst>
          </p:cNvPr>
          <p:cNvSpPr txBox="1"/>
          <p:nvPr/>
        </p:nvSpPr>
        <p:spPr>
          <a:xfrm>
            <a:off x="8487294" y="2268444"/>
            <a:ext cx="3599775" cy="1908215"/>
          </a:xfrm>
          <a:prstGeom prst="rect">
            <a:avLst/>
          </a:prstGeom>
          <a:noFill/>
        </p:spPr>
        <p:txBody>
          <a:bodyPr wrap="square">
            <a:spAutoFit/>
          </a:bodyPr>
          <a:lstStyle/>
          <a:p>
            <a:endParaRPr lang="en-US" altLang="zh-CN" dirty="0"/>
          </a:p>
          <a:p>
            <a:r>
              <a:rPr lang="zh-CN" altLang="en-US" sz="2000" spc="100" dirty="0">
                <a:solidFill>
                  <a:schemeClr val="tx1">
                    <a:lumMod val="65000"/>
                    <a:lumOff val="35000"/>
                  </a:schemeClr>
                </a:solidFill>
                <a:cs typeface="+mn-ea"/>
              </a:rPr>
              <a:t>周期价格平均需要 </a:t>
            </a:r>
            <a:r>
              <a:rPr lang="en-US" altLang="zh-CN" sz="2000" spc="100" dirty="0">
                <a:solidFill>
                  <a:schemeClr val="tx1">
                    <a:lumMod val="65000"/>
                    <a:lumOff val="35000"/>
                  </a:schemeClr>
                </a:solidFill>
                <a:cs typeface="+mn-ea"/>
              </a:rPr>
              <a:t>18 </a:t>
            </a:r>
            <a:r>
              <a:rPr lang="zh-CN" altLang="en-US" sz="2000" spc="100" dirty="0">
                <a:solidFill>
                  <a:schemeClr val="tx1">
                    <a:lumMod val="65000"/>
                    <a:lumOff val="35000"/>
                  </a:schemeClr>
                </a:solidFill>
                <a:cs typeface="+mn-ea"/>
              </a:rPr>
              <a:t>个单位的时间，也就是说，包含对图表师的信心使得周期变得比图表师没有信心时（</a:t>
            </a:r>
            <a:r>
              <a:rPr lang="en-US" altLang="zh-CN" sz="2000" spc="100" dirty="0">
                <a:solidFill>
                  <a:schemeClr val="tx1">
                    <a:lumMod val="65000"/>
                    <a:lumOff val="35000"/>
                  </a:schemeClr>
                </a:solidFill>
                <a:cs typeface="+mn-ea"/>
              </a:rPr>
              <a:t>24</a:t>
            </a:r>
            <a:r>
              <a:rPr lang="zh-CN" altLang="en-US" sz="2000" spc="100" dirty="0">
                <a:solidFill>
                  <a:schemeClr val="tx1">
                    <a:lumMod val="65000"/>
                    <a:lumOff val="35000"/>
                  </a:schemeClr>
                </a:solidFill>
                <a:cs typeface="+mn-ea"/>
              </a:rPr>
              <a:t>）更小。</a:t>
            </a:r>
          </a:p>
        </p:txBody>
      </p:sp>
      <p:sp>
        <p:nvSpPr>
          <p:cNvPr id="7" name="文本框 6">
            <a:extLst>
              <a:ext uri="{FF2B5EF4-FFF2-40B4-BE49-F238E27FC236}">
                <a16:creationId xmlns:a16="http://schemas.microsoft.com/office/drawing/2014/main" id="{B80CF51F-F893-462D-8173-173A6DB22FEE}"/>
              </a:ext>
            </a:extLst>
          </p:cNvPr>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b="0" dirty="0">
                <a:latin typeface="站酷庆科黄油体" panose="02000803000000020004" pitchFamily="2" charset="-122"/>
                <a:ea typeface="站酷庆科黄油体" panose="02000803000000020004" pitchFamily="2" charset="-122"/>
                <a:cs typeface="+mn-ea"/>
                <a:sym typeface="+mn-lt"/>
              </a:rPr>
              <a:t>Overconfidence</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pic>
        <p:nvPicPr>
          <p:cNvPr id="5" name="图片 4">
            <a:extLst>
              <a:ext uri="{FF2B5EF4-FFF2-40B4-BE49-F238E27FC236}">
                <a16:creationId xmlns:a16="http://schemas.microsoft.com/office/drawing/2014/main" id="{B4BE7A64-17E0-458C-A449-1305AFF39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196" y="1295102"/>
            <a:ext cx="7602011" cy="4267796"/>
          </a:xfrm>
          <a:prstGeom prst="rect">
            <a:avLst/>
          </a:prstGeom>
        </p:spPr>
      </p:pic>
      <p:sp>
        <p:nvSpPr>
          <p:cNvPr id="6" name="矩形 5">
            <a:extLst>
              <a:ext uri="{FF2B5EF4-FFF2-40B4-BE49-F238E27FC236}">
                <a16:creationId xmlns:a16="http://schemas.microsoft.com/office/drawing/2014/main" id="{625230E5-7497-464F-A1C0-02F276D63334}"/>
              </a:ext>
            </a:extLst>
          </p:cNvPr>
          <p:cNvSpPr/>
          <p:nvPr/>
        </p:nvSpPr>
        <p:spPr>
          <a:xfrm>
            <a:off x="4754880" y="1322363"/>
            <a:ext cx="2954215" cy="18428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0627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456641" y="-62842"/>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11" name="文本框 10">
            <a:extLst>
              <a:ext uri="{FF2B5EF4-FFF2-40B4-BE49-F238E27FC236}">
                <a16:creationId xmlns:a16="http://schemas.microsoft.com/office/drawing/2014/main" id="{EC113E27-E693-43EE-B832-7338656257A7}"/>
              </a:ext>
            </a:extLst>
          </p:cNvPr>
          <p:cNvSpPr txBox="1"/>
          <p:nvPr/>
        </p:nvSpPr>
        <p:spPr>
          <a:xfrm>
            <a:off x="6728833" y="1320304"/>
            <a:ext cx="4651931" cy="2031325"/>
          </a:xfrm>
          <a:prstGeom prst="rect">
            <a:avLst/>
          </a:prstGeom>
          <a:noFill/>
        </p:spPr>
        <p:txBody>
          <a:bodyPr wrap="square">
            <a:spAutoFit/>
          </a:bodyPr>
          <a:lstStyle/>
          <a:p>
            <a:r>
              <a:rPr lang="zh-CN" altLang="en-US" dirty="0"/>
              <a:t>表</a:t>
            </a:r>
            <a:r>
              <a:rPr lang="en-US" altLang="zh-CN" dirty="0"/>
              <a:t>1</a:t>
            </a:r>
            <a:r>
              <a:rPr lang="zh-CN" altLang="en-US" dirty="0"/>
              <a:t>的结果也证明了前人研究的结论：</a:t>
            </a:r>
            <a:endParaRPr lang="en-US" altLang="zh-CN" dirty="0"/>
          </a:p>
          <a:p>
            <a:endParaRPr lang="en-US" altLang="zh-CN" dirty="0"/>
          </a:p>
          <a:p>
            <a:r>
              <a:rPr lang="zh-CN" altLang="en-US" dirty="0"/>
              <a:t>①平均信心率越高，交易量越少的趋势；</a:t>
            </a:r>
            <a:endParaRPr lang="en-US" altLang="zh-CN" dirty="0"/>
          </a:p>
          <a:p>
            <a:r>
              <a:rPr lang="zh-CN" altLang="en-US" dirty="0"/>
              <a:t>②高度自信的</a:t>
            </a:r>
            <a:r>
              <a:rPr lang="en-US" altLang="zh-CN" dirty="0"/>
              <a:t>m = 5</a:t>
            </a:r>
            <a:r>
              <a:rPr lang="zh-CN" altLang="en-US" dirty="0"/>
              <a:t>图表分析师执行的交易比</a:t>
            </a:r>
            <a:r>
              <a:rPr lang="en-US" altLang="zh-CN" dirty="0"/>
              <a:t>m = 10</a:t>
            </a:r>
            <a:r>
              <a:rPr lang="zh-CN" altLang="en-US" dirty="0"/>
              <a:t>图表分析师少</a:t>
            </a:r>
            <a:r>
              <a:rPr lang="en-US" altLang="zh-CN" dirty="0"/>
              <a:t>20%</a:t>
            </a:r>
            <a:r>
              <a:rPr lang="zh-CN" altLang="en-US" dirty="0"/>
              <a:t>。</a:t>
            </a:r>
            <a:endParaRPr lang="en-US" altLang="zh-CN" dirty="0"/>
          </a:p>
          <a:p>
            <a:endParaRPr lang="en-US" altLang="zh-CN" dirty="0"/>
          </a:p>
          <a:p>
            <a:r>
              <a:rPr lang="zh-CN" altLang="en-US" dirty="0"/>
              <a:t>❓  </a:t>
            </a:r>
            <a:r>
              <a:rPr lang="zh-CN" altLang="en-US" dirty="0">
                <a:solidFill>
                  <a:srgbClr val="FF0000"/>
                </a:solidFill>
              </a:rPr>
              <a:t>过度自信不是应该增加股市的交易量嘛？</a:t>
            </a:r>
            <a:endParaRPr lang="en-US" altLang="zh-CN" dirty="0">
              <a:solidFill>
                <a:srgbClr val="FF0000"/>
              </a:solidFill>
            </a:endParaRPr>
          </a:p>
        </p:txBody>
      </p:sp>
      <p:sp>
        <p:nvSpPr>
          <p:cNvPr id="7" name="文本框 6">
            <a:extLst>
              <a:ext uri="{FF2B5EF4-FFF2-40B4-BE49-F238E27FC236}">
                <a16:creationId xmlns:a16="http://schemas.microsoft.com/office/drawing/2014/main" id="{B80CF51F-F893-462D-8173-173A6DB22FEE}"/>
              </a:ext>
            </a:extLst>
          </p:cNvPr>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b="0" dirty="0">
                <a:latin typeface="站酷庆科黄油体" panose="02000803000000020004" pitchFamily="2" charset="-122"/>
                <a:ea typeface="站酷庆科黄油体" panose="02000803000000020004" pitchFamily="2" charset="-122"/>
                <a:cs typeface="+mn-ea"/>
                <a:sym typeface="+mn-lt"/>
              </a:rPr>
              <a:t>Overconfidence</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pic>
        <p:nvPicPr>
          <p:cNvPr id="5" name="图片 4">
            <a:extLst>
              <a:ext uri="{FF2B5EF4-FFF2-40B4-BE49-F238E27FC236}">
                <a16:creationId xmlns:a16="http://schemas.microsoft.com/office/drawing/2014/main" id="{5E21B823-1C49-415B-A19F-346C04E4A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058" y="1320304"/>
            <a:ext cx="5598942" cy="2281107"/>
          </a:xfrm>
          <a:prstGeom prst="rect">
            <a:avLst/>
          </a:prstGeom>
        </p:spPr>
      </p:pic>
      <p:pic>
        <p:nvPicPr>
          <p:cNvPr id="9" name="图片 8">
            <a:extLst>
              <a:ext uri="{FF2B5EF4-FFF2-40B4-BE49-F238E27FC236}">
                <a16:creationId xmlns:a16="http://schemas.microsoft.com/office/drawing/2014/main" id="{1BDB4C2A-A539-47F7-872D-03BBE1F6B6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641" y="4071986"/>
            <a:ext cx="5639359" cy="1798099"/>
          </a:xfrm>
          <a:prstGeom prst="rect">
            <a:avLst/>
          </a:prstGeom>
        </p:spPr>
      </p:pic>
      <p:sp>
        <p:nvSpPr>
          <p:cNvPr id="10" name="文本框 9">
            <a:extLst>
              <a:ext uri="{FF2B5EF4-FFF2-40B4-BE49-F238E27FC236}">
                <a16:creationId xmlns:a16="http://schemas.microsoft.com/office/drawing/2014/main" id="{A29DA2F4-0456-4F3F-A73D-E880ED6EFB6D}"/>
              </a:ext>
            </a:extLst>
          </p:cNvPr>
          <p:cNvSpPr txBox="1"/>
          <p:nvPr/>
        </p:nvSpPr>
        <p:spPr>
          <a:xfrm>
            <a:off x="6944350" y="4232371"/>
            <a:ext cx="4651931" cy="646331"/>
          </a:xfrm>
          <a:prstGeom prst="rect">
            <a:avLst/>
          </a:prstGeom>
          <a:noFill/>
        </p:spPr>
        <p:txBody>
          <a:bodyPr wrap="square">
            <a:spAutoFit/>
          </a:bodyPr>
          <a:lstStyle/>
          <a:p>
            <a:r>
              <a:rPr lang="zh-CN" altLang="en-US" dirty="0"/>
              <a:t>表</a:t>
            </a:r>
            <a:r>
              <a:rPr lang="en-US" altLang="zh-CN" dirty="0"/>
              <a:t>2</a:t>
            </a:r>
            <a:r>
              <a:rPr lang="zh-CN" altLang="en-US" dirty="0"/>
              <a:t>显示，加入信心使已经很高的图表经纪人的交易量增加了约</a:t>
            </a:r>
            <a:r>
              <a:rPr lang="en-US" altLang="zh-CN" dirty="0"/>
              <a:t>8%</a:t>
            </a:r>
            <a:r>
              <a:rPr lang="zh-CN" altLang="en-US" dirty="0"/>
              <a:t>。</a:t>
            </a:r>
          </a:p>
        </p:txBody>
      </p:sp>
      <p:sp>
        <p:nvSpPr>
          <p:cNvPr id="2" name="矩形 1">
            <a:extLst>
              <a:ext uri="{FF2B5EF4-FFF2-40B4-BE49-F238E27FC236}">
                <a16:creationId xmlns:a16="http://schemas.microsoft.com/office/drawing/2014/main" id="{413B02C7-61D2-4DFA-97E4-DD8E92C01949}"/>
              </a:ext>
            </a:extLst>
          </p:cNvPr>
          <p:cNvSpPr/>
          <p:nvPr/>
        </p:nvSpPr>
        <p:spPr>
          <a:xfrm>
            <a:off x="1983545" y="2518117"/>
            <a:ext cx="2461846" cy="1688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EFB097B-C034-4D26-A3E0-BD564ED48991}"/>
              </a:ext>
            </a:extLst>
          </p:cNvPr>
          <p:cNvSpPr/>
          <p:nvPr/>
        </p:nvSpPr>
        <p:spPr>
          <a:xfrm>
            <a:off x="1983545" y="2686929"/>
            <a:ext cx="2461846" cy="2352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5490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3427" y="1566536"/>
            <a:ext cx="1047957" cy="1291668"/>
          </a:xfrm>
          <a:prstGeom prst="rect">
            <a:avLst/>
          </a:prstGeom>
          <a:effectLst/>
        </p:spPr>
      </p:pic>
      <p:sp>
        <p:nvSpPr>
          <p:cNvPr id="40" name="文本框 7"/>
          <p:cNvSpPr txBox="1"/>
          <p:nvPr/>
        </p:nvSpPr>
        <p:spPr bwMode="auto">
          <a:xfrm>
            <a:off x="693038" y="1796872"/>
            <a:ext cx="1528734" cy="830995"/>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4800" dirty="0">
                <a:solidFill>
                  <a:srgbClr val="388BA5"/>
                </a:solidFill>
                <a:latin typeface="站酷庆科黄油体" panose="02000803000000020004" pitchFamily="2" charset="-122"/>
                <a:ea typeface="站酷庆科黄油体" panose="02000803000000020004" pitchFamily="2" charset="-122"/>
                <a:cs typeface="+mn-ea"/>
                <a:sym typeface="+mn-lt"/>
              </a:rPr>
              <a:t>目</a:t>
            </a:r>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7617" y="3698994"/>
            <a:ext cx="1047957" cy="1291668"/>
          </a:xfrm>
          <a:prstGeom prst="rect">
            <a:avLst/>
          </a:prstGeom>
          <a:effectLst/>
        </p:spPr>
      </p:pic>
      <p:sp>
        <p:nvSpPr>
          <p:cNvPr id="16" name="文本框 7"/>
          <p:cNvSpPr txBox="1"/>
          <p:nvPr/>
        </p:nvSpPr>
        <p:spPr bwMode="auto">
          <a:xfrm>
            <a:off x="707228" y="3929330"/>
            <a:ext cx="1528734" cy="830995"/>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4800" dirty="0">
                <a:solidFill>
                  <a:srgbClr val="388BA5"/>
                </a:solidFill>
                <a:latin typeface="站酷庆科黄油体" panose="02000803000000020004" pitchFamily="2" charset="-122"/>
                <a:ea typeface="站酷庆科黄油体" panose="02000803000000020004" pitchFamily="2" charset="-122"/>
                <a:cs typeface="+mn-ea"/>
                <a:sym typeface="+mn-lt"/>
              </a:rPr>
              <a:t>录</a:t>
            </a: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2598" y="322231"/>
            <a:ext cx="6828830" cy="1084262"/>
          </a:xfrm>
          <a:prstGeom prst="rect">
            <a:avLst/>
          </a:prstGeom>
        </p:spPr>
      </p:pic>
      <p:sp>
        <p:nvSpPr>
          <p:cNvPr id="3" name="矩形 2"/>
          <p:cNvSpPr/>
          <p:nvPr/>
        </p:nvSpPr>
        <p:spPr>
          <a:xfrm>
            <a:off x="5252716" y="652440"/>
            <a:ext cx="3135465" cy="400110"/>
          </a:xfrm>
          <a:prstGeom prst="rect">
            <a:avLst/>
          </a:prstGeom>
        </p:spPr>
        <p:txBody>
          <a:bodyPr wrap="square">
            <a:spAutoFit/>
          </a:bodyPr>
          <a:lstStyle/>
          <a:p>
            <a:r>
              <a:rPr lang="en-US" altLang="zh-CN" sz="2000" dirty="0">
                <a:latin typeface="站酷庆科黄油体" panose="02000803000000020004" pitchFamily="2" charset="-122"/>
                <a:ea typeface="站酷庆科黄油体" panose="02000803000000020004" pitchFamily="2" charset="-122"/>
              </a:rPr>
              <a:t>Introduction</a:t>
            </a:r>
            <a:endParaRPr lang="zh-CN" altLang="en-US" sz="2000" dirty="0">
              <a:latin typeface="站酷庆科黄油体" panose="02000803000000020004" pitchFamily="2" charset="-122"/>
              <a:ea typeface="站酷庆科黄油体" panose="02000803000000020004" pitchFamily="2" charset="-122"/>
            </a:endParaRPr>
          </a:p>
        </p:txBody>
      </p:sp>
      <p:sp>
        <p:nvSpPr>
          <p:cNvPr id="4" name="文本框 3"/>
          <p:cNvSpPr txBox="1"/>
          <p:nvPr/>
        </p:nvSpPr>
        <p:spPr>
          <a:xfrm>
            <a:off x="3949308" y="459071"/>
            <a:ext cx="402674" cy="769441"/>
          </a:xfrm>
          <a:prstGeom prst="rect">
            <a:avLst/>
          </a:prstGeom>
          <a:noFill/>
        </p:spPr>
        <p:txBody>
          <a:bodyPr wrap="non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1</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pic>
        <p:nvPicPr>
          <p:cNvPr id="50" name="图片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2598" y="1128108"/>
            <a:ext cx="6828830" cy="1084262"/>
          </a:xfrm>
          <a:prstGeom prst="rect">
            <a:avLst/>
          </a:prstGeom>
        </p:spPr>
      </p:pic>
      <p:sp>
        <p:nvSpPr>
          <p:cNvPr id="51" name="矩形 50"/>
          <p:cNvSpPr/>
          <p:nvPr/>
        </p:nvSpPr>
        <p:spPr>
          <a:xfrm>
            <a:off x="5190829" y="1443842"/>
            <a:ext cx="3135465" cy="400110"/>
          </a:xfrm>
          <a:prstGeom prst="rect">
            <a:avLst/>
          </a:prstGeom>
        </p:spPr>
        <p:txBody>
          <a:bodyPr wrap="square">
            <a:spAutoFit/>
          </a:bodyPr>
          <a:lstStyle/>
          <a:p>
            <a:r>
              <a:rPr lang="en-US" altLang="zh-CN" sz="2000" dirty="0">
                <a:latin typeface="站酷庆科黄油体" panose="02000803000000020004" pitchFamily="2" charset="-122"/>
                <a:ea typeface="站酷庆科黄油体" panose="02000803000000020004" pitchFamily="2" charset="-122"/>
              </a:rPr>
              <a:t>Model</a:t>
            </a:r>
            <a:endParaRPr lang="zh-CN" altLang="en-US" sz="2000" dirty="0">
              <a:latin typeface="站酷庆科黄油体" panose="02000803000000020004" pitchFamily="2" charset="-122"/>
              <a:ea typeface="站酷庆科黄油体" panose="02000803000000020004" pitchFamily="2" charset="-122"/>
            </a:endParaRPr>
          </a:p>
        </p:txBody>
      </p:sp>
      <p:sp>
        <p:nvSpPr>
          <p:cNvPr id="52" name="文本框 51"/>
          <p:cNvSpPr txBox="1"/>
          <p:nvPr/>
        </p:nvSpPr>
        <p:spPr>
          <a:xfrm>
            <a:off x="3949308" y="1251488"/>
            <a:ext cx="596638" cy="769441"/>
          </a:xfrm>
          <a:prstGeom prst="rect">
            <a:avLst/>
          </a:prstGeom>
          <a:noFill/>
        </p:spPr>
        <p:txBody>
          <a:bodyPr wrap="non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2</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pic>
        <p:nvPicPr>
          <p:cNvPr id="53" name="图片 5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2598" y="1919981"/>
            <a:ext cx="6828830" cy="1084262"/>
          </a:xfrm>
          <a:prstGeom prst="rect">
            <a:avLst/>
          </a:prstGeom>
        </p:spPr>
      </p:pic>
      <p:sp>
        <p:nvSpPr>
          <p:cNvPr id="54" name="矩形 53"/>
          <p:cNvSpPr/>
          <p:nvPr/>
        </p:nvSpPr>
        <p:spPr>
          <a:xfrm>
            <a:off x="5190829" y="2235715"/>
            <a:ext cx="3135465" cy="400110"/>
          </a:xfrm>
          <a:prstGeom prst="rect">
            <a:avLst/>
          </a:prstGeom>
        </p:spPr>
        <p:txBody>
          <a:bodyPr wrap="square">
            <a:spAutoFit/>
          </a:bodyPr>
          <a:lstStyle/>
          <a:p>
            <a:r>
              <a:rPr lang="en-US" altLang="zh-CN" sz="2000" dirty="0">
                <a:latin typeface="站酷庆科黄油体" panose="02000803000000020004" pitchFamily="2" charset="-122"/>
                <a:ea typeface="站酷庆科黄油体" panose="02000803000000020004" pitchFamily="2" charset="-122"/>
              </a:rPr>
              <a:t>Simulations</a:t>
            </a:r>
            <a:endParaRPr lang="zh-CN" altLang="en-US" sz="2000" dirty="0">
              <a:latin typeface="站酷庆科黄油体" panose="02000803000000020004" pitchFamily="2" charset="-122"/>
              <a:ea typeface="站酷庆科黄油体" panose="02000803000000020004" pitchFamily="2" charset="-122"/>
            </a:endParaRPr>
          </a:p>
        </p:txBody>
      </p:sp>
      <p:sp>
        <p:nvSpPr>
          <p:cNvPr id="55" name="文本框 54"/>
          <p:cNvSpPr txBox="1"/>
          <p:nvPr/>
        </p:nvSpPr>
        <p:spPr>
          <a:xfrm>
            <a:off x="3949308" y="2043361"/>
            <a:ext cx="582211" cy="769441"/>
          </a:xfrm>
          <a:prstGeom prst="rect">
            <a:avLst/>
          </a:prstGeom>
          <a:noFill/>
        </p:spPr>
        <p:txBody>
          <a:bodyPr wrap="non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3</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pic>
        <p:nvPicPr>
          <p:cNvPr id="56" name="图片 5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2598" y="2638894"/>
            <a:ext cx="6828830" cy="1084262"/>
          </a:xfrm>
          <a:prstGeom prst="rect">
            <a:avLst/>
          </a:prstGeom>
        </p:spPr>
      </p:pic>
      <p:sp>
        <p:nvSpPr>
          <p:cNvPr id="57" name="矩形 56"/>
          <p:cNvSpPr/>
          <p:nvPr/>
        </p:nvSpPr>
        <p:spPr>
          <a:xfrm>
            <a:off x="5190829" y="2954628"/>
            <a:ext cx="3135465" cy="400110"/>
          </a:xfrm>
          <a:prstGeom prst="rect">
            <a:avLst/>
          </a:prstGeom>
        </p:spPr>
        <p:txBody>
          <a:bodyPr wrap="square">
            <a:spAutoFit/>
          </a:bodyPr>
          <a:lstStyle/>
          <a:p>
            <a:r>
              <a:rPr lang="en-US" altLang="zh-CN" sz="2000" dirty="0">
                <a:latin typeface="站酷庆科黄油体" panose="02000803000000020004" pitchFamily="2" charset="-122"/>
                <a:ea typeface="站酷庆科黄油体" panose="02000803000000020004" pitchFamily="2" charset="-122"/>
              </a:rPr>
              <a:t>Overconfidence</a:t>
            </a:r>
            <a:endParaRPr lang="zh-CN" altLang="en-US" sz="2000" dirty="0">
              <a:latin typeface="站酷庆科黄油体" panose="02000803000000020004" pitchFamily="2" charset="-122"/>
              <a:ea typeface="站酷庆科黄油体" panose="02000803000000020004" pitchFamily="2" charset="-122"/>
            </a:endParaRPr>
          </a:p>
        </p:txBody>
      </p:sp>
      <p:sp>
        <p:nvSpPr>
          <p:cNvPr id="58" name="文本框 57"/>
          <p:cNvSpPr txBox="1"/>
          <p:nvPr/>
        </p:nvSpPr>
        <p:spPr>
          <a:xfrm>
            <a:off x="3949308" y="2762274"/>
            <a:ext cx="574196" cy="769441"/>
          </a:xfrm>
          <a:prstGeom prst="rect">
            <a:avLst/>
          </a:prstGeom>
          <a:noFill/>
        </p:spPr>
        <p:txBody>
          <a:bodyPr wrap="non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4</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pic>
        <p:nvPicPr>
          <p:cNvPr id="59" name="图片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2598" y="3339741"/>
            <a:ext cx="6828830" cy="1084262"/>
          </a:xfrm>
          <a:prstGeom prst="rect">
            <a:avLst/>
          </a:prstGeom>
        </p:spPr>
      </p:pic>
      <p:sp>
        <p:nvSpPr>
          <p:cNvPr id="60" name="矩形 59"/>
          <p:cNvSpPr/>
          <p:nvPr/>
        </p:nvSpPr>
        <p:spPr>
          <a:xfrm>
            <a:off x="5190829" y="3655475"/>
            <a:ext cx="3135465" cy="400110"/>
          </a:xfrm>
          <a:prstGeom prst="rect">
            <a:avLst/>
          </a:prstGeom>
        </p:spPr>
        <p:txBody>
          <a:bodyPr wrap="square">
            <a:spAutoFit/>
          </a:bodyPr>
          <a:lstStyle/>
          <a:p>
            <a:r>
              <a:rPr lang="en-US" altLang="zh-CN" sz="2000" dirty="0">
                <a:latin typeface="站酷庆科黄油体" panose="02000803000000020004" pitchFamily="2" charset="-122"/>
                <a:ea typeface="站酷庆科黄油体" panose="02000803000000020004" pitchFamily="2" charset="-122"/>
              </a:rPr>
              <a:t>Loss aversion</a:t>
            </a:r>
            <a:endParaRPr lang="zh-CN" altLang="en-US" sz="2000" dirty="0">
              <a:latin typeface="站酷庆科黄油体" panose="02000803000000020004" pitchFamily="2" charset="-122"/>
              <a:ea typeface="站酷庆科黄油体" panose="02000803000000020004" pitchFamily="2" charset="-122"/>
            </a:endParaRPr>
          </a:p>
        </p:txBody>
      </p:sp>
      <p:sp>
        <p:nvSpPr>
          <p:cNvPr id="61" name="文本框 60"/>
          <p:cNvSpPr txBox="1"/>
          <p:nvPr/>
        </p:nvSpPr>
        <p:spPr>
          <a:xfrm>
            <a:off x="3949308" y="3463121"/>
            <a:ext cx="601447" cy="769441"/>
          </a:xfrm>
          <a:prstGeom prst="rect">
            <a:avLst/>
          </a:prstGeom>
          <a:noFill/>
        </p:spPr>
        <p:txBody>
          <a:bodyPr wrap="non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5</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74202" y="2632129"/>
            <a:ext cx="2431424" cy="2431424"/>
          </a:xfrm>
          <a:prstGeom prst="rect">
            <a:avLst/>
          </a:prstGeom>
        </p:spPr>
      </p:pic>
      <p:pic>
        <p:nvPicPr>
          <p:cNvPr id="23" name="图片 22">
            <a:extLst>
              <a:ext uri="{FF2B5EF4-FFF2-40B4-BE49-F238E27FC236}">
                <a16:creationId xmlns:a16="http://schemas.microsoft.com/office/drawing/2014/main" id="{FB738E01-D469-48CA-92AB-EF6A0E25C8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2598" y="4066312"/>
            <a:ext cx="6828830" cy="1084262"/>
          </a:xfrm>
          <a:prstGeom prst="rect">
            <a:avLst/>
          </a:prstGeom>
        </p:spPr>
      </p:pic>
      <p:sp>
        <p:nvSpPr>
          <p:cNvPr id="24" name="矩形 23">
            <a:extLst>
              <a:ext uri="{FF2B5EF4-FFF2-40B4-BE49-F238E27FC236}">
                <a16:creationId xmlns:a16="http://schemas.microsoft.com/office/drawing/2014/main" id="{B1C4D5F5-D124-4541-98FE-B82C6D131DFD}"/>
              </a:ext>
            </a:extLst>
          </p:cNvPr>
          <p:cNvSpPr/>
          <p:nvPr/>
        </p:nvSpPr>
        <p:spPr>
          <a:xfrm>
            <a:off x="5190829" y="4382046"/>
            <a:ext cx="4318931" cy="400110"/>
          </a:xfrm>
          <a:prstGeom prst="rect">
            <a:avLst/>
          </a:prstGeom>
        </p:spPr>
        <p:txBody>
          <a:bodyPr wrap="square">
            <a:spAutoFit/>
          </a:bodyPr>
          <a:lstStyle/>
          <a:p>
            <a:r>
              <a:rPr lang="en-US" altLang="zh-CN" sz="2000" dirty="0">
                <a:latin typeface="站酷庆科黄油体" panose="02000803000000020004" pitchFamily="2" charset="-122"/>
                <a:ea typeface="站酷庆科黄油体" panose="02000803000000020004" pitchFamily="2" charset="-122"/>
              </a:rPr>
              <a:t>Confidence and loss aversion</a:t>
            </a:r>
            <a:endParaRPr lang="zh-CN" altLang="en-US" sz="2000" dirty="0">
              <a:latin typeface="站酷庆科黄油体" panose="02000803000000020004" pitchFamily="2" charset="-122"/>
              <a:ea typeface="站酷庆科黄油体" panose="02000803000000020004" pitchFamily="2" charset="-122"/>
            </a:endParaRPr>
          </a:p>
        </p:txBody>
      </p:sp>
      <p:sp>
        <p:nvSpPr>
          <p:cNvPr id="25" name="文本框 24">
            <a:extLst>
              <a:ext uri="{FF2B5EF4-FFF2-40B4-BE49-F238E27FC236}">
                <a16:creationId xmlns:a16="http://schemas.microsoft.com/office/drawing/2014/main" id="{D6BE13C8-0FE6-4601-8A7F-8568E4245ADE}"/>
              </a:ext>
            </a:extLst>
          </p:cNvPr>
          <p:cNvSpPr txBox="1"/>
          <p:nvPr/>
        </p:nvSpPr>
        <p:spPr>
          <a:xfrm>
            <a:off x="3949308" y="4189692"/>
            <a:ext cx="514885" cy="769441"/>
          </a:xfrm>
          <a:prstGeom prst="rect">
            <a:avLst/>
          </a:prstGeom>
          <a:noFill/>
        </p:spPr>
        <p:txBody>
          <a:bodyPr wrap="non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6</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pic>
        <p:nvPicPr>
          <p:cNvPr id="26" name="图片 25">
            <a:extLst>
              <a:ext uri="{FF2B5EF4-FFF2-40B4-BE49-F238E27FC236}">
                <a16:creationId xmlns:a16="http://schemas.microsoft.com/office/drawing/2014/main" id="{80103D7D-AFC4-41A1-8B9E-4A4D4B5702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2598" y="4784625"/>
            <a:ext cx="6828830" cy="1084262"/>
          </a:xfrm>
          <a:prstGeom prst="rect">
            <a:avLst/>
          </a:prstGeom>
        </p:spPr>
      </p:pic>
      <p:sp>
        <p:nvSpPr>
          <p:cNvPr id="27" name="矩形 26">
            <a:extLst>
              <a:ext uri="{FF2B5EF4-FFF2-40B4-BE49-F238E27FC236}">
                <a16:creationId xmlns:a16="http://schemas.microsoft.com/office/drawing/2014/main" id="{CCB2D215-4B48-4B8A-AD75-FCE9915C9A57}"/>
              </a:ext>
            </a:extLst>
          </p:cNvPr>
          <p:cNvSpPr/>
          <p:nvPr/>
        </p:nvSpPr>
        <p:spPr>
          <a:xfrm>
            <a:off x="5190829" y="5100359"/>
            <a:ext cx="3135465" cy="400110"/>
          </a:xfrm>
          <a:prstGeom prst="rect">
            <a:avLst/>
          </a:prstGeom>
        </p:spPr>
        <p:txBody>
          <a:bodyPr wrap="square">
            <a:spAutoFit/>
          </a:bodyPr>
          <a:lstStyle/>
          <a:p>
            <a:r>
              <a:rPr lang="en-US" altLang="zh-CN" sz="2000" dirty="0">
                <a:latin typeface="站酷庆科黄油体" panose="02000803000000020004" pitchFamily="2" charset="-122"/>
                <a:ea typeface="站酷庆科黄油体" panose="02000803000000020004" pitchFamily="2" charset="-122"/>
              </a:rPr>
              <a:t>Concluding remarks</a:t>
            </a:r>
            <a:endParaRPr lang="zh-CN" altLang="en-US" sz="2000" dirty="0">
              <a:latin typeface="站酷庆科黄油体" panose="02000803000000020004" pitchFamily="2" charset="-122"/>
              <a:ea typeface="站酷庆科黄油体" panose="02000803000000020004" pitchFamily="2" charset="-122"/>
            </a:endParaRPr>
          </a:p>
        </p:txBody>
      </p:sp>
      <p:sp>
        <p:nvSpPr>
          <p:cNvPr id="28" name="文本框 27">
            <a:extLst>
              <a:ext uri="{FF2B5EF4-FFF2-40B4-BE49-F238E27FC236}">
                <a16:creationId xmlns:a16="http://schemas.microsoft.com/office/drawing/2014/main" id="{3167F703-13E3-4456-AA0C-3C369BE88F63}"/>
              </a:ext>
            </a:extLst>
          </p:cNvPr>
          <p:cNvSpPr txBox="1"/>
          <p:nvPr/>
        </p:nvSpPr>
        <p:spPr>
          <a:xfrm>
            <a:off x="3949308" y="4908005"/>
            <a:ext cx="514885" cy="769441"/>
          </a:xfrm>
          <a:prstGeom prst="rect">
            <a:avLst/>
          </a:prstGeom>
          <a:noFill/>
        </p:spPr>
        <p:txBody>
          <a:bodyPr wrap="non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7</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spTree>
    <p:extLst>
      <p:ext uri="{BB962C8B-B14F-4D97-AF65-F5344CB8AC3E}">
        <p14:creationId xmlns:p14="http://schemas.microsoft.com/office/powerpoint/2010/main" val="3334163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5394" y="2093432"/>
            <a:ext cx="7196034" cy="1142566"/>
          </a:xfrm>
          <a:prstGeom prst="rect">
            <a:avLst/>
          </a:prstGeom>
        </p:spPr>
      </p:pic>
      <p:sp>
        <p:nvSpPr>
          <p:cNvPr id="3" name="矩形 2"/>
          <p:cNvSpPr/>
          <p:nvPr/>
        </p:nvSpPr>
        <p:spPr>
          <a:xfrm>
            <a:off x="4905679" y="2372327"/>
            <a:ext cx="3533783" cy="584775"/>
          </a:xfrm>
          <a:prstGeom prst="rect">
            <a:avLst/>
          </a:prstGeom>
        </p:spPr>
        <p:txBody>
          <a:bodyPr wrap="square">
            <a:spAutoFit/>
          </a:bodyPr>
          <a:lstStyle/>
          <a:p>
            <a:r>
              <a:rPr lang="en-US" altLang="zh-CN" sz="3200" dirty="0">
                <a:latin typeface="站酷庆科黄油体" panose="02000803000000020004" pitchFamily="2" charset="-122"/>
                <a:ea typeface="站酷庆科黄油体" panose="02000803000000020004" pitchFamily="2" charset="-122"/>
              </a:rPr>
              <a:t>Loss aversion</a:t>
            </a:r>
            <a:endParaRPr lang="zh-CN" altLang="en-US" sz="3200" dirty="0">
              <a:latin typeface="站酷庆科黄油体" panose="02000803000000020004" pitchFamily="2" charset="-122"/>
              <a:ea typeface="站酷庆科黄油体" panose="02000803000000020004" pitchFamily="2" charset="-122"/>
            </a:endParaRPr>
          </a:p>
        </p:txBody>
      </p:sp>
      <p:sp>
        <p:nvSpPr>
          <p:cNvPr id="4" name="文本框 3"/>
          <p:cNvSpPr txBox="1"/>
          <p:nvPr/>
        </p:nvSpPr>
        <p:spPr>
          <a:xfrm>
            <a:off x="5785657" y="1018112"/>
            <a:ext cx="846707"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5</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2714205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456641" y="-62842"/>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5</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7" name="文本框 6">
            <a:extLst>
              <a:ext uri="{FF2B5EF4-FFF2-40B4-BE49-F238E27FC236}">
                <a16:creationId xmlns:a16="http://schemas.microsoft.com/office/drawing/2014/main" id="{B80CF51F-F893-462D-8173-173A6DB22FEE}"/>
              </a:ext>
            </a:extLst>
          </p:cNvPr>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b="0" dirty="0">
                <a:latin typeface="站酷庆科黄油体" panose="02000803000000020004" pitchFamily="2" charset="-122"/>
                <a:ea typeface="站酷庆科黄油体" panose="02000803000000020004" pitchFamily="2" charset="-122"/>
                <a:cs typeface="+mn-ea"/>
                <a:sym typeface="+mn-lt"/>
              </a:rPr>
              <a:t>Loss aversion</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pic>
        <p:nvPicPr>
          <p:cNvPr id="3" name="图片 2">
            <a:extLst>
              <a:ext uri="{FF2B5EF4-FFF2-40B4-BE49-F238E27FC236}">
                <a16:creationId xmlns:a16="http://schemas.microsoft.com/office/drawing/2014/main" id="{353AA35F-B561-46AA-9CF2-71D127DEFF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197" y="1643828"/>
            <a:ext cx="4187380" cy="1015663"/>
          </a:xfrm>
          <a:prstGeom prst="rect">
            <a:avLst/>
          </a:prstGeom>
        </p:spPr>
      </p:pic>
      <p:sp>
        <p:nvSpPr>
          <p:cNvPr id="12" name="文本框 11">
            <a:extLst>
              <a:ext uri="{FF2B5EF4-FFF2-40B4-BE49-F238E27FC236}">
                <a16:creationId xmlns:a16="http://schemas.microsoft.com/office/drawing/2014/main" id="{377BD41E-CE1C-4FE6-B4FB-090164EFDDC8}"/>
              </a:ext>
            </a:extLst>
          </p:cNvPr>
          <p:cNvSpPr txBox="1"/>
          <p:nvPr/>
        </p:nvSpPr>
        <p:spPr>
          <a:xfrm>
            <a:off x="6111425" y="1900435"/>
            <a:ext cx="4688059" cy="2308324"/>
          </a:xfrm>
          <a:prstGeom prst="rect">
            <a:avLst/>
          </a:prstGeom>
          <a:noFill/>
        </p:spPr>
        <p:txBody>
          <a:bodyPr wrap="square">
            <a:spAutoFit/>
          </a:bodyPr>
          <a:lstStyle/>
          <a:p>
            <a:r>
              <a:rPr lang="zh-CN" altLang="en-US" dirty="0"/>
              <a:t>         </a:t>
            </a:r>
            <a:endParaRPr lang="en-US" altLang="zh-CN" dirty="0"/>
          </a:p>
          <a:p>
            <a:r>
              <a:rPr lang="zh-CN" altLang="en-US" dirty="0"/>
              <a:t>         从图形上看，</a:t>
            </a:r>
            <a:r>
              <a:rPr lang="zh-CN" altLang="en-US" dirty="0">
                <a:solidFill>
                  <a:srgbClr val="FF0000"/>
                </a:solidFill>
              </a:rPr>
              <a:t>价值函数</a:t>
            </a:r>
            <a:r>
              <a:rPr lang="zh-CN" altLang="en-US" dirty="0"/>
              <a:t>在收益域内为凹，在损失域内为凸，表明了</a:t>
            </a:r>
            <a:r>
              <a:rPr lang="zh-CN" altLang="en-US" dirty="0">
                <a:solidFill>
                  <a:srgbClr val="FF0000"/>
                </a:solidFill>
              </a:rPr>
              <a:t>损失域</a:t>
            </a:r>
            <a:r>
              <a:rPr lang="zh-CN" altLang="en-US" dirty="0"/>
              <a:t>内的</a:t>
            </a:r>
            <a:r>
              <a:rPr lang="zh-CN" altLang="en-US" dirty="0">
                <a:solidFill>
                  <a:srgbClr val="FF0000"/>
                </a:solidFill>
              </a:rPr>
              <a:t>风险偏好</a:t>
            </a:r>
            <a:r>
              <a:rPr lang="zh-CN" altLang="en-US" dirty="0"/>
              <a:t>行为和</a:t>
            </a:r>
            <a:r>
              <a:rPr lang="zh-CN" altLang="en-US" dirty="0">
                <a:solidFill>
                  <a:srgbClr val="FF0000"/>
                </a:solidFill>
              </a:rPr>
              <a:t>收益域</a:t>
            </a:r>
            <a:r>
              <a:rPr lang="zh-CN" altLang="en-US" dirty="0"/>
              <a:t>内的</a:t>
            </a:r>
            <a:r>
              <a:rPr lang="zh-CN" altLang="en-US" dirty="0">
                <a:solidFill>
                  <a:srgbClr val="FF0000"/>
                </a:solidFill>
              </a:rPr>
              <a:t>风险厌恶</a:t>
            </a:r>
            <a:r>
              <a:rPr lang="zh-CN" altLang="en-US" dirty="0"/>
              <a:t>行为。</a:t>
            </a:r>
            <a:endParaRPr lang="en-US" altLang="zh-CN" dirty="0"/>
          </a:p>
          <a:p>
            <a:endParaRPr lang="en-US" altLang="zh-CN" dirty="0"/>
          </a:p>
          <a:p>
            <a:r>
              <a:rPr lang="zh-CN" altLang="en-US" dirty="0"/>
              <a:t>         此外，价值函数在损失域比在收益域更陡，这表明损失的价值被认为是相同价值的收益的大约两倍。</a:t>
            </a:r>
          </a:p>
        </p:txBody>
      </p:sp>
      <p:sp>
        <p:nvSpPr>
          <p:cNvPr id="13" name="文本框 12">
            <a:extLst>
              <a:ext uri="{FF2B5EF4-FFF2-40B4-BE49-F238E27FC236}">
                <a16:creationId xmlns:a16="http://schemas.microsoft.com/office/drawing/2014/main" id="{9F9C4DBB-17AF-4CAC-A982-04C21B8256F4}"/>
              </a:ext>
            </a:extLst>
          </p:cNvPr>
          <p:cNvSpPr txBox="1"/>
          <p:nvPr/>
        </p:nvSpPr>
        <p:spPr>
          <a:xfrm>
            <a:off x="2419643" y="814322"/>
            <a:ext cx="1912405" cy="369332"/>
          </a:xfrm>
          <a:prstGeom prst="rect">
            <a:avLst/>
          </a:prstGeom>
          <a:noFill/>
        </p:spPr>
        <p:txBody>
          <a:bodyPr wrap="square">
            <a:spAutoFit/>
          </a:bodyPr>
          <a:lstStyle/>
          <a:p>
            <a:r>
              <a:rPr lang="en-US" altLang="zh-CN" dirty="0"/>
              <a:t>x</a:t>
            </a:r>
            <a:r>
              <a:rPr lang="zh-CN" altLang="en-US" dirty="0"/>
              <a:t>是财富的变化量</a:t>
            </a:r>
          </a:p>
        </p:txBody>
      </p:sp>
      <p:cxnSp>
        <p:nvCxnSpPr>
          <p:cNvPr id="16" name="直接箭头连接符 15">
            <a:extLst>
              <a:ext uri="{FF2B5EF4-FFF2-40B4-BE49-F238E27FC236}">
                <a16:creationId xmlns:a16="http://schemas.microsoft.com/office/drawing/2014/main" id="{B96F0603-FB8D-435F-92CF-9ECB3F3BFC04}"/>
              </a:ext>
            </a:extLst>
          </p:cNvPr>
          <p:cNvCxnSpPr>
            <a:cxnSpLocks/>
          </p:cNvCxnSpPr>
          <p:nvPr/>
        </p:nvCxnSpPr>
        <p:spPr>
          <a:xfrm rot="10800000" flipH="1">
            <a:off x="2039815" y="1128864"/>
            <a:ext cx="393895" cy="69100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8" name="图片 17">
            <a:extLst>
              <a:ext uri="{FF2B5EF4-FFF2-40B4-BE49-F238E27FC236}">
                <a16:creationId xmlns:a16="http://schemas.microsoft.com/office/drawing/2014/main" id="{9CBDCA1C-88D9-465F-A0AE-BE59DBE619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196" y="3350498"/>
            <a:ext cx="4187380" cy="850684"/>
          </a:xfrm>
          <a:prstGeom prst="rect">
            <a:avLst/>
          </a:prstGeom>
        </p:spPr>
      </p:pic>
      <p:sp>
        <p:nvSpPr>
          <p:cNvPr id="21" name="文本框 20">
            <a:extLst>
              <a:ext uri="{FF2B5EF4-FFF2-40B4-BE49-F238E27FC236}">
                <a16:creationId xmlns:a16="http://schemas.microsoft.com/office/drawing/2014/main" id="{7EAC4DFB-9394-47B4-A5B6-68B182647F92}"/>
              </a:ext>
            </a:extLst>
          </p:cNvPr>
          <p:cNvSpPr txBox="1"/>
          <p:nvPr/>
        </p:nvSpPr>
        <p:spPr>
          <a:xfrm>
            <a:off x="1407941" y="2820328"/>
            <a:ext cx="6098344" cy="369332"/>
          </a:xfrm>
          <a:prstGeom prst="rect">
            <a:avLst/>
          </a:prstGeom>
          <a:noFill/>
        </p:spPr>
        <p:txBody>
          <a:bodyPr wrap="square">
            <a:spAutoFit/>
          </a:bodyPr>
          <a:lstStyle/>
          <a:p>
            <a:r>
              <a:rPr lang="zh-CN" altLang="en-US" dirty="0"/>
              <a:t>本文模型中损失厌恶的形式是</a:t>
            </a:r>
          </a:p>
        </p:txBody>
      </p:sp>
      <p:sp>
        <p:nvSpPr>
          <p:cNvPr id="27" name="文本框 26">
            <a:extLst>
              <a:ext uri="{FF2B5EF4-FFF2-40B4-BE49-F238E27FC236}">
                <a16:creationId xmlns:a16="http://schemas.microsoft.com/office/drawing/2014/main" id="{FBA301B2-0412-4EFD-BE29-B529C6C2DAC9}"/>
              </a:ext>
            </a:extLst>
          </p:cNvPr>
          <p:cNvSpPr txBox="1"/>
          <p:nvPr/>
        </p:nvSpPr>
        <p:spPr>
          <a:xfrm>
            <a:off x="233431" y="4619330"/>
            <a:ext cx="1609435" cy="369332"/>
          </a:xfrm>
          <a:prstGeom prst="rect">
            <a:avLst/>
          </a:prstGeom>
          <a:noFill/>
        </p:spPr>
        <p:txBody>
          <a:bodyPr wrap="square">
            <a:spAutoFit/>
          </a:bodyPr>
          <a:lstStyle/>
          <a:p>
            <a:r>
              <a:rPr lang="zh-CN" altLang="en-US" dirty="0"/>
              <a:t>最终均衡价格</a:t>
            </a:r>
          </a:p>
        </p:txBody>
      </p:sp>
      <p:cxnSp>
        <p:nvCxnSpPr>
          <p:cNvPr id="28" name="直接箭头连接符 27">
            <a:extLst>
              <a:ext uri="{FF2B5EF4-FFF2-40B4-BE49-F238E27FC236}">
                <a16:creationId xmlns:a16="http://schemas.microsoft.com/office/drawing/2014/main" id="{D827C7BD-D5AB-4E3F-AD26-27D03285945E}"/>
              </a:ext>
            </a:extLst>
          </p:cNvPr>
          <p:cNvCxnSpPr>
            <a:cxnSpLocks/>
          </p:cNvCxnSpPr>
          <p:nvPr/>
        </p:nvCxnSpPr>
        <p:spPr>
          <a:xfrm rot="10800000" flipH="1">
            <a:off x="894803" y="3957928"/>
            <a:ext cx="393895" cy="69100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1" name="直接箭头连接符 30">
            <a:extLst>
              <a:ext uri="{FF2B5EF4-FFF2-40B4-BE49-F238E27FC236}">
                <a16:creationId xmlns:a16="http://schemas.microsoft.com/office/drawing/2014/main" id="{A4FDE681-354C-44A9-8D75-CD82946C414C}"/>
              </a:ext>
            </a:extLst>
          </p:cNvPr>
          <p:cNvCxnSpPr/>
          <p:nvPr/>
        </p:nvCxnSpPr>
        <p:spPr>
          <a:xfrm>
            <a:off x="2074140" y="3846925"/>
            <a:ext cx="393895" cy="81102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3" name="文本框 32">
            <a:extLst>
              <a:ext uri="{FF2B5EF4-FFF2-40B4-BE49-F238E27FC236}">
                <a16:creationId xmlns:a16="http://schemas.microsoft.com/office/drawing/2014/main" id="{B6597B59-6FD1-4A74-A83A-6B2AB0566684}"/>
              </a:ext>
            </a:extLst>
          </p:cNvPr>
          <p:cNvSpPr txBox="1"/>
          <p:nvPr/>
        </p:nvSpPr>
        <p:spPr>
          <a:xfrm>
            <a:off x="1824479" y="4640115"/>
            <a:ext cx="2270288" cy="369332"/>
          </a:xfrm>
          <a:prstGeom prst="rect">
            <a:avLst/>
          </a:prstGeom>
          <a:noFill/>
        </p:spPr>
        <p:txBody>
          <a:bodyPr wrap="square">
            <a:spAutoFit/>
          </a:bodyPr>
          <a:lstStyle/>
          <a:p>
            <a:r>
              <a:rPr lang="zh-CN" altLang="en-US" dirty="0"/>
              <a:t>参考（或预期）价格</a:t>
            </a:r>
          </a:p>
        </p:txBody>
      </p:sp>
    </p:spTree>
    <p:extLst>
      <p:ext uri="{BB962C8B-B14F-4D97-AF65-F5344CB8AC3E}">
        <p14:creationId xmlns:p14="http://schemas.microsoft.com/office/powerpoint/2010/main" val="645397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456641" y="-62842"/>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5</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7" name="文本框 6">
            <a:extLst>
              <a:ext uri="{FF2B5EF4-FFF2-40B4-BE49-F238E27FC236}">
                <a16:creationId xmlns:a16="http://schemas.microsoft.com/office/drawing/2014/main" id="{B80CF51F-F893-462D-8173-173A6DB22FEE}"/>
              </a:ext>
            </a:extLst>
          </p:cNvPr>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b="0" dirty="0">
                <a:latin typeface="站酷庆科黄油体" panose="02000803000000020004" pitchFamily="2" charset="-122"/>
                <a:ea typeface="站酷庆科黄油体" panose="02000803000000020004" pitchFamily="2" charset="-122"/>
                <a:cs typeface="+mn-ea"/>
                <a:sym typeface="+mn-lt"/>
              </a:rPr>
              <a:t>Loss aversion</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pic>
        <p:nvPicPr>
          <p:cNvPr id="4" name="图片 3">
            <a:extLst>
              <a:ext uri="{FF2B5EF4-FFF2-40B4-BE49-F238E27FC236}">
                <a16:creationId xmlns:a16="http://schemas.microsoft.com/office/drawing/2014/main" id="{49FB17E8-BB8B-45C9-B86A-F50B284EC6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3399" y="952821"/>
            <a:ext cx="8001444" cy="3615346"/>
          </a:xfrm>
          <a:prstGeom prst="rect">
            <a:avLst/>
          </a:prstGeom>
        </p:spPr>
      </p:pic>
      <p:sp>
        <p:nvSpPr>
          <p:cNvPr id="15" name="文本框 14">
            <a:extLst>
              <a:ext uri="{FF2B5EF4-FFF2-40B4-BE49-F238E27FC236}">
                <a16:creationId xmlns:a16="http://schemas.microsoft.com/office/drawing/2014/main" id="{3C6096C5-E56B-443D-AC87-6C1F98A7CA7C}"/>
              </a:ext>
            </a:extLst>
          </p:cNvPr>
          <p:cNvSpPr txBox="1"/>
          <p:nvPr/>
        </p:nvSpPr>
        <p:spPr>
          <a:xfrm>
            <a:off x="2523186" y="4981849"/>
            <a:ext cx="6902167" cy="923330"/>
          </a:xfrm>
          <a:prstGeom prst="rect">
            <a:avLst/>
          </a:prstGeom>
          <a:noFill/>
        </p:spPr>
        <p:txBody>
          <a:bodyPr wrap="square">
            <a:spAutoFit/>
          </a:bodyPr>
          <a:lstStyle/>
          <a:p>
            <a:r>
              <a:rPr lang="zh-CN" altLang="en-US" dirty="0"/>
              <a:t>图</a:t>
            </a:r>
            <a:r>
              <a:rPr lang="en-US" altLang="zh-CN" dirty="0"/>
              <a:t>5</a:t>
            </a:r>
            <a:r>
              <a:rPr lang="zh-CN" altLang="en-US" dirty="0"/>
              <a:t>表示有损失厌恶和没有损失厌恶的对数均衡价格的时间序列。</a:t>
            </a:r>
            <a:endParaRPr lang="en-US" altLang="zh-CN" dirty="0"/>
          </a:p>
          <a:p>
            <a:endParaRPr lang="en-US" altLang="zh-CN" dirty="0"/>
          </a:p>
          <a:p>
            <a:r>
              <a:rPr lang="zh-CN" altLang="en-US" dirty="0"/>
              <a:t>损失厌恶的引入完全改变了股价动态</a:t>
            </a:r>
          </a:p>
        </p:txBody>
      </p:sp>
    </p:spTree>
    <p:extLst>
      <p:ext uri="{BB962C8B-B14F-4D97-AF65-F5344CB8AC3E}">
        <p14:creationId xmlns:p14="http://schemas.microsoft.com/office/powerpoint/2010/main" val="3150890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FA61327-FF28-4846-ACCA-661B9AC4E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626" y="1238830"/>
            <a:ext cx="8329022" cy="4894683"/>
          </a:xfrm>
          <a:prstGeom prst="rect">
            <a:avLst/>
          </a:prstGeom>
        </p:spPr>
      </p:pic>
      <p:sp>
        <p:nvSpPr>
          <p:cNvPr id="5" name="矩形 4">
            <a:extLst>
              <a:ext uri="{FF2B5EF4-FFF2-40B4-BE49-F238E27FC236}">
                <a16:creationId xmlns:a16="http://schemas.microsoft.com/office/drawing/2014/main" id="{CA7A38F5-413A-4EDC-B5BF-BDB693265935}"/>
              </a:ext>
            </a:extLst>
          </p:cNvPr>
          <p:cNvSpPr/>
          <p:nvPr/>
        </p:nvSpPr>
        <p:spPr>
          <a:xfrm>
            <a:off x="1716258" y="3316458"/>
            <a:ext cx="3094892" cy="22613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369B5D5E-F242-4FCB-B573-407FF5A2E7D7}"/>
              </a:ext>
            </a:extLst>
          </p:cNvPr>
          <p:cNvSpPr txBox="1"/>
          <p:nvPr/>
        </p:nvSpPr>
        <p:spPr>
          <a:xfrm>
            <a:off x="539626" y="87549"/>
            <a:ext cx="486030" cy="707886"/>
          </a:xfrm>
          <a:prstGeom prst="rect">
            <a:avLst/>
          </a:prstGeom>
          <a:noFill/>
        </p:spPr>
        <p:txBody>
          <a:bodyPr wrap="none" rtlCol="0">
            <a:spAutoFit/>
          </a:bodyPr>
          <a:lstStyle/>
          <a:p>
            <a:r>
              <a:rPr lang="en-US" altLang="zh-CN" sz="4000" dirty="0">
                <a:solidFill>
                  <a:srgbClr val="388BA5"/>
                </a:solidFill>
                <a:latin typeface="优设标题黑" panose="00000500000000000000" pitchFamily="2" charset="-122"/>
                <a:ea typeface="优设标题黑" panose="00000500000000000000" pitchFamily="2" charset="-122"/>
              </a:rPr>
              <a:t>5</a:t>
            </a:r>
            <a:endParaRPr lang="zh-CN" altLang="en-US" sz="4000" dirty="0">
              <a:solidFill>
                <a:srgbClr val="388BA5"/>
              </a:solidFill>
              <a:latin typeface="优设标题黑" panose="00000500000000000000" pitchFamily="2" charset="-122"/>
              <a:ea typeface="优设标题黑" panose="00000500000000000000" pitchFamily="2" charset="-122"/>
            </a:endParaRPr>
          </a:p>
        </p:txBody>
      </p:sp>
      <p:sp>
        <p:nvSpPr>
          <p:cNvPr id="8" name="文本框 7">
            <a:extLst>
              <a:ext uri="{FF2B5EF4-FFF2-40B4-BE49-F238E27FC236}">
                <a16:creationId xmlns:a16="http://schemas.microsoft.com/office/drawing/2014/main" id="{54102C40-F491-40BD-905D-EACFFF0AEA5D}"/>
              </a:ext>
            </a:extLst>
          </p:cNvPr>
          <p:cNvSpPr txBox="1"/>
          <p:nvPr/>
        </p:nvSpPr>
        <p:spPr>
          <a:xfrm>
            <a:off x="9200453" y="2716293"/>
            <a:ext cx="2550577" cy="1200329"/>
          </a:xfrm>
          <a:prstGeom prst="rect">
            <a:avLst/>
          </a:prstGeom>
          <a:noFill/>
        </p:spPr>
        <p:txBody>
          <a:bodyPr wrap="square">
            <a:spAutoFit/>
          </a:bodyPr>
          <a:lstStyle/>
          <a:p>
            <a:r>
              <a:rPr lang="zh-CN" altLang="en-US" dirty="0"/>
              <a:t>周期价格平均花费</a:t>
            </a:r>
            <a:r>
              <a:rPr lang="en-US" altLang="zh-CN" dirty="0"/>
              <a:t>15</a:t>
            </a:r>
            <a:r>
              <a:rPr lang="zh-CN" altLang="en-US" dirty="0"/>
              <a:t>个时间单位，比图表分析师有信心时（</a:t>
            </a:r>
            <a:r>
              <a:rPr lang="en-US" altLang="zh-CN" dirty="0"/>
              <a:t>18</a:t>
            </a:r>
            <a:r>
              <a:rPr lang="zh-CN" altLang="en-US" dirty="0"/>
              <a:t>）要少一点。</a:t>
            </a:r>
          </a:p>
        </p:txBody>
      </p:sp>
      <p:sp>
        <p:nvSpPr>
          <p:cNvPr id="9" name="文本框 8">
            <a:extLst>
              <a:ext uri="{FF2B5EF4-FFF2-40B4-BE49-F238E27FC236}">
                <a16:creationId xmlns:a16="http://schemas.microsoft.com/office/drawing/2014/main" id="{4A9567C5-45B7-48C1-AC2C-688712804D3A}"/>
              </a:ext>
            </a:extLst>
          </p:cNvPr>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b="0" dirty="0">
                <a:latin typeface="站酷庆科黄油体" panose="02000803000000020004" pitchFamily="2" charset="-122"/>
                <a:ea typeface="站酷庆科黄油体" panose="02000803000000020004" pitchFamily="2" charset="-122"/>
                <a:cs typeface="+mn-ea"/>
                <a:sym typeface="+mn-lt"/>
              </a:rPr>
              <a:t>Loss aversion</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spTree>
    <p:extLst>
      <p:ext uri="{BB962C8B-B14F-4D97-AF65-F5344CB8AC3E}">
        <p14:creationId xmlns:p14="http://schemas.microsoft.com/office/powerpoint/2010/main" val="4060511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AF6DE4C-5254-4C20-9120-B89E513D24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0335" y="1305924"/>
            <a:ext cx="9846080" cy="2657411"/>
          </a:xfrm>
          <a:prstGeom prst="rect">
            <a:avLst/>
          </a:prstGeom>
        </p:spPr>
      </p:pic>
      <p:sp>
        <p:nvSpPr>
          <p:cNvPr id="8" name="文本框 7">
            <a:extLst>
              <a:ext uri="{FF2B5EF4-FFF2-40B4-BE49-F238E27FC236}">
                <a16:creationId xmlns:a16="http://schemas.microsoft.com/office/drawing/2014/main" id="{51C01BCB-BB67-47D8-A12C-8BFE562E6476}"/>
              </a:ext>
            </a:extLst>
          </p:cNvPr>
          <p:cNvSpPr txBox="1"/>
          <p:nvPr/>
        </p:nvSpPr>
        <p:spPr>
          <a:xfrm>
            <a:off x="501991" y="91047"/>
            <a:ext cx="486030" cy="707886"/>
          </a:xfrm>
          <a:prstGeom prst="rect">
            <a:avLst/>
          </a:prstGeom>
          <a:noFill/>
        </p:spPr>
        <p:txBody>
          <a:bodyPr wrap="none" rtlCol="0">
            <a:spAutoFit/>
          </a:bodyPr>
          <a:lstStyle/>
          <a:p>
            <a:r>
              <a:rPr lang="en-US" altLang="zh-CN" sz="4000" dirty="0">
                <a:solidFill>
                  <a:srgbClr val="388BA5"/>
                </a:solidFill>
                <a:latin typeface="优设标题黑" panose="00000500000000000000" pitchFamily="2" charset="-122"/>
                <a:ea typeface="优设标题黑" panose="00000500000000000000" pitchFamily="2" charset="-122"/>
              </a:rPr>
              <a:t>5</a:t>
            </a:r>
            <a:endParaRPr lang="zh-CN" altLang="en-US" sz="4000" dirty="0">
              <a:solidFill>
                <a:srgbClr val="388BA5"/>
              </a:solidFill>
              <a:latin typeface="优设标题黑" panose="00000500000000000000" pitchFamily="2" charset="-122"/>
              <a:ea typeface="优设标题黑" panose="00000500000000000000" pitchFamily="2" charset="-122"/>
            </a:endParaRPr>
          </a:p>
        </p:txBody>
      </p:sp>
      <p:sp>
        <p:nvSpPr>
          <p:cNvPr id="4" name="文本框 3">
            <a:extLst>
              <a:ext uri="{FF2B5EF4-FFF2-40B4-BE49-F238E27FC236}">
                <a16:creationId xmlns:a16="http://schemas.microsoft.com/office/drawing/2014/main" id="{E4351498-3BD7-467D-A686-28FABB86ECE3}"/>
              </a:ext>
            </a:extLst>
          </p:cNvPr>
          <p:cNvSpPr txBox="1"/>
          <p:nvPr/>
        </p:nvSpPr>
        <p:spPr>
          <a:xfrm>
            <a:off x="6030750" y="4891005"/>
            <a:ext cx="4955665" cy="1015663"/>
          </a:xfrm>
          <a:prstGeom prst="rect">
            <a:avLst/>
          </a:prstGeom>
          <a:noFill/>
        </p:spPr>
        <p:txBody>
          <a:bodyPr wrap="square" rtlCol="0">
            <a:spAutoFit/>
          </a:bodyPr>
          <a:lstStyle/>
          <a:p>
            <a:r>
              <a:rPr lang="zh-CN" altLang="en-US" sz="2000" dirty="0"/>
              <a:t>将有损失厌恶的虚拟股票市场与没有损失厌恶的虚拟股票市场进行比较，发现损失厌恶导致所有回报率值下降。</a:t>
            </a:r>
            <a:endParaRPr lang="zh-CN" altLang="en-US" dirty="0"/>
          </a:p>
        </p:txBody>
      </p:sp>
      <p:sp>
        <p:nvSpPr>
          <p:cNvPr id="5" name="矩形 4">
            <a:extLst>
              <a:ext uri="{FF2B5EF4-FFF2-40B4-BE49-F238E27FC236}">
                <a16:creationId xmlns:a16="http://schemas.microsoft.com/office/drawing/2014/main" id="{B6A58EFD-774F-490E-99F0-66D52CCEA9AD}"/>
              </a:ext>
            </a:extLst>
          </p:cNvPr>
          <p:cNvSpPr/>
          <p:nvPr/>
        </p:nvSpPr>
        <p:spPr>
          <a:xfrm>
            <a:off x="7512148" y="2202289"/>
            <a:ext cx="1645920" cy="15003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上 5">
            <a:extLst>
              <a:ext uri="{FF2B5EF4-FFF2-40B4-BE49-F238E27FC236}">
                <a16:creationId xmlns:a16="http://schemas.microsoft.com/office/drawing/2014/main" id="{C6A5277C-8731-408A-B517-FAB8EC9A4B04}"/>
              </a:ext>
            </a:extLst>
          </p:cNvPr>
          <p:cNvSpPr/>
          <p:nvPr/>
        </p:nvSpPr>
        <p:spPr>
          <a:xfrm>
            <a:off x="8155226" y="3779005"/>
            <a:ext cx="359764" cy="8229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63BA8B8E-4F8E-4F6C-AAAA-3343E7CFFBEF}"/>
              </a:ext>
            </a:extLst>
          </p:cNvPr>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b="0" dirty="0">
                <a:latin typeface="站酷庆科黄油体" panose="02000803000000020004" pitchFamily="2" charset="-122"/>
                <a:ea typeface="站酷庆科黄油体" panose="02000803000000020004" pitchFamily="2" charset="-122"/>
                <a:cs typeface="+mn-ea"/>
                <a:sym typeface="+mn-lt"/>
              </a:rPr>
              <a:t>Loss aversion</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sp>
        <p:nvSpPr>
          <p:cNvPr id="10" name="矩形 9">
            <a:extLst>
              <a:ext uri="{FF2B5EF4-FFF2-40B4-BE49-F238E27FC236}">
                <a16:creationId xmlns:a16="http://schemas.microsoft.com/office/drawing/2014/main" id="{4486166A-3CBE-4A14-904D-598D18FDB382}"/>
              </a:ext>
            </a:extLst>
          </p:cNvPr>
          <p:cNvSpPr/>
          <p:nvPr/>
        </p:nvSpPr>
        <p:spPr>
          <a:xfrm>
            <a:off x="4389119" y="2202290"/>
            <a:ext cx="1482850" cy="1500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4579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456641" y="-62842"/>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5</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7" name="文本框 6">
            <a:extLst>
              <a:ext uri="{FF2B5EF4-FFF2-40B4-BE49-F238E27FC236}">
                <a16:creationId xmlns:a16="http://schemas.microsoft.com/office/drawing/2014/main" id="{B80CF51F-F893-462D-8173-173A6DB22FEE}"/>
              </a:ext>
            </a:extLst>
          </p:cNvPr>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b="0" dirty="0">
                <a:latin typeface="站酷庆科黄油体" panose="02000803000000020004" pitchFamily="2" charset="-122"/>
                <a:ea typeface="站酷庆科黄油体" panose="02000803000000020004" pitchFamily="2" charset="-122"/>
                <a:cs typeface="+mn-ea"/>
                <a:sym typeface="+mn-lt"/>
              </a:rPr>
              <a:t>Loss aversion</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pic>
        <p:nvPicPr>
          <p:cNvPr id="3" name="图片 2">
            <a:extLst>
              <a:ext uri="{FF2B5EF4-FFF2-40B4-BE49-F238E27FC236}">
                <a16:creationId xmlns:a16="http://schemas.microsoft.com/office/drawing/2014/main" id="{7C89A3F7-35E0-458B-8D36-5EA89B98F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8258" y="705111"/>
            <a:ext cx="7438497" cy="1695749"/>
          </a:xfrm>
          <a:prstGeom prst="rect">
            <a:avLst/>
          </a:prstGeom>
        </p:spPr>
      </p:pic>
      <p:pic>
        <p:nvPicPr>
          <p:cNvPr id="6" name="图片 5">
            <a:extLst>
              <a:ext uri="{FF2B5EF4-FFF2-40B4-BE49-F238E27FC236}">
                <a16:creationId xmlns:a16="http://schemas.microsoft.com/office/drawing/2014/main" id="{0F3C1C9E-F1D1-46E4-AE0D-73CF50AF7A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896" y="3302391"/>
            <a:ext cx="7438496" cy="2041050"/>
          </a:xfrm>
          <a:prstGeom prst="rect">
            <a:avLst/>
          </a:prstGeom>
        </p:spPr>
      </p:pic>
      <p:sp>
        <p:nvSpPr>
          <p:cNvPr id="13" name="文本框 12">
            <a:extLst>
              <a:ext uri="{FF2B5EF4-FFF2-40B4-BE49-F238E27FC236}">
                <a16:creationId xmlns:a16="http://schemas.microsoft.com/office/drawing/2014/main" id="{93B316B3-AE86-46BF-BF24-A00BC1C2E899}"/>
              </a:ext>
            </a:extLst>
          </p:cNvPr>
          <p:cNvSpPr txBox="1"/>
          <p:nvPr/>
        </p:nvSpPr>
        <p:spPr>
          <a:xfrm>
            <a:off x="1091751" y="914394"/>
            <a:ext cx="3296044" cy="1200329"/>
          </a:xfrm>
          <a:prstGeom prst="rect">
            <a:avLst/>
          </a:prstGeom>
          <a:noFill/>
        </p:spPr>
        <p:txBody>
          <a:bodyPr wrap="square">
            <a:spAutoFit/>
          </a:bodyPr>
          <a:lstStyle/>
          <a:p>
            <a:r>
              <a:rPr lang="zh-CN" altLang="en-US" dirty="0"/>
              <a:t>表</a:t>
            </a:r>
            <a:r>
              <a:rPr lang="en-US" altLang="zh-CN" dirty="0"/>
              <a:t>3</a:t>
            </a:r>
            <a:r>
              <a:rPr lang="zh-CN" altLang="en-US" dirty="0"/>
              <a:t>：</a:t>
            </a:r>
            <a:endParaRPr lang="en-US" altLang="zh-CN" dirty="0"/>
          </a:p>
          <a:p>
            <a:endParaRPr lang="en-US" altLang="zh-CN" dirty="0"/>
          </a:p>
          <a:p>
            <a:r>
              <a:rPr lang="zh-CN" altLang="en-US" dirty="0"/>
              <a:t>表明损失厌恶增加了</a:t>
            </a:r>
            <a:r>
              <a:rPr lang="en-US" altLang="zh-CN" dirty="0" err="1"/>
              <a:t>Charists</a:t>
            </a:r>
            <a:r>
              <a:rPr lang="zh-CN" altLang="en-US" dirty="0"/>
              <a:t>投资组合中股票的份额比例</a:t>
            </a:r>
          </a:p>
        </p:txBody>
      </p:sp>
      <p:sp>
        <p:nvSpPr>
          <p:cNvPr id="16" name="文本框 15">
            <a:extLst>
              <a:ext uri="{FF2B5EF4-FFF2-40B4-BE49-F238E27FC236}">
                <a16:creationId xmlns:a16="http://schemas.microsoft.com/office/drawing/2014/main" id="{65B2B9E4-BB61-46A0-B2F3-5EC3FE94A1C3}"/>
              </a:ext>
            </a:extLst>
          </p:cNvPr>
          <p:cNvSpPr txBox="1"/>
          <p:nvPr/>
        </p:nvSpPr>
        <p:spPr>
          <a:xfrm>
            <a:off x="8303101" y="3429000"/>
            <a:ext cx="3035460" cy="2031325"/>
          </a:xfrm>
          <a:prstGeom prst="rect">
            <a:avLst/>
          </a:prstGeom>
          <a:noFill/>
        </p:spPr>
        <p:txBody>
          <a:bodyPr wrap="square">
            <a:spAutoFit/>
          </a:bodyPr>
          <a:lstStyle/>
          <a:p>
            <a:r>
              <a:rPr lang="zh-CN" altLang="en-US" dirty="0"/>
              <a:t>表</a:t>
            </a:r>
            <a:r>
              <a:rPr lang="en-US" altLang="zh-CN" dirty="0"/>
              <a:t>4</a:t>
            </a:r>
            <a:r>
              <a:rPr lang="zh-CN" altLang="en-US" dirty="0"/>
              <a:t>：</a:t>
            </a:r>
            <a:endParaRPr lang="en-US" altLang="zh-CN" dirty="0"/>
          </a:p>
          <a:p>
            <a:endParaRPr lang="en-US" altLang="zh-CN" dirty="0"/>
          </a:p>
          <a:p>
            <a:r>
              <a:rPr lang="zh-CN" altLang="en-US" dirty="0"/>
              <a:t>显示了</a:t>
            </a:r>
            <a:r>
              <a:rPr lang="en-US" altLang="zh-CN" dirty="0"/>
              <a:t>Chartists</a:t>
            </a:r>
            <a:r>
              <a:rPr lang="zh-CN" altLang="en-US" dirty="0"/>
              <a:t>的交易量变化，即</a:t>
            </a:r>
            <a:r>
              <a:rPr lang="zh-CN" altLang="en-US" dirty="0">
                <a:solidFill>
                  <a:srgbClr val="FF0000"/>
                </a:solidFill>
              </a:rPr>
              <a:t>加入损失厌恶使</a:t>
            </a:r>
            <a:r>
              <a:rPr lang="en-US" altLang="zh-CN" dirty="0">
                <a:solidFill>
                  <a:srgbClr val="FF0000"/>
                </a:solidFill>
              </a:rPr>
              <a:t>Chartists</a:t>
            </a:r>
            <a:r>
              <a:rPr lang="zh-CN" altLang="en-US" dirty="0">
                <a:solidFill>
                  <a:srgbClr val="FF0000"/>
                </a:solidFill>
              </a:rPr>
              <a:t>的交易量减少了约</a:t>
            </a:r>
            <a:r>
              <a:rPr lang="en-US" altLang="zh-CN" dirty="0">
                <a:solidFill>
                  <a:srgbClr val="FF0000"/>
                </a:solidFill>
              </a:rPr>
              <a:t>45%</a:t>
            </a:r>
            <a:r>
              <a:rPr lang="zh-CN" altLang="en-US" dirty="0"/>
              <a:t>。</a:t>
            </a:r>
            <a:endParaRPr lang="en-US" altLang="zh-CN" dirty="0"/>
          </a:p>
          <a:p>
            <a:endParaRPr lang="en-US" altLang="zh-CN" dirty="0"/>
          </a:p>
        </p:txBody>
      </p:sp>
      <p:cxnSp>
        <p:nvCxnSpPr>
          <p:cNvPr id="14" name="直接箭头连接符 13">
            <a:extLst>
              <a:ext uri="{FF2B5EF4-FFF2-40B4-BE49-F238E27FC236}">
                <a16:creationId xmlns:a16="http://schemas.microsoft.com/office/drawing/2014/main" id="{800B148B-86B3-4544-A163-B69DEF6DA4F8}"/>
              </a:ext>
            </a:extLst>
          </p:cNvPr>
          <p:cNvCxnSpPr>
            <a:cxnSpLocks/>
          </p:cNvCxnSpPr>
          <p:nvPr/>
        </p:nvCxnSpPr>
        <p:spPr>
          <a:xfrm flipV="1">
            <a:off x="1283233" y="4781229"/>
            <a:ext cx="0" cy="7016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文本框 17">
            <a:extLst>
              <a:ext uri="{FF2B5EF4-FFF2-40B4-BE49-F238E27FC236}">
                <a16:creationId xmlns:a16="http://schemas.microsoft.com/office/drawing/2014/main" id="{F6558E83-7CBC-4478-BEBA-126A2D3D982F}"/>
              </a:ext>
            </a:extLst>
          </p:cNvPr>
          <p:cNvSpPr txBox="1"/>
          <p:nvPr/>
        </p:nvSpPr>
        <p:spPr>
          <a:xfrm>
            <a:off x="268641" y="5620440"/>
            <a:ext cx="3187290" cy="369332"/>
          </a:xfrm>
          <a:prstGeom prst="rect">
            <a:avLst/>
          </a:prstGeom>
          <a:noFill/>
        </p:spPr>
        <p:txBody>
          <a:bodyPr wrap="square" rtlCol="0">
            <a:spAutoFit/>
          </a:bodyPr>
          <a:lstStyle/>
          <a:p>
            <a:r>
              <a:rPr lang="zh-CN" altLang="en-US" dirty="0"/>
              <a:t>不考虑损失厌恶时的交易量</a:t>
            </a:r>
          </a:p>
        </p:txBody>
      </p:sp>
    </p:spTree>
    <p:extLst>
      <p:ext uri="{BB962C8B-B14F-4D97-AF65-F5344CB8AC3E}">
        <p14:creationId xmlns:p14="http://schemas.microsoft.com/office/powerpoint/2010/main" val="164516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1C01BCB-BB67-47D8-A12C-8BFE562E6476}"/>
              </a:ext>
            </a:extLst>
          </p:cNvPr>
          <p:cNvSpPr txBox="1"/>
          <p:nvPr/>
        </p:nvSpPr>
        <p:spPr>
          <a:xfrm>
            <a:off x="501991" y="91047"/>
            <a:ext cx="486030" cy="707886"/>
          </a:xfrm>
          <a:prstGeom prst="rect">
            <a:avLst/>
          </a:prstGeom>
          <a:noFill/>
        </p:spPr>
        <p:txBody>
          <a:bodyPr wrap="none" rtlCol="0">
            <a:spAutoFit/>
          </a:bodyPr>
          <a:lstStyle/>
          <a:p>
            <a:r>
              <a:rPr lang="en-US" altLang="zh-CN" sz="4000" dirty="0">
                <a:solidFill>
                  <a:srgbClr val="388BA5"/>
                </a:solidFill>
                <a:latin typeface="优设标题黑" panose="00000500000000000000" pitchFamily="2" charset="-122"/>
                <a:ea typeface="优设标题黑" panose="00000500000000000000" pitchFamily="2" charset="-122"/>
              </a:rPr>
              <a:t>5</a:t>
            </a:r>
            <a:endParaRPr lang="zh-CN" altLang="en-US" sz="4000" dirty="0">
              <a:solidFill>
                <a:srgbClr val="388BA5"/>
              </a:solidFill>
              <a:latin typeface="优设标题黑" panose="00000500000000000000" pitchFamily="2" charset="-122"/>
              <a:ea typeface="优设标题黑" panose="00000500000000000000" pitchFamily="2" charset="-122"/>
            </a:endParaRPr>
          </a:p>
        </p:txBody>
      </p:sp>
      <p:sp>
        <p:nvSpPr>
          <p:cNvPr id="4" name="文本框 3">
            <a:extLst>
              <a:ext uri="{FF2B5EF4-FFF2-40B4-BE49-F238E27FC236}">
                <a16:creationId xmlns:a16="http://schemas.microsoft.com/office/drawing/2014/main" id="{E4351498-3BD7-467D-A686-28FABB86ECE3}"/>
              </a:ext>
            </a:extLst>
          </p:cNvPr>
          <p:cNvSpPr txBox="1"/>
          <p:nvPr/>
        </p:nvSpPr>
        <p:spPr>
          <a:xfrm>
            <a:off x="4515731" y="4496660"/>
            <a:ext cx="6076790" cy="1631216"/>
          </a:xfrm>
          <a:prstGeom prst="rect">
            <a:avLst/>
          </a:prstGeom>
          <a:noFill/>
        </p:spPr>
        <p:txBody>
          <a:bodyPr wrap="square" rtlCol="0">
            <a:spAutoFit/>
          </a:bodyPr>
          <a:lstStyle/>
          <a:p>
            <a:r>
              <a:rPr lang="zh-CN" altLang="en-US" sz="2000" dirty="0"/>
              <a:t>         当存在损失厌恶时，股票交易量低于不存在损失厌恶时，但波动性增大。</a:t>
            </a:r>
            <a:endParaRPr lang="en-US" altLang="zh-CN" sz="2000" dirty="0"/>
          </a:p>
          <a:p>
            <a:r>
              <a:rPr lang="zh-CN" altLang="en-US" sz="2000" dirty="0"/>
              <a:t>         与前面的信心情况相比，这两个值都要低得多，这表明由于厌恶损失，</a:t>
            </a:r>
            <a:r>
              <a:rPr lang="en-US" altLang="zh-CN" sz="2000" dirty="0"/>
              <a:t>Chartists</a:t>
            </a:r>
            <a:r>
              <a:rPr lang="zh-CN" altLang="en-US" sz="2000" dirty="0"/>
              <a:t>在交易时变得更加谨慎。</a:t>
            </a:r>
            <a:endParaRPr lang="zh-CN" altLang="en-US" dirty="0"/>
          </a:p>
        </p:txBody>
      </p:sp>
      <p:sp>
        <p:nvSpPr>
          <p:cNvPr id="9" name="文本框 8">
            <a:extLst>
              <a:ext uri="{FF2B5EF4-FFF2-40B4-BE49-F238E27FC236}">
                <a16:creationId xmlns:a16="http://schemas.microsoft.com/office/drawing/2014/main" id="{63BA8B8E-4F8E-4F6C-AAAA-3343E7CFFBEF}"/>
              </a:ext>
            </a:extLst>
          </p:cNvPr>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b="0" dirty="0">
                <a:latin typeface="站酷庆科黄油体" panose="02000803000000020004" pitchFamily="2" charset="-122"/>
                <a:ea typeface="站酷庆科黄油体" panose="02000803000000020004" pitchFamily="2" charset="-122"/>
                <a:cs typeface="+mn-ea"/>
                <a:sym typeface="+mn-lt"/>
              </a:rPr>
              <a:t>Loss aversion</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pic>
        <p:nvPicPr>
          <p:cNvPr id="7" name="图片 6">
            <a:extLst>
              <a:ext uri="{FF2B5EF4-FFF2-40B4-BE49-F238E27FC236}">
                <a16:creationId xmlns:a16="http://schemas.microsoft.com/office/drawing/2014/main" id="{694CD157-8477-4D2B-97F8-79F91EDE44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7031" y="1116093"/>
            <a:ext cx="8862383" cy="2662912"/>
          </a:xfrm>
          <a:prstGeom prst="rect">
            <a:avLst/>
          </a:prstGeom>
        </p:spPr>
      </p:pic>
      <p:sp>
        <p:nvSpPr>
          <p:cNvPr id="6" name="箭头: 上 5">
            <a:extLst>
              <a:ext uri="{FF2B5EF4-FFF2-40B4-BE49-F238E27FC236}">
                <a16:creationId xmlns:a16="http://schemas.microsoft.com/office/drawing/2014/main" id="{C6A5277C-8731-408A-B517-FAB8EC9A4B04}"/>
              </a:ext>
            </a:extLst>
          </p:cNvPr>
          <p:cNvSpPr/>
          <p:nvPr/>
        </p:nvSpPr>
        <p:spPr>
          <a:xfrm>
            <a:off x="7086080" y="3577446"/>
            <a:ext cx="359764" cy="8229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6A58EFD-774F-490E-99F0-66D52CCEA9AD}"/>
              </a:ext>
            </a:extLst>
          </p:cNvPr>
          <p:cNvSpPr/>
          <p:nvPr/>
        </p:nvSpPr>
        <p:spPr>
          <a:xfrm>
            <a:off x="4079631" y="2053883"/>
            <a:ext cx="4435359" cy="15049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29CF7962-DE7F-40CF-8B1E-588FE703EBFD}"/>
              </a:ext>
            </a:extLst>
          </p:cNvPr>
          <p:cNvSpPr txBox="1"/>
          <p:nvPr/>
        </p:nvSpPr>
        <p:spPr>
          <a:xfrm>
            <a:off x="4515731" y="601225"/>
            <a:ext cx="6513340" cy="369332"/>
          </a:xfrm>
          <a:prstGeom prst="rect">
            <a:avLst/>
          </a:prstGeom>
          <a:noFill/>
        </p:spPr>
        <p:txBody>
          <a:bodyPr wrap="square">
            <a:spAutoFit/>
          </a:bodyPr>
          <a:lstStyle/>
          <a:p>
            <a:r>
              <a:rPr lang="zh-CN" altLang="en-US" sz="1800" dirty="0"/>
              <a:t>表</a:t>
            </a:r>
            <a:r>
              <a:rPr lang="en-US" altLang="zh-CN" sz="1800" dirty="0"/>
              <a:t>6  </a:t>
            </a:r>
            <a:r>
              <a:rPr lang="zh-CN" altLang="en-US" sz="1800" dirty="0"/>
              <a:t>显示平均交易量和超额价格波动和基本价格之间的关系</a:t>
            </a:r>
            <a:endParaRPr lang="zh-CN" altLang="en-US" dirty="0"/>
          </a:p>
        </p:txBody>
      </p:sp>
    </p:spTree>
    <p:extLst>
      <p:ext uri="{BB962C8B-B14F-4D97-AF65-F5344CB8AC3E}">
        <p14:creationId xmlns:p14="http://schemas.microsoft.com/office/powerpoint/2010/main" val="2133831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5394" y="2093432"/>
            <a:ext cx="7196034" cy="1142566"/>
          </a:xfrm>
          <a:prstGeom prst="rect">
            <a:avLst/>
          </a:prstGeom>
        </p:spPr>
      </p:pic>
      <p:sp>
        <p:nvSpPr>
          <p:cNvPr id="3" name="矩形 2"/>
          <p:cNvSpPr/>
          <p:nvPr/>
        </p:nvSpPr>
        <p:spPr>
          <a:xfrm>
            <a:off x="3177793" y="2401675"/>
            <a:ext cx="6418813" cy="584775"/>
          </a:xfrm>
          <a:prstGeom prst="rect">
            <a:avLst/>
          </a:prstGeom>
        </p:spPr>
        <p:txBody>
          <a:bodyPr wrap="square">
            <a:spAutoFit/>
          </a:bodyPr>
          <a:lstStyle/>
          <a:p>
            <a:r>
              <a:rPr lang="en-US" altLang="zh-CN" sz="3200" dirty="0">
                <a:latin typeface="站酷庆科黄油体" panose="02000803000000020004" pitchFamily="2" charset="-122"/>
                <a:ea typeface="站酷庆科黄油体" panose="02000803000000020004" pitchFamily="2" charset="-122"/>
              </a:rPr>
              <a:t>Confidence and Loss aversion</a:t>
            </a:r>
            <a:endParaRPr lang="zh-CN" altLang="en-US" sz="3200" dirty="0">
              <a:latin typeface="站酷庆科黄油体" panose="02000803000000020004" pitchFamily="2" charset="-122"/>
              <a:ea typeface="站酷庆科黄油体" panose="02000803000000020004" pitchFamily="2" charset="-122"/>
            </a:endParaRPr>
          </a:p>
        </p:txBody>
      </p:sp>
      <p:sp>
        <p:nvSpPr>
          <p:cNvPr id="4" name="文本框 3"/>
          <p:cNvSpPr txBox="1"/>
          <p:nvPr/>
        </p:nvSpPr>
        <p:spPr>
          <a:xfrm>
            <a:off x="5785657" y="1018112"/>
            <a:ext cx="846707"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6</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2100856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088C559-F047-4444-B278-692AE41BFF8F}"/>
              </a:ext>
            </a:extLst>
          </p:cNvPr>
          <p:cNvSpPr txBox="1"/>
          <p:nvPr/>
        </p:nvSpPr>
        <p:spPr>
          <a:xfrm>
            <a:off x="501991" y="91047"/>
            <a:ext cx="486030" cy="707886"/>
          </a:xfrm>
          <a:prstGeom prst="rect">
            <a:avLst/>
          </a:prstGeom>
          <a:noFill/>
        </p:spPr>
        <p:txBody>
          <a:bodyPr wrap="none" rtlCol="0">
            <a:spAutoFit/>
          </a:bodyPr>
          <a:lstStyle/>
          <a:p>
            <a:r>
              <a:rPr lang="en-US" altLang="zh-CN" sz="4000" dirty="0">
                <a:solidFill>
                  <a:srgbClr val="388BA5"/>
                </a:solidFill>
                <a:latin typeface="优设标题黑" panose="00000500000000000000" pitchFamily="2" charset="-122"/>
                <a:ea typeface="优设标题黑" panose="00000500000000000000" pitchFamily="2" charset="-122"/>
              </a:rPr>
              <a:t>6</a:t>
            </a:r>
            <a:endParaRPr lang="zh-CN" altLang="en-US" sz="4000" dirty="0">
              <a:solidFill>
                <a:srgbClr val="388BA5"/>
              </a:solidFill>
              <a:latin typeface="优设标题黑" panose="00000500000000000000" pitchFamily="2" charset="-122"/>
              <a:ea typeface="优设标题黑" panose="00000500000000000000" pitchFamily="2" charset="-122"/>
            </a:endParaRPr>
          </a:p>
        </p:txBody>
      </p:sp>
      <p:sp>
        <p:nvSpPr>
          <p:cNvPr id="3" name="文本框 2">
            <a:extLst>
              <a:ext uri="{FF2B5EF4-FFF2-40B4-BE49-F238E27FC236}">
                <a16:creationId xmlns:a16="http://schemas.microsoft.com/office/drawing/2014/main" id="{A4D6457C-5696-41FA-AF8A-A3128237F07D}"/>
              </a:ext>
            </a:extLst>
          </p:cNvPr>
          <p:cNvSpPr txBox="1"/>
          <p:nvPr/>
        </p:nvSpPr>
        <p:spPr>
          <a:xfrm>
            <a:off x="1283233" y="214158"/>
            <a:ext cx="6369592"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sz="2400" dirty="0">
                <a:latin typeface="站酷庆科黄油体" panose="02000803000000020004" pitchFamily="2" charset="-122"/>
                <a:ea typeface="站酷庆科黄油体" panose="02000803000000020004" pitchFamily="2" charset="-122"/>
              </a:rPr>
              <a:t>Confidence and Loss aversion</a:t>
            </a:r>
            <a:endParaRPr lang="zh-CN" altLang="en-US" sz="2400" dirty="0">
              <a:latin typeface="站酷庆科黄油体" panose="02000803000000020004" pitchFamily="2" charset="-122"/>
              <a:ea typeface="站酷庆科黄油体" panose="02000803000000020004" pitchFamily="2" charset="-122"/>
            </a:endParaRPr>
          </a:p>
        </p:txBody>
      </p:sp>
      <p:pic>
        <p:nvPicPr>
          <p:cNvPr id="5" name="图片 4">
            <a:extLst>
              <a:ext uri="{FF2B5EF4-FFF2-40B4-BE49-F238E27FC236}">
                <a16:creationId xmlns:a16="http://schemas.microsoft.com/office/drawing/2014/main" id="{FB1CCF5E-C3F5-4EFA-85A9-2E63C0C5D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233" y="1089316"/>
            <a:ext cx="9269876" cy="2132186"/>
          </a:xfrm>
          <a:prstGeom prst="rect">
            <a:avLst/>
          </a:prstGeom>
        </p:spPr>
      </p:pic>
      <p:sp>
        <p:nvSpPr>
          <p:cNvPr id="8" name="矩形 7">
            <a:extLst>
              <a:ext uri="{FF2B5EF4-FFF2-40B4-BE49-F238E27FC236}">
                <a16:creationId xmlns:a16="http://schemas.microsoft.com/office/drawing/2014/main" id="{21012FB8-1A75-4298-935C-356730214383}"/>
              </a:ext>
            </a:extLst>
          </p:cNvPr>
          <p:cNvSpPr/>
          <p:nvPr/>
        </p:nvSpPr>
        <p:spPr>
          <a:xfrm>
            <a:off x="5838092" y="1800665"/>
            <a:ext cx="4332850" cy="12238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上 12">
            <a:extLst>
              <a:ext uri="{FF2B5EF4-FFF2-40B4-BE49-F238E27FC236}">
                <a16:creationId xmlns:a16="http://schemas.microsoft.com/office/drawing/2014/main" id="{411AB50F-17CA-4026-9DA2-1454BE79E425}"/>
              </a:ext>
            </a:extLst>
          </p:cNvPr>
          <p:cNvSpPr/>
          <p:nvPr/>
        </p:nvSpPr>
        <p:spPr>
          <a:xfrm>
            <a:off x="9355014" y="2480316"/>
            <a:ext cx="301759" cy="544237"/>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EA46986C-A1EF-41A8-9CDF-5C4531F3D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233" y="990681"/>
            <a:ext cx="9269876" cy="4067743"/>
          </a:xfrm>
          <a:prstGeom prst="rect">
            <a:avLst/>
          </a:prstGeom>
        </p:spPr>
      </p:pic>
      <p:sp>
        <p:nvSpPr>
          <p:cNvPr id="17" name="文本框 16">
            <a:extLst>
              <a:ext uri="{FF2B5EF4-FFF2-40B4-BE49-F238E27FC236}">
                <a16:creationId xmlns:a16="http://schemas.microsoft.com/office/drawing/2014/main" id="{6254F869-803E-478A-88C3-3BB87F4E68B4}"/>
              </a:ext>
            </a:extLst>
          </p:cNvPr>
          <p:cNvSpPr txBox="1"/>
          <p:nvPr/>
        </p:nvSpPr>
        <p:spPr>
          <a:xfrm>
            <a:off x="2642016" y="5445518"/>
            <a:ext cx="6093500" cy="646331"/>
          </a:xfrm>
          <a:prstGeom prst="rect">
            <a:avLst/>
          </a:prstGeom>
          <a:noFill/>
        </p:spPr>
        <p:txBody>
          <a:bodyPr wrap="square">
            <a:spAutoFit/>
          </a:bodyPr>
          <a:lstStyle/>
          <a:p>
            <a:r>
              <a:rPr lang="zh-CN" altLang="en-US" dirty="0"/>
              <a:t>当我们在图表中同时加入两种心理偏差时，我们发现回报率的统计数据比图表中只有一种心理偏差时明显增加。</a:t>
            </a:r>
          </a:p>
        </p:txBody>
      </p:sp>
      <p:sp>
        <p:nvSpPr>
          <p:cNvPr id="10" name="文本框 9">
            <a:extLst>
              <a:ext uri="{FF2B5EF4-FFF2-40B4-BE49-F238E27FC236}">
                <a16:creationId xmlns:a16="http://schemas.microsoft.com/office/drawing/2014/main" id="{32C53BF1-844A-44DF-854D-5D272445DC3E}"/>
              </a:ext>
            </a:extLst>
          </p:cNvPr>
          <p:cNvSpPr txBox="1"/>
          <p:nvPr/>
        </p:nvSpPr>
        <p:spPr>
          <a:xfrm>
            <a:off x="2642016" y="5445518"/>
            <a:ext cx="6093500" cy="646331"/>
          </a:xfrm>
          <a:prstGeom prst="rect">
            <a:avLst/>
          </a:prstGeom>
          <a:noFill/>
        </p:spPr>
        <p:txBody>
          <a:bodyPr wrap="square">
            <a:spAutoFit/>
          </a:bodyPr>
          <a:lstStyle/>
          <a:p>
            <a:r>
              <a:rPr lang="zh-CN" altLang="en-US" dirty="0"/>
              <a:t>当图表分析师没有任何心理偏见时，它的轨迹完全不同，比基本价格或均衡价格的价格动态更陡峭</a:t>
            </a:r>
          </a:p>
        </p:txBody>
      </p:sp>
    </p:spTree>
    <p:extLst>
      <p:ext uri="{BB962C8B-B14F-4D97-AF65-F5344CB8AC3E}">
        <p14:creationId xmlns:p14="http://schemas.microsoft.com/office/powerpoint/2010/main" val="95475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FA61327-FF28-4846-ACCA-661B9AC4ED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626" y="1238830"/>
            <a:ext cx="8329022" cy="4894683"/>
          </a:xfrm>
          <a:prstGeom prst="rect">
            <a:avLst/>
          </a:prstGeom>
        </p:spPr>
      </p:pic>
      <p:sp>
        <p:nvSpPr>
          <p:cNvPr id="5" name="矩形 4">
            <a:extLst>
              <a:ext uri="{FF2B5EF4-FFF2-40B4-BE49-F238E27FC236}">
                <a16:creationId xmlns:a16="http://schemas.microsoft.com/office/drawing/2014/main" id="{CA7A38F5-413A-4EDC-B5BF-BDB693265935}"/>
              </a:ext>
            </a:extLst>
          </p:cNvPr>
          <p:cNvSpPr/>
          <p:nvPr/>
        </p:nvSpPr>
        <p:spPr>
          <a:xfrm>
            <a:off x="4879182" y="3316457"/>
            <a:ext cx="3094892" cy="22613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369B5D5E-F242-4FCB-B573-407FF5A2E7D7}"/>
              </a:ext>
            </a:extLst>
          </p:cNvPr>
          <p:cNvSpPr txBox="1"/>
          <p:nvPr/>
        </p:nvSpPr>
        <p:spPr>
          <a:xfrm>
            <a:off x="539626" y="87549"/>
            <a:ext cx="486030" cy="707886"/>
          </a:xfrm>
          <a:prstGeom prst="rect">
            <a:avLst/>
          </a:prstGeom>
          <a:noFill/>
        </p:spPr>
        <p:txBody>
          <a:bodyPr wrap="none" rtlCol="0">
            <a:spAutoFit/>
          </a:bodyPr>
          <a:lstStyle/>
          <a:p>
            <a:r>
              <a:rPr lang="en-US" altLang="zh-CN" sz="4000" dirty="0">
                <a:solidFill>
                  <a:srgbClr val="388BA5"/>
                </a:solidFill>
                <a:latin typeface="优设标题黑" panose="00000500000000000000" pitchFamily="2" charset="-122"/>
                <a:ea typeface="优设标题黑" panose="00000500000000000000" pitchFamily="2" charset="-122"/>
              </a:rPr>
              <a:t>6</a:t>
            </a:r>
            <a:endParaRPr lang="zh-CN" altLang="en-US" sz="4000" dirty="0">
              <a:solidFill>
                <a:srgbClr val="388BA5"/>
              </a:solidFill>
              <a:latin typeface="优设标题黑" panose="00000500000000000000" pitchFamily="2" charset="-122"/>
              <a:ea typeface="优设标题黑" panose="00000500000000000000" pitchFamily="2" charset="-122"/>
            </a:endParaRPr>
          </a:p>
        </p:txBody>
      </p:sp>
      <p:sp>
        <p:nvSpPr>
          <p:cNvPr id="8" name="文本框 7">
            <a:extLst>
              <a:ext uri="{FF2B5EF4-FFF2-40B4-BE49-F238E27FC236}">
                <a16:creationId xmlns:a16="http://schemas.microsoft.com/office/drawing/2014/main" id="{54102C40-F491-40BD-905D-EACFFF0AEA5D}"/>
              </a:ext>
            </a:extLst>
          </p:cNvPr>
          <p:cNvSpPr txBox="1"/>
          <p:nvPr/>
        </p:nvSpPr>
        <p:spPr>
          <a:xfrm>
            <a:off x="9200453" y="2716293"/>
            <a:ext cx="2550577" cy="1477328"/>
          </a:xfrm>
          <a:prstGeom prst="rect">
            <a:avLst/>
          </a:prstGeom>
          <a:noFill/>
        </p:spPr>
        <p:txBody>
          <a:bodyPr wrap="square">
            <a:spAutoFit/>
          </a:bodyPr>
          <a:lstStyle/>
          <a:p>
            <a:r>
              <a:rPr lang="zh-CN" altLang="en-US" dirty="0"/>
              <a:t>价格周期平均需要</a:t>
            </a:r>
            <a:r>
              <a:rPr lang="en-US" altLang="zh-CN" dirty="0"/>
              <a:t>12</a:t>
            </a:r>
            <a:r>
              <a:rPr lang="zh-CN" altLang="en-US" dirty="0"/>
              <a:t>个单位的时间，比只有一种心理特征时，即价格峰值比上述其他情况更快到达时要小</a:t>
            </a:r>
            <a:r>
              <a:rPr lang="en-US" altLang="zh-CN" dirty="0"/>
              <a:t>.</a:t>
            </a:r>
            <a:endParaRPr lang="zh-CN" altLang="en-US" dirty="0"/>
          </a:p>
        </p:txBody>
      </p:sp>
      <p:sp>
        <p:nvSpPr>
          <p:cNvPr id="7" name="文本框 6">
            <a:extLst>
              <a:ext uri="{FF2B5EF4-FFF2-40B4-BE49-F238E27FC236}">
                <a16:creationId xmlns:a16="http://schemas.microsoft.com/office/drawing/2014/main" id="{985F124A-066F-4B89-B9CC-F1CDBEFDF2C9}"/>
              </a:ext>
            </a:extLst>
          </p:cNvPr>
          <p:cNvSpPr txBox="1"/>
          <p:nvPr/>
        </p:nvSpPr>
        <p:spPr>
          <a:xfrm>
            <a:off x="1283233" y="214158"/>
            <a:ext cx="6369592"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sz="2400" dirty="0">
                <a:latin typeface="站酷庆科黄油体" panose="02000803000000020004" pitchFamily="2" charset="-122"/>
                <a:ea typeface="站酷庆科黄油体" panose="02000803000000020004" pitchFamily="2" charset="-122"/>
              </a:rPr>
              <a:t>Confidence and Loss aversion</a:t>
            </a:r>
            <a:endParaRPr lang="zh-CN" altLang="en-US" sz="2400" dirty="0">
              <a:latin typeface="站酷庆科黄油体" panose="02000803000000020004" pitchFamily="2" charset="-122"/>
              <a:ea typeface="站酷庆科黄油体" panose="02000803000000020004" pitchFamily="2" charset="-122"/>
            </a:endParaRPr>
          </a:p>
        </p:txBody>
      </p:sp>
    </p:spTree>
    <p:extLst>
      <p:ext uri="{BB962C8B-B14F-4D97-AF65-F5344CB8AC3E}">
        <p14:creationId xmlns:p14="http://schemas.microsoft.com/office/powerpoint/2010/main" val="1116014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BC3CCFC-DAD3-455A-B8CD-BB128C747219}"/>
              </a:ext>
            </a:extLst>
          </p:cNvPr>
          <p:cNvGrpSpPr/>
          <p:nvPr/>
        </p:nvGrpSpPr>
        <p:grpSpPr>
          <a:xfrm>
            <a:off x="1408014" y="886430"/>
            <a:ext cx="9375971" cy="1815897"/>
            <a:chOff x="1315474" y="742557"/>
            <a:chExt cx="9261202" cy="2444391"/>
          </a:xfrm>
        </p:grpSpPr>
        <p:sp>
          <p:nvSpPr>
            <p:cNvPr id="10" name="矩形 3"/>
            <p:cNvSpPr/>
            <p:nvPr/>
          </p:nvSpPr>
          <p:spPr>
            <a:xfrm>
              <a:off x="2252685" y="1374597"/>
              <a:ext cx="8323991" cy="1525906"/>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connsiteX0-1" fmla="*/ 433137 w 5688632"/>
                <a:gd name="connsiteY0-2" fmla="*/ 12032 h 2053062"/>
                <a:gd name="connsiteX1-3" fmla="*/ 5688632 w 5688632"/>
                <a:gd name="connsiteY1-4" fmla="*/ 0 h 2053062"/>
                <a:gd name="connsiteX2-5" fmla="*/ 5688632 w 5688632"/>
                <a:gd name="connsiteY2-6" fmla="*/ 2053062 h 2053062"/>
                <a:gd name="connsiteX3-7" fmla="*/ 0 w 5688632"/>
                <a:gd name="connsiteY3-8" fmla="*/ 2053062 h 2053062"/>
                <a:gd name="connsiteX4-9" fmla="*/ 433137 w 5688632"/>
                <a:gd name="connsiteY4-10" fmla="*/ 12032 h 2053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88632" h="2053062">
                  <a:moveTo>
                    <a:pt x="433137" y="12032"/>
                  </a:moveTo>
                  <a:lnTo>
                    <a:pt x="5688632" y="0"/>
                  </a:lnTo>
                  <a:lnTo>
                    <a:pt x="5688632" y="2053062"/>
                  </a:lnTo>
                  <a:lnTo>
                    <a:pt x="0" y="2053062"/>
                  </a:lnTo>
                  <a:lnTo>
                    <a:pt x="433137" y="12032"/>
                  </a:lnTo>
                  <a:close/>
                </a:path>
              </a:pathLst>
            </a:custGeom>
            <a:solidFill>
              <a:srgbClr val="5BAAA4"/>
            </a:solidFill>
            <a:ln w="25400" cap="flat" cmpd="sng" algn="ctr">
              <a:noFill/>
              <a:prstDash val="solid"/>
            </a:ln>
            <a:effectLst/>
          </p:spPr>
          <p:txBody>
            <a:bodyPr lIns="1785668" tIns="51586" rIns="79363" bIns="51586" anchor="ctr"/>
            <a:lstStyle/>
            <a:p>
              <a:pPr lvl="0">
                <a:lnSpc>
                  <a:spcPct val="150000"/>
                </a:lnSpc>
                <a:spcBef>
                  <a:spcPts val="660"/>
                </a:spcBef>
                <a:spcAft>
                  <a:spcPts val="660"/>
                </a:spcAft>
                <a:defRPr/>
              </a:pPr>
              <a:endParaRPr lang="zh-CN" altLang="en-US" sz="1000" dirty="0">
                <a:solidFill>
                  <a:schemeClr val="bg1"/>
                </a:solidFill>
                <a:cs typeface="+mn-ea"/>
                <a:sym typeface="+mn-lt"/>
              </a:endParaRPr>
            </a:p>
          </p:txBody>
        </p:sp>
        <p:sp>
          <p:nvSpPr>
            <p:cNvPr id="11" name="直角三角形 2"/>
            <p:cNvSpPr/>
            <p:nvPr/>
          </p:nvSpPr>
          <p:spPr>
            <a:xfrm rot="17117050" flipH="1">
              <a:off x="2412464" y="1908120"/>
              <a:ext cx="1050490" cy="1507166"/>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connsiteX0-1" fmla="*/ 0 w 1625488"/>
                <a:gd name="connsiteY0-2" fmla="*/ 1842558 h 1842558"/>
                <a:gd name="connsiteX1-3" fmla="*/ 0 w 1625488"/>
                <a:gd name="connsiteY1-4" fmla="*/ 0 h 1842558"/>
                <a:gd name="connsiteX2-5" fmla="*/ 1625488 w 1625488"/>
                <a:gd name="connsiteY2-6" fmla="*/ 843012 h 1842558"/>
                <a:gd name="connsiteX3-7" fmla="*/ 0 w 1625488"/>
                <a:gd name="connsiteY3-8" fmla="*/ 1842558 h 1842558"/>
                <a:gd name="connsiteX0-9" fmla="*/ 0 w 1690209"/>
                <a:gd name="connsiteY0-10" fmla="*/ 1842558 h 1842558"/>
                <a:gd name="connsiteX1-11" fmla="*/ 0 w 1690209"/>
                <a:gd name="connsiteY1-12" fmla="*/ 0 h 1842558"/>
                <a:gd name="connsiteX2-13" fmla="*/ 1690209 w 1690209"/>
                <a:gd name="connsiteY2-14" fmla="*/ 149753 h 1842558"/>
                <a:gd name="connsiteX3-15" fmla="*/ 0 w 1690209"/>
                <a:gd name="connsiteY3-16" fmla="*/ 1842558 h 1842558"/>
              </a:gdLst>
              <a:ahLst/>
              <a:cxnLst>
                <a:cxn ang="0">
                  <a:pos x="connsiteX0-1" y="connsiteY0-2"/>
                </a:cxn>
                <a:cxn ang="0">
                  <a:pos x="connsiteX1-3" y="connsiteY1-4"/>
                </a:cxn>
                <a:cxn ang="0">
                  <a:pos x="connsiteX2-5" y="connsiteY2-6"/>
                </a:cxn>
                <a:cxn ang="0">
                  <a:pos x="connsiteX3-7" y="connsiteY3-8"/>
                </a:cxn>
              </a:cxnLst>
              <a:rect l="l" t="t" r="r" b="b"/>
              <a:pathLst>
                <a:path w="1690209" h="1842558">
                  <a:moveTo>
                    <a:pt x="0" y="1842558"/>
                  </a:moveTo>
                  <a:lnTo>
                    <a:pt x="0" y="0"/>
                  </a:lnTo>
                  <a:lnTo>
                    <a:pt x="1690209" y="149753"/>
                  </a:lnTo>
                  <a:lnTo>
                    <a:pt x="0" y="1842558"/>
                  </a:lnTo>
                  <a:close/>
                </a:path>
              </a:pathLst>
            </a:custGeom>
            <a:solidFill>
              <a:schemeClr val="bg1">
                <a:lumMod val="75000"/>
              </a:schemeClr>
            </a:solidFill>
            <a:ln w="25400" cap="flat" cmpd="sng" algn="ctr">
              <a:noFill/>
              <a:prstDash val="solid"/>
            </a:ln>
            <a:effectLst/>
          </p:spPr>
          <p:txBody>
            <a:bodyPr lIns="100790" tIns="50396" rIns="100790" bIns="50396" anchor="ctr"/>
            <a:lstStyle/>
            <a:p>
              <a:pPr algn="ctr">
                <a:defRPr/>
              </a:pPr>
              <a:endParaRPr lang="zh-CN" altLang="en-US" sz="1500" kern="0">
                <a:solidFill>
                  <a:sysClr val="window" lastClr="FFFFFF"/>
                </a:solidFill>
                <a:cs typeface="+mn-ea"/>
                <a:sym typeface="+mn-lt"/>
              </a:endParaRPr>
            </a:p>
          </p:txBody>
        </p:sp>
        <p:sp>
          <p:nvSpPr>
            <p:cNvPr id="12" name="任意多边形 11"/>
            <p:cNvSpPr/>
            <p:nvPr/>
          </p:nvSpPr>
          <p:spPr>
            <a:xfrm>
              <a:off x="1315474" y="742557"/>
              <a:ext cx="2522901" cy="1343071"/>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rgbClr val="388BA5"/>
            </a:solidFill>
            <a:ln w="25400" cap="flat" cmpd="sng" algn="ctr">
              <a:noFill/>
              <a:prstDash val="solid"/>
            </a:ln>
            <a:effectLst/>
          </p:spPr>
          <p:txBody>
            <a:bodyPr lIns="0" tIns="0" rIns="0" bIns="0" anchor="ctr"/>
            <a:lstStyle/>
            <a:p>
              <a:pPr algn="ctr">
                <a:defRPr/>
              </a:pPr>
              <a:endParaRPr lang="zh-CN" altLang="en-US" sz="1400" kern="0" dirty="0">
                <a:solidFill>
                  <a:schemeClr val="bg1"/>
                </a:solidFill>
                <a:cs typeface="+mn-ea"/>
                <a:sym typeface="+mn-lt"/>
              </a:endParaRPr>
            </a:p>
          </p:txBody>
        </p:sp>
        <p:sp>
          <p:nvSpPr>
            <p:cNvPr id="22" name="文本框 21"/>
            <p:cNvSpPr txBox="1"/>
            <p:nvPr/>
          </p:nvSpPr>
          <p:spPr>
            <a:xfrm>
              <a:off x="4161315" y="1260275"/>
              <a:ext cx="6053984" cy="1749209"/>
            </a:xfrm>
            <a:prstGeom prst="rect">
              <a:avLst/>
            </a:prstGeom>
            <a:noFill/>
          </p:spPr>
          <p:txBody>
            <a:bodyPr wrap="square" rtlCol="0">
              <a:spAutoFit/>
            </a:bodyPr>
            <a:lstStyle/>
            <a:p>
              <a:pPr indent="720000">
                <a:lnSpc>
                  <a:spcPct val="125000"/>
                </a:lnSpc>
              </a:pPr>
              <a:r>
                <a:rPr lang="zh-CN" altLang="en-US" sz="1600" spc="130" dirty="0">
                  <a:solidFill>
                    <a:schemeClr val="bg1"/>
                  </a:solidFill>
                  <a:cs typeface="+mn-ea"/>
                </a:rPr>
                <a:t>戈登模型</a:t>
              </a:r>
              <a:r>
                <a:rPr lang="en-US" altLang="zh-CN" sz="1600" spc="130" dirty="0">
                  <a:solidFill>
                    <a:schemeClr val="bg1"/>
                  </a:solidFill>
                  <a:cs typeface="+mn-ea"/>
                </a:rPr>
                <a:t>(Gordon Model)</a:t>
              </a:r>
              <a:r>
                <a:rPr lang="zh-CN" altLang="en-US" sz="1600" spc="130" dirty="0">
                  <a:solidFill>
                    <a:schemeClr val="bg1"/>
                  </a:solidFill>
                  <a:cs typeface="+mn-ea"/>
                </a:rPr>
                <a:t>揭示了</a:t>
              </a:r>
              <a:r>
                <a:rPr lang="zh-CN" altLang="en-US" sz="1600" spc="130" dirty="0">
                  <a:solidFill>
                    <a:srgbClr val="FF0000"/>
                  </a:solidFill>
                  <a:cs typeface="+mn-ea"/>
                </a:rPr>
                <a:t>股票价格、预期基期股息、 贴现率和股息固定增长率</a:t>
              </a:r>
              <a:r>
                <a:rPr lang="zh-CN" altLang="en-US" sz="1600" spc="130" dirty="0">
                  <a:solidFill>
                    <a:schemeClr val="bg1"/>
                  </a:solidFill>
                  <a:cs typeface="+mn-ea"/>
                </a:rPr>
                <a:t>之间的关系，又称为不变增长模型</a:t>
              </a:r>
              <a:r>
                <a:rPr lang="en-US" altLang="zh-CN" sz="1600" spc="130" dirty="0">
                  <a:solidFill>
                    <a:schemeClr val="bg1"/>
                  </a:solidFill>
                  <a:cs typeface="+mn-ea"/>
                </a:rPr>
                <a:t>(constant-growth model)</a:t>
              </a:r>
              <a:r>
                <a:rPr lang="zh-CN" altLang="en-US" sz="1600" spc="130" dirty="0">
                  <a:solidFill>
                    <a:schemeClr val="bg1"/>
                  </a:solidFill>
                  <a:cs typeface="+mn-ea"/>
                </a:rPr>
                <a:t>，是股息贴现模型的一个特例。</a:t>
              </a:r>
              <a:endParaRPr lang="zh-CN" altLang="en-US" sz="1600" spc="130" dirty="0">
                <a:solidFill>
                  <a:schemeClr val="bg1"/>
                </a:solidFill>
                <a:cs typeface="+mn-ea"/>
                <a:sym typeface="+mn-lt"/>
              </a:endParaRPr>
            </a:p>
          </p:txBody>
        </p:sp>
      </p:grpSp>
      <p:sp>
        <p:nvSpPr>
          <p:cNvPr id="23" name="文本框 22"/>
          <p:cNvSpPr txBox="1"/>
          <p:nvPr/>
        </p:nvSpPr>
        <p:spPr>
          <a:xfrm>
            <a:off x="1626953" y="1271034"/>
            <a:ext cx="1713344" cy="369332"/>
          </a:xfrm>
          <a:prstGeom prst="rect">
            <a:avLst/>
          </a:prstGeom>
          <a:noFill/>
        </p:spPr>
        <p:txBody>
          <a:bodyPr wrap="square" rtlCol="0">
            <a:spAutoFit/>
          </a:bodyPr>
          <a:lstStyle/>
          <a:p>
            <a:pPr algn="ctr"/>
            <a:r>
              <a:rPr lang="zh-CN" altLang="en-US" b="1" spc="150" dirty="0">
                <a:solidFill>
                  <a:schemeClr val="bg1"/>
                </a:solidFill>
                <a:cs typeface="+mn-ea"/>
              </a:rPr>
              <a:t>戈登模型</a:t>
            </a:r>
            <a:endParaRPr lang="zh-CN" altLang="en-US" b="1" spc="150" dirty="0">
              <a:solidFill>
                <a:schemeClr val="bg1"/>
              </a:solidFill>
              <a:cs typeface="+mn-ea"/>
              <a:sym typeface="+mn-lt"/>
            </a:endParaRPr>
          </a:p>
        </p:txBody>
      </p:sp>
      <p:grpSp>
        <p:nvGrpSpPr>
          <p:cNvPr id="3" name="组合 2">
            <a:extLst>
              <a:ext uri="{FF2B5EF4-FFF2-40B4-BE49-F238E27FC236}">
                <a16:creationId xmlns:a16="http://schemas.microsoft.com/office/drawing/2014/main" id="{336E079A-F930-4142-A300-B273967D240D}"/>
              </a:ext>
            </a:extLst>
          </p:cNvPr>
          <p:cNvGrpSpPr/>
          <p:nvPr/>
        </p:nvGrpSpPr>
        <p:grpSpPr>
          <a:xfrm>
            <a:off x="1222934" y="2568646"/>
            <a:ext cx="9561051" cy="1975084"/>
            <a:chOff x="1465399" y="3776037"/>
            <a:chExt cx="9261201" cy="2186740"/>
          </a:xfrm>
        </p:grpSpPr>
        <p:sp>
          <p:nvSpPr>
            <p:cNvPr id="13" name="矩形 3"/>
            <p:cNvSpPr/>
            <p:nvPr/>
          </p:nvSpPr>
          <p:spPr>
            <a:xfrm>
              <a:off x="2402609" y="4220436"/>
              <a:ext cx="8323991" cy="1564278"/>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connsiteX0-1" fmla="*/ 433137 w 5688632"/>
                <a:gd name="connsiteY0-2" fmla="*/ 12032 h 2053062"/>
                <a:gd name="connsiteX1-3" fmla="*/ 5688632 w 5688632"/>
                <a:gd name="connsiteY1-4" fmla="*/ 0 h 2053062"/>
                <a:gd name="connsiteX2-5" fmla="*/ 5688632 w 5688632"/>
                <a:gd name="connsiteY2-6" fmla="*/ 2053062 h 2053062"/>
                <a:gd name="connsiteX3-7" fmla="*/ 0 w 5688632"/>
                <a:gd name="connsiteY3-8" fmla="*/ 2053062 h 2053062"/>
                <a:gd name="connsiteX4-9" fmla="*/ 433137 w 5688632"/>
                <a:gd name="connsiteY4-10" fmla="*/ 12032 h 2053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88632" h="2053062">
                  <a:moveTo>
                    <a:pt x="433137" y="12032"/>
                  </a:moveTo>
                  <a:lnTo>
                    <a:pt x="5688632" y="0"/>
                  </a:lnTo>
                  <a:lnTo>
                    <a:pt x="5688632" y="2053062"/>
                  </a:lnTo>
                  <a:lnTo>
                    <a:pt x="0" y="2053062"/>
                  </a:lnTo>
                  <a:lnTo>
                    <a:pt x="433137" y="12032"/>
                  </a:lnTo>
                  <a:close/>
                </a:path>
              </a:pathLst>
            </a:custGeom>
            <a:solidFill>
              <a:srgbClr val="5BAAA4"/>
            </a:solidFill>
            <a:ln w="25400" cap="flat" cmpd="sng" algn="ctr">
              <a:noFill/>
              <a:prstDash val="solid"/>
            </a:ln>
            <a:effectLst/>
          </p:spPr>
          <p:txBody>
            <a:bodyPr lIns="1785668" tIns="51586" rIns="79363" bIns="51586" anchor="ctr"/>
            <a:lstStyle/>
            <a:p>
              <a:pPr lvl="0">
                <a:lnSpc>
                  <a:spcPct val="150000"/>
                </a:lnSpc>
                <a:spcBef>
                  <a:spcPts val="660"/>
                </a:spcBef>
                <a:spcAft>
                  <a:spcPts val="660"/>
                </a:spcAft>
                <a:defRPr/>
              </a:pPr>
              <a:endParaRPr lang="zh-CN" altLang="en-US" sz="1000" dirty="0">
                <a:solidFill>
                  <a:schemeClr val="bg1"/>
                </a:solidFill>
                <a:cs typeface="+mn-ea"/>
                <a:sym typeface="+mn-lt"/>
              </a:endParaRPr>
            </a:p>
          </p:txBody>
        </p:sp>
        <p:sp>
          <p:nvSpPr>
            <p:cNvPr id="14" name="直角三角形 2"/>
            <p:cNvSpPr/>
            <p:nvPr/>
          </p:nvSpPr>
          <p:spPr>
            <a:xfrm rot="17117050" flipH="1">
              <a:off x="2562389" y="4683949"/>
              <a:ext cx="1050490" cy="1507166"/>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connsiteX0-1" fmla="*/ 0 w 1625488"/>
                <a:gd name="connsiteY0-2" fmla="*/ 1842558 h 1842558"/>
                <a:gd name="connsiteX1-3" fmla="*/ 0 w 1625488"/>
                <a:gd name="connsiteY1-4" fmla="*/ 0 h 1842558"/>
                <a:gd name="connsiteX2-5" fmla="*/ 1625488 w 1625488"/>
                <a:gd name="connsiteY2-6" fmla="*/ 843012 h 1842558"/>
                <a:gd name="connsiteX3-7" fmla="*/ 0 w 1625488"/>
                <a:gd name="connsiteY3-8" fmla="*/ 1842558 h 1842558"/>
                <a:gd name="connsiteX0-9" fmla="*/ 0 w 1690209"/>
                <a:gd name="connsiteY0-10" fmla="*/ 1842558 h 1842558"/>
                <a:gd name="connsiteX1-11" fmla="*/ 0 w 1690209"/>
                <a:gd name="connsiteY1-12" fmla="*/ 0 h 1842558"/>
                <a:gd name="connsiteX2-13" fmla="*/ 1690209 w 1690209"/>
                <a:gd name="connsiteY2-14" fmla="*/ 149753 h 1842558"/>
                <a:gd name="connsiteX3-15" fmla="*/ 0 w 1690209"/>
                <a:gd name="connsiteY3-16" fmla="*/ 1842558 h 1842558"/>
              </a:gdLst>
              <a:ahLst/>
              <a:cxnLst>
                <a:cxn ang="0">
                  <a:pos x="connsiteX0-1" y="connsiteY0-2"/>
                </a:cxn>
                <a:cxn ang="0">
                  <a:pos x="connsiteX1-3" y="connsiteY1-4"/>
                </a:cxn>
                <a:cxn ang="0">
                  <a:pos x="connsiteX2-5" y="connsiteY2-6"/>
                </a:cxn>
                <a:cxn ang="0">
                  <a:pos x="connsiteX3-7" y="connsiteY3-8"/>
                </a:cxn>
              </a:cxnLst>
              <a:rect l="l" t="t" r="r" b="b"/>
              <a:pathLst>
                <a:path w="1690209" h="1842558">
                  <a:moveTo>
                    <a:pt x="0" y="1842558"/>
                  </a:moveTo>
                  <a:lnTo>
                    <a:pt x="0" y="0"/>
                  </a:lnTo>
                  <a:lnTo>
                    <a:pt x="1690209" y="149753"/>
                  </a:lnTo>
                  <a:lnTo>
                    <a:pt x="0" y="1842558"/>
                  </a:lnTo>
                  <a:close/>
                </a:path>
              </a:pathLst>
            </a:custGeom>
            <a:solidFill>
              <a:schemeClr val="bg1">
                <a:lumMod val="75000"/>
              </a:schemeClr>
            </a:solidFill>
            <a:ln w="25400" cap="flat" cmpd="sng" algn="ctr">
              <a:noFill/>
              <a:prstDash val="solid"/>
            </a:ln>
            <a:effectLst/>
          </p:spPr>
          <p:txBody>
            <a:bodyPr lIns="100790" tIns="50396" rIns="100790" bIns="50396" anchor="ctr"/>
            <a:lstStyle/>
            <a:p>
              <a:pPr algn="ctr">
                <a:defRPr/>
              </a:pPr>
              <a:endParaRPr lang="zh-CN" altLang="en-US" sz="1500" kern="0">
                <a:solidFill>
                  <a:sysClr val="window" lastClr="FFFFFF"/>
                </a:solidFill>
                <a:cs typeface="+mn-ea"/>
                <a:sym typeface="+mn-lt"/>
              </a:endParaRPr>
            </a:p>
          </p:txBody>
        </p:sp>
        <p:sp>
          <p:nvSpPr>
            <p:cNvPr id="15" name="任意多边形 14"/>
            <p:cNvSpPr/>
            <p:nvPr/>
          </p:nvSpPr>
          <p:spPr>
            <a:xfrm>
              <a:off x="1465399" y="3776037"/>
              <a:ext cx="2522901" cy="1343071"/>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rgbClr val="388BA5"/>
            </a:solidFill>
            <a:ln w="25400" cap="flat" cmpd="sng" algn="ctr">
              <a:noFill/>
              <a:prstDash val="solid"/>
            </a:ln>
            <a:effectLst/>
          </p:spPr>
          <p:txBody>
            <a:bodyPr lIns="0" tIns="0" rIns="0" bIns="0" anchor="ctr"/>
            <a:lstStyle/>
            <a:p>
              <a:pPr algn="ctr">
                <a:defRPr/>
              </a:pPr>
              <a:endParaRPr lang="zh-CN" altLang="en-US" sz="1400" kern="0" dirty="0">
                <a:solidFill>
                  <a:schemeClr val="bg1"/>
                </a:solidFill>
                <a:cs typeface="+mn-ea"/>
                <a:sym typeface="+mn-lt"/>
              </a:endParaRPr>
            </a:p>
          </p:txBody>
        </p:sp>
        <p:sp>
          <p:nvSpPr>
            <p:cNvPr id="24" name="文本框 23"/>
            <p:cNvSpPr txBox="1"/>
            <p:nvPr/>
          </p:nvSpPr>
          <p:spPr>
            <a:xfrm>
              <a:off x="4292346" y="4236170"/>
              <a:ext cx="6053984" cy="1271670"/>
            </a:xfrm>
            <a:prstGeom prst="rect">
              <a:avLst/>
            </a:prstGeom>
            <a:noFill/>
          </p:spPr>
          <p:txBody>
            <a:bodyPr wrap="square" rtlCol="0">
              <a:spAutoFit/>
            </a:bodyPr>
            <a:lstStyle/>
            <a:p>
              <a:pPr indent="720000">
                <a:lnSpc>
                  <a:spcPct val="125000"/>
                </a:lnSpc>
              </a:pPr>
              <a:r>
                <a:rPr lang="en-US" altLang="zh-CN" sz="1400" spc="130" dirty="0">
                  <a:solidFill>
                    <a:schemeClr val="bg1"/>
                  </a:solidFill>
                  <a:cs typeface="+mn-ea"/>
                </a:rPr>
                <a:t>fundamentalists</a:t>
              </a:r>
              <a:r>
                <a:rPr lang="zh-CN" altLang="en-US" sz="1400" spc="130" dirty="0">
                  <a:solidFill>
                    <a:schemeClr val="bg1"/>
                  </a:solidFill>
                  <a:cs typeface="+mn-ea"/>
                </a:rPr>
                <a:t>（信仰基本经济理论的投资者）和</a:t>
              </a:r>
              <a:r>
                <a:rPr lang="en-US" altLang="zh-CN" sz="1400" spc="130" dirty="0">
                  <a:solidFill>
                    <a:schemeClr val="bg1"/>
                  </a:solidFill>
                  <a:cs typeface="+mn-ea"/>
                </a:rPr>
                <a:t>chartists</a:t>
              </a:r>
              <a:r>
                <a:rPr lang="zh-CN" altLang="en-US" sz="1400" spc="130" dirty="0">
                  <a:solidFill>
                    <a:schemeClr val="bg1"/>
                  </a:solidFill>
                  <a:cs typeface="+mn-ea"/>
                </a:rPr>
                <a:t>（技术交易员</a:t>
              </a:r>
              <a:r>
                <a:rPr lang="en-US" altLang="zh-CN" sz="1400" spc="130" dirty="0">
                  <a:solidFill>
                    <a:schemeClr val="bg1"/>
                  </a:solidFill>
                  <a:cs typeface="+mn-ea"/>
                </a:rPr>
                <a:t>/</a:t>
              </a:r>
              <a:r>
                <a:rPr lang="zh-CN" altLang="en-US" sz="1400" spc="130" dirty="0">
                  <a:solidFill>
                    <a:schemeClr val="bg1"/>
                  </a:solidFill>
                  <a:cs typeface="+mn-ea"/>
                </a:rPr>
                <a:t>图表分析师）</a:t>
              </a:r>
              <a:endParaRPr lang="en-US" altLang="zh-CN" sz="1400" spc="130" dirty="0">
                <a:solidFill>
                  <a:schemeClr val="bg1"/>
                </a:solidFill>
                <a:cs typeface="+mn-ea"/>
              </a:endParaRPr>
            </a:p>
            <a:p>
              <a:pPr indent="720000">
                <a:lnSpc>
                  <a:spcPct val="125000"/>
                </a:lnSpc>
              </a:pPr>
              <a:r>
                <a:rPr lang="zh-CN" altLang="en-US" sz="1400" spc="130" dirty="0">
                  <a:solidFill>
                    <a:schemeClr val="bg1"/>
                  </a:solidFill>
                  <a:cs typeface="+mn-ea"/>
                </a:rPr>
                <a:t>前者依据</a:t>
              </a:r>
              <a:r>
                <a:rPr lang="zh-CN" altLang="en-US" sz="1400" spc="130" dirty="0">
                  <a:solidFill>
                    <a:srgbClr val="FF0000"/>
                  </a:solidFill>
                  <a:cs typeface="+mn-ea"/>
                </a:rPr>
                <a:t>未来股利的预期流量</a:t>
              </a:r>
              <a:r>
                <a:rPr lang="en-US" altLang="zh-CN" sz="1400" spc="130" dirty="0">
                  <a:solidFill>
                    <a:schemeClr val="bg1"/>
                  </a:solidFill>
                  <a:cs typeface="+mn-ea"/>
                </a:rPr>
                <a:t>(</a:t>
              </a:r>
              <a:r>
                <a:rPr lang="zh-CN" altLang="en-US" sz="1400" spc="130" dirty="0">
                  <a:solidFill>
                    <a:schemeClr val="bg1"/>
                  </a:solidFill>
                  <a:cs typeface="+mn-ea"/>
                </a:rPr>
                <a:t>戈登模型</a:t>
              </a:r>
              <a:r>
                <a:rPr lang="en-US" altLang="zh-CN" sz="1400" spc="130" dirty="0">
                  <a:solidFill>
                    <a:schemeClr val="bg1"/>
                  </a:solidFill>
                  <a:cs typeface="+mn-ea"/>
                </a:rPr>
                <a:t>)</a:t>
              </a:r>
              <a:r>
                <a:rPr lang="zh-CN" altLang="en-US" sz="1400" spc="130" dirty="0">
                  <a:solidFill>
                    <a:schemeClr val="bg1"/>
                  </a:solidFill>
                  <a:cs typeface="+mn-ea"/>
                </a:rPr>
                <a:t>来估计股票价格</a:t>
              </a:r>
              <a:r>
                <a:rPr lang="en-US" altLang="zh-CN" sz="1400" spc="130" dirty="0">
                  <a:solidFill>
                    <a:schemeClr val="bg1"/>
                  </a:solidFill>
                  <a:cs typeface="+mn-ea"/>
                </a:rPr>
                <a:t>(</a:t>
              </a:r>
              <a:r>
                <a:rPr lang="zh-CN" altLang="en-US" sz="1400" spc="130" dirty="0">
                  <a:solidFill>
                    <a:schemeClr val="bg1"/>
                  </a:solidFill>
                  <a:cs typeface="+mn-ea"/>
                </a:rPr>
                <a:t>基本价值</a:t>
              </a:r>
              <a:r>
                <a:rPr lang="en-US" altLang="zh-CN" sz="1400" spc="130" dirty="0">
                  <a:solidFill>
                    <a:schemeClr val="bg1"/>
                  </a:solidFill>
                  <a:cs typeface="+mn-ea"/>
                </a:rPr>
                <a:t>)</a:t>
              </a:r>
              <a:r>
                <a:rPr lang="zh-CN" altLang="en-US" sz="1400" spc="130" dirty="0">
                  <a:solidFill>
                    <a:schemeClr val="bg1"/>
                  </a:solidFill>
                  <a:cs typeface="+mn-ea"/>
                </a:rPr>
                <a:t>；后者基于</a:t>
              </a:r>
              <a:r>
                <a:rPr lang="zh-CN" altLang="en-US" sz="1400" spc="130" dirty="0">
                  <a:solidFill>
                    <a:srgbClr val="FF0000"/>
                  </a:solidFill>
                  <a:cs typeface="+mn-ea"/>
                </a:rPr>
                <a:t>过去的股票价格</a:t>
              </a:r>
              <a:r>
                <a:rPr lang="zh-CN" altLang="en-US" sz="1400" spc="130" dirty="0">
                  <a:solidFill>
                    <a:schemeClr val="bg1"/>
                  </a:solidFill>
                  <a:cs typeface="+mn-ea"/>
                </a:rPr>
                <a:t>（</a:t>
              </a:r>
              <a:r>
                <a:rPr lang="en-US" altLang="zh-CN" sz="1400" spc="130" dirty="0">
                  <a:solidFill>
                    <a:schemeClr val="bg1"/>
                  </a:solidFill>
                  <a:cs typeface="+mn-ea"/>
                </a:rPr>
                <a:t>m = 5</a:t>
              </a:r>
              <a:r>
                <a:rPr lang="zh-CN" altLang="en-US" sz="1400" spc="130" dirty="0">
                  <a:solidFill>
                    <a:schemeClr val="bg1"/>
                  </a:solidFill>
                  <a:cs typeface="+mn-ea"/>
                </a:rPr>
                <a:t>、</a:t>
              </a:r>
              <a:r>
                <a:rPr lang="en-US" altLang="zh-CN" sz="1400" spc="130" dirty="0">
                  <a:solidFill>
                    <a:schemeClr val="bg1"/>
                  </a:solidFill>
                  <a:cs typeface="+mn-ea"/>
                </a:rPr>
                <a:t>10</a:t>
              </a:r>
              <a:r>
                <a:rPr lang="zh-CN" altLang="en-US" sz="1400" spc="130" dirty="0">
                  <a:solidFill>
                    <a:schemeClr val="bg1"/>
                  </a:solidFill>
                  <a:cs typeface="+mn-ea"/>
                </a:rPr>
                <a:t>、</a:t>
              </a:r>
              <a:r>
                <a:rPr lang="en-US" altLang="zh-CN" sz="1400" spc="130" dirty="0">
                  <a:solidFill>
                    <a:schemeClr val="bg1"/>
                  </a:solidFill>
                  <a:cs typeface="+mn-ea"/>
                </a:rPr>
                <a:t>20)</a:t>
              </a:r>
              <a:r>
                <a:rPr lang="zh-CN" altLang="en-US" sz="1400" spc="130" dirty="0">
                  <a:solidFill>
                    <a:schemeClr val="bg1"/>
                  </a:solidFill>
                  <a:cs typeface="+mn-ea"/>
                </a:rPr>
                <a:t>形成他们的预期。</a:t>
              </a:r>
            </a:p>
          </p:txBody>
        </p:sp>
        <p:sp>
          <p:nvSpPr>
            <p:cNvPr id="25" name="文本框 24"/>
            <p:cNvSpPr txBox="1"/>
            <p:nvPr/>
          </p:nvSpPr>
          <p:spPr>
            <a:xfrm>
              <a:off x="1769444" y="4295714"/>
              <a:ext cx="1713344" cy="369332"/>
            </a:xfrm>
            <a:prstGeom prst="rect">
              <a:avLst/>
            </a:prstGeom>
            <a:noFill/>
          </p:spPr>
          <p:txBody>
            <a:bodyPr wrap="square" rtlCol="0">
              <a:spAutoFit/>
            </a:bodyPr>
            <a:lstStyle/>
            <a:p>
              <a:pPr algn="ctr"/>
              <a:r>
                <a:rPr lang="zh-CN" altLang="en-US" b="1" spc="150" dirty="0">
                  <a:solidFill>
                    <a:schemeClr val="bg1"/>
                  </a:solidFill>
                  <a:cs typeface="+mn-ea"/>
                  <a:sym typeface="+mn-lt"/>
                </a:rPr>
                <a:t>两类投资者</a:t>
              </a:r>
            </a:p>
          </p:txBody>
        </p:sp>
      </p:grpSp>
      <p:sp>
        <p:nvSpPr>
          <p:cNvPr id="18" name="文本框 17"/>
          <p:cNvSpPr txBox="1"/>
          <p:nvPr/>
        </p:nvSpPr>
        <p:spPr>
          <a:xfrm>
            <a:off x="1620858" y="205614"/>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zh-CN" altLang="en-US" b="0" dirty="0">
                <a:latin typeface="站酷庆科黄油体" panose="02000803000000020004" pitchFamily="2" charset="-122"/>
                <a:ea typeface="站酷庆科黄油体" panose="02000803000000020004" pitchFamily="2" charset="-122"/>
                <a:cs typeface="+mn-ea"/>
                <a:sym typeface="+mn-lt"/>
              </a:rPr>
              <a:t>补充知识</a:t>
            </a:r>
          </a:p>
        </p:txBody>
      </p:sp>
      <p:grpSp>
        <p:nvGrpSpPr>
          <p:cNvPr id="16" name="组合 15">
            <a:extLst>
              <a:ext uri="{FF2B5EF4-FFF2-40B4-BE49-F238E27FC236}">
                <a16:creationId xmlns:a16="http://schemas.microsoft.com/office/drawing/2014/main" id="{4C0139C2-8FF0-4DBE-9D58-CFDC8B0D7809}"/>
              </a:ext>
            </a:extLst>
          </p:cNvPr>
          <p:cNvGrpSpPr/>
          <p:nvPr/>
        </p:nvGrpSpPr>
        <p:grpSpPr>
          <a:xfrm>
            <a:off x="1165659" y="4471957"/>
            <a:ext cx="9601192" cy="2060161"/>
            <a:chOff x="1315474" y="742557"/>
            <a:chExt cx="9261202" cy="2444391"/>
          </a:xfrm>
        </p:grpSpPr>
        <p:sp>
          <p:nvSpPr>
            <p:cNvPr id="17" name="矩形 3">
              <a:extLst>
                <a:ext uri="{FF2B5EF4-FFF2-40B4-BE49-F238E27FC236}">
                  <a16:creationId xmlns:a16="http://schemas.microsoft.com/office/drawing/2014/main" id="{B19F1446-D9CD-4763-BE86-36C36CD87ADF}"/>
                </a:ext>
              </a:extLst>
            </p:cNvPr>
            <p:cNvSpPr/>
            <p:nvPr/>
          </p:nvSpPr>
          <p:spPr>
            <a:xfrm>
              <a:off x="2252685" y="1374597"/>
              <a:ext cx="8323991" cy="1647470"/>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connsiteX0-1" fmla="*/ 433137 w 5688632"/>
                <a:gd name="connsiteY0-2" fmla="*/ 12032 h 2053062"/>
                <a:gd name="connsiteX1-3" fmla="*/ 5688632 w 5688632"/>
                <a:gd name="connsiteY1-4" fmla="*/ 0 h 2053062"/>
                <a:gd name="connsiteX2-5" fmla="*/ 5688632 w 5688632"/>
                <a:gd name="connsiteY2-6" fmla="*/ 2053062 h 2053062"/>
                <a:gd name="connsiteX3-7" fmla="*/ 0 w 5688632"/>
                <a:gd name="connsiteY3-8" fmla="*/ 2053062 h 2053062"/>
                <a:gd name="connsiteX4-9" fmla="*/ 433137 w 5688632"/>
                <a:gd name="connsiteY4-10" fmla="*/ 12032 h 2053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88632" h="2053062">
                  <a:moveTo>
                    <a:pt x="433137" y="12032"/>
                  </a:moveTo>
                  <a:lnTo>
                    <a:pt x="5688632" y="0"/>
                  </a:lnTo>
                  <a:lnTo>
                    <a:pt x="5688632" y="2053062"/>
                  </a:lnTo>
                  <a:lnTo>
                    <a:pt x="0" y="2053062"/>
                  </a:lnTo>
                  <a:lnTo>
                    <a:pt x="433137" y="12032"/>
                  </a:lnTo>
                  <a:close/>
                </a:path>
              </a:pathLst>
            </a:custGeom>
            <a:solidFill>
              <a:srgbClr val="5BAAA4"/>
            </a:solidFill>
            <a:ln w="25400" cap="flat" cmpd="sng" algn="ctr">
              <a:noFill/>
              <a:prstDash val="solid"/>
            </a:ln>
            <a:effectLst/>
          </p:spPr>
          <p:txBody>
            <a:bodyPr lIns="1785668" tIns="51586" rIns="79363" bIns="51586" anchor="ctr"/>
            <a:lstStyle/>
            <a:p>
              <a:pPr lvl="0">
                <a:lnSpc>
                  <a:spcPct val="150000"/>
                </a:lnSpc>
                <a:spcBef>
                  <a:spcPts val="660"/>
                </a:spcBef>
                <a:spcAft>
                  <a:spcPts val="660"/>
                </a:spcAft>
                <a:defRPr/>
              </a:pPr>
              <a:endParaRPr lang="zh-CN" altLang="en-US" sz="1000" dirty="0">
                <a:solidFill>
                  <a:schemeClr val="bg1"/>
                </a:solidFill>
                <a:cs typeface="+mn-ea"/>
                <a:sym typeface="+mn-lt"/>
              </a:endParaRPr>
            </a:p>
          </p:txBody>
        </p:sp>
        <p:sp>
          <p:nvSpPr>
            <p:cNvPr id="19" name="直角三角形 2">
              <a:extLst>
                <a:ext uri="{FF2B5EF4-FFF2-40B4-BE49-F238E27FC236}">
                  <a16:creationId xmlns:a16="http://schemas.microsoft.com/office/drawing/2014/main" id="{9B741DFC-6405-4C84-8669-B4C02E8F7F62}"/>
                </a:ext>
              </a:extLst>
            </p:cNvPr>
            <p:cNvSpPr/>
            <p:nvPr/>
          </p:nvSpPr>
          <p:spPr>
            <a:xfrm rot="17117050" flipH="1">
              <a:off x="2412464" y="1908120"/>
              <a:ext cx="1050490" cy="1507166"/>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connsiteX0-1" fmla="*/ 0 w 1625488"/>
                <a:gd name="connsiteY0-2" fmla="*/ 1842558 h 1842558"/>
                <a:gd name="connsiteX1-3" fmla="*/ 0 w 1625488"/>
                <a:gd name="connsiteY1-4" fmla="*/ 0 h 1842558"/>
                <a:gd name="connsiteX2-5" fmla="*/ 1625488 w 1625488"/>
                <a:gd name="connsiteY2-6" fmla="*/ 843012 h 1842558"/>
                <a:gd name="connsiteX3-7" fmla="*/ 0 w 1625488"/>
                <a:gd name="connsiteY3-8" fmla="*/ 1842558 h 1842558"/>
                <a:gd name="connsiteX0-9" fmla="*/ 0 w 1690209"/>
                <a:gd name="connsiteY0-10" fmla="*/ 1842558 h 1842558"/>
                <a:gd name="connsiteX1-11" fmla="*/ 0 w 1690209"/>
                <a:gd name="connsiteY1-12" fmla="*/ 0 h 1842558"/>
                <a:gd name="connsiteX2-13" fmla="*/ 1690209 w 1690209"/>
                <a:gd name="connsiteY2-14" fmla="*/ 149753 h 1842558"/>
                <a:gd name="connsiteX3-15" fmla="*/ 0 w 1690209"/>
                <a:gd name="connsiteY3-16" fmla="*/ 1842558 h 1842558"/>
              </a:gdLst>
              <a:ahLst/>
              <a:cxnLst>
                <a:cxn ang="0">
                  <a:pos x="connsiteX0-1" y="connsiteY0-2"/>
                </a:cxn>
                <a:cxn ang="0">
                  <a:pos x="connsiteX1-3" y="connsiteY1-4"/>
                </a:cxn>
                <a:cxn ang="0">
                  <a:pos x="connsiteX2-5" y="connsiteY2-6"/>
                </a:cxn>
                <a:cxn ang="0">
                  <a:pos x="connsiteX3-7" y="connsiteY3-8"/>
                </a:cxn>
              </a:cxnLst>
              <a:rect l="l" t="t" r="r" b="b"/>
              <a:pathLst>
                <a:path w="1690209" h="1842558">
                  <a:moveTo>
                    <a:pt x="0" y="1842558"/>
                  </a:moveTo>
                  <a:lnTo>
                    <a:pt x="0" y="0"/>
                  </a:lnTo>
                  <a:lnTo>
                    <a:pt x="1690209" y="149753"/>
                  </a:lnTo>
                  <a:lnTo>
                    <a:pt x="0" y="1842558"/>
                  </a:lnTo>
                  <a:close/>
                </a:path>
              </a:pathLst>
            </a:custGeom>
            <a:solidFill>
              <a:schemeClr val="bg1">
                <a:lumMod val="75000"/>
              </a:schemeClr>
            </a:solidFill>
            <a:ln w="25400" cap="flat" cmpd="sng" algn="ctr">
              <a:noFill/>
              <a:prstDash val="solid"/>
            </a:ln>
            <a:effectLst/>
          </p:spPr>
          <p:txBody>
            <a:bodyPr lIns="100790" tIns="50396" rIns="100790" bIns="50396" anchor="ctr"/>
            <a:lstStyle/>
            <a:p>
              <a:pPr algn="ctr">
                <a:defRPr/>
              </a:pPr>
              <a:endParaRPr lang="zh-CN" altLang="en-US" sz="1500" kern="0">
                <a:solidFill>
                  <a:sysClr val="window" lastClr="FFFFFF"/>
                </a:solidFill>
                <a:cs typeface="+mn-ea"/>
                <a:sym typeface="+mn-lt"/>
              </a:endParaRPr>
            </a:p>
          </p:txBody>
        </p:sp>
        <p:sp>
          <p:nvSpPr>
            <p:cNvPr id="20" name="任意多边形 11">
              <a:extLst>
                <a:ext uri="{FF2B5EF4-FFF2-40B4-BE49-F238E27FC236}">
                  <a16:creationId xmlns:a16="http://schemas.microsoft.com/office/drawing/2014/main" id="{B079987B-63C0-48C5-A289-0580B673A498}"/>
                </a:ext>
              </a:extLst>
            </p:cNvPr>
            <p:cNvSpPr/>
            <p:nvPr/>
          </p:nvSpPr>
          <p:spPr>
            <a:xfrm>
              <a:off x="1315474" y="742557"/>
              <a:ext cx="2522901" cy="1343071"/>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rgbClr val="388BA5"/>
            </a:solidFill>
            <a:ln w="25400" cap="flat" cmpd="sng" algn="ctr">
              <a:noFill/>
              <a:prstDash val="solid"/>
            </a:ln>
            <a:effectLst/>
          </p:spPr>
          <p:txBody>
            <a:bodyPr lIns="0" tIns="0" rIns="0" bIns="0" anchor="ctr"/>
            <a:lstStyle/>
            <a:p>
              <a:pPr algn="ctr">
                <a:defRPr/>
              </a:pPr>
              <a:endParaRPr lang="zh-CN" altLang="en-US" sz="1400" kern="0" dirty="0">
                <a:solidFill>
                  <a:schemeClr val="bg1"/>
                </a:solidFill>
                <a:cs typeface="+mn-ea"/>
                <a:sym typeface="+mn-lt"/>
              </a:endParaRPr>
            </a:p>
          </p:txBody>
        </p:sp>
        <p:sp>
          <p:nvSpPr>
            <p:cNvPr id="21" name="文本框 20">
              <a:extLst>
                <a:ext uri="{FF2B5EF4-FFF2-40B4-BE49-F238E27FC236}">
                  <a16:creationId xmlns:a16="http://schemas.microsoft.com/office/drawing/2014/main" id="{E988B026-DD49-4E81-982D-51ED27A7CDA3}"/>
                </a:ext>
              </a:extLst>
            </p:cNvPr>
            <p:cNvSpPr txBox="1"/>
            <p:nvPr/>
          </p:nvSpPr>
          <p:spPr>
            <a:xfrm>
              <a:off x="4012967" y="1339735"/>
              <a:ext cx="6053984" cy="1682332"/>
            </a:xfrm>
            <a:prstGeom prst="rect">
              <a:avLst/>
            </a:prstGeom>
            <a:noFill/>
          </p:spPr>
          <p:txBody>
            <a:bodyPr wrap="square" rtlCol="0">
              <a:spAutoFit/>
            </a:bodyPr>
            <a:lstStyle/>
            <a:p>
              <a:pPr indent="720000">
                <a:lnSpc>
                  <a:spcPct val="125000"/>
                </a:lnSpc>
              </a:pPr>
              <a:r>
                <a:rPr lang="zh-CN" altLang="en-US" sz="1400" spc="130" dirty="0">
                  <a:solidFill>
                    <a:schemeClr val="bg1"/>
                  </a:solidFill>
                  <a:cs typeface="+mn-ea"/>
                </a:rPr>
                <a:t>是一种用来模拟具有自主意识的智能体（独立个体或共同群体，例如组织，团队）的行动和相互作用的计算模型，通过图像展示评估智能体在系统整体中的作用。</a:t>
              </a:r>
              <a:r>
                <a:rPr lang="en-US" altLang="zh-CN" sz="1400" spc="130" dirty="0">
                  <a:solidFill>
                    <a:schemeClr val="bg1"/>
                  </a:solidFill>
                  <a:cs typeface="+mn-ea"/>
                </a:rPr>
                <a:t>ABM</a:t>
              </a:r>
              <a:r>
                <a:rPr lang="zh-CN" altLang="en-US" sz="1400" spc="130" dirty="0">
                  <a:solidFill>
                    <a:schemeClr val="bg1"/>
                  </a:solidFill>
                  <a:cs typeface="+mn-ea"/>
                </a:rPr>
                <a:t>主要应用于</a:t>
              </a:r>
              <a:r>
                <a:rPr lang="zh-CN" altLang="en-US" sz="1400" spc="130" dirty="0">
                  <a:solidFill>
                    <a:srgbClr val="FF0000"/>
                  </a:solidFill>
                  <a:cs typeface="+mn-ea"/>
                </a:rPr>
                <a:t>计算机仿真</a:t>
              </a:r>
              <a:r>
                <a:rPr lang="zh-CN" altLang="en-US" sz="1400" spc="130" dirty="0">
                  <a:solidFill>
                    <a:schemeClr val="bg1"/>
                  </a:solidFill>
                  <a:cs typeface="+mn-ea"/>
                </a:rPr>
                <a:t>，一般通过专门的软件或者</a:t>
              </a:r>
              <a:r>
                <a:rPr lang="en-US" altLang="zh-CN" sz="1400" spc="130" dirty="0">
                  <a:solidFill>
                    <a:schemeClr val="bg1"/>
                  </a:solidFill>
                  <a:cs typeface="+mn-ea"/>
                </a:rPr>
                <a:t>ABM</a:t>
              </a:r>
              <a:r>
                <a:rPr lang="zh-CN" altLang="en-US" sz="1400" spc="130" dirty="0">
                  <a:solidFill>
                    <a:schemeClr val="bg1"/>
                  </a:solidFill>
                  <a:cs typeface="+mn-ea"/>
                </a:rPr>
                <a:t>工具包，同时这些软件也能用于</a:t>
              </a:r>
              <a:r>
                <a:rPr lang="zh-CN" altLang="en-US" sz="1400" spc="130" dirty="0">
                  <a:solidFill>
                    <a:srgbClr val="FF0000"/>
                  </a:solidFill>
                  <a:cs typeface="+mn-ea"/>
                </a:rPr>
                <a:t>测验个体行为的改变如何影响系统整体行为结果的涌现。</a:t>
              </a:r>
              <a:endParaRPr lang="zh-CN" altLang="en-US" sz="1400" spc="130" dirty="0">
                <a:solidFill>
                  <a:srgbClr val="FF0000"/>
                </a:solidFill>
                <a:cs typeface="+mn-ea"/>
                <a:sym typeface="+mn-lt"/>
              </a:endParaRPr>
            </a:p>
          </p:txBody>
        </p:sp>
      </p:grpSp>
      <p:sp>
        <p:nvSpPr>
          <p:cNvPr id="26" name="文本框 25">
            <a:extLst>
              <a:ext uri="{FF2B5EF4-FFF2-40B4-BE49-F238E27FC236}">
                <a16:creationId xmlns:a16="http://schemas.microsoft.com/office/drawing/2014/main" id="{87B92A11-05B9-4802-B32F-3EC9E5B26A70}"/>
              </a:ext>
            </a:extLst>
          </p:cNvPr>
          <p:cNvSpPr txBox="1"/>
          <p:nvPr/>
        </p:nvSpPr>
        <p:spPr>
          <a:xfrm>
            <a:off x="1399110" y="4808870"/>
            <a:ext cx="1768817" cy="646331"/>
          </a:xfrm>
          <a:prstGeom prst="rect">
            <a:avLst/>
          </a:prstGeom>
          <a:noFill/>
        </p:spPr>
        <p:txBody>
          <a:bodyPr wrap="square" rtlCol="0">
            <a:spAutoFit/>
          </a:bodyPr>
          <a:lstStyle/>
          <a:p>
            <a:pPr algn="ctr"/>
            <a:r>
              <a:rPr lang="en-US" altLang="zh-CN" b="1" spc="150" dirty="0">
                <a:solidFill>
                  <a:schemeClr val="bg1"/>
                </a:solidFill>
                <a:cs typeface="+mn-ea"/>
                <a:sym typeface="+mn-lt"/>
              </a:rPr>
              <a:t>Agent-based </a:t>
            </a:r>
          </a:p>
          <a:p>
            <a:pPr algn="ctr"/>
            <a:r>
              <a:rPr lang="en-US" altLang="zh-CN" b="1" spc="150" dirty="0">
                <a:solidFill>
                  <a:schemeClr val="bg1"/>
                </a:solidFill>
                <a:cs typeface="+mn-ea"/>
                <a:sym typeface="+mn-lt"/>
              </a:rPr>
              <a:t>model</a:t>
            </a:r>
            <a:endParaRPr lang="zh-CN" altLang="en-US" b="1" spc="150" dirty="0">
              <a:solidFill>
                <a:schemeClr val="bg1"/>
              </a:solidFill>
              <a:cs typeface="+mn-ea"/>
              <a:sym typeface="+mn-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1C01BCB-BB67-47D8-A12C-8BFE562E6476}"/>
              </a:ext>
            </a:extLst>
          </p:cNvPr>
          <p:cNvSpPr txBox="1"/>
          <p:nvPr/>
        </p:nvSpPr>
        <p:spPr>
          <a:xfrm>
            <a:off x="501991" y="91047"/>
            <a:ext cx="486030" cy="707886"/>
          </a:xfrm>
          <a:prstGeom prst="rect">
            <a:avLst/>
          </a:prstGeom>
          <a:noFill/>
        </p:spPr>
        <p:txBody>
          <a:bodyPr wrap="none" rtlCol="0">
            <a:spAutoFit/>
          </a:bodyPr>
          <a:lstStyle/>
          <a:p>
            <a:r>
              <a:rPr lang="en-US" altLang="zh-CN" sz="4000" dirty="0">
                <a:solidFill>
                  <a:srgbClr val="388BA5"/>
                </a:solidFill>
                <a:latin typeface="优设标题黑" panose="00000500000000000000" pitchFamily="2" charset="-122"/>
                <a:ea typeface="优设标题黑" panose="00000500000000000000" pitchFamily="2" charset="-122"/>
              </a:rPr>
              <a:t>6</a:t>
            </a:r>
            <a:endParaRPr lang="zh-CN" altLang="en-US" sz="4000" dirty="0">
              <a:solidFill>
                <a:srgbClr val="388BA5"/>
              </a:solidFill>
              <a:latin typeface="优设标题黑" panose="00000500000000000000" pitchFamily="2" charset="-122"/>
              <a:ea typeface="优设标题黑" panose="00000500000000000000" pitchFamily="2" charset="-122"/>
            </a:endParaRPr>
          </a:p>
        </p:txBody>
      </p:sp>
      <p:sp>
        <p:nvSpPr>
          <p:cNvPr id="4" name="文本框 3">
            <a:extLst>
              <a:ext uri="{FF2B5EF4-FFF2-40B4-BE49-F238E27FC236}">
                <a16:creationId xmlns:a16="http://schemas.microsoft.com/office/drawing/2014/main" id="{E4351498-3BD7-467D-A686-28FABB86ECE3}"/>
              </a:ext>
            </a:extLst>
          </p:cNvPr>
          <p:cNvSpPr txBox="1"/>
          <p:nvPr/>
        </p:nvSpPr>
        <p:spPr>
          <a:xfrm>
            <a:off x="4515731" y="4496660"/>
            <a:ext cx="6076790" cy="1015663"/>
          </a:xfrm>
          <a:prstGeom prst="rect">
            <a:avLst/>
          </a:prstGeom>
          <a:noFill/>
        </p:spPr>
        <p:txBody>
          <a:bodyPr wrap="square" rtlCol="0">
            <a:spAutoFit/>
          </a:bodyPr>
          <a:lstStyle/>
          <a:p>
            <a:r>
              <a:rPr lang="zh-CN" altLang="en-US" sz="2000" dirty="0"/>
              <a:t>交易量继续保持在低水平</a:t>
            </a:r>
            <a:r>
              <a:rPr lang="en-US" altLang="zh-CN" sz="2000" dirty="0"/>
              <a:t>(13%)</a:t>
            </a:r>
            <a:r>
              <a:rPr lang="zh-CN" altLang="en-US" sz="2000" dirty="0"/>
              <a:t>，图表分析师投资组合中的股票比例与只有损失厌恶的情况相似</a:t>
            </a:r>
            <a:r>
              <a:rPr lang="en-US" altLang="zh-CN" sz="2000" dirty="0"/>
              <a:t>(52.5%)</a:t>
            </a:r>
            <a:r>
              <a:rPr lang="zh-CN" altLang="en-US" sz="2000" dirty="0"/>
              <a:t>，这是损失厌恶主导信心的影响。（与</a:t>
            </a:r>
            <a:r>
              <a:rPr lang="en-US" altLang="zh-CN" sz="2000" dirty="0"/>
              <a:t>5</a:t>
            </a:r>
            <a:r>
              <a:rPr lang="zh-CN" altLang="en-US" sz="2000" dirty="0"/>
              <a:t>的表</a:t>
            </a:r>
            <a:r>
              <a:rPr lang="en-US" altLang="zh-CN" sz="2000" dirty="0"/>
              <a:t>3</a:t>
            </a:r>
            <a:r>
              <a:rPr lang="zh-CN" altLang="en-US" sz="2000" dirty="0"/>
              <a:t>相比）</a:t>
            </a:r>
            <a:endParaRPr lang="zh-CN" altLang="en-US" dirty="0"/>
          </a:p>
        </p:txBody>
      </p:sp>
      <p:pic>
        <p:nvPicPr>
          <p:cNvPr id="7" name="图片 6">
            <a:extLst>
              <a:ext uri="{FF2B5EF4-FFF2-40B4-BE49-F238E27FC236}">
                <a16:creationId xmlns:a16="http://schemas.microsoft.com/office/drawing/2014/main" id="{694CD157-8477-4D2B-97F8-79F91EDE44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7031" y="1116093"/>
            <a:ext cx="8862383" cy="2662912"/>
          </a:xfrm>
          <a:prstGeom prst="rect">
            <a:avLst/>
          </a:prstGeom>
        </p:spPr>
      </p:pic>
      <p:sp>
        <p:nvSpPr>
          <p:cNvPr id="6" name="箭头: 上 5">
            <a:extLst>
              <a:ext uri="{FF2B5EF4-FFF2-40B4-BE49-F238E27FC236}">
                <a16:creationId xmlns:a16="http://schemas.microsoft.com/office/drawing/2014/main" id="{C6A5277C-8731-408A-B517-FAB8EC9A4B04}"/>
              </a:ext>
            </a:extLst>
          </p:cNvPr>
          <p:cNvSpPr/>
          <p:nvPr/>
        </p:nvSpPr>
        <p:spPr>
          <a:xfrm>
            <a:off x="8849847" y="3608976"/>
            <a:ext cx="359764" cy="8229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6A58EFD-774F-490E-99F0-66D52CCEA9AD}"/>
              </a:ext>
            </a:extLst>
          </p:cNvPr>
          <p:cNvSpPr/>
          <p:nvPr/>
        </p:nvSpPr>
        <p:spPr>
          <a:xfrm>
            <a:off x="8495156" y="2039280"/>
            <a:ext cx="1428910" cy="15049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236F9CD2-8F2F-4CC3-97F9-D1DA01248C09}"/>
              </a:ext>
            </a:extLst>
          </p:cNvPr>
          <p:cNvSpPr txBox="1"/>
          <p:nvPr/>
        </p:nvSpPr>
        <p:spPr>
          <a:xfrm>
            <a:off x="1330935" y="214157"/>
            <a:ext cx="6369592"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sz="2400" dirty="0">
                <a:latin typeface="站酷庆科黄油体" panose="02000803000000020004" pitchFamily="2" charset="-122"/>
                <a:ea typeface="站酷庆科黄油体" panose="02000803000000020004" pitchFamily="2" charset="-122"/>
              </a:rPr>
              <a:t>Confidence and Loss aversion</a:t>
            </a:r>
            <a:endParaRPr lang="zh-CN" altLang="en-US" sz="2400" dirty="0">
              <a:latin typeface="站酷庆科黄油体" panose="02000803000000020004" pitchFamily="2" charset="-122"/>
              <a:ea typeface="站酷庆科黄油体" panose="02000803000000020004" pitchFamily="2" charset="-122"/>
            </a:endParaRPr>
          </a:p>
        </p:txBody>
      </p:sp>
    </p:spTree>
    <p:extLst>
      <p:ext uri="{BB962C8B-B14F-4D97-AF65-F5344CB8AC3E}">
        <p14:creationId xmlns:p14="http://schemas.microsoft.com/office/powerpoint/2010/main" val="19478419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5394" y="2093432"/>
            <a:ext cx="7196034" cy="1142566"/>
          </a:xfrm>
          <a:prstGeom prst="rect">
            <a:avLst/>
          </a:prstGeom>
        </p:spPr>
      </p:pic>
      <p:sp>
        <p:nvSpPr>
          <p:cNvPr id="3" name="矩形 2"/>
          <p:cNvSpPr/>
          <p:nvPr/>
        </p:nvSpPr>
        <p:spPr>
          <a:xfrm>
            <a:off x="3949076" y="2372327"/>
            <a:ext cx="5054247" cy="584775"/>
          </a:xfrm>
          <a:prstGeom prst="rect">
            <a:avLst/>
          </a:prstGeom>
        </p:spPr>
        <p:txBody>
          <a:bodyPr wrap="square">
            <a:spAutoFit/>
          </a:bodyPr>
          <a:lstStyle/>
          <a:p>
            <a:r>
              <a:rPr lang="en-US" altLang="zh-CN" sz="3200" dirty="0">
                <a:latin typeface="站酷庆科黄油体" panose="02000803000000020004" pitchFamily="2" charset="-122"/>
                <a:ea typeface="站酷庆科黄油体" panose="02000803000000020004" pitchFamily="2" charset="-122"/>
              </a:rPr>
              <a:t>Concluding remarks</a:t>
            </a:r>
            <a:endParaRPr lang="zh-CN" altLang="en-US" sz="3200" dirty="0">
              <a:latin typeface="站酷庆科黄油体" panose="02000803000000020004" pitchFamily="2" charset="-122"/>
              <a:ea typeface="站酷庆科黄油体" panose="02000803000000020004" pitchFamily="2" charset="-122"/>
            </a:endParaRPr>
          </a:p>
        </p:txBody>
      </p:sp>
      <p:sp>
        <p:nvSpPr>
          <p:cNvPr id="4" name="文本框 3"/>
          <p:cNvSpPr txBox="1"/>
          <p:nvPr/>
        </p:nvSpPr>
        <p:spPr>
          <a:xfrm>
            <a:off x="5785657" y="1018112"/>
            <a:ext cx="846707"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7</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34062108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B5CBDD1-3160-4469-A118-98536A78CAC5}"/>
              </a:ext>
            </a:extLst>
          </p:cNvPr>
          <p:cNvSpPr txBox="1"/>
          <p:nvPr/>
        </p:nvSpPr>
        <p:spPr>
          <a:xfrm>
            <a:off x="501991" y="91047"/>
            <a:ext cx="486030" cy="707886"/>
          </a:xfrm>
          <a:prstGeom prst="rect">
            <a:avLst/>
          </a:prstGeom>
          <a:noFill/>
        </p:spPr>
        <p:txBody>
          <a:bodyPr wrap="none" rtlCol="0">
            <a:spAutoFit/>
          </a:bodyPr>
          <a:lstStyle/>
          <a:p>
            <a:r>
              <a:rPr lang="en-US" altLang="zh-CN" sz="4000" dirty="0">
                <a:solidFill>
                  <a:srgbClr val="388BA5"/>
                </a:solidFill>
                <a:latin typeface="优设标题黑" panose="00000500000000000000" pitchFamily="2" charset="-122"/>
                <a:ea typeface="优设标题黑" panose="00000500000000000000" pitchFamily="2" charset="-122"/>
              </a:rPr>
              <a:t>7</a:t>
            </a:r>
            <a:endParaRPr lang="zh-CN" altLang="en-US" sz="4000" dirty="0">
              <a:solidFill>
                <a:srgbClr val="388BA5"/>
              </a:solidFill>
              <a:latin typeface="优设标题黑" panose="00000500000000000000" pitchFamily="2" charset="-122"/>
              <a:ea typeface="优设标题黑" panose="00000500000000000000" pitchFamily="2" charset="-122"/>
            </a:endParaRPr>
          </a:p>
        </p:txBody>
      </p:sp>
      <p:sp>
        <p:nvSpPr>
          <p:cNvPr id="3" name="文本框 2">
            <a:extLst>
              <a:ext uri="{FF2B5EF4-FFF2-40B4-BE49-F238E27FC236}">
                <a16:creationId xmlns:a16="http://schemas.microsoft.com/office/drawing/2014/main" id="{FDFD799F-E6F6-4634-9173-4EB022FF363B}"/>
              </a:ext>
            </a:extLst>
          </p:cNvPr>
          <p:cNvSpPr txBox="1"/>
          <p:nvPr/>
        </p:nvSpPr>
        <p:spPr>
          <a:xfrm>
            <a:off x="1330935" y="214157"/>
            <a:ext cx="6369592"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sz="2400" dirty="0">
                <a:latin typeface="站酷庆科黄油体" panose="02000803000000020004" pitchFamily="2" charset="-122"/>
                <a:ea typeface="站酷庆科黄油体" panose="02000803000000020004" pitchFamily="2" charset="-122"/>
              </a:rPr>
              <a:t>Concluding remarks</a:t>
            </a:r>
            <a:endParaRPr lang="zh-CN" altLang="en-US" sz="2400" dirty="0">
              <a:latin typeface="站酷庆科黄油体" panose="02000803000000020004" pitchFamily="2" charset="-122"/>
              <a:ea typeface="站酷庆科黄油体" panose="02000803000000020004" pitchFamily="2" charset="-122"/>
            </a:endParaRPr>
          </a:p>
        </p:txBody>
      </p:sp>
      <p:graphicFrame>
        <p:nvGraphicFramePr>
          <p:cNvPr id="4" name="图示 3">
            <a:extLst>
              <a:ext uri="{FF2B5EF4-FFF2-40B4-BE49-F238E27FC236}">
                <a16:creationId xmlns:a16="http://schemas.microsoft.com/office/drawing/2014/main" id="{E5DAC9ED-CC3C-4E36-BAFB-C518A926A0EF}"/>
              </a:ext>
            </a:extLst>
          </p:cNvPr>
          <p:cNvGraphicFramePr/>
          <p:nvPr>
            <p:extLst>
              <p:ext uri="{D42A27DB-BD31-4B8C-83A1-F6EECF244321}">
                <p14:modId xmlns:p14="http://schemas.microsoft.com/office/powerpoint/2010/main" val="146600365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图示 4">
            <a:extLst>
              <a:ext uri="{FF2B5EF4-FFF2-40B4-BE49-F238E27FC236}">
                <a16:creationId xmlns:a16="http://schemas.microsoft.com/office/drawing/2014/main" id="{B8148EAE-3DB0-4653-89EC-9EEA328B315F}"/>
              </a:ext>
            </a:extLst>
          </p:cNvPr>
          <p:cNvGraphicFramePr/>
          <p:nvPr>
            <p:extLst>
              <p:ext uri="{D42A27DB-BD31-4B8C-83A1-F6EECF244321}">
                <p14:modId xmlns:p14="http://schemas.microsoft.com/office/powerpoint/2010/main" val="3299553549"/>
              </p:ext>
            </p:extLst>
          </p:nvPr>
        </p:nvGraphicFramePr>
        <p:xfrm>
          <a:off x="2032000" y="798933"/>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图示 5">
            <a:extLst>
              <a:ext uri="{FF2B5EF4-FFF2-40B4-BE49-F238E27FC236}">
                <a16:creationId xmlns:a16="http://schemas.microsoft.com/office/drawing/2014/main" id="{9A852EBF-3F15-4A98-806E-4C5761041EF1}"/>
              </a:ext>
            </a:extLst>
          </p:cNvPr>
          <p:cNvGraphicFramePr/>
          <p:nvPr>
            <p:extLst>
              <p:ext uri="{D42A27DB-BD31-4B8C-83A1-F6EECF244321}">
                <p14:modId xmlns:p14="http://schemas.microsoft.com/office/powerpoint/2010/main" val="1757925961"/>
              </p:ext>
            </p:extLst>
          </p:nvPr>
        </p:nvGraphicFramePr>
        <p:xfrm>
          <a:off x="2032000" y="798933"/>
          <a:ext cx="8128000" cy="541866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7" name="图示 6">
            <a:extLst>
              <a:ext uri="{FF2B5EF4-FFF2-40B4-BE49-F238E27FC236}">
                <a16:creationId xmlns:a16="http://schemas.microsoft.com/office/drawing/2014/main" id="{BBDA1A60-9196-4B97-933C-82DAA19E5051}"/>
              </a:ext>
            </a:extLst>
          </p:cNvPr>
          <p:cNvGraphicFramePr/>
          <p:nvPr>
            <p:extLst>
              <p:ext uri="{D42A27DB-BD31-4B8C-83A1-F6EECF244321}">
                <p14:modId xmlns:p14="http://schemas.microsoft.com/office/powerpoint/2010/main" val="638573883"/>
              </p:ext>
            </p:extLst>
          </p:nvPr>
        </p:nvGraphicFramePr>
        <p:xfrm>
          <a:off x="2032000" y="798932"/>
          <a:ext cx="8128000" cy="5418667"/>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8" name="图示 7">
            <a:extLst>
              <a:ext uri="{FF2B5EF4-FFF2-40B4-BE49-F238E27FC236}">
                <a16:creationId xmlns:a16="http://schemas.microsoft.com/office/drawing/2014/main" id="{5AFBA6A6-F355-4A06-86A0-200BB1E3BBEB}"/>
              </a:ext>
            </a:extLst>
          </p:cNvPr>
          <p:cNvGraphicFramePr/>
          <p:nvPr>
            <p:extLst>
              <p:ext uri="{D42A27DB-BD31-4B8C-83A1-F6EECF244321}">
                <p14:modId xmlns:p14="http://schemas.microsoft.com/office/powerpoint/2010/main" val="106131820"/>
              </p:ext>
            </p:extLst>
          </p:nvPr>
        </p:nvGraphicFramePr>
        <p:xfrm>
          <a:off x="2032000" y="798931"/>
          <a:ext cx="8128000" cy="5418667"/>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9" name="图示 8">
            <a:extLst>
              <a:ext uri="{FF2B5EF4-FFF2-40B4-BE49-F238E27FC236}">
                <a16:creationId xmlns:a16="http://schemas.microsoft.com/office/drawing/2014/main" id="{C08DA7CD-00B1-4FB7-8618-D6F24F59644C}"/>
              </a:ext>
            </a:extLst>
          </p:cNvPr>
          <p:cNvGraphicFramePr/>
          <p:nvPr>
            <p:extLst>
              <p:ext uri="{D42A27DB-BD31-4B8C-83A1-F6EECF244321}">
                <p14:modId xmlns:p14="http://schemas.microsoft.com/office/powerpoint/2010/main" val="4166667745"/>
              </p:ext>
            </p:extLst>
          </p:nvPr>
        </p:nvGraphicFramePr>
        <p:xfrm>
          <a:off x="2032000" y="798931"/>
          <a:ext cx="8128000" cy="5418667"/>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10" name="图示 9">
            <a:extLst>
              <a:ext uri="{FF2B5EF4-FFF2-40B4-BE49-F238E27FC236}">
                <a16:creationId xmlns:a16="http://schemas.microsoft.com/office/drawing/2014/main" id="{486659EF-8503-4304-B60A-4BE813560A14}"/>
              </a:ext>
            </a:extLst>
          </p:cNvPr>
          <p:cNvGraphicFramePr/>
          <p:nvPr>
            <p:extLst>
              <p:ext uri="{D42A27DB-BD31-4B8C-83A1-F6EECF244321}">
                <p14:modId xmlns:p14="http://schemas.microsoft.com/office/powerpoint/2010/main" val="976366564"/>
              </p:ext>
            </p:extLst>
          </p:nvPr>
        </p:nvGraphicFramePr>
        <p:xfrm>
          <a:off x="2032000" y="798930"/>
          <a:ext cx="8128000" cy="5418667"/>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extLst>
      <p:ext uri="{BB962C8B-B14F-4D97-AF65-F5344CB8AC3E}">
        <p14:creationId xmlns:p14="http://schemas.microsoft.com/office/powerpoint/2010/main" val="21244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4" grpId="1">
        <p:bldAsOne/>
      </p:bldGraphic>
      <p:bldGraphic spid="5" grpId="0">
        <p:bldAsOne/>
      </p:bldGraphic>
      <p:bldGraphic spid="5" grpId="1">
        <p:bldAsOne/>
      </p:bldGraphic>
      <p:bldGraphic spid="6" grpId="0">
        <p:bldAsOne/>
      </p:bldGraphic>
      <p:bldGraphic spid="6" grpId="1">
        <p:bldAsOne/>
      </p:bldGraphic>
      <p:bldGraphic spid="7" grpId="0">
        <p:bldAsOne/>
      </p:bldGraphic>
      <p:bldGraphic spid="7" grpId="1">
        <p:bldAsOne/>
      </p:bldGraphic>
      <p:bldGraphic spid="8" grpId="0">
        <p:bldAsOne/>
      </p:bldGraphic>
      <p:bldGraphic spid="8" grpId="1">
        <p:bldAsOne/>
      </p:bldGraphic>
      <p:bldGraphic spid="9" grpId="0">
        <p:bldAsOne/>
      </p:bldGraphic>
      <p:bldGraphic spid="9" grpId="1">
        <p:bldAsOne/>
      </p:bldGraphic>
      <p:bldGraphic spid="10" grpId="0">
        <p:bldAsOne/>
      </p:bldGraphic>
      <p:bldGraphic spid="10" grpId="1">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7</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29" name="文本框 28">
            <a:extLst>
              <a:ext uri="{FF2B5EF4-FFF2-40B4-BE49-F238E27FC236}">
                <a16:creationId xmlns:a16="http://schemas.microsoft.com/office/drawing/2014/main" id="{2C1C1A66-C2DB-4C96-84FE-0FFC9AF494FD}"/>
              </a:ext>
            </a:extLst>
          </p:cNvPr>
          <p:cNvSpPr txBox="1"/>
          <p:nvPr/>
        </p:nvSpPr>
        <p:spPr>
          <a:xfrm>
            <a:off x="1330935" y="214157"/>
            <a:ext cx="6369592"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sz="2400" dirty="0">
                <a:latin typeface="站酷庆科黄油体" panose="02000803000000020004" pitchFamily="2" charset="-122"/>
                <a:ea typeface="站酷庆科黄油体" panose="02000803000000020004" pitchFamily="2" charset="-122"/>
              </a:rPr>
              <a:t>Concluding remarks</a:t>
            </a:r>
            <a:endParaRPr lang="zh-CN" altLang="en-US" sz="2400" dirty="0">
              <a:latin typeface="站酷庆科黄油体" panose="02000803000000020004" pitchFamily="2" charset="-122"/>
              <a:ea typeface="站酷庆科黄油体" panose="02000803000000020004" pitchFamily="2" charset="-122"/>
            </a:endParaRPr>
          </a:p>
        </p:txBody>
      </p:sp>
      <p:pic>
        <p:nvPicPr>
          <p:cNvPr id="3" name="图片 2">
            <a:extLst>
              <a:ext uri="{FF2B5EF4-FFF2-40B4-BE49-F238E27FC236}">
                <a16:creationId xmlns:a16="http://schemas.microsoft.com/office/drawing/2014/main" id="{65E0DEA0-7947-43E5-948E-EFC3FAB989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54534"/>
            <a:ext cx="5801535" cy="2838846"/>
          </a:xfrm>
          <a:prstGeom prst="rect">
            <a:avLst/>
          </a:prstGeom>
        </p:spPr>
      </p:pic>
      <p:pic>
        <p:nvPicPr>
          <p:cNvPr id="5" name="图片 4">
            <a:extLst>
              <a:ext uri="{FF2B5EF4-FFF2-40B4-BE49-F238E27FC236}">
                <a16:creationId xmlns:a16="http://schemas.microsoft.com/office/drawing/2014/main" id="{E607AFF3-D518-4FBC-BEF6-D7FEC78C09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1220" y="1254534"/>
            <a:ext cx="5715798" cy="2886478"/>
          </a:xfrm>
          <a:prstGeom prst="rect">
            <a:avLst/>
          </a:prstGeom>
        </p:spPr>
      </p:pic>
      <p:pic>
        <p:nvPicPr>
          <p:cNvPr id="10" name="图片 9">
            <a:extLst>
              <a:ext uri="{FF2B5EF4-FFF2-40B4-BE49-F238E27FC236}">
                <a16:creationId xmlns:a16="http://schemas.microsoft.com/office/drawing/2014/main" id="{0F811825-8819-4A8C-AF07-D1CBFBBCD1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4212622"/>
            <a:ext cx="5801535" cy="2781688"/>
          </a:xfrm>
          <a:prstGeom prst="rect">
            <a:avLst/>
          </a:prstGeom>
        </p:spPr>
      </p:pic>
      <p:sp>
        <p:nvSpPr>
          <p:cNvPr id="30" name="文本框 29">
            <a:extLst>
              <a:ext uri="{FF2B5EF4-FFF2-40B4-BE49-F238E27FC236}">
                <a16:creationId xmlns:a16="http://schemas.microsoft.com/office/drawing/2014/main" id="{FF017C35-7774-4F6A-807D-4F198563B157}"/>
              </a:ext>
            </a:extLst>
          </p:cNvPr>
          <p:cNvSpPr txBox="1"/>
          <p:nvPr/>
        </p:nvSpPr>
        <p:spPr>
          <a:xfrm>
            <a:off x="6096000" y="4362272"/>
            <a:ext cx="4838536" cy="2031325"/>
          </a:xfrm>
          <a:prstGeom prst="rect">
            <a:avLst/>
          </a:prstGeom>
          <a:noFill/>
        </p:spPr>
        <p:txBody>
          <a:bodyPr wrap="square">
            <a:spAutoFit/>
          </a:bodyPr>
          <a:lstStyle/>
          <a:p>
            <a:r>
              <a:rPr lang="zh-CN" altLang="en-US" dirty="0"/>
              <a:t>为了说明参数如何影响模型，在不同的配置</a:t>
            </a:r>
            <a:r>
              <a:rPr lang="en-US" altLang="zh-CN" dirty="0"/>
              <a:t>(5%</a:t>
            </a:r>
            <a:r>
              <a:rPr lang="zh-CN" altLang="en-US" dirty="0"/>
              <a:t>的</a:t>
            </a:r>
            <a:r>
              <a:rPr lang="en-US" altLang="zh-CN" dirty="0"/>
              <a:t>C</a:t>
            </a:r>
            <a:r>
              <a:rPr lang="zh-CN" altLang="en-US" dirty="0"/>
              <a:t>，</a:t>
            </a:r>
            <a:r>
              <a:rPr lang="en-US" altLang="zh-CN" dirty="0"/>
              <a:t>5%</a:t>
            </a:r>
            <a:r>
              <a:rPr lang="zh-CN" altLang="en-US" dirty="0"/>
              <a:t>的</a:t>
            </a:r>
            <a:r>
              <a:rPr lang="en-US" altLang="zh-CN" dirty="0"/>
              <a:t>C</a:t>
            </a:r>
            <a:r>
              <a:rPr lang="zh-CN" altLang="en-US" dirty="0"/>
              <a:t>有信心和</a:t>
            </a:r>
            <a:r>
              <a:rPr lang="en-US" altLang="zh-CN" dirty="0"/>
              <a:t>5%</a:t>
            </a:r>
            <a:r>
              <a:rPr lang="zh-CN" altLang="en-US" dirty="0"/>
              <a:t>的</a:t>
            </a:r>
            <a:r>
              <a:rPr lang="en-US" altLang="zh-CN" dirty="0"/>
              <a:t>C</a:t>
            </a:r>
            <a:r>
              <a:rPr lang="zh-CN" altLang="en-US" dirty="0"/>
              <a:t>有损失厌恶</a:t>
            </a:r>
            <a:r>
              <a:rPr lang="en-US" altLang="zh-CN" dirty="0"/>
              <a:t>)</a:t>
            </a:r>
            <a:r>
              <a:rPr lang="zh-CN" altLang="en-US" dirty="0"/>
              <a:t>下改变风险厌恶的值，从</a:t>
            </a:r>
            <a:r>
              <a:rPr lang="en-US" altLang="zh-CN" dirty="0"/>
              <a:t>α = 1.01</a:t>
            </a:r>
            <a:r>
              <a:rPr lang="zh-CN" altLang="en-US" dirty="0"/>
              <a:t>到</a:t>
            </a:r>
            <a:r>
              <a:rPr lang="en-US" altLang="zh-CN" dirty="0"/>
              <a:t>α = 2</a:t>
            </a:r>
            <a:r>
              <a:rPr lang="zh-CN" altLang="en-US" dirty="0"/>
              <a:t>。所有的曲线都是垂直移动的，它们的斜率是相似的</a:t>
            </a:r>
            <a:r>
              <a:rPr lang="en-US" altLang="zh-CN" dirty="0"/>
              <a:t>.</a:t>
            </a:r>
          </a:p>
          <a:p>
            <a:r>
              <a:rPr lang="zh-CN" altLang="en-US" dirty="0"/>
              <a:t>如果总体的风险厌恶程度更高</a:t>
            </a:r>
            <a:r>
              <a:rPr lang="en-US" altLang="zh-CN" dirty="0"/>
              <a:t>(</a:t>
            </a:r>
            <a:r>
              <a:rPr lang="zh-CN" altLang="en-US" dirty="0"/>
              <a:t>更少</a:t>
            </a:r>
            <a:r>
              <a:rPr lang="en-US" altLang="zh-CN" dirty="0"/>
              <a:t>)</a:t>
            </a:r>
            <a:r>
              <a:rPr lang="zh-CN" altLang="en-US" dirty="0"/>
              <a:t>，那么风险资产的预期回报就必须增加</a:t>
            </a:r>
            <a:r>
              <a:rPr lang="en-US" altLang="zh-CN" dirty="0"/>
              <a:t>(</a:t>
            </a:r>
            <a:r>
              <a:rPr lang="zh-CN" altLang="en-US" dirty="0"/>
              <a:t>减少</a:t>
            </a:r>
            <a:r>
              <a:rPr lang="en-US" altLang="zh-CN" dirty="0"/>
              <a:t>)(</a:t>
            </a:r>
            <a:r>
              <a:rPr lang="zh-CN" altLang="en-US" dirty="0"/>
              <a:t>或者风险资产的价格必须下降</a:t>
            </a:r>
            <a:r>
              <a:rPr lang="en-US" altLang="zh-CN" dirty="0"/>
              <a:t>(</a:t>
            </a:r>
            <a:r>
              <a:rPr lang="zh-CN" altLang="en-US" dirty="0"/>
              <a:t>上升</a:t>
            </a:r>
            <a:r>
              <a:rPr lang="en-US" altLang="zh-CN" dirty="0"/>
              <a:t>)</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框 35"/>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7</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29" name="文本框 28">
            <a:extLst>
              <a:ext uri="{FF2B5EF4-FFF2-40B4-BE49-F238E27FC236}">
                <a16:creationId xmlns:a16="http://schemas.microsoft.com/office/drawing/2014/main" id="{2C1C1A66-C2DB-4C96-84FE-0FFC9AF494FD}"/>
              </a:ext>
            </a:extLst>
          </p:cNvPr>
          <p:cNvSpPr txBox="1"/>
          <p:nvPr/>
        </p:nvSpPr>
        <p:spPr>
          <a:xfrm>
            <a:off x="1330935" y="214157"/>
            <a:ext cx="6369592"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sz="2400" dirty="0">
                <a:latin typeface="站酷庆科黄油体" panose="02000803000000020004" pitchFamily="2" charset="-122"/>
                <a:ea typeface="站酷庆科黄油体" panose="02000803000000020004" pitchFamily="2" charset="-122"/>
              </a:rPr>
              <a:t>Concluding remarks</a:t>
            </a:r>
            <a:endParaRPr lang="zh-CN" altLang="en-US" sz="2400" dirty="0">
              <a:latin typeface="站酷庆科黄油体" panose="02000803000000020004" pitchFamily="2" charset="-122"/>
              <a:ea typeface="站酷庆科黄油体" panose="02000803000000020004" pitchFamily="2" charset="-122"/>
            </a:endParaRPr>
          </a:p>
        </p:txBody>
      </p:sp>
      <p:sp>
        <p:nvSpPr>
          <p:cNvPr id="9" name="文本框 8">
            <a:extLst>
              <a:ext uri="{FF2B5EF4-FFF2-40B4-BE49-F238E27FC236}">
                <a16:creationId xmlns:a16="http://schemas.microsoft.com/office/drawing/2014/main" id="{6E626256-336F-4DB4-8FE9-333B5D6F1FBA}"/>
              </a:ext>
            </a:extLst>
          </p:cNvPr>
          <p:cNvSpPr txBox="1"/>
          <p:nvPr/>
        </p:nvSpPr>
        <p:spPr>
          <a:xfrm>
            <a:off x="1828800" y="2155076"/>
            <a:ext cx="8280191" cy="2585323"/>
          </a:xfrm>
          <a:prstGeom prst="rect">
            <a:avLst/>
          </a:prstGeom>
          <a:noFill/>
        </p:spPr>
        <p:txBody>
          <a:bodyPr wrap="square">
            <a:spAutoFit/>
          </a:bodyPr>
          <a:lstStyle/>
          <a:p>
            <a:endParaRPr lang="en-US" altLang="zh-CN" dirty="0"/>
          </a:p>
          <a:p>
            <a:endParaRPr lang="en-US" altLang="zh-CN" dirty="0"/>
          </a:p>
          <a:p>
            <a:endParaRPr lang="en-US" altLang="zh-CN" dirty="0"/>
          </a:p>
          <a:p>
            <a:r>
              <a:rPr lang="zh-CN" altLang="en-US" dirty="0"/>
              <a:t>针对收益率做了不同滞后 </a:t>
            </a:r>
            <a:r>
              <a:rPr lang="en-US" altLang="zh-CN" dirty="0"/>
              <a:t>j = 1...40 </a:t>
            </a:r>
            <a:r>
              <a:rPr lang="zh-CN" altLang="en-US" dirty="0"/>
              <a:t>的回归。</a:t>
            </a:r>
            <a:endParaRPr lang="en-US" altLang="zh-CN" dirty="0"/>
          </a:p>
          <a:p>
            <a:r>
              <a:rPr lang="zh-CN" altLang="en-US" dirty="0"/>
              <a:t>考虑了 </a:t>
            </a:r>
            <a:r>
              <a:rPr lang="en-US" altLang="zh-CN" dirty="0">
                <a:solidFill>
                  <a:srgbClr val="FF0000"/>
                </a:solidFill>
              </a:rPr>
              <a:t>50 </a:t>
            </a:r>
            <a:r>
              <a:rPr lang="zh-CN" altLang="en-US" dirty="0">
                <a:solidFill>
                  <a:srgbClr val="FF0000"/>
                </a:solidFill>
              </a:rPr>
              <a:t>次模拟</a:t>
            </a:r>
            <a:r>
              <a:rPr lang="zh-CN" altLang="en-US" dirty="0"/>
              <a:t>：对于每个滞后，计算平均自相关和平均 </a:t>
            </a:r>
            <a:r>
              <a:rPr lang="en-US" altLang="zh-CN" dirty="0"/>
              <a:t>t </a:t>
            </a:r>
            <a:r>
              <a:rPr lang="zh-CN" altLang="en-US" dirty="0"/>
              <a:t>值，当市场上只有</a:t>
            </a:r>
            <a:r>
              <a:rPr lang="en-US" altLang="zh-CN" dirty="0"/>
              <a:t>F</a:t>
            </a:r>
            <a:r>
              <a:rPr lang="zh-CN" altLang="en-US" dirty="0"/>
              <a:t>时，股票收益率与不相关（参见附录中的表 </a:t>
            </a:r>
            <a:r>
              <a:rPr lang="en-US" altLang="zh-CN" dirty="0"/>
              <a:t>A.1</a:t>
            </a:r>
            <a:r>
              <a:rPr lang="zh-CN" altLang="en-US" dirty="0"/>
              <a:t>），当我们有 </a:t>
            </a:r>
            <a:r>
              <a:rPr lang="en-US" altLang="zh-CN" dirty="0"/>
              <a:t>5% </a:t>
            </a:r>
            <a:r>
              <a:rPr lang="zh-CN" altLang="en-US" dirty="0"/>
              <a:t>的</a:t>
            </a:r>
            <a:r>
              <a:rPr lang="en-US" altLang="zh-CN" dirty="0"/>
              <a:t>C</a:t>
            </a:r>
            <a:r>
              <a:rPr lang="zh-CN" altLang="en-US" dirty="0"/>
              <a:t>具有相同的</a:t>
            </a:r>
            <a:r>
              <a:rPr lang="en-US" altLang="zh-CN" dirty="0"/>
              <a:t>m</a:t>
            </a:r>
            <a:r>
              <a:rPr lang="zh-CN" altLang="en-US" dirty="0"/>
              <a:t>时，尽管值接近于零且在经济上不显著，但是在</a:t>
            </a:r>
            <a:r>
              <a:rPr lang="zh-CN" altLang="en-US" dirty="0">
                <a:solidFill>
                  <a:srgbClr val="FF0000"/>
                </a:solidFill>
              </a:rPr>
              <a:t>滞后 </a:t>
            </a:r>
            <a:r>
              <a:rPr lang="en-US" altLang="zh-CN" dirty="0">
                <a:solidFill>
                  <a:srgbClr val="FF0000"/>
                </a:solidFill>
              </a:rPr>
              <a:t>1</a:t>
            </a:r>
            <a:r>
              <a:rPr lang="zh-CN" altLang="en-US" dirty="0">
                <a:solidFill>
                  <a:srgbClr val="FF0000"/>
                </a:solidFill>
              </a:rPr>
              <a:t>期</a:t>
            </a:r>
            <a:r>
              <a:rPr lang="en-US" altLang="zh-CN" dirty="0"/>
              <a:t> </a:t>
            </a:r>
            <a:r>
              <a:rPr lang="zh-CN" altLang="en-US" dirty="0"/>
              <a:t>中的大多数模拟 </a:t>
            </a:r>
            <a:r>
              <a:rPr lang="en-US" altLang="zh-CN" dirty="0"/>
              <a:t>(44) </a:t>
            </a:r>
            <a:r>
              <a:rPr lang="zh-CN" altLang="en-US" dirty="0"/>
              <a:t>表明存在显著的</a:t>
            </a:r>
            <a:r>
              <a:rPr lang="zh-CN" altLang="en-US" dirty="0">
                <a:solidFill>
                  <a:srgbClr val="FF0000"/>
                </a:solidFill>
              </a:rPr>
              <a:t>负自相关</a:t>
            </a:r>
            <a:r>
              <a:rPr lang="zh-CN" altLang="en-US" dirty="0"/>
              <a:t>，并且在</a:t>
            </a:r>
            <a:r>
              <a:rPr lang="zh-CN" altLang="en-US" dirty="0">
                <a:solidFill>
                  <a:srgbClr val="FF0000"/>
                </a:solidFill>
              </a:rPr>
              <a:t>滞后 </a:t>
            </a:r>
            <a:r>
              <a:rPr lang="en-US" altLang="zh-CN" dirty="0">
                <a:solidFill>
                  <a:srgbClr val="FF0000"/>
                </a:solidFill>
              </a:rPr>
              <a:t>2 </a:t>
            </a:r>
            <a:r>
              <a:rPr lang="zh-CN" altLang="en-US" dirty="0">
                <a:solidFill>
                  <a:srgbClr val="FF0000"/>
                </a:solidFill>
              </a:rPr>
              <a:t>期</a:t>
            </a:r>
            <a:r>
              <a:rPr lang="zh-CN" altLang="en-US" dirty="0"/>
              <a:t>中的大多数 </a:t>
            </a:r>
            <a:r>
              <a:rPr lang="en-US" altLang="zh-CN" dirty="0"/>
              <a:t>(37) </a:t>
            </a:r>
            <a:r>
              <a:rPr lang="zh-CN" altLang="en-US" dirty="0"/>
              <a:t>显示出显著的</a:t>
            </a:r>
            <a:r>
              <a:rPr lang="zh-CN" altLang="en-US" dirty="0">
                <a:solidFill>
                  <a:srgbClr val="FF0000"/>
                </a:solidFill>
              </a:rPr>
              <a:t>正自相关</a:t>
            </a:r>
            <a:r>
              <a:rPr lang="zh-CN" altLang="en-US" dirty="0"/>
              <a:t>。 在其他滞后中，大多数样本没有显示出显著性。</a:t>
            </a:r>
          </a:p>
        </p:txBody>
      </p:sp>
      <p:sp>
        <p:nvSpPr>
          <p:cNvPr id="4" name="文本框 3">
            <a:extLst>
              <a:ext uri="{FF2B5EF4-FFF2-40B4-BE49-F238E27FC236}">
                <a16:creationId xmlns:a16="http://schemas.microsoft.com/office/drawing/2014/main" id="{5623FB37-2447-444D-948C-966010B509BA}"/>
              </a:ext>
            </a:extLst>
          </p:cNvPr>
          <p:cNvSpPr txBox="1"/>
          <p:nvPr/>
        </p:nvSpPr>
        <p:spPr>
          <a:xfrm>
            <a:off x="3747541" y="944279"/>
            <a:ext cx="5231567" cy="461665"/>
          </a:xfrm>
          <a:prstGeom prst="rect">
            <a:avLst/>
          </a:prstGeom>
          <a:noFill/>
        </p:spPr>
        <p:txBody>
          <a:bodyPr wrap="square" rtlCol="0">
            <a:spAutoFit/>
          </a:bodyPr>
          <a:lstStyle/>
          <a:p>
            <a:pPr algn="ctr"/>
            <a:r>
              <a:rPr lang="zh-CN" altLang="en-US" sz="2400" dirty="0">
                <a:solidFill>
                  <a:srgbClr val="FF0000"/>
                </a:solidFill>
              </a:rPr>
              <a:t>收益率的自相关问题</a:t>
            </a:r>
          </a:p>
        </p:txBody>
      </p:sp>
      <p:pic>
        <p:nvPicPr>
          <p:cNvPr id="3" name="图片 2">
            <a:extLst>
              <a:ext uri="{FF2B5EF4-FFF2-40B4-BE49-F238E27FC236}">
                <a16:creationId xmlns:a16="http://schemas.microsoft.com/office/drawing/2014/main" id="{740E45B9-C1AF-4560-87D3-017FBE0E5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3654" y="1846679"/>
            <a:ext cx="3064076" cy="616794"/>
          </a:xfrm>
          <a:prstGeom prst="rect">
            <a:avLst/>
          </a:prstGeom>
        </p:spPr>
      </p:pic>
    </p:spTree>
    <p:extLst>
      <p:ext uri="{BB962C8B-B14F-4D97-AF65-F5344CB8AC3E}">
        <p14:creationId xmlns:p14="http://schemas.microsoft.com/office/powerpoint/2010/main" val="732079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1" name="组合 10"/>
          <p:cNvGrpSpPr/>
          <p:nvPr/>
        </p:nvGrpSpPr>
        <p:grpSpPr>
          <a:xfrm>
            <a:off x="2102245" y="1136764"/>
            <a:ext cx="7987510" cy="2716213"/>
            <a:chOff x="2372522" y="1352664"/>
            <a:chExt cx="7987510" cy="2716213"/>
          </a:xfrm>
          <a:effectLst/>
        </p:grpSpPr>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2522" y="1352664"/>
              <a:ext cx="2203720" cy="2716213"/>
            </a:xfrm>
            <a:prstGeom prst="rect">
              <a:avLst/>
            </a:prstGeom>
            <a:effectLst/>
          </p:spPr>
        </p:pic>
        <p:pic>
          <p:nvPicPr>
            <p:cNvPr id="37" name="图片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0452" y="1352664"/>
              <a:ext cx="2203720" cy="2716213"/>
            </a:xfrm>
            <a:prstGeom prst="rect">
              <a:avLst/>
            </a:prstGeom>
          </p:spPr>
        </p:pic>
        <p:pic>
          <p:nvPicPr>
            <p:cNvPr id="38" name="图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8382" y="1352664"/>
              <a:ext cx="2203720" cy="2716213"/>
            </a:xfrm>
            <a:prstGeom prst="rect">
              <a:avLst/>
            </a:prstGeom>
          </p:spPr>
        </p:pic>
        <p:pic>
          <p:nvPicPr>
            <p:cNvPr id="39" name="图片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6312" y="1352664"/>
              <a:ext cx="2203720" cy="2716213"/>
            </a:xfrm>
            <a:prstGeom prst="rect">
              <a:avLst/>
            </a:prstGeom>
          </p:spPr>
        </p:pic>
      </p:grpSp>
      <p:sp>
        <p:nvSpPr>
          <p:cNvPr id="40" name="文本框 7"/>
          <p:cNvSpPr txBox="1"/>
          <p:nvPr/>
        </p:nvSpPr>
        <p:spPr bwMode="auto">
          <a:xfrm>
            <a:off x="2439738"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谢</a:t>
            </a:r>
          </a:p>
        </p:txBody>
      </p:sp>
      <p:sp>
        <p:nvSpPr>
          <p:cNvPr id="41" name="文本框 7"/>
          <p:cNvSpPr txBox="1"/>
          <p:nvPr/>
        </p:nvSpPr>
        <p:spPr bwMode="auto">
          <a:xfrm>
            <a:off x="4374880"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谢</a:t>
            </a:r>
          </a:p>
        </p:txBody>
      </p:sp>
      <p:sp>
        <p:nvSpPr>
          <p:cNvPr id="42" name="文本框 7"/>
          <p:cNvSpPr txBox="1"/>
          <p:nvPr/>
        </p:nvSpPr>
        <p:spPr bwMode="auto">
          <a:xfrm>
            <a:off x="6302810"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观</a:t>
            </a:r>
          </a:p>
        </p:txBody>
      </p:sp>
      <p:sp>
        <p:nvSpPr>
          <p:cNvPr id="43" name="文本框 7"/>
          <p:cNvSpPr txBox="1"/>
          <p:nvPr/>
        </p:nvSpPr>
        <p:spPr bwMode="auto">
          <a:xfrm>
            <a:off x="8223528"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看</a:t>
            </a: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1976224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a:extLst>
              <a:ext uri="{FF2B5EF4-FFF2-40B4-BE49-F238E27FC236}">
                <a16:creationId xmlns:a16="http://schemas.microsoft.com/office/drawing/2014/main" id="{A21F23E0-AAE6-462D-9981-0FA5CAD0634B}"/>
              </a:ext>
            </a:extLst>
          </p:cNvPr>
          <p:cNvGraphicFramePr/>
          <p:nvPr>
            <p:extLst>
              <p:ext uri="{D42A27DB-BD31-4B8C-83A1-F6EECF244321}">
                <p14:modId xmlns:p14="http://schemas.microsoft.com/office/powerpoint/2010/main" val="3915642511"/>
              </p:ext>
            </p:extLst>
          </p:nvPr>
        </p:nvGraphicFramePr>
        <p:xfrm>
          <a:off x="1319192" y="1311306"/>
          <a:ext cx="9245645" cy="1964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a:extLst>
              <a:ext uri="{FF2B5EF4-FFF2-40B4-BE49-F238E27FC236}">
                <a16:creationId xmlns:a16="http://schemas.microsoft.com/office/drawing/2014/main" id="{2138A5FD-CFE7-4062-ADBB-B83B2C91A9DE}"/>
              </a:ext>
            </a:extLst>
          </p:cNvPr>
          <p:cNvGraphicFramePr/>
          <p:nvPr>
            <p:extLst>
              <p:ext uri="{D42A27DB-BD31-4B8C-83A1-F6EECF244321}">
                <p14:modId xmlns:p14="http://schemas.microsoft.com/office/powerpoint/2010/main" val="2150874574"/>
              </p:ext>
            </p:extLst>
          </p:nvPr>
        </p:nvGraphicFramePr>
        <p:xfrm>
          <a:off x="1319192" y="3763472"/>
          <a:ext cx="9245645" cy="1964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8" name="文本框 17"/>
          <p:cNvSpPr txBox="1"/>
          <p:nvPr/>
        </p:nvSpPr>
        <p:spPr>
          <a:xfrm>
            <a:off x="1620858" y="205614"/>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zh-CN" altLang="en-US" b="0" dirty="0">
                <a:latin typeface="站酷庆科黄油体" panose="02000803000000020004" pitchFamily="2" charset="-122"/>
                <a:ea typeface="站酷庆科黄油体" panose="02000803000000020004" pitchFamily="2" charset="-122"/>
                <a:cs typeface="+mn-ea"/>
                <a:sym typeface="+mn-lt"/>
              </a:rPr>
              <a:t>摘要</a:t>
            </a:r>
          </a:p>
        </p:txBody>
      </p:sp>
      <p:sp>
        <p:nvSpPr>
          <p:cNvPr id="19" name="文本框 18"/>
          <p:cNvSpPr txBox="1"/>
          <p:nvPr/>
        </p:nvSpPr>
        <p:spPr>
          <a:xfrm>
            <a:off x="427084" y="-71386"/>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0</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Tree>
    <p:extLst>
      <p:ext uri="{BB962C8B-B14F-4D97-AF65-F5344CB8AC3E}">
        <p14:creationId xmlns:p14="http://schemas.microsoft.com/office/powerpoint/2010/main" val="2357967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8323" y="2093433"/>
            <a:ext cx="7196034" cy="1142566"/>
          </a:xfrm>
          <a:prstGeom prst="rect">
            <a:avLst/>
          </a:prstGeom>
        </p:spPr>
      </p:pic>
      <p:sp>
        <p:nvSpPr>
          <p:cNvPr id="3" name="矩形 2"/>
          <p:cNvSpPr/>
          <p:nvPr/>
        </p:nvSpPr>
        <p:spPr>
          <a:xfrm>
            <a:off x="4992501" y="2372329"/>
            <a:ext cx="3135465" cy="584775"/>
          </a:xfrm>
          <a:prstGeom prst="rect">
            <a:avLst/>
          </a:prstGeom>
        </p:spPr>
        <p:txBody>
          <a:bodyPr wrap="square">
            <a:spAutoFit/>
          </a:bodyPr>
          <a:lstStyle/>
          <a:p>
            <a:r>
              <a:rPr lang="en-US" altLang="zh-CN" sz="3200" dirty="0">
                <a:latin typeface="站酷庆科黄油体" panose="02000803000000020004" pitchFamily="2" charset="-122"/>
                <a:ea typeface="站酷庆科黄油体" panose="02000803000000020004" pitchFamily="2" charset="-122"/>
              </a:rPr>
              <a:t>Introduction</a:t>
            </a:r>
            <a:endParaRPr lang="zh-CN" altLang="en-US" sz="3200" dirty="0">
              <a:latin typeface="站酷庆科黄油体" panose="02000803000000020004" pitchFamily="2" charset="-122"/>
              <a:ea typeface="站酷庆科黄油体" panose="02000803000000020004" pitchFamily="2" charset="-122"/>
            </a:endParaRPr>
          </a:p>
        </p:txBody>
      </p:sp>
      <p:sp>
        <p:nvSpPr>
          <p:cNvPr id="4" name="文本框 3"/>
          <p:cNvSpPr txBox="1"/>
          <p:nvPr/>
        </p:nvSpPr>
        <p:spPr>
          <a:xfrm>
            <a:off x="5785657" y="1018112"/>
            <a:ext cx="620683"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1</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1640434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FBB5800-B305-4DC2-B358-623F37598D37}"/>
              </a:ext>
            </a:extLst>
          </p:cNvPr>
          <p:cNvSpPr txBox="1"/>
          <p:nvPr/>
        </p:nvSpPr>
        <p:spPr>
          <a:xfrm>
            <a:off x="539626" y="-71384"/>
            <a:ext cx="481222"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1</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3" name="文本框 2">
            <a:extLst>
              <a:ext uri="{FF2B5EF4-FFF2-40B4-BE49-F238E27FC236}">
                <a16:creationId xmlns:a16="http://schemas.microsoft.com/office/drawing/2014/main" id="{6234700D-1270-4E0E-A4DA-C0EA7918ADE6}"/>
              </a:ext>
            </a:extLst>
          </p:cNvPr>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b="0" dirty="0">
                <a:latin typeface="站酷庆科黄油体" panose="02000803000000020004" pitchFamily="2" charset="-122"/>
                <a:ea typeface="站酷庆科黄油体" panose="02000803000000020004" pitchFamily="2" charset="-122"/>
                <a:cs typeface="+mn-ea"/>
                <a:sym typeface="+mn-lt"/>
              </a:rPr>
              <a:t>introduction</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cxnSp>
        <p:nvCxnSpPr>
          <p:cNvPr id="12" name="直接连接符 11">
            <a:extLst>
              <a:ext uri="{FF2B5EF4-FFF2-40B4-BE49-F238E27FC236}">
                <a16:creationId xmlns:a16="http://schemas.microsoft.com/office/drawing/2014/main" id="{3577E504-CE0B-457F-A1AB-C21D942E962C}"/>
              </a:ext>
            </a:extLst>
          </p:cNvPr>
          <p:cNvCxnSpPr>
            <a:cxnSpLocks/>
          </p:cNvCxnSpPr>
          <p:nvPr/>
        </p:nvCxnSpPr>
        <p:spPr>
          <a:xfrm>
            <a:off x="6063176" y="1294227"/>
            <a:ext cx="0" cy="4881489"/>
          </a:xfrm>
          <a:prstGeom prst="line">
            <a:avLst/>
          </a:prstGeom>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84C0C252-D760-4064-9B17-4E04893ED9CA}"/>
              </a:ext>
            </a:extLst>
          </p:cNvPr>
          <p:cNvSpPr txBox="1"/>
          <p:nvPr/>
        </p:nvSpPr>
        <p:spPr>
          <a:xfrm>
            <a:off x="393895" y="1491175"/>
            <a:ext cx="5345720" cy="4616648"/>
          </a:xfrm>
          <a:prstGeom prst="rect">
            <a:avLst/>
          </a:prstGeom>
          <a:noFill/>
        </p:spPr>
        <p:txBody>
          <a:bodyPr wrap="square" rtlCol="0">
            <a:spAutoFit/>
          </a:bodyPr>
          <a:lstStyle/>
          <a:p>
            <a:pPr algn="ctr"/>
            <a:r>
              <a:rPr lang="en-US" altLang="zh-CN" sz="2400" dirty="0"/>
              <a:t>Takahashi and </a:t>
            </a:r>
            <a:r>
              <a:rPr lang="en-US" altLang="zh-CN" sz="2400" dirty="0" err="1"/>
              <a:t>Terano</a:t>
            </a:r>
            <a:endParaRPr lang="en-US" altLang="zh-CN" sz="2400" dirty="0"/>
          </a:p>
          <a:p>
            <a:r>
              <a:rPr lang="zh-CN" altLang="en-US" dirty="0"/>
              <a:t>         </a:t>
            </a:r>
            <a:endParaRPr lang="en-US" altLang="zh-CN" dirty="0"/>
          </a:p>
          <a:p>
            <a:r>
              <a:rPr lang="en-US" altLang="zh-CN" dirty="0"/>
              <a:t>         </a:t>
            </a:r>
            <a:r>
              <a:rPr lang="zh-CN" altLang="en-US" dirty="0"/>
              <a:t>首先提出了一个</a:t>
            </a:r>
            <a:r>
              <a:rPr lang="en-US" altLang="zh-CN" dirty="0">
                <a:solidFill>
                  <a:srgbClr val="FF0000"/>
                </a:solidFill>
              </a:rPr>
              <a:t>Agent-based models</a:t>
            </a:r>
            <a:r>
              <a:rPr lang="zh-CN" altLang="en-US" dirty="0"/>
              <a:t>（基于主体的模型），该模型结合了行为金融学文献中的心理偏差。他们调查了两种类型的偏见</a:t>
            </a:r>
            <a:r>
              <a:rPr lang="en-US" altLang="zh-CN" dirty="0"/>
              <a:t>:</a:t>
            </a:r>
            <a:r>
              <a:rPr lang="zh-CN" altLang="en-US" dirty="0"/>
              <a:t>过度自信和损失厌恶。结论如下：</a:t>
            </a:r>
            <a:endParaRPr lang="en-US" altLang="zh-CN" dirty="0"/>
          </a:p>
          <a:p>
            <a:endParaRPr lang="en-US" altLang="zh-CN" dirty="0"/>
          </a:p>
          <a:p>
            <a:r>
              <a:rPr lang="en-US" altLang="zh-CN" dirty="0"/>
              <a:t>        </a:t>
            </a:r>
            <a:r>
              <a:rPr lang="zh-CN" altLang="en-US" dirty="0"/>
              <a:t>①当市场中两类投资者的</a:t>
            </a:r>
            <a:r>
              <a:rPr lang="zh-CN" altLang="en-US" dirty="0">
                <a:solidFill>
                  <a:srgbClr val="FF0000"/>
                </a:solidFill>
              </a:rPr>
              <a:t>数量相等</a:t>
            </a:r>
            <a:r>
              <a:rPr lang="zh-CN" altLang="en-US" dirty="0"/>
              <a:t>时，</a:t>
            </a:r>
            <a:r>
              <a:rPr lang="zh-CN" altLang="en-US" dirty="0">
                <a:solidFill>
                  <a:srgbClr val="FF0000"/>
                </a:solidFill>
              </a:rPr>
              <a:t>股票市场的价格与他们的基本价值一致</a:t>
            </a:r>
            <a:r>
              <a:rPr lang="zh-CN" altLang="en-US" dirty="0"/>
              <a:t>。</a:t>
            </a:r>
            <a:endParaRPr lang="en-US" altLang="zh-CN" dirty="0"/>
          </a:p>
          <a:p>
            <a:endParaRPr lang="en-US" altLang="zh-CN" dirty="0"/>
          </a:p>
          <a:p>
            <a:r>
              <a:rPr lang="en-US" altLang="zh-CN" dirty="0"/>
              <a:t>        </a:t>
            </a:r>
            <a:r>
              <a:rPr lang="zh-CN" altLang="en-US" dirty="0"/>
              <a:t>②</a:t>
            </a:r>
            <a:r>
              <a:rPr lang="zh-CN" altLang="en-US" dirty="0">
                <a:solidFill>
                  <a:srgbClr val="FF0000"/>
                </a:solidFill>
              </a:rPr>
              <a:t>后者</a:t>
            </a:r>
            <a:r>
              <a:rPr lang="zh-CN" altLang="en-US" dirty="0"/>
              <a:t>数量</a:t>
            </a:r>
            <a:r>
              <a:rPr lang="zh-CN" altLang="en-US" dirty="0">
                <a:solidFill>
                  <a:srgbClr val="FF0000"/>
                </a:solidFill>
              </a:rPr>
              <a:t>更多</a:t>
            </a:r>
            <a:r>
              <a:rPr lang="zh-CN" altLang="en-US" dirty="0"/>
              <a:t>时，股票价格</a:t>
            </a:r>
            <a:r>
              <a:rPr lang="zh-CN" altLang="en-US" dirty="0">
                <a:solidFill>
                  <a:srgbClr val="FF0000"/>
                </a:solidFill>
              </a:rPr>
              <a:t>急剧偏离</a:t>
            </a:r>
            <a:r>
              <a:rPr lang="zh-CN" altLang="en-US" dirty="0"/>
              <a:t>其基本价值，前者最终会从市场上消失。</a:t>
            </a:r>
            <a:endParaRPr lang="en-US" altLang="zh-CN" dirty="0"/>
          </a:p>
          <a:p>
            <a:endParaRPr lang="zh-CN" altLang="en-US" dirty="0"/>
          </a:p>
          <a:p>
            <a:r>
              <a:rPr lang="zh-CN" altLang="en-US" dirty="0"/>
              <a:t>       ③当</a:t>
            </a:r>
            <a:r>
              <a:rPr lang="zh-CN" altLang="en-US" dirty="0">
                <a:solidFill>
                  <a:srgbClr val="FF0000"/>
                </a:solidFill>
              </a:rPr>
              <a:t>投资者过度自信（</a:t>
            </a:r>
            <a:r>
              <a:rPr lang="en-US" altLang="zh-CN" dirty="0">
                <a:solidFill>
                  <a:srgbClr val="FF0000"/>
                </a:solidFill>
              </a:rPr>
              <a:t>Overconfidence</a:t>
            </a:r>
            <a:r>
              <a:rPr lang="zh-CN" altLang="en-US" dirty="0">
                <a:solidFill>
                  <a:srgbClr val="FF0000"/>
                </a:solidFill>
              </a:rPr>
              <a:t>）</a:t>
            </a:r>
            <a:r>
              <a:rPr lang="zh-CN" altLang="en-US" dirty="0"/>
              <a:t>，后者在面对损失和收益时表现不对称时，也会出现</a:t>
            </a:r>
            <a:r>
              <a:rPr lang="zh-CN" altLang="en-US" dirty="0">
                <a:solidFill>
                  <a:srgbClr val="FF0000"/>
                </a:solidFill>
              </a:rPr>
              <a:t>基本价格偏差</a:t>
            </a:r>
            <a:r>
              <a:rPr lang="zh-CN" altLang="en-US" dirty="0"/>
              <a:t>。</a:t>
            </a:r>
          </a:p>
        </p:txBody>
      </p:sp>
      <p:sp>
        <p:nvSpPr>
          <p:cNvPr id="6" name="文本框 5">
            <a:extLst>
              <a:ext uri="{FF2B5EF4-FFF2-40B4-BE49-F238E27FC236}">
                <a16:creationId xmlns:a16="http://schemas.microsoft.com/office/drawing/2014/main" id="{EF398141-C7F7-4C72-A70E-AC7BA6A605A5}"/>
              </a:ext>
            </a:extLst>
          </p:cNvPr>
          <p:cNvSpPr txBox="1"/>
          <p:nvPr/>
        </p:nvSpPr>
        <p:spPr>
          <a:xfrm>
            <a:off x="6386738" y="1491175"/>
            <a:ext cx="5345720" cy="2954655"/>
          </a:xfrm>
          <a:prstGeom prst="rect">
            <a:avLst/>
          </a:prstGeom>
          <a:noFill/>
        </p:spPr>
        <p:txBody>
          <a:bodyPr wrap="square" rtlCol="0">
            <a:spAutoFit/>
          </a:bodyPr>
          <a:lstStyle/>
          <a:p>
            <a:pPr algn="ctr"/>
            <a:r>
              <a:rPr lang="en-US" altLang="zh-CN" sz="2400" dirty="0" err="1"/>
              <a:t>Lovric</a:t>
            </a:r>
            <a:r>
              <a:rPr lang="zh-CN" altLang="en-US" sz="2400" dirty="0"/>
              <a:t>  </a:t>
            </a:r>
            <a:r>
              <a:rPr lang="zh-CN" altLang="en-US" dirty="0"/>
              <a:t>     </a:t>
            </a:r>
            <a:endParaRPr lang="en-US" altLang="zh-CN" dirty="0"/>
          </a:p>
          <a:p>
            <a:pPr algn="ctr"/>
            <a:r>
              <a:rPr lang="zh-CN" altLang="en-US" dirty="0"/>
              <a:t>  </a:t>
            </a:r>
            <a:endParaRPr lang="en-US" altLang="zh-CN" dirty="0"/>
          </a:p>
          <a:p>
            <a:r>
              <a:rPr lang="zh-CN" altLang="en-US" dirty="0"/>
              <a:t>         使用了与经验证据兼容的</a:t>
            </a:r>
            <a:r>
              <a:rPr lang="zh-CN" altLang="en-US" dirty="0">
                <a:solidFill>
                  <a:srgbClr val="FF0000"/>
                </a:solidFill>
              </a:rPr>
              <a:t>效用函数，</a:t>
            </a:r>
            <a:r>
              <a:rPr lang="zh-CN" altLang="en-US" dirty="0"/>
              <a:t>揭示出随着过度自信程度的上升，繁荣和崩溃会比不过度自信时更加明显，也更少发生。</a:t>
            </a:r>
            <a:endParaRPr lang="en-US" altLang="zh-CN" dirty="0"/>
          </a:p>
          <a:p>
            <a:r>
              <a:rPr lang="en-US" altLang="zh-CN" dirty="0"/>
              <a:t>         </a:t>
            </a:r>
          </a:p>
          <a:p>
            <a:r>
              <a:rPr lang="en-US" altLang="zh-CN" dirty="0"/>
              <a:t>        </a:t>
            </a:r>
            <a:r>
              <a:rPr lang="zh-CN" altLang="en-US" dirty="0"/>
              <a:t>他还提出了一个包括过度自信、乐观和悲观的</a:t>
            </a:r>
            <a:r>
              <a:rPr lang="zh-CN" altLang="en-US" dirty="0">
                <a:solidFill>
                  <a:srgbClr val="FF0000"/>
                </a:solidFill>
              </a:rPr>
              <a:t>股票交易模型</a:t>
            </a:r>
            <a:r>
              <a:rPr lang="zh-CN" altLang="en-US" dirty="0"/>
              <a:t>。乐观的</a:t>
            </a:r>
            <a:r>
              <a:rPr lang="en-US" altLang="zh-CN" dirty="0"/>
              <a:t>agent</a:t>
            </a:r>
            <a:r>
              <a:rPr lang="zh-CN" altLang="en-US" dirty="0"/>
              <a:t>会产生强烈的泡沫，悲观的</a:t>
            </a:r>
            <a:r>
              <a:rPr lang="en-US" altLang="zh-CN" dirty="0"/>
              <a:t>agent</a:t>
            </a:r>
            <a:r>
              <a:rPr lang="zh-CN" altLang="en-US" dirty="0"/>
              <a:t>会使股价接近其基本价值，而过度自信会加剧投资者情绪。</a:t>
            </a:r>
          </a:p>
        </p:txBody>
      </p:sp>
    </p:spTree>
    <p:extLst>
      <p:ext uri="{BB962C8B-B14F-4D97-AF65-F5344CB8AC3E}">
        <p14:creationId xmlns:p14="http://schemas.microsoft.com/office/powerpoint/2010/main" val="98887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FBB5800-B305-4DC2-B358-623F37598D37}"/>
              </a:ext>
            </a:extLst>
          </p:cNvPr>
          <p:cNvSpPr txBox="1"/>
          <p:nvPr/>
        </p:nvSpPr>
        <p:spPr>
          <a:xfrm>
            <a:off x="539626" y="-71384"/>
            <a:ext cx="481222"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1</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3" name="文本框 2">
            <a:extLst>
              <a:ext uri="{FF2B5EF4-FFF2-40B4-BE49-F238E27FC236}">
                <a16:creationId xmlns:a16="http://schemas.microsoft.com/office/drawing/2014/main" id="{6234700D-1270-4E0E-A4DA-C0EA7918ADE6}"/>
              </a:ext>
            </a:extLst>
          </p:cNvPr>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r>
              <a:rPr lang="en-US" altLang="zh-CN" b="0" dirty="0">
                <a:latin typeface="站酷庆科黄油体" panose="02000803000000020004" pitchFamily="2" charset="-122"/>
                <a:ea typeface="站酷庆科黄油体" panose="02000803000000020004" pitchFamily="2" charset="-122"/>
                <a:cs typeface="+mn-ea"/>
                <a:sym typeface="+mn-lt"/>
              </a:rPr>
              <a:t>introduction</a:t>
            </a:r>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cxnSp>
        <p:nvCxnSpPr>
          <p:cNvPr id="12" name="直接连接符 11">
            <a:extLst>
              <a:ext uri="{FF2B5EF4-FFF2-40B4-BE49-F238E27FC236}">
                <a16:creationId xmlns:a16="http://schemas.microsoft.com/office/drawing/2014/main" id="{3577E504-CE0B-457F-A1AB-C21D942E962C}"/>
              </a:ext>
            </a:extLst>
          </p:cNvPr>
          <p:cNvCxnSpPr>
            <a:cxnSpLocks/>
          </p:cNvCxnSpPr>
          <p:nvPr/>
        </p:nvCxnSpPr>
        <p:spPr>
          <a:xfrm>
            <a:off x="6063176" y="1294227"/>
            <a:ext cx="0" cy="4881489"/>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EF398141-C7F7-4C72-A70E-AC7BA6A605A5}"/>
              </a:ext>
            </a:extLst>
          </p:cNvPr>
          <p:cNvSpPr txBox="1"/>
          <p:nvPr/>
        </p:nvSpPr>
        <p:spPr>
          <a:xfrm>
            <a:off x="6497723" y="1630679"/>
            <a:ext cx="5345720" cy="4278094"/>
          </a:xfrm>
          <a:prstGeom prst="rect">
            <a:avLst/>
          </a:prstGeom>
          <a:noFill/>
        </p:spPr>
        <p:txBody>
          <a:bodyPr wrap="square" rtlCol="0">
            <a:spAutoFit/>
          </a:bodyPr>
          <a:lstStyle/>
          <a:p>
            <a:pPr algn="ctr"/>
            <a:r>
              <a:rPr lang="zh-CN" altLang="en-US" sz="2000" dirty="0"/>
              <a:t>本文的创新点      </a:t>
            </a:r>
            <a:endParaRPr lang="en-US" altLang="zh-CN" sz="2000" dirty="0"/>
          </a:p>
          <a:p>
            <a:endParaRPr lang="en-US" altLang="zh-CN" dirty="0"/>
          </a:p>
          <a:p>
            <a:r>
              <a:rPr lang="zh-CN" altLang="en-US" dirty="0"/>
              <a:t>       就本文而言，其新意在于：</a:t>
            </a:r>
            <a:endParaRPr lang="en-US" altLang="zh-CN" dirty="0"/>
          </a:p>
          <a:p>
            <a:endParaRPr lang="en-US" altLang="zh-CN" dirty="0"/>
          </a:p>
          <a:p>
            <a:r>
              <a:rPr lang="en-US" altLang="zh-CN" dirty="0"/>
              <a:t>       </a:t>
            </a:r>
            <a:r>
              <a:rPr lang="zh-CN" altLang="en-US" dirty="0"/>
              <a:t>虽然金融学中有很多</a:t>
            </a:r>
            <a:r>
              <a:rPr lang="en-US" altLang="zh-CN" dirty="0"/>
              <a:t>Agent-based</a:t>
            </a:r>
            <a:r>
              <a:rPr lang="zh-CN" altLang="en-US" dirty="0"/>
              <a:t>模型，但很少有</a:t>
            </a:r>
            <a:r>
              <a:rPr lang="zh-CN" altLang="en-US" dirty="0">
                <a:solidFill>
                  <a:srgbClr val="FF0000"/>
                </a:solidFill>
              </a:rPr>
              <a:t>包含情感行为</a:t>
            </a:r>
            <a:r>
              <a:rPr lang="zh-CN" altLang="en-US" dirty="0"/>
              <a:t>的模型。</a:t>
            </a:r>
            <a:endParaRPr lang="en-US" altLang="zh-CN" dirty="0"/>
          </a:p>
          <a:p>
            <a:endParaRPr lang="en-US" altLang="zh-CN" dirty="0"/>
          </a:p>
          <a:p>
            <a:r>
              <a:rPr lang="en-US" altLang="zh-CN" dirty="0"/>
              <a:t>       </a:t>
            </a:r>
            <a:r>
              <a:rPr lang="zh-CN" altLang="en-US" dirty="0"/>
              <a:t>与现有文献相比，本文更注重如何</a:t>
            </a:r>
            <a:r>
              <a:rPr lang="zh-CN" altLang="en-US" dirty="0">
                <a:solidFill>
                  <a:srgbClr val="FF0000"/>
                </a:solidFill>
              </a:rPr>
              <a:t>优化</a:t>
            </a:r>
            <a:r>
              <a:rPr lang="zh-CN" altLang="en-US" dirty="0"/>
              <a:t>两类投资者在同一虚拟证券交易所同时运行时的</a:t>
            </a:r>
            <a:r>
              <a:rPr lang="zh-CN" altLang="en-US" dirty="0">
                <a:solidFill>
                  <a:srgbClr val="FF0000"/>
                </a:solidFill>
              </a:rPr>
              <a:t>效用函数</a:t>
            </a:r>
            <a:r>
              <a:rPr lang="zh-CN" altLang="en-US" dirty="0"/>
              <a:t>，如何设置信心和损失厌恶，以及得到的结果。</a:t>
            </a:r>
            <a:endParaRPr lang="en-US" altLang="zh-CN" dirty="0"/>
          </a:p>
          <a:p>
            <a:endParaRPr lang="en-US" altLang="zh-CN" dirty="0"/>
          </a:p>
          <a:p>
            <a:r>
              <a:rPr lang="en-US" altLang="zh-CN" dirty="0"/>
              <a:t>       </a:t>
            </a:r>
            <a:r>
              <a:rPr lang="zh-CN" altLang="en-US" dirty="0"/>
              <a:t>虽然本文受到了</a:t>
            </a:r>
            <a:r>
              <a:rPr lang="en-US" altLang="zh-CN" dirty="0"/>
              <a:t>LLS</a:t>
            </a:r>
            <a:r>
              <a:rPr lang="zh-CN" altLang="en-US" dirty="0"/>
              <a:t>等学者研究的启发，且</a:t>
            </a:r>
            <a:r>
              <a:rPr lang="en-US" altLang="zh-CN" dirty="0"/>
              <a:t>Fundamentalists</a:t>
            </a:r>
            <a:r>
              <a:rPr lang="zh-CN" altLang="en-US" dirty="0"/>
              <a:t>和其研究的理性投资者相似，但</a:t>
            </a:r>
            <a:r>
              <a:rPr lang="en-US" altLang="zh-CN" dirty="0">
                <a:solidFill>
                  <a:srgbClr val="FF0000"/>
                </a:solidFill>
              </a:rPr>
              <a:t>Chartists</a:t>
            </a:r>
            <a:r>
              <a:rPr lang="zh-CN" altLang="en-US" dirty="0">
                <a:solidFill>
                  <a:srgbClr val="FF0000"/>
                </a:solidFill>
              </a:rPr>
              <a:t>和有效市场信徒却不同</a:t>
            </a:r>
            <a:r>
              <a:rPr lang="zh-CN" altLang="en-US" dirty="0"/>
              <a:t>。</a:t>
            </a:r>
            <a:r>
              <a:rPr lang="en-US" altLang="zh-CN" dirty="0"/>
              <a:t>Chartists</a:t>
            </a:r>
            <a:r>
              <a:rPr lang="zh-CN" altLang="en-US" dirty="0"/>
              <a:t>认为市场不是有效的，通过推断趋势可以赚钱。</a:t>
            </a:r>
          </a:p>
        </p:txBody>
      </p:sp>
      <p:sp>
        <p:nvSpPr>
          <p:cNvPr id="7" name="文本框 6">
            <a:extLst>
              <a:ext uri="{FF2B5EF4-FFF2-40B4-BE49-F238E27FC236}">
                <a16:creationId xmlns:a16="http://schemas.microsoft.com/office/drawing/2014/main" id="{39A3C85B-471B-4194-8BAD-D79F39B44ADD}"/>
              </a:ext>
            </a:extLst>
          </p:cNvPr>
          <p:cNvSpPr txBox="1"/>
          <p:nvPr/>
        </p:nvSpPr>
        <p:spPr>
          <a:xfrm>
            <a:off x="282910" y="1491175"/>
            <a:ext cx="5345720" cy="4616648"/>
          </a:xfrm>
          <a:prstGeom prst="rect">
            <a:avLst/>
          </a:prstGeom>
          <a:noFill/>
        </p:spPr>
        <p:txBody>
          <a:bodyPr wrap="square" rtlCol="0">
            <a:spAutoFit/>
          </a:bodyPr>
          <a:lstStyle/>
          <a:p>
            <a:pPr algn="ctr"/>
            <a:r>
              <a:rPr lang="en-US" altLang="zh-CN" sz="2400" dirty="0" err="1"/>
              <a:t>Bertella</a:t>
            </a:r>
            <a:endParaRPr lang="en-US" altLang="zh-CN" sz="2400" dirty="0"/>
          </a:p>
          <a:p>
            <a:pPr algn="ctr"/>
            <a:endParaRPr lang="en-US" altLang="zh-CN" dirty="0"/>
          </a:p>
          <a:p>
            <a:r>
              <a:rPr lang="zh-CN" altLang="en-US" dirty="0"/>
              <a:t>         用一个</a:t>
            </a:r>
            <a:r>
              <a:rPr lang="zh-CN" altLang="en-US" dirty="0">
                <a:solidFill>
                  <a:srgbClr val="FF0000"/>
                </a:solidFill>
              </a:rPr>
              <a:t>简化的效用函数</a:t>
            </a:r>
            <a:r>
              <a:rPr lang="zh-CN" altLang="en-US" dirty="0"/>
              <a:t>建立了一个由这两类投资者组成的人工市场。代理人评估股票价格的策略不同，表现出不同的记忆长度和信心水平。</a:t>
            </a:r>
            <a:endParaRPr lang="en-US" altLang="zh-CN" dirty="0"/>
          </a:p>
          <a:p>
            <a:endParaRPr lang="en-US" altLang="zh-CN" dirty="0"/>
          </a:p>
          <a:p>
            <a:r>
              <a:rPr lang="en-US" altLang="zh-CN" dirty="0"/>
              <a:t>        </a:t>
            </a:r>
            <a:r>
              <a:rPr lang="zh-CN" altLang="en-US" dirty="0"/>
              <a:t>当</a:t>
            </a:r>
            <a:r>
              <a:rPr lang="zh-CN" altLang="en-US" dirty="0">
                <a:solidFill>
                  <a:srgbClr val="FF0000"/>
                </a:solidFill>
              </a:rPr>
              <a:t>个体</a:t>
            </a:r>
            <a:r>
              <a:rPr lang="zh-CN" altLang="en-US" dirty="0"/>
              <a:t>所使用</a:t>
            </a:r>
            <a:r>
              <a:rPr lang="zh-CN" altLang="en-US" dirty="0">
                <a:solidFill>
                  <a:srgbClr val="FF0000"/>
                </a:solidFill>
              </a:rPr>
              <a:t>策略</a:t>
            </a:r>
            <a:r>
              <a:rPr lang="zh-CN" altLang="en-US" dirty="0"/>
              <a:t>的</a:t>
            </a:r>
            <a:r>
              <a:rPr lang="zh-CN" altLang="en-US" dirty="0">
                <a:solidFill>
                  <a:srgbClr val="FF0000"/>
                </a:solidFill>
              </a:rPr>
              <a:t>异质性增加</a:t>
            </a:r>
            <a:r>
              <a:rPr lang="zh-CN" altLang="en-US" dirty="0"/>
              <a:t>时，会出现</a:t>
            </a:r>
            <a:r>
              <a:rPr lang="zh-CN" altLang="en-US" dirty="0">
                <a:solidFill>
                  <a:srgbClr val="FF0000"/>
                </a:solidFill>
              </a:rPr>
              <a:t>过度的波动性和峰度</a:t>
            </a:r>
            <a:r>
              <a:rPr lang="zh-CN" altLang="en-US" dirty="0"/>
              <a:t>。</a:t>
            </a:r>
            <a:endParaRPr lang="en-US" altLang="zh-CN" dirty="0"/>
          </a:p>
          <a:p>
            <a:endParaRPr lang="en-US" altLang="zh-CN" dirty="0"/>
          </a:p>
          <a:p>
            <a:r>
              <a:rPr lang="en-US" altLang="zh-CN" dirty="0"/>
              <a:t>        </a:t>
            </a:r>
            <a:r>
              <a:rPr lang="zh-CN" altLang="en-US" dirty="0"/>
              <a:t>当后类投资者变得有信心时，平均信心与回报率之间存在</a:t>
            </a:r>
            <a:r>
              <a:rPr lang="zh-CN" altLang="en-US" dirty="0">
                <a:solidFill>
                  <a:srgbClr val="FF0000"/>
                </a:solidFill>
              </a:rPr>
              <a:t>正相关</a:t>
            </a:r>
            <a:r>
              <a:rPr lang="zh-CN" altLang="en-US" dirty="0"/>
              <a:t>关系。信心的引入反映了较高的市场波动性和非理性对市场行为的不利影响。</a:t>
            </a:r>
            <a:endParaRPr lang="en-US" altLang="zh-CN" dirty="0"/>
          </a:p>
          <a:p>
            <a:endParaRPr lang="en-US" altLang="zh-CN" dirty="0"/>
          </a:p>
          <a:p>
            <a:r>
              <a:rPr lang="zh-CN" altLang="en-US" dirty="0"/>
              <a:t>       他们的另一篇文献与上面的不同之处在于他们建模可信度的方式以及他们验证其模型的鲁棒性方式不同。</a:t>
            </a:r>
          </a:p>
        </p:txBody>
      </p:sp>
    </p:spTree>
    <p:extLst>
      <p:ext uri="{BB962C8B-B14F-4D97-AF65-F5344CB8AC3E}">
        <p14:creationId xmlns:p14="http://schemas.microsoft.com/office/powerpoint/2010/main" val="21973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8323" y="2093433"/>
            <a:ext cx="7196034" cy="1142566"/>
          </a:xfrm>
          <a:prstGeom prst="rect">
            <a:avLst/>
          </a:prstGeom>
        </p:spPr>
      </p:pic>
      <p:sp>
        <p:nvSpPr>
          <p:cNvPr id="3" name="矩形 2"/>
          <p:cNvSpPr/>
          <p:nvPr/>
        </p:nvSpPr>
        <p:spPr>
          <a:xfrm>
            <a:off x="5440251" y="2372328"/>
            <a:ext cx="3135465" cy="584775"/>
          </a:xfrm>
          <a:prstGeom prst="rect">
            <a:avLst/>
          </a:prstGeom>
        </p:spPr>
        <p:txBody>
          <a:bodyPr wrap="square">
            <a:spAutoFit/>
          </a:bodyPr>
          <a:lstStyle/>
          <a:p>
            <a:r>
              <a:rPr lang="en-US" altLang="zh-CN" sz="3200" dirty="0">
                <a:latin typeface="站酷庆科黄油体" panose="02000803000000020004" pitchFamily="2" charset="-122"/>
                <a:ea typeface="站酷庆科黄油体" panose="02000803000000020004" pitchFamily="2" charset="-122"/>
              </a:rPr>
              <a:t>Model</a:t>
            </a:r>
            <a:endParaRPr lang="zh-CN" altLang="en-US" sz="3200" dirty="0">
              <a:latin typeface="站酷庆科黄油体" panose="02000803000000020004" pitchFamily="2" charset="-122"/>
              <a:ea typeface="站酷庆科黄油体" panose="02000803000000020004" pitchFamily="2" charset="-122"/>
            </a:endParaRPr>
          </a:p>
        </p:txBody>
      </p:sp>
      <p:sp>
        <p:nvSpPr>
          <p:cNvPr id="4" name="文本框 3"/>
          <p:cNvSpPr txBox="1"/>
          <p:nvPr/>
        </p:nvSpPr>
        <p:spPr>
          <a:xfrm>
            <a:off x="5785657" y="1018112"/>
            <a:ext cx="846707"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2</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42752381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风简约工作汇报述职报告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syqerdm">
      <a:majorFont>
        <a:latin typeface="阿里巴巴普惠体 2.0 55 Regular"/>
        <a:ea typeface="阿里巴巴普惠体 2.0 55 Regular"/>
        <a:cs typeface=""/>
      </a:majorFont>
      <a:minorFont>
        <a:latin typeface="阿里巴巴普惠体 2.0 55 Regular"/>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1190</TotalTime>
  <Words>2884</Words>
  <Application>Microsoft Office PowerPoint</Application>
  <PresentationFormat>宽屏</PresentationFormat>
  <Paragraphs>309</Paragraphs>
  <Slides>45</Slides>
  <Notes>39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45</vt:i4>
      </vt:variant>
    </vt:vector>
  </HeadingPairs>
  <TitlesOfParts>
    <vt:vector size="54" baseType="lpstr">
      <vt:lpstr>阿里巴巴普惠体 2.0 55 Regular</vt:lpstr>
      <vt:lpstr>等线</vt:lpstr>
      <vt:lpstr>宋体</vt:lpstr>
      <vt:lpstr>优设标题黑</vt:lpstr>
      <vt:lpstr>站酷庆科黄油体</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李 洪瑶</cp:lastModifiedBy>
  <cp:revision>441</cp:revision>
  <dcterms:created xsi:type="dcterms:W3CDTF">2019-07-22T01:12:00Z</dcterms:created>
  <dcterms:modified xsi:type="dcterms:W3CDTF">2022-01-19T04:31:32Z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