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81" r:id="rId3"/>
    <p:sldId id="295" r:id="rId4"/>
    <p:sldId id="279" r:id="rId5"/>
    <p:sldId id="280" r:id="rId6"/>
    <p:sldId id="283" r:id="rId7"/>
    <p:sldId id="301" r:id="rId8"/>
    <p:sldId id="284" r:id="rId9"/>
    <p:sldId id="285" r:id="rId10"/>
    <p:sldId id="286" r:id="rId11"/>
    <p:sldId id="287" r:id="rId12"/>
    <p:sldId id="288" r:id="rId13"/>
    <p:sldId id="290" r:id="rId14"/>
    <p:sldId id="291" r:id="rId15"/>
    <p:sldId id="292" r:id="rId16"/>
    <p:sldId id="294" r:id="rId17"/>
    <p:sldId id="297" r:id="rId18"/>
    <p:sldId id="298" r:id="rId19"/>
    <p:sldId id="300" r:id="rId20"/>
    <p:sldId id="299" r:id="rId21"/>
    <p:sldId id="270" r:id="rId22"/>
    <p:sldId id="261"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000"/>
    <a:srgbClr val="FAB534"/>
    <a:srgbClr val="FFDA93"/>
    <a:srgbClr val="A40000"/>
    <a:srgbClr val="9E0000"/>
    <a:srgbClr val="C7450B"/>
    <a:srgbClr val="E24E0C"/>
    <a:srgbClr val="DC6140"/>
    <a:srgbClr val="E60000"/>
    <a:srgbClr val="C967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20" autoAdjust="0"/>
    <p:restoredTop sz="96182" autoAdjust="0"/>
  </p:normalViewPr>
  <p:slideViewPr>
    <p:cSldViewPr snapToGrid="0">
      <p:cViewPr varScale="1">
        <p:scale>
          <a:sx n="63" d="100"/>
          <a:sy n="63" d="100"/>
        </p:scale>
        <p:origin x="528" y="48"/>
      </p:cViewPr>
      <p:guideLst/>
    </p:cSldViewPr>
  </p:slideViewPr>
  <p:notesTextViewPr>
    <p:cViewPr>
      <p:scale>
        <a:sx n="3" d="2"/>
        <a:sy n="3" d="2"/>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6C9DBE-BE57-4B9C-BF38-CAD77DB43459}" type="doc">
      <dgm:prSet loTypeId="urn:microsoft.com/office/officeart/2005/8/layout/hList1" loCatId="list" qsTypeId="urn:microsoft.com/office/officeart/2005/8/quickstyle/3d1" qsCatId="3D" csTypeId="urn:microsoft.com/office/officeart/2005/8/colors/accent1_2" csCatId="accent1" phldr="1"/>
      <dgm:spPr/>
      <dgm:t>
        <a:bodyPr/>
        <a:lstStyle/>
        <a:p>
          <a:endParaRPr lang="zh-CN" altLang="en-US"/>
        </a:p>
      </dgm:t>
    </dgm:pt>
    <dgm:pt modelId="{A4FC0831-92B1-4FFC-96D4-CAC85E9258EC}">
      <dgm:prSet phldrT="[文本]"/>
      <dgm:spPr/>
      <dgm:t>
        <a:bodyPr/>
        <a:lstStyle/>
        <a:p>
          <a:r>
            <a:rPr lang="zh-CN" altLang="en-US" dirty="0"/>
            <a:t>卡方检验</a:t>
          </a:r>
        </a:p>
      </dgm:t>
    </dgm:pt>
    <dgm:pt modelId="{B84BDC89-4561-4502-A185-243762AF6B33}" type="parTrans" cxnId="{8FBB9E17-2F5C-45BE-B5C8-99E2120F08FC}">
      <dgm:prSet/>
      <dgm:spPr/>
      <dgm:t>
        <a:bodyPr/>
        <a:lstStyle/>
        <a:p>
          <a:endParaRPr lang="zh-CN" altLang="en-US"/>
        </a:p>
      </dgm:t>
    </dgm:pt>
    <dgm:pt modelId="{43645FC2-7E85-44DC-A403-1EC566E88601}" type="sibTrans" cxnId="{8FBB9E17-2F5C-45BE-B5C8-99E2120F08FC}">
      <dgm:prSet/>
      <dgm:spPr/>
      <dgm:t>
        <a:bodyPr/>
        <a:lstStyle/>
        <a:p>
          <a:endParaRPr lang="zh-CN" altLang="en-US"/>
        </a:p>
      </dgm:t>
    </dgm:pt>
    <dgm:pt modelId="{9BBCC578-19B8-497E-A021-050F40AF487A}">
      <dgm:prSet phldrT="[文本]" custT="1"/>
      <dgm:spPr/>
      <dgm:t>
        <a:bodyPr/>
        <a:lstStyle/>
        <a:p>
          <a:pPr algn="l"/>
          <a:r>
            <a:rPr lang="zh-CN" altLang="en-US" sz="1600" dirty="0"/>
            <a:t>评估每个项目的反应分布在国家层面是否与偶然情况有显著差异</a:t>
          </a:r>
        </a:p>
      </dgm:t>
    </dgm:pt>
    <dgm:pt modelId="{4E810770-3326-492E-8E2F-68DADFE13010}" type="parTrans" cxnId="{45035559-5396-4DCF-A018-E47896227CB7}">
      <dgm:prSet/>
      <dgm:spPr/>
      <dgm:t>
        <a:bodyPr/>
        <a:lstStyle/>
        <a:p>
          <a:endParaRPr lang="zh-CN" altLang="en-US"/>
        </a:p>
      </dgm:t>
    </dgm:pt>
    <dgm:pt modelId="{C952ACC3-7F7A-49C9-B8C1-C81E641FC050}" type="sibTrans" cxnId="{45035559-5396-4DCF-A018-E47896227CB7}">
      <dgm:prSet/>
      <dgm:spPr/>
      <dgm:t>
        <a:bodyPr/>
        <a:lstStyle/>
        <a:p>
          <a:endParaRPr lang="zh-CN" altLang="en-US"/>
        </a:p>
      </dgm:t>
    </dgm:pt>
    <dgm:pt modelId="{6A15F82B-0DE4-4B98-995B-4EDE7EE1C5B2}">
      <dgm:prSet phldrT="[文本]"/>
      <dgm:spPr/>
      <dgm:t>
        <a:bodyPr/>
        <a:lstStyle/>
        <a:p>
          <a:r>
            <a:rPr lang="zh-CN" altLang="en-US" dirty="0"/>
            <a:t>引导分析</a:t>
          </a:r>
        </a:p>
      </dgm:t>
    </dgm:pt>
    <dgm:pt modelId="{31BF6348-2FC1-404C-9D9C-2D3AA24A3FE4}" type="parTrans" cxnId="{4ACDBCF2-1453-454F-A7CA-9ABDCCB51734}">
      <dgm:prSet/>
      <dgm:spPr/>
      <dgm:t>
        <a:bodyPr/>
        <a:lstStyle/>
        <a:p>
          <a:endParaRPr lang="zh-CN" altLang="en-US"/>
        </a:p>
      </dgm:t>
    </dgm:pt>
    <dgm:pt modelId="{138C36AF-2F88-465F-9CB1-FF3A2D6FD4BA}" type="sibTrans" cxnId="{4ACDBCF2-1453-454F-A7CA-9ABDCCB51734}">
      <dgm:prSet/>
      <dgm:spPr/>
      <dgm:t>
        <a:bodyPr/>
        <a:lstStyle/>
        <a:p>
          <a:endParaRPr lang="zh-CN" altLang="en-US"/>
        </a:p>
      </dgm:t>
    </dgm:pt>
    <dgm:pt modelId="{24D623E1-27AB-4BE9-BC17-5EECC88886DC}">
      <dgm:prSet phldrT="[文本]" custT="1"/>
      <dgm:spPr/>
      <dgm:t>
        <a:bodyPr/>
        <a:lstStyle/>
        <a:p>
          <a:r>
            <a:rPr lang="zh-CN" altLang="en-US" sz="1600" dirty="0"/>
            <a:t>评估研究结果在多大程度上是由抽样变异所造成的</a:t>
          </a:r>
        </a:p>
      </dgm:t>
    </dgm:pt>
    <dgm:pt modelId="{532D5BBD-BA15-4D59-9D40-814546080C31}" type="parTrans" cxnId="{FBF1AEA0-AE0B-4AA1-83FF-5809BB1C1C69}">
      <dgm:prSet/>
      <dgm:spPr/>
      <dgm:t>
        <a:bodyPr/>
        <a:lstStyle/>
        <a:p>
          <a:endParaRPr lang="zh-CN" altLang="en-US"/>
        </a:p>
      </dgm:t>
    </dgm:pt>
    <dgm:pt modelId="{EAA41503-CE9E-400B-8FAE-087490FB2151}" type="sibTrans" cxnId="{FBF1AEA0-AE0B-4AA1-83FF-5809BB1C1C69}">
      <dgm:prSet/>
      <dgm:spPr/>
      <dgm:t>
        <a:bodyPr/>
        <a:lstStyle/>
        <a:p>
          <a:endParaRPr lang="zh-CN" altLang="en-US"/>
        </a:p>
      </dgm:t>
    </dgm:pt>
    <dgm:pt modelId="{FB1333A3-E747-46B4-874D-1DE60E9BE1FD}">
      <dgm:prSet phldrT="[文本]"/>
      <dgm:spPr/>
      <dgm:t>
        <a:bodyPr/>
        <a:lstStyle/>
        <a:p>
          <a:r>
            <a:rPr lang="zh-CN" altLang="en-US" dirty="0"/>
            <a:t>非合并分析</a:t>
          </a:r>
        </a:p>
      </dgm:t>
    </dgm:pt>
    <dgm:pt modelId="{70D0E330-3252-4C71-87B7-06BAF3867A9C}" type="parTrans" cxnId="{F47AFB67-682D-46A8-AFDC-D25A8842DD3C}">
      <dgm:prSet/>
      <dgm:spPr/>
      <dgm:t>
        <a:bodyPr/>
        <a:lstStyle/>
        <a:p>
          <a:endParaRPr lang="zh-CN" altLang="en-US"/>
        </a:p>
      </dgm:t>
    </dgm:pt>
    <dgm:pt modelId="{C8F85DCC-F770-411B-AB2B-F529ECAD3420}" type="sibTrans" cxnId="{F47AFB67-682D-46A8-AFDC-D25A8842DD3C}">
      <dgm:prSet/>
      <dgm:spPr/>
      <dgm:t>
        <a:bodyPr/>
        <a:lstStyle/>
        <a:p>
          <a:endParaRPr lang="zh-CN" altLang="en-US"/>
        </a:p>
      </dgm:t>
    </dgm:pt>
    <dgm:pt modelId="{96AB83CC-0313-4275-8ACA-21302AC34BFA}">
      <dgm:prSet phldrT="[文本]" custT="1"/>
      <dgm:spPr/>
      <dgm:t>
        <a:bodyPr/>
        <a:lstStyle/>
        <a:p>
          <a:r>
            <a:rPr lang="zh-CN" altLang="en-US" sz="1600" dirty="0"/>
            <a:t>计算每个项目和国家的优势比</a:t>
          </a:r>
        </a:p>
      </dgm:t>
    </dgm:pt>
    <dgm:pt modelId="{ABD62EE5-FE9F-4E2E-ABB2-E6E366994365}" type="parTrans" cxnId="{F49DD3C1-1A72-42A9-8997-D7971C5DF45F}">
      <dgm:prSet/>
      <dgm:spPr/>
      <dgm:t>
        <a:bodyPr/>
        <a:lstStyle/>
        <a:p>
          <a:endParaRPr lang="zh-CN" altLang="en-US"/>
        </a:p>
      </dgm:t>
    </dgm:pt>
    <dgm:pt modelId="{4C3A48BD-2672-40F0-91D2-ACAFD23219D2}" type="sibTrans" cxnId="{F49DD3C1-1A72-42A9-8997-D7971C5DF45F}">
      <dgm:prSet/>
      <dgm:spPr/>
      <dgm:t>
        <a:bodyPr/>
        <a:lstStyle/>
        <a:p>
          <a:endParaRPr lang="zh-CN" altLang="en-US"/>
        </a:p>
      </dgm:t>
    </dgm:pt>
    <dgm:pt modelId="{D7FBD98F-E20F-45E2-9DDE-6712C10C82F6}">
      <dgm:prSet phldrT="[文本]"/>
      <dgm:spPr/>
      <dgm:t>
        <a:bodyPr/>
        <a:lstStyle/>
        <a:p>
          <a:r>
            <a:rPr lang="zh-CN" altLang="en-US" dirty="0"/>
            <a:t>随机效应荟萃分析（合并分析）</a:t>
          </a:r>
        </a:p>
      </dgm:t>
    </dgm:pt>
    <dgm:pt modelId="{24444C50-39A7-4639-9570-C10EE83D5E1A}" type="parTrans" cxnId="{39FB9D2E-5072-4E52-83CC-E3804CFF5385}">
      <dgm:prSet/>
      <dgm:spPr/>
      <dgm:t>
        <a:bodyPr/>
        <a:lstStyle/>
        <a:p>
          <a:endParaRPr lang="zh-CN" altLang="en-US"/>
        </a:p>
      </dgm:t>
    </dgm:pt>
    <dgm:pt modelId="{976DF4D5-DCC7-46FD-9413-052346B819C4}" type="sibTrans" cxnId="{39FB9D2E-5072-4E52-83CC-E3804CFF5385}">
      <dgm:prSet/>
      <dgm:spPr/>
      <dgm:t>
        <a:bodyPr/>
        <a:lstStyle/>
        <a:p>
          <a:endParaRPr lang="zh-CN" altLang="en-US"/>
        </a:p>
      </dgm:t>
    </dgm:pt>
    <dgm:pt modelId="{1DA7C6BE-83AC-4AE4-9C0D-081D98F0749E}">
      <dgm:prSet/>
      <dgm:spPr/>
      <dgm:t>
        <a:bodyPr/>
        <a:lstStyle/>
        <a:p>
          <a:r>
            <a:rPr lang="zh-CN" altLang="en-US" dirty="0"/>
            <a:t>分层贝叶斯模型</a:t>
          </a:r>
        </a:p>
      </dgm:t>
    </dgm:pt>
    <dgm:pt modelId="{C34E2CF8-CA60-45B8-9313-210E6E145DE3}" type="parTrans" cxnId="{C0FFB564-1080-40B9-A6DD-CD4D5FC98D9A}">
      <dgm:prSet/>
      <dgm:spPr/>
      <dgm:t>
        <a:bodyPr/>
        <a:lstStyle/>
        <a:p>
          <a:endParaRPr lang="zh-CN" altLang="en-US"/>
        </a:p>
      </dgm:t>
    </dgm:pt>
    <dgm:pt modelId="{9C32C623-4501-4CED-99BE-7A22D8097B1D}" type="sibTrans" cxnId="{C0FFB564-1080-40B9-A6DD-CD4D5FC98D9A}">
      <dgm:prSet/>
      <dgm:spPr/>
      <dgm:t>
        <a:bodyPr/>
        <a:lstStyle/>
        <a:p>
          <a:endParaRPr lang="zh-CN" altLang="en-US"/>
        </a:p>
      </dgm:t>
    </dgm:pt>
    <dgm:pt modelId="{E329A2E4-258A-4EF6-B4F0-8A63AAE18314}">
      <dgm:prSet phldrT="[文本]" custT="1"/>
      <dgm:spPr/>
      <dgm:t>
        <a:bodyPr/>
        <a:lstStyle/>
        <a:p>
          <a:r>
            <a:rPr lang="zh-CN" altLang="en-US" sz="1600" dirty="0"/>
            <a:t>探讨</a:t>
          </a:r>
          <a:r>
            <a:rPr lang="en-US" altLang="en-US" sz="1600" dirty="0"/>
            <a:t>1979</a:t>
          </a:r>
          <a:r>
            <a:rPr lang="zh-CN" altLang="en-US" sz="1600" dirty="0"/>
            <a:t>年理论对比对的集合效应大小</a:t>
          </a:r>
        </a:p>
      </dgm:t>
    </dgm:pt>
    <dgm:pt modelId="{55A19CA5-9436-4CBB-BAFE-022DF64D9CA1}" type="parTrans" cxnId="{5FEEA7E2-A12F-4F1C-AF47-292F0B394F01}">
      <dgm:prSet/>
      <dgm:spPr/>
      <dgm:t>
        <a:bodyPr/>
        <a:lstStyle/>
        <a:p>
          <a:endParaRPr lang="zh-CN" altLang="en-US"/>
        </a:p>
      </dgm:t>
    </dgm:pt>
    <dgm:pt modelId="{5EFB8046-A398-48A3-959E-CF4E41BF2F25}" type="sibTrans" cxnId="{5FEEA7E2-A12F-4F1C-AF47-292F0B394F01}">
      <dgm:prSet/>
      <dgm:spPr/>
      <dgm:t>
        <a:bodyPr/>
        <a:lstStyle/>
        <a:p>
          <a:endParaRPr lang="zh-CN" altLang="en-US"/>
        </a:p>
      </dgm:t>
    </dgm:pt>
    <dgm:pt modelId="{5CC9E3A0-0353-4009-B374-79B54E753C2B}">
      <dgm:prSet phldrT="[文本]" custT="1"/>
      <dgm:spPr/>
      <dgm:t>
        <a:bodyPr/>
        <a:lstStyle/>
        <a:p>
          <a:r>
            <a:rPr lang="zh-CN" altLang="en-US" sz="1600" dirty="0"/>
            <a:t>探讨项目的效应大小</a:t>
          </a:r>
        </a:p>
      </dgm:t>
    </dgm:pt>
    <dgm:pt modelId="{2114F23C-EFA8-47CA-AC25-61D2C83BDD49}" type="parTrans" cxnId="{9AC51264-E79B-4CF4-88A5-41F8D085A050}">
      <dgm:prSet/>
      <dgm:spPr/>
      <dgm:t>
        <a:bodyPr/>
        <a:lstStyle/>
        <a:p>
          <a:endParaRPr lang="zh-CN" altLang="en-US"/>
        </a:p>
      </dgm:t>
    </dgm:pt>
    <dgm:pt modelId="{44029E38-F50F-4A1A-9560-2424594E8EC1}" type="sibTrans" cxnId="{9AC51264-E79B-4CF4-88A5-41F8D085A050}">
      <dgm:prSet/>
      <dgm:spPr/>
      <dgm:t>
        <a:bodyPr/>
        <a:lstStyle/>
        <a:p>
          <a:endParaRPr lang="zh-CN" altLang="en-US"/>
        </a:p>
      </dgm:t>
    </dgm:pt>
    <dgm:pt modelId="{D1DED165-410F-42A0-8678-C2E46E2C4E4B}">
      <dgm:prSet phldrT="[文本]" custT="1"/>
      <dgm:spPr/>
      <dgm:t>
        <a:bodyPr/>
        <a:lstStyle/>
        <a:p>
          <a:r>
            <a:rPr lang="zh-CN" altLang="en-US" sz="1600" dirty="0"/>
            <a:t>计算每个国家和理论对比对的优势比</a:t>
          </a:r>
        </a:p>
      </dgm:t>
    </dgm:pt>
    <dgm:pt modelId="{D6F94BB1-671A-4EA6-8512-CAE3038F0AD0}" type="parTrans" cxnId="{B49B6EB5-52B4-4DF3-93B6-EE6D9F04C25A}">
      <dgm:prSet/>
      <dgm:spPr/>
      <dgm:t>
        <a:bodyPr/>
        <a:lstStyle/>
        <a:p>
          <a:endParaRPr lang="zh-CN" altLang="en-US"/>
        </a:p>
      </dgm:t>
    </dgm:pt>
    <dgm:pt modelId="{5896C2FD-E7C1-4771-9738-6DF999835B72}" type="sibTrans" cxnId="{B49B6EB5-52B4-4DF3-93B6-EE6D9F04C25A}">
      <dgm:prSet/>
      <dgm:spPr/>
      <dgm:t>
        <a:bodyPr/>
        <a:lstStyle/>
        <a:p>
          <a:endParaRPr lang="zh-CN" altLang="en-US"/>
        </a:p>
      </dgm:t>
    </dgm:pt>
    <dgm:pt modelId="{453331EB-3FB1-4EC0-8C64-1D0E1451321A}">
      <dgm:prSet custT="1"/>
      <dgm:spPr/>
      <dgm:t>
        <a:bodyPr/>
        <a:lstStyle/>
        <a:p>
          <a:r>
            <a:rPr lang="zh-CN" altLang="en-US" sz="1600" dirty="0"/>
            <a:t>测试人口统计量是否可靠影响选择</a:t>
          </a:r>
        </a:p>
      </dgm:t>
    </dgm:pt>
    <dgm:pt modelId="{FFB327C4-2D93-4B04-B9AF-C5BF7375E6F8}" type="parTrans" cxnId="{94FCF902-0D1A-4BD5-9113-224498AE6EC1}">
      <dgm:prSet/>
      <dgm:spPr/>
      <dgm:t>
        <a:bodyPr/>
        <a:lstStyle/>
        <a:p>
          <a:endParaRPr lang="zh-CN" altLang="en-US"/>
        </a:p>
      </dgm:t>
    </dgm:pt>
    <dgm:pt modelId="{57059AD1-2FAC-49AE-BBCE-9C3619980B13}" type="sibTrans" cxnId="{94FCF902-0D1A-4BD5-9113-224498AE6EC1}">
      <dgm:prSet/>
      <dgm:spPr/>
      <dgm:t>
        <a:bodyPr/>
        <a:lstStyle/>
        <a:p>
          <a:endParaRPr lang="zh-CN" altLang="en-US"/>
        </a:p>
      </dgm:t>
    </dgm:pt>
    <dgm:pt modelId="{C625E7EC-D637-4C9B-9A17-BA4004F142E2}">
      <dgm:prSet/>
      <dgm:spPr/>
      <dgm:t>
        <a:bodyPr/>
        <a:lstStyle/>
        <a:p>
          <a:r>
            <a:rPr lang="zh-CN" altLang="en-US" dirty="0"/>
            <a:t>分层逻辑回归模型</a:t>
          </a:r>
        </a:p>
      </dgm:t>
    </dgm:pt>
    <dgm:pt modelId="{42A7B360-99B1-40CC-AF4A-1A56496099D6}" type="parTrans" cxnId="{B2980AD9-A753-4DEE-9F83-88F443E5290C}">
      <dgm:prSet/>
      <dgm:spPr/>
      <dgm:t>
        <a:bodyPr/>
        <a:lstStyle/>
        <a:p>
          <a:endParaRPr lang="zh-CN" altLang="en-US"/>
        </a:p>
      </dgm:t>
    </dgm:pt>
    <dgm:pt modelId="{9C5170DC-6EAC-41B7-BB99-DD070D9DCF09}" type="sibTrans" cxnId="{B2980AD9-A753-4DEE-9F83-88F443E5290C}">
      <dgm:prSet/>
      <dgm:spPr/>
      <dgm:t>
        <a:bodyPr/>
        <a:lstStyle/>
        <a:p>
          <a:endParaRPr lang="zh-CN" altLang="en-US"/>
        </a:p>
      </dgm:t>
    </dgm:pt>
    <dgm:pt modelId="{DA8C33A3-F571-43F7-936F-A0B5219A28EF}">
      <dgm:prSet custT="1"/>
      <dgm:spPr/>
      <dgm:t>
        <a:bodyPr/>
        <a:lstStyle/>
        <a:p>
          <a:r>
            <a:rPr lang="zh-CN" altLang="en-US" sz="1600" dirty="0"/>
            <a:t>检验厌恶损失的认知是否调节了所观察到的对比效应</a:t>
          </a:r>
        </a:p>
      </dgm:t>
    </dgm:pt>
    <dgm:pt modelId="{38871255-5273-4ADC-9EC0-5397A134C2F7}" type="parTrans" cxnId="{104145D3-DD4E-457A-ABB1-A0B7AD38A0B1}">
      <dgm:prSet/>
      <dgm:spPr/>
      <dgm:t>
        <a:bodyPr/>
        <a:lstStyle/>
        <a:p>
          <a:endParaRPr lang="zh-CN" altLang="en-US"/>
        </a:p>
      </dgm:t>
    </dgm:pt>
    <dgm:pt modelId="{A08C5101-54A5-4F23-BE1E-07EB358DF923}" type="sibTrans" cxnId="{104145D3-DD4E-457A-ABB1-A0B7AD38A0B1}">
      <dgm:prSet/>
      <dgm:spPr/>
      <dgm:t>
        <a:bodyPr/>
        <a:lstStyle/>
        <a:p>
          <a:endParaRPr lang="zh-CN" altLang="en-US"/>
        </a:p>
      </dgm:t>
    </dgm:pt>
    <dgm:pt modelId="{01E83843-6E3D-4858-8B92-D1370DE61C76}" type="pres">
      <dgm:prSet presAssocID="{CF6C9DBE-BE57-4B9C-BF38-CAD77DB43459}" presName="Name0" presStyleCnt="0">
        <dgm:presLayoutVars>
          <dgm:dir/>
          <dgm:animLvl val="lvl"/>
          <dgm:resizeHandles val="exact"/>
        </dgm:presLayoutVars>
      </dgm:prSet>
      <dgm:spPr/>
    </dgm:pt>
    <dgm:pt modelId="{5FE6DDF7-C2E0-45D0-87E8-4D83FA4AD1F5}" type="pres">
      <dgm:prSet presAssocID="{A4FC0831-92B1-4FFC-96D4-CAC85E9258EC}" presName="composite" presStyleCnt="0"/>
      <dgm:spPr/>
    </dgm:pt>
    <dgm:pt modelId="{AE30C623-97E4-4088-863C-DE8CD15634A6}" type="pres">
      <dgm:prSet presAssocID="{A4FC0831-92B1-4FFC-96D4-CAC85E9258EC}" presName="parTx" presStyleLbl="alignNode1" presStyleIdx="0" presStyleCnt="6" custScaleY="112264" custLinFactY="-46723" custLinFactNeighborX="-557" custLinFactNeighborY="-100000">
        <dgm:presLayoutVars>
          <dgm:chMax val="0"/>
          <dgm:chPref val="0"/>
          <dgm:bulletEnabled val="1"/>
        </dgm:presLayoutVars>
      </dgm:prSet>
      <dgm:spPr/>
    </dgm:pt>
    <dgm:pt modelId="{900A7E53-9B43-4853-A3D4-BD8D3C3CAD86}" type="pres">
      <dgm:prSet presAssocID="{A4FC0831-92B1-4FFC-96D4-CAC85E9258EC}" presName="desTx" presStyleLbl="alignAccFollowNode1" presStyleIdx="0" presStyleCnt="6" custScaleY="190598" custLinFactNeighborY="12792">
        <dgm:presLayoutVars>
          <dgm:bulletEnabled val="1"/>
        </dgm:presLayoutVars>
      </dgm:prSet>
      <dgm:spPr/>
    </dgm:pt>
    <dgm:pt modelId="{CDCF09AC-C618-43CB-AB64-3AEEB278A0BD}" type="pres">
      <dgm:prSet presAssocID="{43645FC2-7E85-44DC-A403-1EC566E88601}" presName="space" presStyleCnt="0"/>
      <dgm:spPr/>
    </dgm:pt>
    <dgm:pt modelId="{5C3DA58E-D593-46A9-9D36-32EC46383C9D}" type="pres">
      <dgm:prSet presAssocID="{6A15F82B-0DE4-4B98-995B-4EDE7EE1C5B2}" presName="composite" presStyleCnt="0"/>
      <dgm:spPr/>
    </dgm:pt>
    <dgm:pt modelId="{45DCA592-5626-49F6-9A48-4CB95528A61B}" type="pres">
      <dgm:prSet presAssocID="{6A15F82B-0DE4-4B98-995B-4EDE7EE1C5B2}" presName="parTx" presStyleLbl="alignNode1" presStyleIdx="1" presStyleCnt="6" custScaleY="112264" custLinFactX="100000" custLinFactY="-46723" custLinFactNeighborX="127746" custLinFactNeighborY="-100000">
        <dgm:presLayoutVars>
          <dgm:chMax val="0"/>
          <dgm:chPref val="0"/>
          <dgm:bulletEnabled val="1"/>
        </dgm:presLayoutVars>
      </dgm:prSet>
      <dgm:spPr/>
    </dgm:pt>
    <dgm:pt modelId="{5EF6770D-98E8-4FA5-9BC6-B85A835687CE}" type="pres">
      <dgm:prSet presAssocID="{6A15F82B-0DE4-4B98-995B-4EDE7EE1C5B2}" presName="desTx" presStyleLbl="alignAccFollowNode1" presStyleIdx="1" presStyleCnt="6" custScaleY="190598" custLinFactX="100000" custLinFactNeighborX="128303" custLinFactNeighborY="12947">
        <dgm:presLayoutVars>
          <dgm:bulletEnabled val="1"/>
        </dgm:presLayoutVars>
      </dgm:prSet>
      <dgm:spPr/>
    </dgm:pt>
    <dgm:pt modelId="{060B1BAE-1C2D-470C-B1A0-DA43EB4A379C}" type="pres">
      <dgm:prSet presAssocID="{138C36AF-2F88-465F-9CB1-FF3A2D6FD4BA}" presName="space" presStyleCnt="0"/>
      <dgm:spPr/>
    </dgm:pt>
    <dgm:pt modelId="{8CA1B69A-3160-4F90-B8B1-87DEECAA5DA5}" type="pres">
      <dgm:prSet presAssocID="{FB1333A3-E747-46B4-874D-1DE60E9BE1FD}" presName="composite" presStyleCnt="0"/>
      <dgm:spPr/>
    </dgm:pt>
    <dgm:pt modelId="{7F369085-5320-470B-A0D2-95DCB1EE2C17}" type="pres">
      <dgm:prSet presAssocID="{FB1333A3-E747-46B4-874D-1DE60E9BE1FD}" presName="parTx" presStyleLbl="alignNode1" presStyleIdx="2" presStyleCnt="6" custScaleY="112264" custLinFactY="-46723" custLinFactNeighborX="-557" custLinFactNeighborY="-100000">
        <dgm:presLayoutVars>
          <dgm:chMax val="0"/>
          <dgm:chPref val="0"/>
          <dgm:bulletEnabled val="1"/>
        </dgm:presLayoutVars>
      </dgm:prSet>
      <dgm:spPr/>
    </dgm:pt>
    <dgm:pt modelId="{5709D1EA-7E73-4DDD-A3B0-CCA4F1698D6A}" type="pres">
      <dgm:prSet presAssocID="{FB1333A3-E747-46B4-874D-1DE60E9BE1FD}" presName="desTx" presStyleLbl="alignAccFollowNode1" presStyleIdx="2" presStyleCnt="6" custScaleY="190598" custLinFactNeighborY="12792">
        <dgm:presLayoutVars>
          <dgm:bulletEnabled val="1"/>
        </dgm:presLayoutVars>
      </dgm:prSet>
      <dgm:spPr/>
    </dgm:pt>
    <dgm:pt modelId="{DDF958BC-D582-4E27-A535-369BE8600A2A}" type="pres">
      <dgm:prSet presAssocID="{C8F85DCC-F770-411B-AB2B-F529ECAD3420}" presName="space" presStyleCnt="0"/>
      <dgm:spPr/>
    </dgm:pt>
    <dgm:pt modelId="{509EEFD7-CA8E-448A-A4C4-938874167880}" type="pres">
      <dgm:prSet presAssocID="{D7FBD98F-E20F-45E2-9DDE-6712C10C82F6}" presName="composite" presStyleCnt="0"/>
      <dgm:spPr/>
    </dgm:pt>
    <dgm:pt modelId="{163B5A3C-D626-436C-81CA-7FA9F440FE52}" type="pres">
      <dgm:prSet presAssocID="{D7FBD98F-E20F-45E2-9DDE-6712C10C82F6}" presName="parTx" presStyleLbl="alignNode1" presStyleIdx="3" presStyleCnt="6" custScaleY="112264" custLinFactX="-100000" custLinFactY="-46723" custLinFactNeighborX="-129707" custLinFactNeighborY="-100000">
        <dgm:presLayoutVars>
          <dgm:chMax val="0"/>
          <dgm:chPref val="0"/>
          <dgm:bulletEnabled val="1"/>
        </dgm:presLayoutVars>
      </dgm:prSet>
      <dgm:spPr/>
    </dgm:pt>
    <dgm:pt modelId="{A7A9854B-A9C4-478D-A830-272A8A39A264}" type="pres">
      <dgm:prSet presAssocID="{D7FBD98F-E20F-45E2-9DDE-6712C10C82F6}" presName="desTx" presStyleLbl="alignAccFollowNode1" presStyleIdx="3" presStyleCnt="6" custScaleY="190598" custLinFactX="-100000" custLinFactNeighborX="-129150" custLinFactNeighborY="12053">
        <dgm:presLayoutVars>
          <dgm:bulletEnabled val="1"/>
        </dgm:presLayoutVars>
      </dgm:prSet>
      <dgm:spPr/>
    </dgm:pt>
    <dgm:pt modelId="{9D65B874-BEEB-4C4A-8F41-C2F041DB1D4D}" type="pres">
      <dgm:prSet presAssocID="{976DF4D5-DCC7-46FD-9413-052346B819C4}" presName="space" presStyleCnt="0"/>
      <dgm:spPr/>
    </dgm:pt>
    <dgm:pt modelId="{5142F6FA-6488-403B-B599-C5B541198588}" type="pres">
      <dgm:prSet presAssocID="{1DA7C6BE-83AC-4AE4-9C0D-081D98F0749E}" presName="composite" presStyleCnt="0"/>
      <dgm:spPr/>
    </dgm:pt>
    <dgm:pt modelId="{8A9CFEE9-6D32-4A31-B676-329C935FDD3D}" type="pres">
      <dgm:prSet presAssocID="{1DA7C6BE-83AC-4AE4-9C0D-081D98F0749E}" presName="parTx" presStyleLbl="alignNode1" presStyleIdx="4" presStyleCnt="6" custScaleY="112264" custLinFactY="-46723" custLinFactNeighborX="-853" custLinFactNeighborY="-100000">
        <dgm:presLayoutVars>
          <dgm:chMax val="0"/>
          <dgm:chPref val="0"/>
          <dgm:bulletEnabled val="1"/>
        </dgm:presLayoutVars>
      </dgm:prSet>
      <dgm:spPr/>
    </dgm:pt>
    <dgm:pt modelId="{C1274060-9A61-4410-B9D7-B740E4C8D2FD}" type="pres">
      <dgm:prSet presAssocID="{1DA7C6BE-83AC-4AE4-9C0D-081D98F0749E}" presName="desTx" presStyleLbl="alignAccFollowNode1" presStyleIdx="4" presStyleCnt="6" custScaleY="190598" custLinFactNeighborY="12792">
        <dgm:presLayoutVars>
          <dgm:bulletEnabled val="1"/>
        </dgm:presLayoutVars>
      </dgm:prSet>
      <dgm:spPr/>
    </dgm:pt>
    <dgm:pt modelId="{C7BE4DEC-32F6-4B6F-BAC9-88EBAC3BE6B3}" type="pres">
      <dgm:prSet presAssocID="{9C32C623-4501-4CED-99BE-7A22D8097B1D}" presName="space" presStyleCnt="0"/>
      <dgm:spPr/>
    </dgm:pt>
    <dgm:pt modelId="{C2F29A74-3D01-432F-A5BC-FDE52AB98C2C}" type="pres">
      <dgm:prSet presAssocID="{C625E7EC-D637-4C9B-9A17-BA4004F142E2}" presName="composite" presStyleCnt="0"/>
      <dgm:spPr/>
    </dgm:pt>
    <dgm:pt modelId="{67BE2D78-843F-469F-9AAD-8966A7273D8B}" type="pres">
      <dgm:prSet presAssocID="{C625E7EC-D637-4C9B-9A17-BA4004F142E2}" presName="parTx" presStyleLbl="alignNode1" presStyleIdx="5" presStyleCnt="6" custScaleY="116116" custLinFactY="-45986" custLinFactNeighborX="-5310" custLinFactNeighborY="-100000">
        <dgm:presLayoutVars>
          <dgm:chMax val="0"/>
          <dgm:chPref val="0"/>
          <dgm:bulletEnabled val="1"/>
        </dgm:presLayoutVars>
      </dgm:prSet>
      <dgm:spPr/>
    </dgm:pt>
    <dgm:pt modelId="{815E351F-A554-4E8C-AA07-941505E8FC22}" type="pres">
      <dgm:prSet presAssocID="{C625E7EC-D637-4C9B-9A17-BA4004F142E2}" presName="desTx" presStyleLbl="alignAccFollowNode1" presStyleIdx="5" presStyleCnt="6" custScaleY="192054" custLinFactNeighborX="-5310" custLinFactNeighborY="12453">
        <dgm:presLayoutVars>
          <dgm:bulletEnabled val="1"/>
        </dgm:presLayoutVars>
      </dgm:prSet>
      <dgm:spPr/>
    </dgm:pt>
  </dgm:ptLst>
  <dgm:cxnLst>
    <dgm:cxn modelId="{94FCF902-0D1A-4BD5-9113-224498AE6EC1}" srcId="{1DA7C6BE-83AC-4AE4-9C0D-081D98F0749E}" destId="{453331EB-3FB1-4EC0-8C64-1D0E1451321A}" srcOrd="0" destOrd="0" parTransId="{FFB327C4-2D93-4B04-B9AF-C5BF7375E6F8}" sibTransId="{57059AD1-2FAC-49AE-BBCE-9C3619980B13}"/>
    <dgm:cxn modelId="{CFB0AD0B-1B9C-4849-A4EA-6ACAA1D9126A}" type="presOf" srcId="{D7FBD98F-E20F-45E2-9DDE-6712C10C82F6}" destId="{163B5A3C-D626-436C-81CA-7FA9F440FE52}" srcOrd="0" destOrd="0" presId="urn:microsoft.com/office/officeart/2005/8/layout/hList1"/>
    <dgm:cxn modelId="{A59D7815-B358-49A6-AC25-51C6BF11CA44}" type="presOf" srcId="{6A15F82B-0DE4-4B98-995B-4EDE7EE1C5B2}" destId="{45DCA592-5626-49F6-9A48-4CB95528A61B}" srcOrd="0" destOrd="0" presId="urn:microsoft.com/office/officeart/2005/8/layout/hList1"/>
    <dgm:cxn modelId="{8FBB9E17-2F5C-45BE-B5C8-99E2120F08FC}" srcId="{CF6C9DBE-BE57-4B9C-BF38-CAD77DB43459}" destId="{A4FC0831-92B1-4FFC-96D4-CAC85E9258EC}" srcOrd="0" destOrd="0" parTransId="{B84BDC89-4561-4502-A185-243762AF6B33}" sibTransId="{43645FC2-7E85-44DC-A403-1EC566E88601}"/>
    <dgm:cxn modelId="{39FB9D2E-5072-4E52-83CC-E3804CFF5385}" srcId="{CF6C9DBE-BE57-4B9C-BF38-CAD77DB43459}" destId="{D7FBD98F-E20F-45E2-9DDE-6712C10C82F6}" srcOrd="3" destOrd="0" parTransId="{24444C50-39A7-4639-9570-C10EE83D5E1A}" sibTransId="{976DF4D5-DCC7-46FD-9413-052346B819C4}"/>
    <dgm:cxn modelId="{E35B4830-0EA7-4503-944E-CFCF4EACADC9}" type="presOf" srcId="{24D623E1-27AB-4BE9-BC17-5EECC88886DC}" destId="{5EF6770D-98E8-4FA5-9BC6-B85A835687CE}" srcOrd="0" destOrd="0" presId="urn:microsoft.com/office/officeart/2005/8/layout/hList1"/>
    <dgm:cxn modelId="{9AC51264-E79B-4CF4-88A5-41F8D085A050}" srcId="{D7FBD98F-E20F-45E2-9DDE-6712C10C82F6}" destId="{5CC9E3A0-0353-4009-B374-79B54E753C2B}" srcOrd="0" destOrd="0" parTransId="{2114F23C-EFA8-47CA-AC25-61D2C83BDD49}" sibTransId="{44029E38-F50F-4A1A-9560-2424594E8EC1}"/>
    <dgm:cxn modelId="{C0FFB564-1080-40B9-A6DD-CD4D5FC98D9A}" srcId="{CF6C9DBE-BE57-4B9C-BF38-CAD77DB43459}" destId="{1DA7C6BE-83AC-4AE4-9C0D-081D98F0749E}" srcOrd="4" destOrd="0" parTransId="{C34E2CF8-CA60-45B8-9313-210E6E145DE3}" sibTransId="{9C32C623-4501-4CED-99BE-7A22D8097B1D}"/>
    <dgm:cxn modelId="{0D93F344-EF38-4854-BBDB-31F90BFCC3A5}" type="presOf" srcId="{DA8C33A3-F571-43F7-936F-A0B5219A28EF}" destId="{815E351F-A554-4E8C-AA07-941505E8FC22}" srcOrd="0" destOrd="0" presId="urn:microsoft.com/office/officeart/2005/8/layout/hList1"/>
    <dgm:cxn modelId="{CCB78465-62C1-4EAD-8B29-FD1DDD69527D}" type="presOf" srcId="{CF6C9DBE-BE57-4B9C-BF38-CAD77DB43459}" destId="{01E83843-6E3D-4858-8B92-D1370DE61C76}" srcOrd="0" destOrd="0" presId="urn:microsoft.com/office/officeart/2005/8/layout/hList1"/>
    <dgm:cxn modelId="{F47AFB67-682D-46A8-AFDC-D25A8842DD3C}" srcId="{CF6C9DBE-BE57-4B9C-BF38-CAD77DB43459}" destId="{FB1333A3-E747-46B4-874D-1DE60E9BE1FD}" srcOrd="2" destOrd="0" parTransId="{70D0E330-3252-4C71-87B7-06BAF3867A9C}" sibTransId="{C8F85DCC-F770-411B-AB2B-F529ECAD3420}"/>
    <dgm:cxn modelId="{45035559-5396-4DCF-A018-E47896227CB7}" srcId="{A4FC0831-92B1-4FFC-96D4-CAC85E9258EC}" destId="{9BBCC578-19B8-497E-A021-050F40AF487A}" srcOrd="0" destOrd="0" parTransId="{4E810770-3326-492E-8E2F-68DADFE13010}" sibTransId="{C952ACC3-7F7A-49C9-B8C1-C81E641FC050}"/>
    <dgm:cxn modelId="{4D2C8081-7588-4A1D-B9F0-43141D5126E0}" type="presOf" srcId="{C625E7EC-D637-4C9B-9A17-BA4004F142E2}" destId="{67BE2D78-843F-469F-9AAD-8966A7273D8B}" srcOrd="0" destOrd="0" presId="urn:microsoft.com/office/officeart/2005/8/layout/hList1"/>
    <dgm:cxn modelId="{26096D85-6F0F-4491-9B7A-39C149920498}" type="presOf" srcId="{A4FC0831-92B1-4FFC-96D4-CAC85E9258EC}" destId="{AE30C623-97E4-4088-863C-DE8CD15634A6}" srcOrd="0" destOrd="0" presId="urn:microsoft.com/office/officeart/2005/8/layout/hList1"/>
    <dgm:cxn modelId="{6C092789-CABC-4B4A-A3BA-112876B49654}" type="presOf" srcId="{FB1333A3-E747-46B4-874D-1DE60E9BE1FD}" destId="{7F369085-5320-470B-A0D2-95DCB1EE2C17}" srcOrd="0" destOrd="0" presId="urn:microsoft.com/office/officeart/2005/8/layout/hList1"/>
    <dgm:cxn modelId="{4F068B93-1720-4CED-B6C5-E90834E527D4}" type="presOf" srcId="{96AB83CC-0313-4275-8ACA-21302AC34BFA}" destId="{5709D1EA-7E73-4DDD-A3B0-CCA4F1698D6A}" srcOrd="0" destOrd="0" presId="urn:microsoft.com/office/officeart/2005/8/layout/hList1"/>
    <dgm:cxn modelId="{FBF1AEA0-AE0B-4AA1-83FF-5809BB1C1C69}" srcId="{6A15F82B-0DE4-4B98-995B-4EDE7EE1C5B2}" destId="{24D623E1-27AB-4BE9-BC17-5EECC88886DC}" srcOrd="0" destOrd="0" parTransId="{532D5BBD-BA15-4D59-9D40-814546080C31}" sibTransId="{EAA41503-CE9E-400B-8FAE-087490FB2151}"/>
    <dgm:cxn modelId="{018AE2A1-158E-4722-B8A4-5CACB07D3C6D}" type="presOf" srcId="{1DA7C6BE-83AC-4AE4-9C0D-081D98F0749E}" destId="{8A9CFEE9-6D32-4A31-B676-329C935FDD3D}" srcOrd="0" destOrd="0" presId="urn:microsoft.com/office/officeart/2005/8/layout/hList1"/>
    <dgm:cxn modelId="{CB2677B4-1496-49CB-97C6-4124CCDEC75E}" type="presOf" srcId="{9BBCC578-19B8-497E-A021-050F40AF487A}" destId="{900A7E53-9B43-4853-A3D4-BD8D3C3CAD86}" srcOrd="0" destOrd="0" presId="urn:microsoft.com/office/officeart/2005/8/layout/hList1"/>
    <dgm:cxn modelId="{B49B6EB5-52B4-4DF3-93B6-EE6D9F04C25A}" srcId="{FB1333A3-E747-46B4-874D-1DE60E9BE1FD}" destId="{D1DED165-410F-42A0-8678-C2E46E2C4E4B}" srcOrd="1" destOrd="0" parTransId="{D6F94BB1-671A-4EA6-8512-CAE3038F0AD0}" sibTransId="{5896C2FD-E7C1-4771-9738-6DF999835B72}"/>
    <dgm:cxn modelId="{92710BBC-33AD-4A71-83D8-34B10C1472CA}" type="presOf" srcId="{5CC9E3A0-0353-4009-B374-79B54E753C2B}" destId="{A7A9854B-A9C4-478D-A830-272A8A39A264}" srcOrd="0" destOrd="0" presId="urn:microsoft.com/office/officeart/2005/8/layout/hList1"/>
    <dgm:cxn modelId="{F49DD3C1-1A72-42A9-8997-D7971C5DF45F}" srcId="{FB1333A3-E747-46B4-874D-1DE60E9BE1FD}" destId="{96AB83CC-0313-4275-8ACA-21302AC34BFA}" srcOrd="0" destOrd="0" parTransId="{ABD62EE5-FE9F-4E2E-ABB2-E6E366994365}" sibTransId="{4C3A48BD-2672-40F0-91D2-ACAFD23219D2}"/>
    <dgm:cxn modelId="{A888C2C8-1D87-455E-97CA-8F30EA3C6086}" type="presOf" srcId="{D1DED165-410F-42A0-8678-C2E46E2C4E4B}" destId="{5709D1EA-7E73-4DDD-A3B0-CCA4F1698D6A}" srcOrd="0" destOrd="1" presId="urn:microsoft.com/office/officeart/2005/8/layout/hList1"/>
    <dgm:cxn modelId="{104145D3-DD4E-457A-ABB1-A0B7AD38A0B1}" srcId="{C625E7EC-D637-4C9B-9A17-BA4004F142E2}" destId="{DA8C33A3-F571-43F7-936F-A0B5219A28EF}" srcOrd="0" destOrd="0" parTransId="{38871255-5273-4ADC-9EC0-5397A134C2F7}" sibTransId="{A08C5101-54A5-4F23-BE1E-07EB358DF923}"/>
    <dgm:cxn modelId="{B2980AD9-A753-4DEE-9F83-88F443E5290C}" srcId="{CF6C9DBE-BE57-4B9C-BF38-CAD77DB43459}" destId="{C625E7EC-D637-4C9B-9A17-BA4004F142E2}" srcOrd="5" destOrd="0" parTransId="{42A7B360-99B1-40CC-AF4A-1A56496099D6}" sibTransId="{9C5170DC-6EAC-41B7-BB99-DD070D9DCF09}"/>
    <dgm:cxn modelId="{5FEEA7E2-A12F-4F1C-AF47-292F0B394F01}" srcId="{D7FBD98F-E20F-45E2-9DDE-6712C10C82F6}" destId="{E329A2E4-258A-4EF6-B4F0-8A63AAE18314}" srcOrd="1" destOrd="0" parTransId="{55A19CA5-9436-4CBB-BAFE-022DF64D9CA1}" sibTransId="{5EFB8046-A398-48A3-959E-CF4E41BF2F25}"/>
    <dgm:cxn modelId="{B38F0DE7-164D-46C6-8F97-1152EDBC4B16}" type="presOf" srcId="{453331EB-3FB1-4EC0-8C64-1D0E1451321A}" destId="{C1274060-9A61-4410-B9D7-B740E4C8D2FD}" srcOrd="0" destOrd="0" presId="urn:microsoft.com/office/officeart/2005/8/layout/hList1"/>
    <dgm:cxn modelId="{54450BED-7763-4B25-A14A-783532D620E2}" type="presOf" srcId="{E329A2E4-258A-4EF6-B4F0-8A63AAE18314}" destId="{A7A9854B-A9C4-478D-A830-272A8A39A264}" srcOrd="0" destOrd="1" presId="urn:microsoft.com/office/officeart/2005/8/layout/hList1"/>
    <dgm:cxn modelId="{4ACDBCF2-1453-454F-A7CA-9ABDCCB51734}" srcId="{CF6C9DBE-BE57-4B9C-BF38-CAD77DB43459}" destId="{6A15F82B-0DE4-4B98-995B-4EDE7EE1C5B2}" srcOrd="1" destOrd="0" parTransId="{31BF6348-2FC1-404C-9D9C-2D3AA24A3FE4}" sibTransId="{138C36AF-2F88-465F-9CB1-FF3A2D6FD4BA}"/>
    <dgm:cxn modelId="{09EA6D0C-D1EB-49ED-B949-27CF5AEB8CA0}" type="presParOf" srcId="{01E83843-6E3D-4858-8B92-D1370DE61C76}" destId="{5FE6DDF7-C2E0-45D0-87E8-4D83FA4AD1F5}" srcOrd="0" destOrd="0" presId="urn:microsoft.com/office/officeart/2005/8/layout/hList1"/>
    <dgm:cxn modelId="{027ED812-3711-4592-9E02-F5912155435B}" type="presParOf" srcId="{5FE6DDF7-C2E0-45D0-87E8-4D83FA4AD1F5}" destId="{AE30C623-97E4-4088-863C-DE8CD15634A6}" srcOrd="0" destOrd="0" presId="urn:microsoft.com/office/officeart/2005/8/layout/hList1"/>
    <dgm:cxn modelId="{7C41F5DF-9D37-42BA-AA21-E20FA79F202B}" type="presParOf" srcId="{5FE6DDF7-C2E0-45D0-87E8-4D83FA4AD1F5}" destId="{900A7E53-9B43-4853-A3D4-BD8D3C3CAD86}" srcOrd="1" destOrd="0" presId="urn:microsoft.com/office/officeart/2005/8/layout/hList1"/>
    <dgm:cxn modelId="{C020370D-4ABE-44D4-A23D-3219192D6915}" type="presParOf" srcId="{01E83843-6E3D-4858-8B92-D1370DE61C76}" destId="{CDCF09AC-C618-43CB-AB64-3AEEB278A0BD}" srcOrd="1" destOrd="0" presId="urn:microsoft.com/office/officeart/2005/8/layout/hList1"/>
    <dgm:cxn modelId="{DF7D77B1-F974-4620-A65A-7DBB9F25F6C2}" type="presParOf" srcId="{01E83843-6E3D-4858-8B92-D1370DE61C76}" destId="{5C3DA58E-D593-46A9-9D36-32EC46383C9D}" srcOrd="2" destOrd="0" presId="urn:microsoft.com/office/officeart/2005/8/layout/hList1"/>
    <dgm:cxn modelId="{4511926D-F02B-4B1F-8BDF-67FD59A49D63}" type="presParOf" srcId="{5C3DA58E-D593-46A9-9D36-32EC46383C9D}" destId="{45DCA592-5626-49F6-9A48-4CB95528A61B}" srcOrd="0" destOrd="0" presId="urn:microsoft.com/office/officeart/2005/8/layout/hList1"/>
    <dgm:cxn modelId="{8C2CEA22-53F8-4FB2-9B9A-773EF81D3301}" type="presParOf" srcId="{5C3DA58E-D593-46A9-9D36-32EC46383C9D}" destId="{5EF6770D-98E8-4FA5-9BC6-B85A835687CE}" srcOrd="1" destOrd="0" presId="urn:microsoft.com/office/officeart/2005/8/layout/hList1"/>
    <dgm:cxn modelId="{EB5FE0F2-004D-4F15-9485-95F805350005}" type="presParOf" srcId="{01E83843-6E3D-4858-8B92-D1370DE61C76}" destId="{060B1BAE-1C2D-470C-B1A0-DA43EB4A379C}" srcOrd="3" destOrd="0" presId="urn:microsoft.com/office/officeart/2005/8/layout/hList1"/>
    <dgm:cxn modelId="{78C6346C-9094-4DBD-BEF2-72F0D80753AC}" type="presParOf" srcId="{01E83843-6E3D-4858-8B92-D1370DE61C76}" destId="{8CA1B69A-3160-4F90-B8B1-87DEECAA5DA5}" srcOrd="4" destOrd="0" presId="urn:microsoft.com/office/officeart/2005/8/layout/hList1"/>
    <dgm:cxn modelId="{82A41235-EDC8-4C9C-A602-8E860D8E0979}" type="presParOf" srcId="{8CA1B69A-3160-4F90-B8B1-87DEECAA5DA5}" destId="{7F369085-5320-470B-A0D2-95DCB1EE2C17}" srcOrd="0" destOrd="0" presId="urn:microsoft.com/office/officeart/2005/8/layout/hList1"/>
    <dgm:cxn modelId="{485EC804-87E2-4F9D-BBE6-505456711965}" type="presParOf" srcId="{8CA1B69A-3160-4F90-B8B1-87DEECAA5DA5}" destId="{5709D1EA-7E73-4DDD-A3B0-CCA4F1698D6A}" srcOrd="1" destOrd="0" presId="urn:microsoft.com/office/officeart/2005/8/layout/hList1"/>
    <dgm:cxn modelId="{DFFDE122-B906-4849-929F-013B3AD5165F}" type="presParOf" srcId="{01E83843-6E3D-4858-8B92-D1370DE61C76}" destId="{DDF958BC-D582-4E27-A535-369BE8600A2A}" srcOrd="5" destOrd="0" presId="urn:microsoft.com/office/officeart/2005/8/layout/hList1"/>
    <dgm:cxn modelId="{57A33792-3AC5-4912-9A5D-C4915675CED2}" type="presParOf" srcId="{01E83843-6E3D-4858-8B92-D1370DE61C76}" destId="{509EEFD7-CA8E-448A-A4C4-938874167880}" srcOrd="6" destOrd="0" presId="urn:microsoft.com/office/officeart/2005/8/layout/hList1"/>
    <dgm:cxn modelId="{14CEDB33-4F3C-4831-B1B3-70988A197577}" type="presParOf" srcId="{509EEFD7-CA8E-448A-A4C4-938874167880}" destId="{163B5A3C-D626-436C-81CA-7FA9F440FE52}" srcOrd="0" destOrd="0" presId="urn:microsoft.com/office/officeart/2005/8/layout/hList1"/>
    <dgm:cxn modelId="{17C6E53F-91E9-4152-A890-C3A72A42FE9C}" type="presParOf" srcId="{509EEFD7-CA8E-448A-A4C4-938874167880}" destId="{A7A9854B-A9C4-478D-A830-272A8A39A264}" srcOrd="1" destOrd="0" presId="urn:microsoft.com/office/officeart/2005/8/layout/hList1"/>
    <dgm:cxn modelId="{B229D7A1-DBAA-43A0-8C1D-ED214F6CF79B}" type="presParOf" srcId="{01E83843-6E3D-4858-8B92-D1370DE61C76}" destId="{9D65B874-BEEB-4C4A-8F41-C2F041DB1D4D}" srcOrd="7" destOrd="0" presId="urn:microsoft.com/office/officeart/2005/8/layout/hList1"/>
    <dgm:cxn modelId="{F9E89FE9-A81C-4061-BDC8-608762FB5C98}" type="presParOf" srcId="{01E83843-6E3D-4858-8B92-D1370DE61C76}" destId="{5142F6FA-6488-403B-B599-C5B541198588}" srcOrd="8" destOrd="0" presId="urn:microsoft.com/office/officeart/2005/8/layout/hList1"/>
    <dgm:cxn modelId="{C897F39A-BCCA-44AB-8D3F-A68D4F32B98D}" type="presParOf" srcId="{5142F6FA-6488-403B-B599-C5B541198588}" destId="{8A9CFEE9-6D32-4A31-B676-329C935FDD3D}" srcOrd="0" destOrd="0" presId="urn:microsoft.com/office/officeart/2005/8/layout/hList1"/>
    <dgm:cxn modelId="{ADE27772-990E-4B26-90C8-59F4693A3360}" type="presParOf" srcId="{5142F6FA-6488-403B-B599-C5B541198588}" destId="{C1274060-9A61-4410-B9D7-B740E4C8D2FD}" srcOrd="1" destOrd="0" presId="urn:microsoft.com/office/officeart/2005/8/layout/hList1"/>
    <dgm:cxn modelId="{3F585B0A-E16A-4F91-B0B9-6E8C215D3E1D}" type="presParOf" srcId="{01E83843-6E3D-4858-8B92-D1370DE61C76}" destId="{C7BE4DEC-32F6-4B6F-BAC9-88EBAC3BE6B3}" srcOrd="9" destOrd="0" presId="urn:microsoft.com/office/officeart/2005/8/layout/hList1"/>
    <dgm:cxn modelId="{D548B5E4-4D58-4F4B-BF61-6DD0C6799DE3}" type="presParOf" srcId="{01E83843-6E3D-4858-8B92-D1370DE61C76}" destId="{C2F29A74-3D01-432F-A5BC-FDE52AB98C2C}" srcOrd="10" destOrd="0" presId="urn:microsoft.com/office/officeart/2005/8/layout/hList1"/>
    <dgm:cxn modelId="{47516DF0-24CB-4650-A36A-C8DFD5B174A0}" type="presParOf" srcId="{C2F29A74-3D01-432F-A5BC-FDE52AB98C2C}" destId="{67BE2D78-843F-469F-9AAD-8966A7273D8B}" srcOrd="0" destOrd="0" presId="urn:microsoft.com/office/officeart/2005/8/layout/hList1"/>
    <dgm:cxn modelId="{F3455C52-7FF4-4CDE-91A0-6EF4E8144DF4}" type="presParOf" srcId="{C2F29A74-3D01-432F-A5BC-FDE52AB98C2C}" destId="{815E351F-A554-4E8C-AA07-941505E8FC2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86D062-A438-4DBC-87AC-7BFEBDB292BB}" type="doc">
      <dgm:prSet loTypeId="urn:microsoft.com/office/officeart/2009/3/layout/DescendingProcess" loCatId="process" qsTypeId="urn:microsoft.com/office/officeart/2005/8/quickstyle/simple1" qsCatId="simple" csTypeId="urn:microsoft.com/office/officeart/2005/8/colors/accent1_2" csCatId="accent1" phldr="1"/>
      <dgm:spPr/>
      <dgm:t>
        <a:bodyPr/>
        <a:lstStyle/>
        <a:p>
          <a:endParaRPr lang="zh-CN" altLang="en-US"/>
        </a:p>
      </dgm:t>
    </dgm:pt>
    <dgm:pt modelId="{CD4DF8ED-FE03-4003-9586-CCA0C3985EB5}">
      <dgm:prSet phldrT="[文本]" custT="1"/>
      <dgm:spPr/>
      <dgm:t>
        <a:bodyPr/>
        <a:lstStyle/>
        <a:p>
          <a:r>
            <a:rPr lang="zh-CN" altLang="en-US" sz="1600" dirty="0"/>
            <a:t>初始数据</a:t>
          </a:r>
        </a:p>
      </dgm:t>
    </dgm:pt>
    <dgm:pt modelId="{B07EFC8C-232F-4C9A-94F3-4B773B8CC48F}" type="parTrans" cxnId="{52BCAC26-8E12-4D72-A60E-2021E209404F}">
      <dgm:prSet/>
      <dgm:spPr/>
      <dgm:t>
        <a:bodyPr/>
        <a:lstStyle/>
        <a:p>
          <a:endParaRPr lang="zh-CN" altLang="en-US"/>
        </a:p>
      </dgm:t>
    </dgm:pt>
    <dgm:pt modelId="{FA20EF8D-5F8A-4CF6-954D-9F0FCC11DFB8}" type="sibTrans" cxnId="{52BCAC26-8E12-4D72-A60E-2021E209404F}">
      <dgm:prSet/>
      <dgm:spPr/>
      <dgm:t>
        <a:bodyPr/>
        <a:lstStyle/>
        <a:p>
          <a:endParaRPr lang="zh-CN" altLang="en-US"/>
        </a:p>
      </dgm:t>
    </dgm:pt>
    <dgm:pt modelId="{51E6EC2B-A9E3-40C8-80F2-8CAE3717D485}">
      <dgm:prSet phldrT="[文本]" custT="1"/>
      <dgm:spPr/>
      <dgm:t>
        <a:bodyPr/>
        <a:lstStyle/>
        <a:p>
          <a:r>
            <a:rPr lang="zh-CN" altLang="en-US" sz="1600" dirty="0"/>
            <a:t>排除</a:t>
          </a:r>
          <a:r>
            <a:rPr lang="en-US" altLang="zh-CN" sz="1600" dirty="0"/>
            <a:t>11</a:t>
          </a:r>
          <a:r>
            <a:rPr lang="zh-CN" altLang="en-US" sz="1600" dirty="0"/>
            <a:t>个回答项目较快的参与者（</a:t>
          </a:r>
          <a:r>
            <a:rPr lang="en-US" altLang="zh-CN" sz="1600" dirty="0"/>
            <a:t>86s)</a:t>
          </a:r>
          <a:endParaRPr lang="zh-CN" altLang="en-US" sz="1600" dirty="0"/>
        </a:p>
      </dgm:t>
    </dgm:pt>
    <dgm:pt modelId="{C718181E-C8EE-42CE-AB8F-45CF797209C7}" type="parTrans" cxnId="{1A2F13FA-1C34-4F3E-B333-ED24C8CB8E4F}">
      <dgm:prSet/>
      <dgm:spPr/>
      <dgm:t>
        <a:bodyPr/>
        <a:lstStyle/>
        <a:p>
          <a:endParaRPr lang="zh-CN" altLang="en-US"/>
        </a:p>
      </dgm:t>
    </dgm:pt>
    <dgm:pt modelId="{99823156-4A5A-4271-AB54-F8062FFCA257}" type="sibTrans" cxnId="{1A2F13FA-1C34-4F3E-B333-ED24C8CB8E4F}">
      <dgm:prSet/>
      <dgm:spPr/>
      <dgm:t>
        <a:bodyPr/>
        <a:lstStyle/>
        <a:p>
          <a:endParaRPr lang="zh-CN" altLang="en-US"/>
        </a:p>
      </dgm:t>
    </dgm:pt>
    <dgm:pt modelId="{8745298A-C802-4EDC-A245-2EF12AA1C6A4}">
      <dgm:prSet phldrT="[文本]" custT="1"/>
      <dgm:spPr/>
      <dgm:t>
        <a:bodyPr/>
        <a:lstStyle/>
        <a:p>
          <a:r>
            <a:rPr lang="zh-CN" altLang="en-US" sz="1600" dirty="0"/>
            <a:t>排除</a:t>
          </a:r>
          <a:r>
            <a:rPr lang="en-US" altLang="zh-CN" sz="1600" dirty="0"/>
            <a:t>3</a:t>
          </a:r>
          <a:r>
            <a:rPr lang="zh-CN" altLang="en-US" sz="1600" dirty="0"/>
            <a:t>名收入为</a:t>
          </a:r>
          <a:r>
            <a:rPr lang="en-US" altLang="zh-CN" sz="1600" dirty="0"/>
            <a:t>99999</a:t>
          </a:r>
          <a:r>
            <a:rPr lang="zh-CN" altLang="en-US" sz="1600" dirty="0"/>
            <a:t>的参与者、</a:t>
          </a:r>
          <a:r>
            <a:rPr lang="en-US" altLang="zh-CN" sz="1600" dirty="0"/>
            <a:t>6</a:t>
          </a:r>
          <a:r>
            <a:rPr lang="zh-CN" altLang="en-US" sz="1600" dirty="0"/>
            <a:t>名亿万富翁、</a:t>
          </a:r>
          <a:r>
            <a:rPr lang="en-US" altLang="zh-CN" sz="1600" dirty="0"/>
            <a:t>1</a:t>
          </a:r>
          <a:r>
            <a:rPr lang="zh-CN" altLang="en-US" sz="1600" dirty="0"/>
            <a:t>名收入为负的参与者</a:t>
          </a:r>
        </a:p>
      </dgm:t>
    </dgm:pt>
    <dgm:pt modelId="{73E6A3AC-E3DF-47E6-8D74-6F988D59D22C}" type="parTrans" cxnId="{E2DC9689-FB28-4E92-A7BE-8DFF7EF72E51}">
      <dgm:prSet/>
      <dgm:spPr/>
      <dgm:t>
        <a:bodyPr/>
        <a:lstStyle/>
        <a:p>
          <a:endParaRPr lang="zh-CN" altLang="en-US"/>
        </a:p>
      </dgm:t>
    </dgm:pt>
    <dgm:pt modelId="{3AB44C81-19EF-4233-BE35-48F1FC325261}" type="sibTrans" cxnId="{E2DC9689-FB28-4E92-A7BE-8DFF7EF72E51}">
      <dgm:prSet/>
      <dgm:spPr/>
      <dgm:t>
        <a:bodyPr/>
        <a:lstStyle/>
        <a:p>
          <a:endParaRPr lang="zh-CN" altLang="en-US"/>
        </a:p>
      </dgm:t>
    </dgm:pt>
    <dgm:pt modelId="{626B4FA8-E993-4BCB-AC62-EA66A462AD89}">
      <dgm:prSet phldrT="[文本]" custT="1"/>
      <dgm:spPr/>
      <dgm:t>
        <a:bodyPr/>
        <a:lstStyle/>
        <a:p>
          <a:r>
            <a:rPr lang="zh-CN" altLang="en-US" sz="1600" dirty="0"/>
            <a:t>排除五名年龄大于</a:t>
          </a:r>
          <a:r>
            <a:rPr lang="en-US" altLang="zh-CN" sz="1600" dirty="0"/>
            <a:t>110</a:t>
          </a:r>
          <a:r>
            <a:rPr lang="zh-CN" altLang="en-US" sz="1600" dirty="0"/>
            <a:t>岁的参与者</a:t>
          </a:r>
        </a:p>
      </dgm:t>
    </dgm:pt>
    <dgm:pt modelId="{5B444640-6C6A-4562-9986-5F68C92A9386}" type="parTrans" cxnId="{967C5DDF-5799-4AEF-9725-A7B78D7CC536}">
      <dgm:prSet/>
      <dgm:spPr/>
      <dgm:t>
        <a:bodyPr/>
        <a:lstStyle/>
        <a:p>
          <a:endParaRPr lang="zh-CN" altLang="en-US"/>
        </a:p>
      </dgm:t>
    </dgm:pt>
    <dgm:pt modelId="{5401A20B-04A9-4369-8C25-63D6A5635892}" type="sibTrans" cxnId="{967C5DDF-5799-4AEF-9725-A7B78D7CC536}">
      <dgm:prSet/>
      <dgm:spPr/>
      <dgm:t>
        <a:bodyPr/>
        <a:lstStyle/>
        <a:p>
          <a:endParaRPr lang="zh-CN" altLang="en-US"/>
        </a:p>
      </dgm:t>
    </dgm:pt>
    <dgm:pt modelId="{09EC1E46-F451-4273-B962-D9C0433DABB0}">
      <dgm:prSet phldrT="[文本]" custT="1"/>
      <dgm:spPr/>
      <dgm:t>
        <a:bodyPr/>
        <a:lstStyle/>
        <a:p>
          <a:r>
            <a:rPr lang="zh-CN" altLang="en-US" sz="1600" dirty="0"/>
            <a:t>排除在</a:t>
          </a:r>
          <a:r>
            <a:rPr lang="en-US" altLang="zh-CN" sz="1600" dirty="0"/>
            <a:t>17</a:t>
          </a:r>
          <a:r>
            <a:rPr lang="zh-CN" altLang="en-US" sz="1600" dirty="0"/>
            <a:t>个项目中</a:t>
          </a:r>
          <a:r>
            <a:rPr lang="en-US" altLang="zh-CN" sz="1600" dirty="0"/>
            <a:t>14</a:t>
          </a:r>
          <a:r>
            <a:rPr lang="zh-CN" altLang="en-US" sz="1600" dirty="0"/>
            <a:t>个以上给出相同回答的参与者，以及回答时间小于</a:t>
          </a:r>
          <a:r>
            <a:rPr lang="en-US" altLang="zh-CN" sz="1600" dirty="0"/>
            <a:t>6min</a:t>
          </a:r>
          <a:r>
            <a:rPr lang="zh-CN" altLang="en-US" sz="1600" dirty="0"/>
            <a:t>的参与者</a:t>
          </a:r>
        </a:p>
      </dgm:t>
    </dgm:pt>
    <dgm:pt modelId="{90C04B80-2E05-4664-A41E-CBEF3FE34865}" type="parTrans" cxnId="{1D4160BD-4DD1-42C1-A50B-282C40DD7F94}">
      <dgm:prSet/>
      <dgm:spPr/>
      <dgm:t>
        <a:bodyPr/>
        <a:lstStyle/>
        <a:p>
          <a:endParaRPr lang="zh-CN" altLang="en-US"/>
        </a:p>
      </dgm:t>
    </dgm:pt>
    <dgm:pt modelId="{B88025E6-983A-4B40-9082-B803C07C59F4}" type="sibTrans" cxnId="{1D4160BD-4DD1-42C1-A50B-282C40DD7F94}">
      <dgm:prSet/>
      <dgm:spPr/>
      <dgm:t>
        <a:bodyPr/>
        <a:lstStyle/>
        <a:p>
          <a:endParaRPr lang="zh-CN" altLang="en-US"/>
        </a:p>
      </dgm:t>
    </dgm:pt>
    <dgm:pt modelId="{6B5751DE-18DF-4217-98B5-056E82E19EE2}">
      <dgm:prSet custT="1"/>
      <dgm:spPr/>
      <dgm:t>
        <a:bodyPr/>
        <a:lstStyle/>
        <a:p>
          <a:r>
            <a:rPr lang="zh-CN" altLang="en-US" sz="1600" dirty="0"/>
            <a:t>样本量为</a:t>
          </a:r>
          <a:r>
            <a:rPr lang="en-US" altLang="zh-CN" sz="1600" dirty="0"/>
            <a:t>4098</a:t>
          </a:r>
          <a:r>
            <a:rPr lang="zh-CN" altLang="en-US" sz="1600" dirty="0"/>
            <a:t>的数据集</a:t>
          </a:r>
          <a:r>
            <a:rPr lang="en-US" altLang="zh-CN" sz="1600" dirty="0"/>
            <a:t>1</a:t>
          </a:r>
          <a:endParaRPr lang="zh-CN" altLang="en-US" sz="1600" dirty="0"/>
        </a:p>
      </dgm:t>
    </dgm:pt>
    <dgm:pt modelId="{D3606E86-B265-4A45-A277-6CE8D8370115}" type="parTrans" cxnId="{93641301-B94F-4B2E-A174-6512069A15B2}">
      <dgm:prSet/>
      <dgm:spPr/>
      <dgm:t>
        <a:bodyPr/>
        <a:lstStyle/>
        <a:p>
          <a:endParaRPr lang="zh-CN" altLang="en-US"/>
        </a:p>
      </dgm:t>
    </dgm:pt>
    <dgm:pt modelId="{019F0311-9F25-4FC1-B330-83FD8DB366B3}" type="sibTrans" cxnId="{93641301-B94F-4B2E-A174-6512069A15B2}">
      <dgm:prSet/>
      <dgm:spPr/>
      <dgm:t>
        <a:bodyPr/>
        <a:lstStyle/>
        <a:p>
          <a:endParaRPr lang="zh-CN" altLang="en-US"/>
        </a:p>
      </dgm:t>
    </dgm:pt>
    <dgm:pt modelId="{A045E702-D8D7-411D-9F1C-C5BF6C069309}" type="pres">
      <dgm:prSet presAssocID="{8D86D062-A438-4DBC-87AC-7BFEBDB292BB}" presName="Name0" presStyleCnt="0">
        <dgm:presLayoutVars>
          <dgm:chMax val="7"/>
          <dgm:chPref val="5"/>
        </dgm:presLayoutVars>
      </dgm:prSet>
      <dgm:spPr/>
    </dgm:pt>
    <dgm:pt modelId="{9EA8AA0D-AC10-442B-A019-1E03E0E9E740}" type="pres">
      <dgm:prSet presAssocID="{8D86D062-A438-4DBC-87AC-7BFEBDB292BB}" presName="arrowNode" presStyleLbl="node1" presStyleIdx="0" presStyleCnt="1" custScaleX="107360" custLinFactNeighborX="-3623" custLinFactNeighborY="-30489"/>
      <dgm:spPr/>
    </dgm:pt>
    <dgm:pt modelId="{459EA900-EB52-4C36-A9FD-BAF727472B96}" type="pres">
      <dgm:prSet presAssocID="{CD4DF8ED-FE03-4003-9586-CCA0C3985EB5}" presName="txNode1" presStyleLbl="revTx" presStyleIdx="0" presStyleCnt="6">
        <dgm:presLayoutVars>
          <dgm:bulletEnabled val="1"/>
        </dgm:presLayoutVars>
      </dgm:prSet>
      <dgm:spPr/>
    </dgm:pt>
    <dgm:pt modelId="{CB3EA618-2176-44FD-B0FB-9EFD44D63B83}" type="pres">
      <dgm:prSet presAssocID="{51E6EC2B-A9E3-40C8-80F2-8CAE3717D485}" presName="txNode2" presStyleLbl="revTx" presStyleIdx="1" presStyleCnt="6">
        <dgm:presLayoutVars>
          <dgm:bulletEnabled val="1"/>
        </dgm:presLayoutVars>
      </dgm:prSet>
      <dgm:spPr/>
    </dgm:pt>
    <dgm:pt modelId="{DFCA9E14-2827-4172-8953-EC1DC2525E2D}" type="pres">
      <dgm:prSet presAssocID="{99823156-4A5A-4271-AB54-F8062FFCA257}" presName="dotNode2" presStyleCnt="0"/>
      <dgm:spPr/>
    </dgm:pt>
    <dgm:pt modelId="{1647B34D-BBDB-4CFE-B468-07EF1EEF0818}" type="pres">
      <dgm:prSet presAssocID="{99823156-4A5A-4271-AB54-F8062FFCA257}" presName="dotRepeatNode" presStyleLbl="fgShp" presStyleIdx="0" presStyleCnt="4"/>
      <dgm:spPr/>
    </dgm:pt>
    <dgm:pt modelId="{A7E5CB85-938C-49BE-84AA-558B7E258B18}" type="pres">
      <dgm:prSet presAssocID="{8745298A-C802-4EDC-A245-2EF12AA1C6A4}" presName="txNode3" presStyleLbl="revTx" presStyleIdx="2" presStyleCnt="6" custScaleX="136093" custScaleY="74408" custLinFactNeighborX="-19659" custLinFactNeighborY="7453">
        <dgm:presLayoutVars>
          <dgm:bulletEnabled val="1"/>
        </dgm:presLayoutVars>
      </dgm:prSet>
      <dgm:spPr/>
    </dgm:pt>
    <dgm:pt modelId="{6F22584B-FE33-4265-B515-AD979D0123EB}" type="pres">
      <dgm:prSet presAssocID="{3AB44C81-19EF-4233-BE35-48F1FC325261}" presName="dotNode3" presStyleCnt="0"/>
      <dgm:spPr/>
    </dgm:pt>
    <dgm:pt modelId="{B8DE9212-EB79-42A4-89E6-A394CE979D5C}" type="pres">
      <dgm:prSet presAssocID="{3AB44C81-19EF-4233-BE35-48F1FC325261}" presName="dotRepeatNode" presStyleLbl="fgShp" presStyleIdx="1" presStyleCnt="4"/>
      <dgm:spPr/>
    </dgm:pt>
    <dgm:pt modelId="{7C764BD8-B355-4DD5-9EDF-8C994006C83F}" type="pres">
      <dgm:prSet presAssocID="{626B4FA8-E993-4BCB-AC62-EA66A462AD89}" presName="txNode4" presStyleLbl="revTx" presStyleIdx="3" presStyleCnt="6">
        <dgm:presLayoutVars>
          <dgm:bulletEnabled val="1"/>
        </dgm:presLayoutVars>
      </dgm:prSet>
      <dgm:spPr/>
    </dgm:pt>
    <dgm:pt modelId="{B32F540F-75B5-4B7D-923A-ED3DFE93A2FF}" type="pres">
      <dgm:prSet presAssocID="{5401A20B-04A9-4369-8C25-63D6A5635892}" presName="dotNode4" presStyleCnt="0"/>
      <dgm:spPr/>
    </dgm:pt>
    <dgm:pt modelId="{0D4A7B1D-2D76-4339-A20A-05A11D6B1DFF}" type="pres">
      <dgm:prSet presAssocID="{5401A20B-04A9-4369-8C25-63D6A5635892}" presName="dotRepeatNode" presStyleLbl="fgShp" presStyleIdx="2" presStyleCnt="4"/>
      <dgm:spPr/>
    </dgm:pt>
    <dgm:pt modelId="{3946DBC9-4AE2-40B0-A68F-4100439E16E7}" type="pres">
      <dgm:prSet presAssocID="{09EC1E46-F451-4273-B962-D9C0433DABB0}" presName="txNode5" presStyleLbl="revTx" presStyleIdx="4" presStyleCnt="6" custScaleX="122566" custScaleY="90922" custLinFactNeighborX="-2919" custLinFactNeighborY="-5953">
        <dgm:presLayoutVars>
          <dgm:bulletEnabled val="1"/>
        </dgm:presLayoutVars>
      </dgm:prSet>
      <dgm:spPr/>
    </dgm:pt>
    <dgm:pt modelId="{54A36794-468D-4570-8BB4-F139045B7461}" type="pres">
      <dgm:prSet presAssocID="{B88025E6-983A-4B40-9082-B803C07C59F4}" presName="dotNode5" presStyleCnt="0"/>
      <dgm:spPr/>
    </dgm:pt>
    <dgm:pt modelId="{5DD18570-DD3E-466D-B42A-325F42F92083}" type="pres">
      <dgm:prSet presAssocID="{B88025E6-983A-4B40-9082-B803C07C59F4}" presName="dotRepeatNode" presStyleLbl="fgShp" presStyleIdx="3" presStyleCnt="4"/>
      <dgm:spPr/>
    </dgm:pt>
    <dgm:pt modelId="{3AE87E49-D871-4179-830F-DAD3E4244B03}" type="pres">
      <dgm:prSet presAssocID="{6B5751DE-18DF-4217-98B5-056E82E19EE2}" presName="txNode6" presStyleLbl="revTx" presStyleIdx="5" presStyleCnt="6">
        <dgm:presLayoutVars>
          <dgm:bulletEnabled val="1"/>
        </dgm:presLayoutVars>
      </dgm:prSet>
      <dgm:spPr/>
    </dgm:pt>
  </dgm:ptLst>
  <dgm:cxnLst>
    <dgm:cxn modelId="{93641301-B94F-4B2E-A174-6512069A15B2}" srcId="{8D86D062-A438-4DBC-87AC-7BFEBDB292BB}" destId="{6B5751DE-18DF-4217-98B5-056E82E19EE2}" srcOrd="5" destOrd="0" parTransId="{D3606E86-B265-4A45-A277-6CE8D8370115}" sibTransId="{019F0311-9F25-4FC1-B330-83FD8DB366B3}"/>
    <dgm:cxn modelId="{5A1C4119-470D-40BB-BCFE-46448C1FFF45}" type="presOf" srcId="{51E6EC2B-A9E3-40C8-80F2-8CAE3717D485}" destId="{CB3EA618-2176-44FD-B0FB-9EFD44D63B83}" srcOrd="0" destOrd="0" presId="urn:microsoft.com/office/officeart/2009/3/layout/DescendingProcess"/>
    <dgm:cxn modelId="{52BCAC26-8E12-4D72-A60E-2021E209404F}" srcId="{8D86D062-A438-4DBC-87AC-7BFEBDB292BB}" destId="{CD4DF8ED-FE03-4003-9586-CCA0C3985EB5}" srcOrd="0" destOrd="0" parTransId="{B07EFC8C-232F-4C9A-94F3-4B773B8CC48F}" sibTransId="{FA20EF8D-5F8A-4CF6-954D-9F0FCC11DFB8}"/>
    <dgm:cxn modelId="{7E206B34-9530-4823-9E15-2CF22A89AE28}" type="presOf" srcId="{B88025E6-983A-4B40-9082-B803C07C59F4}" destId="{5DD18570-DD3E-466D-B42A-325F42F92083}" srcOrd="0" destOrd="0" presId="urn:microsoft.com/office/officeart/2009/3/layout/DescendingProcess"/>
    <dgm:cxn modelId="{ACF0BE6F-024D-4C81-A51A-44942FBF8DD1}" type="presOf" srcId="{8D86D062-A438-4DBC-87AC-7BFEBDB292BB}" destId="{A045E702-D8D7-411D-9F1C-C5BF6C069309}" srcOrd="0" destOrd="0" presId="urn:microsoft.com/office/officeart/2009/3/layout/DescendingProcess"/>
    <dgm:cxn modelId="{325E0770-A62E-4F2B-BBCD-3EBAA942D8EF}" type="presOf" srcId="{8745298A-C802-4EDC-A245-2EF12AA1C6A4}" destId="{A7E5CB85-938C-49BE-84AA-558B7E258B18}" srcOrd="0" destOrd="0" presId="urn:microsoft.com/office/officeart/2009/3/layout/DescendingProcess"/>
    <dgm:cxn modelId="{D8A76558-64A8-4859-AEEE-41471A84CF29}" type="presOf" srcId="{99823156-4A5A-4271-AB54-F8062FFCA257}" destId="{1647B34D-BBDB-4CFE-B468-07EF1EEF0818}" srcOrd="0" destOrd="0" presId="urn:microsoft.com/office/officeart/2009/3/layout/DescendingProcess"/>
    <dgm:cxn modelId="{4E02B67D-27A2-4E23-8555-B13E0A62757F}" type="presOf" srcId="{5401A20B-04A9-4369-8C25-63D6A5635892}" destId="{0D4A7B1D-2D76-4339-A20A-05A11D6B1DFF}" srcOrd="0" destOrd="0" presId="urn:microsoft.com/office/officeart/2009/3/layout/DescendingProcess"/>
    <dgm:cxn modelId="{02FA8C82-E9ED-4200-99A8-80CE28537A73}" type="presOf" srcId="{CD4DF8ED-FE03-4003-9586-CCA0C3985EB5}" destId="{459EA900-EB52-4C36-A9FD-BAF727472B96}" srcOrd="0" destOrd="0" presId="urn:microsoft.com/office/officeart/2009/3/layout/DescendingProcess"/>
    <dgm:cxn modelId="{E2DC9689-FB28-4E92-A7BE-8DFF7EF72E51}" srcId="{8D86D062-A438-4DBC-87AC-7BFEBDB292BB}" destId="{8745298A-C802-4EDC-A245-2EF12AA1C6A4}" srcOrd="2" destOrd="0" parTransId="{73E6A3AC-E3DF-47E6-8D74-6F988D59D22C}" sibTransId="{3AB44C81-19EF-4233-BE35-48F1FC325261}"/>
    <dgm:cxn modelId="{8BE790A3-D2E4-4266-A875-2CCF1D06CEB9}" type="presOf" srcId="{626B4FA8-E993-4BCB-AC62-EA66A462AD89}" destId="{7C764BD8-B355-4DD5-9EDF-8C994006C83F}" srcOrd="0" destOrd="0" presId="urn:microsoft.com/office/officeart/2009/3/layout/DescendingProcess"/>
    <dgm:cxn modelId="{67622AB2-B3C9-4EF1-BF72-97535F5E38C9}" type="presOf" srcId="{6B5751DE-18DF-4217-98B5-056E82E19EE2}" destId="{3AE87E49-D871-4179-830F-DAD3E4244B03}" srcOrd="0" destOrd="0" presId="urn:microsoft.com/office/officeart/2009/3/layout/DescendingProcess"/>
    <dgm:cxn modelId="{1D4160BD-4DD1-42C1-A50B-282C40DD7F94}" srcId="{8D86D062-A438-4DBC-87AC-7BFEBDB292BB}" destId="{09EC1E46-F451-4273-B962-D9C0433DABB0}" srcOrd="4" destOrd="0" parTransId="{90C04B80-2E05-4664-A41E-CBEF3FE34865}" sibTransId="{B88025E6-983A-4B40-9082-B803C07C59F4}"/>
    <dgm:cxn modelId="{C69345DA-2863-4299-AE4D-88A3C5E89560}" type="presOf" srcId="{3AB44C81-19EF-4233-BE35-48F1FC325261}" destId="{B8DE9212-EB79-42A4-89E6-A394CE979D5C}" srcOrd="0" destOrd="0" presId="urn:microsoft.com/office/officeart/2009/3/layout/DescendingProcess"/>
    <dgm:cxn modelId="{967C5DDF-5799-4AEF-9725-A7B78D7CC536}" srcId="{8D86D062-A438-4DBC-87AC-7BFEBDB292BB}" destId="{626B4FA8-E993-4BCB-AC62-EA66A462AD89}" srcOrd="3" destOrd="0" parTransId="{5B444640-6C6A-4562-9986-5F68C92A9386}" sibTransId="{5401A20B-04A9-4369-8C25-63D6A5635892}"/>
    <dgm:cxn modelId="{CAD5FEF9-2FF1-4FD0-98A9-31E40BF7B8E3}" type="presOf" srcId="{09EC1E46-F451-4273-B962-D9C0433DABB0}" destId="{3946DBC9-4AE2-40B0-A68F-4100439E16E7}" srcOrd="0" destOrd="0" presId="urn:microsoft.com/office/officeart/2009/3/layout/DescendingProcess"/>
    <dgm:cxn modelId="{1A2F13FA-1C34-4F3E-B333-ED24C8CB8E4F}" srcId="{8D86D062-A438-4DBC-87AC-7BFEBDB292BB}" destId="{51E6EC2B-A9E3-40C8-80F2-8CAE3717D485}" srcOrd="1" destOrd="0" parTransId="{C718181E-C8EE-42CE-AB8F-45CF797209C7}" sibTransId="{99823156-4A5A-4271-AB54-F8062FFCA257}"/>
    <dgm:cxn modelId="{98A002A8-EC79-4E33-8FAF-4D7F9EADB208}" type="presParOf" srcId="{A045E702-D8D7-411D-9F1C-C5BF6C069309}" destId="{9EA8AA0D-AC10-442B-A019-1E03E0E9E740}" srcOrd="0" destOrd="0" presId="urn:microsoft.com/office/officeart/2009/3/layout/DescendingProcess"/>
    <dgm:cxn modelId="{9E53C40D-1D18-47FA-931B-D9F360C1CD3D}" type="presParOf" srcId="{A045E702-D8D7-411D-9F1C-C5BF6C069309}" destId="{459EA900-EB52-4C36-A9FD-BAF727472B96}" srcOrd="1" destOrd="0" presId="urn:microsoft.com/office/officeart/2009/3/layout/DescendingProcess"/>
    <dgm:cxn modelId="{D51FB84C-FD78-485E-902B-B424E626EDAA}" type="presParOf" srcId="{A045E702-D8D7-411D-9F1C-C5BF6C069309}" destId="{CB3EA618-2176-44FD-B0FB-9EFD44D63B83}" srcOrd="2" destOrd="0" presId="urn:microsoft.com/office/officeart/2009/3/layout/DescendingProcess"/>
    <dgm:cxn modelId="{E0078743-B738-4651-AE28-E326ADE148BB}" type="presParOf" srcId="{A045E702-D8D7-411D-9F1C-C5BF6C069309}" destId="{DFCA9E14-2827-4172-8953-EC1DC2525E2D}" srcOrd="3" destOrd="0" presId="urn:microsoft.com/office/officeart/2009/3/layout/DescendingProcess"/>
    <dgm:cxn modelId="{B38AD506-2FB0-4FF3-8725-C2BF9F84CD94}" type="presParOf" srcId="{DFCA9E14-2827-4172-8953-EC1DC2525E2D}" destId="{1647B34D-BBDB-4CFE-B468-07EF1EEF0818}" srcOrd="0" destOrd="0" presId="urn:microsoft.com/office/officeart/2009/3/layout/DescendingProcess"/>
    <dgm:cxn modelId="{88A4824C-8144-45C9-A935-32D60FDAEB69}" type="presParOf" srcId="{A045E702-D8D7-411D-9F1C-C5BF6C069309}" destId="{A7E5CB85-938C-49BE-84AA-558B7E258B18}" srcOrd="4" destOrd="0" presId="urn:microsoft.com/office/officeart/2009/3/layout/DescendingProcess"/>
    <dgm:cxn modelId="{03F50943-9E44-44FD-BB5D-5E0101A8A99A}" type="presParOf" srcId="{A045E702-D8D7-411D-9F1C-C5BF6C069309}" destId="{6F22584B-FE33-4265-B515-AD979D0123EB}" srcOrd="5" destOrd="0" presId="urn:microsoft.com/office/officeart/2009/3/layout/DescendingProcess"/>
    <dgm:cxn modelId="{A1940CAC-2679-4F57-B2B1-44665FF03410}" type="presParOf" srcId="{6F22584B-FE33-4265-B515-AD979D0123EB}" destId="{B8DE9212-EB79-42A4-89E6-A394CE979D5C}" srcOrd="0" destOrd="0" presId="urn:microsoft.com/office/officeart/2009/3/layout/DescendingProcess"/>
    <dgm:cxn modelId="{81EA92DC-F9F2-4C88-BF4E-74FC401906A9}" type="presParOf" srcId="{A045E702-D8D7-411D-9F1C-C5BF6C069309}" destId="{7C764BD8-B355-4DD5-9EDF-8C994006C83F}" srcOrd="6" destOrd="0" presId="urn:microsoft.com/office/officeart/2009/3/layout/DescendingProcess"/>
    <dgm:cxn modelId="{1B61FDC2-63AE-4AEA-A972-DA6DE891E9C0}" type="presParOf" srcId="{A045E702-D8D7-411D-9F1C-C5BF6C069309}" destId="{B32F540F-75B5-4B7D-923A-ED3DFE93A2FF}" srcOrd="7" destOrd="0" presId="urn:microsoft.com/office/officeart/2009/3/layout/DescendingProcess"/>
    <dgm:cxn modelId="{1D611880-6B30-4C8F-A8F0-39D9FC6049A7}" type="presParOf" srcId="{B32F540F-75B5-4B7D-923A-ED3DFE93A2FF}" destId="{0D4A7B1D-2D76-4339-A20A-05A11D6B1DFF}" srcOrd="0" destOrd="0" presId="urn:microsoft.com/office/officeart/2009/3/layout/DescendingProcess"/>
    <dgm:cxn modelId="{25BAE4E1-E63C-4958-A5AC-A31C4011F764}" type="presParOf" srcId="{A045E702-D8D7-411D-9F1C-C5BF6C069309}" destId="{3946DBC9-4AE2-40B0-A68F-4100439E16E7}" srcOrd="8" destOrd="0" presId="urn:microsoft.com/office/officeart/2009/3/layout/DescendingProcess"/>
    <dgm:cxn modelId="{49985D5C-0AB1-42E2-A96E-72215F051D20}" type="presParOf" srcId="{A045E702-D8D7-411D-9F1C-C5BF6C069309}" destId="{54A36794-468D-4570-8BB4-F139045B7461}" srcOrd="9" destOrd="0" presId="urn:microsoft.com/office/officeart/2009/3/layout/DescendingProcess"/>
    <dgm:cxn modelId="{59685105-D187-410F-A005-CF5C839412B6}" type="presParOf" srcId="{54A36794-468D-4570-8BB4-F139045B7461}" destId="{5DD18570-DD3E-466D-B42A-325F42F92083}" srcOrd="0" destOrd="0" presId="urn:microsoft.com/office/officeart/2009/3/layout/DescendingProcess"/>
    <dgm:cxn modelId="{6B060D22-9CE7-4AF5-8149-26842D4C1D1A}" type="presParOf" srcId="{A045E702-D8D7-411D-9F1C-C5BF6C069309}" destId="{3AE87E49-D871-4179-830F-DAD3E4244B03}" srcOrd="10" destOrd="0" presId="urn:microsoft.com/office/officeart/2009/3/layout/Descending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30357E-4610-4069-95CF-914825848453}" type="doc">
      <dgm:prSet loTypeId="urn:microsoft.com/office/officeart/2005/8/layout/funnel1" loCatId="process" qsTypeId="urn:microsoft.com/office/officeart/2005/8/quickstyle/simple1" qsCatId="simple" csTypeId="urn:microsoft.com/office/officeart/2005/8/colors/accent1_2" csCatId="accent1" phldr="1"/>
      <dgm:spPr/>
      <dgm:t>
        <a:bodyPr/>
        <a:lstStyle/>
        <a:p>
          <a:endParaRPr lang="zh-CN" altLang="en-US"/>
        </a:p>
      </dgm:t>
    </dgm:pt>
    <dgm:pt modelId="{71805070-41C9-4D0B-BCDC-F9CCD289A9CF}">
      <dgm:prSet phldrT="[文本]" custT="1"/>
      <dgm:spPr/>
      <dgm:t>
        <a:bodyPr/>
        <a:lstStyle/>
        <a:p>
          <a:r>
            <a:rPr lang="zh-CN" altLang="en-US" sz="2000" dirty="0"/>
            <a:t>初始数据</a:t>
          </a:r>
        </a:p>
      </dgm:t>
    </dgm:pt>
    <dgm:pt modelId="{82EEC54C-0847-49FE-BBE6-1FB8A51B9A07}" type="parTrans" cxnId="{52E4557C-233E-4065-B88B-EFB3D67B798F}">
      <dgm:prSet/>
      <dgm:spPr/>
      <dgm:t>
        <a:bodyPr/>
        <a:lstStyle/>
        <a:p>
          <a:endParaRPr lang="zh-CN" altLang="en-US"/>
        </a:p>
      </dgm:t>
    </dgm:pt>
    <dgm:pt modelId="{4C4B479C-CC9B-4649-8EDD-6DD564A0D84C}" type="sibTrans" cxnId="{52E4557C-233E-4065-B88B-EFB3D67B798F}">
      <dgm:prSet/>
      <dgm:spPr/>
      <dgm:t>
        <a:bodyPr/>
        <a:lstStyle/>
        <a:p>
          <a:endParaRPr lang="zh-CN" altLang="en-US"/>
        </a:p>
      </dgm:t>
    </dgm:pt>
    <dgm:pt modelId="{2915AF58-29A5-4C37-8B04-91D46CB59725}">
      <dgm:prSet phldrT="[文本]" custT="1"/>
      <dgm:spPr/>
      <dgm:t>
        <a:bodyPr/>
        <a:lstStyle/>
        <a:p>
          <a:r>
            <a:rPr lang="zh-CN" altLang="en-US" sz="1600" kern="1200" dirty="0">
              <a:solidFill>
                <a:srgbClr val="000000">
                  <a:hueOff val="0"/>
                  <a:satOff val="0"/>
                  <a:lumOff val="0"/>
                  <a:alphaOff val="0"/>
                </a:srgbClr>
              </a:solidFill>
              <a:latin typeface="Arial"/>
              <a:ea typeface="微软雅黑"/>
              <a:cs typeface="+mn-cs"/>
            </a:rPr>
            <a:t>样本量为</a:t>
          </a:r>
          <a:r>
            <a:rPr lang="en-US" altLang="zh-CN" sz="1600" kern="1200" dirty="0">
              <a:solidFill>
                <a:srgbClr val="000000">
                  <a:hueOff val="0"/>
                  <a:satOff val="0"/>
                  <a:lumOff val="0"/>
                  <a:alphaOff val="0"/>
                </a:srgbClr>
              </a:solidFill>
              <a:latin typeface="Arial"/>
              <a:ea typeface="微软雅黑"/>
              <a:cs typeface="+mn-cs"/>
            </a:rPr>
            <a:t>3666</a:t>
          </a:r>
          <a:r>
            <a:rPr lang="zh-CN" altLang="en-US" sz="1600" kern="1200" dirty="0">
              <a:solidFill>
                <a:srgbClr val="000000">
                  <a:hueOff val="0"/>
                  <a:satOff val="0"/>
                  <a:lumOff val="0"/>
                  <a:alphaOff val="0"/>
                </a:srgbClr>
              </a:solidFill>
              <a:latin typeface="Arial"/>
              <a:ea typeface="微软雅黑"/>
              <a:cs typeface="+mn-cs"/>
            </a:rPr>
            <a:t>的数据集</a:t>
          </a:r>
          <a:r>
            <a:rPr lang="en-US" altLang="zh-CN" sz="1600" kern="1200" dirty="0">
              <a:solidFill>
                <a:srgbClr val="000000">
                  <a:hueOff val="0"/>
                  <a:satOff val="0"/>
                  <a:lumOff val="0"/>
                  <a:alphaOff val="0"/>
                </a:srgbClr>
              </a:solidFill>
              <a:latin typeface="Arial"/>
              <a:ea typeface="微软雅黑"/>
              <a:cs typeface="+mn-cs"/>
            </a:rPr>
            <a:t>2</a:t>
          </a:r>
          <a:endParaRPr lang="zh-CN" altLang="en-US" sz="1600" kern="1200" dirty="0">
            <a:solidFill>
              <a:srgbClr val="000000">
                <a:hueOff val="0"/>
                <a:satOff val="0"/>
                <a:lumOff val="0"/>
                <a:alphaOff val="0"/>
              </a:srgbClr>
            </a:solidFill>
            <a:latin typeface="Arial"/>
            <a:ea typeface="微软雅黑"/>
            <a:cs typeface="+mn-cs"/>
          </a:endParaRPr>
        </a:p>
      </dgm:t>
    </dgm:pt>
    <dgm:pt modelId="{1D0804FC-C91E-4CD4-82E7-3BEDD04ADE64}" type="parTrans" cxnId="{CA2DD1F4-CCC3-40C7-A27E-BCF468C0660D}">
      <dgm:prSet/>
      <dgm:spPr/>
      <dgm:t>
        <a:bodyPr/>
        <a:lstStyle/>
        <a:p>
          <a:endParaRPr lang="zh-CN" altLang="en-US"/>
        </a:p>
      </dgm:t>
    </dgm:pt>
    <dgm:pt modelId="{4ADAB1A6-B5F0-47E2-B70B-57DA69A7FBA3}" type="sibTrans" cxnId="{CA2DD1F4-CCC3-40C7-A27E-BCF468C0660D}">
      <dgm:prSet/>
      <dgm:spPr/>
      <dgm:t>
        <a:bodyPr/>
        <a:lstStyle/>
        <a:p>
          <a:endParaRPr lang="zh-CN" altLang="en-US"/>
        </a:p>
      </dgm:t>
    </dgm:pt>
    <dgm:pt modelId="{C7EF2646-9BFB-4512-9464-CC4F4D33B6F7}" type="pres">
      <dgm:prSet presAssocID="{5730357E-4610-4069-95CF-914825848453}" presName="Name0" presStyleCnt="0">
        <dgm:presLayoutVars>
          <dgm:chMax val="4"/>
          <dgm:resizeHandles val="exact"/>
        </dgm:presLayoutVars>
      </dgm:prSet>
      <dgm:spPr/>
    </dgm:pt>
    <dgm:pt modelId="{5EA2217B-2E7E-4729-8380-D3A0A32880BB}" type="pres">
      <dgm:prSet presAssocID="{5730357E-4610-4069-95CF-914825848453}" presName="ellipse" presStyleLbl="trBgShp" presStyleIdx="0" presStyleCnt="1" custScaleX="68302" custScaleY="68302" custLinFactNeighborY="18792"/>
      <dgm:spPr/>
    </dgm:pt>
    <dgm:pt modelId="{1AF3C774-9335-486B-9755-3C403B205BCB}" type="pres">
      <dgm:prSet presAssocID="{5730357E-4610-4069-95CF-914825848453}" presName="arrow1" presStyleLbl="fgShp" presStyleIdx="0" presStyleCnt="1" custScaleY="313163" custLinFactNeighborX="0" custLinFactNeighborY="-18622"/>
      <dgm:spPr/>
    </dgm:pt>
    <dgm:pt modelId="{C1FEBA98-0E9F-4786-BF63-1122D37DBAC1}" type="pres">
      <dgm:prSet presAssocID="{5730357E-4610-4069-95CF-914825848453}" presName="rectangle" presStyleLbl="revTx" presStyleIdx="0" presStyleCnt="1" custLinFactNeighborX="182" custLinFactNeighborY="19230">
        <dgm:presLayoutVars>
          <dgm:bulletEnabled val="1"/>
        </dgm:presLayoutVars>
      </dgm:prSet>
      <dgm:spPr/>
    </dgm:pt>
    <dgm:pt modelId="{310D1712-2A36-4F89-80DA-1E80FED5046E}" type="pres">
      <dgm:prSet presAssocID="{2915AF58-29A5-4C37-8B04-91D46CB59725}" presName="item1" presStyleLbl="node1" presStyleIdx="0" presStyleCnt="1" custScaleX="68302" custScaleY="68302" custLinFactNeighborX="14286" custLinFactNeighborY="15346">
        <dgm:presLayoutVars>
          <dgm:bulletEnabled val="1"/>
        </dgm:presLayoutVars>
      </dgm:prSet>
      <dgm:spPr/>
    </dgm:pt>
    <dgm:pt modelId="{CB11323A-32D9-4C80-B8A9-76CBE0D6DF00}" type="pres">
      <dgm:prSet presAssocID="{5730357E-4610-4069-95CF-914825848453}" presName="funnel" presStyleLbl="trAlignAcc1" presStyleIdx="0" presStyleCnt="1" custScaleX="68302" custScaleY="68302"/>
      <dgm:spPr/>
    </dgm:pt>
  </dgm:ptLst>
  <dgm:cxnLst>
    <dgm:cxn modelId="{3F4ED428-D599-403F-9FE1-8E26170262A0}" type="presOf" srcId="{71805070-41C9-4D0B-BCDC-F9CCD289A9CF}" destId="{310D1712-2A36-4F89-80DA-1E80FED5046E}" srcOrd="0" destOrd="0" presId="urn:microsoft.com/office/officeart/2005/8/layout/funnel1"/>
    <dgm:cxn modelId="{52E4557C-233E-4065-B88B-EFB3D67B798F}" srcId="{5730357E-4610-4069-95CF-914825848453}" destId="{71805070-41C9-4D0B-BCDC-F9CCD289A9CF}" srcOrd="0" destOrd="0" parTransId="{82EEC54C-0847-49FE-BBE6-1FB8A51B9A07}" sibTransId="{4C4B479C-CC9B-4649-8EDD-6DD564A0D84C}"/>
    <dgm:cxn modelId="{DE3A1F88-CF23-4BDC-85A2-F433BA7EA712}" type="presOf" srcId="{2915AF58-29A5-4C37-8B04-91D46CB59725}" destId="{C1FEBA98-0E9F-4786-BF63-1122D37DBAC1}" srcOrd="0" destOrd="0" presId="urn:microsoft.com/office/officeart/2005/8/layout/funnel1"/>
    <dgm:cxn modelId="{D9157A9A-4D03-4CF6-AAE7-DCF223C74551}" type="presOf" srcId="{5730357E-4610-4069-95CF-914825848453}" destId="{C7EF2646-9BFB-4512-9464-CC4F4D33B6F7}" srcOrd="0" destOrd="0" presId="urn:microsoft.com/office/officeart/2005/8/layout/funnel1"/>
    <dgm:cxn modelId="{CA2DD1F4-CCC3-40C7-A27E-BCF468C0660D}" srcId="{5730357E-4610-4069-95CF-914825848453}" destId="{2915AF58-29A5-4C37-8B04-91D46CB59725}" srcOrd="1" destOrd="0" parTransId="{1D0804FC-C91E-4CD4-82E7-3BEDD04ADE64}" sibTransId="{4ADAB1A6-B5F0-47E2-B70B-57DA69A7FBA3}"/>
    <dgm:cxn modelId="{C4D076AA-8525-452F-85D7-FFCC369B70C0}" type="presParOf" srcId="{C7EF2646-9BFB-4512-9464-CC4F4D33B6F7}" destId="{5EA2217B-2E7E-4729-8380-D3A0A32880BB}" srcOrd="0" destOrd="0" presId="urn:microsoft.com/office/officeart/2005/8/layout/funnel1"/>
    <dgm:cxn modelId="{ABEBB2B4-AC4B-4930-B381-8598EC8DFB30}" type="presParOf" srcId="{C7EF2646-9BFB-4512-9464-CC4F4D33B6F7}" destId="{1AF3C774-9335-486B-9755-3C403B205BCB}" srcOrd="1" destOrd="0" presId="urn:microsoft.com/office/officeart/2005/8/layout/funnel1"/>
    <dgm:cxn modelId="{D07AE5E5-5B97-432F-93A7-C970D383EC5B}" type="presParOf" srcId="{C7EF2646-9BFB-4512-9464-CC4F4D33B6F7}" destId="{C1FEBA98-0E9F-4786-BF63-1122D37DBAC1}" srcOrd="2" destOrd="0" presId="urn:microsoft.com/office/officeart/2005/8/layout/funnel1"/>
    <dgm:cxn modelId="{2404692F-0DA1-46B9-9C95-97CD0B11123F}" type="presParOf" srcId="{C7EF2646-9BFB-4512-9464-CC4F4D33B6F7}" destId="{310D1712-2A36-4F89-80DA-1E80FED5046E}" srcOrd="3" destOrd="0" presId="urn:microsoft.com/office/officeart/2005/8/layout/funnel1"/>
    <dgm:cxn modelId="{7611F63C-CC0B-4FED-ABDF-69E31BA47015}" type="presParOf" srcId="{C7EF2646-9BFB-4512-9464-CC4F4D33B6F7}" destId="{CB11323A-32D9-4C80-B8A9-76CBE0D6DF00}" srcOrd="4" destOrd="0" presId="urn:microsoft.com/office/officeart/2005/8/layout/funnel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0C623-97E4-4088-863C-DE8CD15634A6}">
      <dsp:nvSpPr>
        <dsp:cNvPr id="0" name=""/>
        <dsp:cNvSpPr/>
      </dsp:nvSpPr>
      <dsp:spPr>
        <a:xfrm>
          <a:off x="0" y="359484"/>
          <a:ext cx="1728560" cy="6684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卡方检验</a:t>
          </a:r>
        </a:p>
      </dsp:txBody>
      <dsp:txXfrm>
        <a:off x="0" y="359484"/>
        <a:ext cx="1728560" cy="668487"/>
      </dsp:txXfrm>
    </dsp:sp>
    <dsp:sp modelId="{900A7E53-9B43-4853-A3D4-BD8D3C3CAD86}">
      <dsp:nvSpPr>
        <dsp:cNvPr id="0" name=""/>
        <dsp:cNvSpPr/>
      </dsp:nvSpPr>
      <dsp:spPr>
        <a:xfrm>
          <a:off x="3253" y="1146487"/>
          <a:ext cx="1728560" cy="42136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评估每个项目的反应分布在国家层面是否与偶然情况有显著差异</a:t>
          </a:r>
        </a:p>
      </dsp:txBody>
      <dsp:txXfrm>
        <a:off x="3253" y="1146487"/>
        <a:ext cx="1728560" cy="4213639"/>
      </dsp:txXfrm>
    </dsp:sp>
    <dsp:sp modelId="{45DCA592-5626-49F6-9A48-4CB95528A61B}">
      <dsp:nvSpPr>
        <dsp:cNvPr id="0" name=""/>
        <dsp:cNvSpPr/>
      </dsp:nvSpPr>
      <dsp:spPr>
        <a:xfrm>
          <a:off x="5910540" y="359484"/>
          <a:ext cx="1728560" cy="6684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引导分析</a:t>
          </a:r>
        </a:p>
      </dsp:txBody>
      <dsp:txXfrm>
        <a:off x="5910540" y="359484"/>
        <a:ext cx="1728560" cy="668487"/>
      </dsp:txXfrm>
    </dsp:sp>
    <dsp:sp modelId="{5EF6770D-98E8-4FA5-9BC6-B85A835687CE}">
      <dsp:nvSpPr>
        <dsp:cNvPr id="0" name=""/>
        <dsp:cNvSpPr/>
      </dsp:nvSpPr>
      <dsp:spPr>
        <a:xfrm>
          <a:off x="5920168" y="1149913"/>
          <a:ext cx="1728560" cy="42136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评估研究结果在多大程度上是由抽样变异所造成的</a:t>
          </a:r>
        </a:p>
      </dsp:txBody>
      <dsp:txXfrm>
        <a:off x="5920168" y="1149913"/>
        <a:ext cx="1728560" cy="4213639"/>
      </dsp:txXfrm>
    </dsp:sp>
    <dsp:sp modelId="{7F369085-5320-470B-A0D2-95DCB1EE2C17}">
      <dsp:nvSpPr>
        <dsp:cNvPr id="0" name=""/>
        <dsp:cNvSpPr/>
      </dsp:nvSpPr>
      <dsp:spPr>
        <a:xfrm>
          <a:off x="3934743" y="359484"/>
          <a:ext cx="1728560" cy="6684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非合并分析</a:t>
          </a:r>
        </a:p>
      </dsp:txBody>
      <dsp:txXfrm>
        <a:off x="3934743" y="359484"/>
        <a:ext cx="1728560" cy="668487"/>
      </dsp:txXfrm>
    </dsp:sp>
    <dsp:sp modelId="{5709D1EA-7E73-4DDD-A3B0-CCA4F1698D6A}">
      <dsp:nvSpPr>
        <dsp:cNvPr id="0" name=""/>
        <dsp:cNvSpPr/>
      </dsp:nvSpPr>
      <dsp:spPr>
        <a:xfrm>
          <a:off x="3944371" y="1146487"/>
          <a:ext cx="1728560" cy="42136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计算每个项目和国家的优势比</a:t>
          </a:r>
        </a:p>
        <a:p>
          <a:pPr marL="171450" lvl="1" indent="-171450" algn="l" defTabSz="711200">
            <a:lnSpc>
              <a:spcPct val="90000"/>
            </a:lnSpc>
            <a:spcBef>
              <a:spcPct val="0"/>
            </a:spcBef>
            <a:spcAft>
              <a:spcPct val="15000"/>
            </a:spcAft>
            <a:buChar char="•"/>
          </a:pPr>
          <a:r>
            <a:rPr lang="zh-CN" altLang="en-US" sz="1600" kern="1200" dirty="0"/>
            <a:t>计算每个国家和理论对比对的优势比</a:t>
          </a:r>
        </a:p>
      </dsp:txBody>
      <dsp:txXfrm>
        <a:off x="3944371" y="1146487"/>
        <a:ext cx="1728560" cy="4213639"/>
      </dsp:txXfrm>
    </dsp:sp>
    <dsp:sp modelId="{163B5A3C-D626-436C-81CA-7FA9F440FE52}">
      <dsp:nvSpPr>
        <dsp:cNvPr id="0" name=""/>
        <dsp:cNvSpPr/>
      </dsp:nvSpPr>
      <dsp:spPr>
        <a:xfrm>
          <a:off x="1944306" y="359484"/>
          <a:ext cx="1728560" cy="6684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随机效应荟萃分析（合并分析）</a:t>
          </a:r>
        </a:p>
      </dsp:txBody>
      <dsp:txXfrm>
        <a:off x="1944306" y="359484"/>
        <a:ext cx="1728560" cy="668487"/>
      </dsp:txXfrm>
    </dsp:sp>
    <dsp:sp modelId="{A7A9854B-A9C4-478D-A830-272A8A39A264}">
      <dsp:nvSpPr>
        <dsp:cNvPr id="0" name=""/>
        <dsp:cNvSpPr/>
      </dsp:nvSpPr>
      <dsp:spPr>
        <a:xfrm>
          <a:off x="1953934" y="1130149"/>
          <a:ext cx="1728560" cy="42136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探讨项目的效应大小</a:t>
          </a:r>
        </a:p>
        <a:p>
          <a:pPr marL="171450" lvl="1" indent="-171450" algn="l" defTabSz="711200">
            <a:lnSpc>
              <a:spcPct val="90000"/>
            </a:lnSpc>
            <a:spcBef>
              <a:spcPct val="0"/>
            </a:spcBef>
            <a:spcAft>
              <a:spcPct val="15000"/>
            </a:spcAft>
            <a:buChar char="•"/>
          </a:pPr>
          <a:r>
            <a:rPr lang="zh-CN" altLang="en-US" sz="1600" kern="1200" dirty="0"/>
            <a:t>探讨</a:t>
          </a:r>
          <a:r>
            <a:rPr lang="en-US" altLang="en-US" sz="1600" kern="1200" dirty="0"/>
            <a:t>1979</a:t>
          </a:r>
          <a:r>
            <a:rPr lang="zh-CN" altLang="en-US" sz="1600" kern="1200" dirty="0"/>
            <a:t>年理论对比对的集合效应大小</a:t>
          </a:r>
        </a:p>
      </dsp:txBody>
      <dsp:txXfrm>
        <a:off x="1953934" y="1130149"/>
        <a:ext cx="1728560" cy="4213639"/>
      </dsp:txXfrm>
    </dsp:sp>
    <dsp:sp modelId="{8A9CFEE9-6D32-4A31-B676-329C935FDD3D}">
      <dsp:nvSpPr>
        <dsp:cNvPr id="0" name=""/>
        <dsp:cNvSpPr/>
      </dsp:nvSpPr>
      <dsp:spPr>
        <a:xfrm>
          <a:off x="7870745" y="359484"/>
          <a:ext cx="1728560" cy="668487"/>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分层贝叶斯模型</a:t>
          </a:r>
        </a:p>
      </dsp:txBody>
      <dsp:txXfrm>
        <a:off x="7870745" y="359484"/>
        <a:ext cx="1728560" cy="668487"/>
      </dsp:txXfrm>
    </dsp:sp>
    <dsp:sp modelId="{C1274060-9A61-4410-B9D7-B740E4C8D2FD}">
      <dsp:nvSpPr>
        <dsp:cNvPr id="0" name=""/>
        <dsp:cNvSpPr/>
      </dsp:nvSpPr>
      <dsp:spPr>
        <a:xfrm>
          <a:off x="7885490" y="1146487"/>
          <a:ext cx="1728560" cy="4213639"/>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测试人口统计量是否可靠影响选择</a:t>
          </a:r>
        </a:p>
      </dsp:txBody>
      <dsp:txXfrm>
        <a:off x="7885490" y="1146487"/>
        <a:ext cx="1728560" cy="4213639"/>
      </dsp:txXfrm>
    </dsp:sp>
    <dsp:sp modelId="{67BE2D78-843F-469F-9AAD-8966A7273D8B}">
      <dsp:nvSpPr>
        <dsp:cNvPr id="0" name=""/>
        <dsp:cNvSpPr/>
      </dsp:nvSpPr>
      <dsp:spPr>
        <a:xfrm>
          <a:off x="9764263" y="352404"/>
          <a:ext cx="1728560" cy="691424"/>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92456" tIns="52832" rIns="92456" bIns="52832"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分层逻辑回归模型</a:t>
          </a:r>
        </a:p>
      </dsp:txBody>
      <dsp:txXfrm>
        <a:off x="9764263" y="352404"/>
        <a:ext cx="1728560" cy="691424"/>
      </dsp:txXfrm>
    </dsp:sp>
    <dsp:sp modelId="{815E351F-A554-4E8C-AA07-941505E8FC22}">
      <dsp:nvSpPr>
        <dsp:cNvPr id="0" name=""/>
        <dsp:cNvSpPr/>
      </dsp:nvSpPr>
      <dsp:spPr>
        <a:xfrm>
          <a:off x="9764263" y="1122898"/>
          <a:ext cx="1728560" cy="4245827"/>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zh-CN" altLang="en-US" sz="1600" kern="1200" dirty="0"/>
            <a:t>检验厌恶损失的认知是否调节了所观察到的对比效应</a:t>
          </a:r>
        </a:p>
      </dsp:txBody>
      <dsp:txXfrm>
        <a:off x="9764263" y="1122898"/>
        <a:ext cx="1728560" cy="42458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8AA0D-AC10-442B-A019-1E03E0E9E740}">
      <dsp:nvSpPr>
        <dsp:cNvPr id="0" name=""/>
        <dsp:cNvSpPr/>
      </dsp:nvSpPr>
      <dsp:spPr>
        <a:xfrm rot="4396374">
          <a:off x="3334310" y="847138"/>
          <a:ext cx="4347151" cy="3466692"/>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7B34D-BBDB-4CFE-B468-07EF1EEF0818}">
      <dsp:nvSpPr>
        <dsp:cNvPr id="0" name=""/>
        <dsp:cNvSpPr/>
      </dsp:nvSpPr>
      <dsp:spPr>
        <a:xfrm>
          <a:off x="4953029" y="1333594"/>
          <a:ext cx="112509" cy="112509"/>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8DE9212-EB79-42A4-89E6-A394CE979D5C}">
      <dsp:nvSpPr>
        <dsp:cNvPr id="0" name=""/>
        <dsp:cNvSpPr/>
      </dsp:nvSpPr>
      <dsp:spPr>
        <a:xfrm>
          <a:off x="5588293" y="1821305"/>
          <a:ext cx="112509" cy="112509"/>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D4A7B1D-2D76-4339-A20A-05A11D6B1DFF}">
      <dsp:nvSpPr>
        <dsp:cNvPr id="0" name=""/>
        <dsp:cNvSpPr/>
      </dsp:nvSpPr>
      <dsp:spPr>
        <a:xfrm>
          <a:off x="6159405" y="2392109"/>
          <a:ext cx="112509" cy="112509"/>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9EA900-EB52-4C36-A9FD-BAF727472B96}">
      <dsp:nvSpPr>
        <dsp:cNvPr id="0" name=""/>
        <dsp:cNvSpPr/>
      </dsp:nvSpPr>
      <dsp:spPr>
        <a:xfrm>
          <a:off x="3135852" y="0"/>
          <a:ext cx="2100514" cy="825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b" anchorCtr="0">
          <a:noAutofit/>
        </a:bodyPr>
        <a:lstStyle/>
        <a:p>
          <a:pPr marL="0" lvl="0" indent="0" algn="ctr" defTabSz="711200">
            <a:lnSpc>
              <a:spcPct val="90000"/>
            </a:lnSpc>
            <a:spcBef>
              <a:spcPct val="0"/>
            </a:spcBef>
            <a:spcAft>
              <a:spcPct val="35000"/>
            </a:spcAft>
            <a:buNone/>
          </a:pPr>
          <a:r>
            <a:rPr lang="zh-CN" altLang="en-US" sz="1600" kern="1200" dirty="0"/>
            <a:t>初始数据</a:t>
          </a:r>
        </a:p>
      </dsp:txBody>
      <dsp:txXfrm>
        <a:off x="3135852" y="0"/>
        <a:ext cx="2100514" cy="825755"/>
      </dsp:txXfrm>
    </dsp:sp>
    <dsp:sp modelId="{CB3EA618-2176-44FD-B0FB-9EFD44D63B83}">
      <dsp:nvSpPr>
        <dsp:cNvPr id="0" name=""/>
        <dsp:cNvSpPr/>
      </dsp:nvSpPr>
      <dsp:spPr>
        <a:xfrm>
          <a:off x="5690531" y="976971"/>
          <a:ext cx="3122386" cy="825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排除</a:t>
          </a:r>
          <a:r>
            <a:rPr lang="en-US" altLang="zh-CN" sz="1600" kern="1200" dirty="0"/>
            <a:t>11</a:t>
          </a:r>
          <a:r>
            <a:rPr lang="zh-CN" altLang="en-US" sz="1600" kern="1200" dirty="0"/>
            <a:t>个回答项目较快的参与者（</a:t>
          </a:r>
          <a:r>
            <a:rPr lang="en-US" altLang="zh-CN" sz="1600" kern="1200" dirty="0"/>
            <a:t>86s)</a:t>
          </a:r>
          <a:endParaRPr lang="zh-CN" altLang="en-US" sz="1600" kern="1200" dirty="0"/>
        </a:p>
      </dsp:txBody>
      <dsp:txXfrm>
        <a:off x="5690531" y="976971"/>
        <a:ext cx="3122386" cy="825755"/>
      </dsp:txXfrm>
    </dsp:sp>
    <dsp:sp modelId="{A7E5CB85-938C-49BE-84AA-558B7E258B18}">
      <dsp:nvSpPr>
        <dsp:cNvPr id="0" name=""/>
        <dsp:cNvSpPr/>
      </dsp:nvSpPr>
      <dsp:spPr>
        <a:xfrm>
          <a:off x="2343842" y="1631890"/>
          <a:ext cx="2858653" cy="6144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r" defTabSz="711200">
            <a:lnSpc>
              <a:spcPct val="90000"/>
            </a:lnSpc>
            <a:spcBef>
              <a:spcPct val="0"/>
            </a:spcBef>
            <a:spcAft>
              <a:spcPct val="35000"/>
            </a:spcAft>
            <a:buNone/>
          </a:pPr>
          <a:r>
            <a:rPr lang="zh-CN" altLang="en-US" sz="1600" kern="1200" dirty="0"/>
            <a:t>排除</a:t>
          </a:r>
          <a:r>
            <a:rPr lang="en-US" altLang="zh-CN" sz="1600" kern="1200" dirty="0"/>
            <a:t>3</a:t>
          </a:r>
          <a:r>
            <a:rPr lang="zh-CN" altLang="en-US" sz="1600" kern="1200" dirty="0"/>
            <a:t>名收入为</a:t>
          </a:r>
          <a:r>
            <a:rPr lang="en-US" altLang="zh-CN" sz="1600" kern="1200" dirty="0"/>
            <a:t>99999</a:t>
          </a:r>
          <a:r>
            <a:rPr lang="zh-CN" altLang="en-US" sz="1600" kern="1200" dirty="0"/>
            <a:t>的参与者、</a:t>
          </a:r>
          <a:r>
            <a:rPr lang="en-US" altLang="zh-CN" sz="1600" kern="1200" dirty="0"/>
            <a:t>6</a:t>
          </a:r>
          <a:r>
            <a:rPr lang="zh-CN" altLang="en-US" sz="1600" kern="1200" dirty="0"/>
            <a:t>名亿万富翁、</a:t>
          </a:r>
          <a:r>
            <a:rPr lang="en-US" altLang="zh-CN" sz="1600" kern="1200" dirty="0"/>
            <a:t>1</a:t>
          </a:r>
          <a:r>
            <a:rPr lang="zh-CN" altLang="en-US" sz="1600" kern="1200" dirty="0"/>
            <a:t>名收入为负的参与者</a:t>
          </a:r>
        </a:p>
      </dsp:txBody>
      <dsp:txXfrm>
        <a:off x="2343842" y="1631890"/>
        <a:ext cx="2858653" cy="614427"/>
      </dsp:txXfrm>
    </dsp:sp>
    <dsp:sp modelId="{5DD18570-DD3E-466D-B42A-325F42F92083}">
      <dsp:nvSpPr>
        <dsp:cNvPr id="0" name=""/>
        <dsp:cNvSpPr/>
      </dsp:nvSpPr>
      <dsp:spPr>
        <a:xfrm>
          <a:off x="6572696" y="3020199"/>
          <a:ext cx="112509" cy="112509"/>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764BD8-B355-4DD5-9EDF-8C994006C83F}">
      <dsp:nvSpPr>
        <dsp:cNvPr id="0" name=""/>
        <dsp:cNvSpPr/>
      </dsp:nvSpPr>
      <dsp:spPr>
        <a:xfrm>
          <a:off x="6712403" y="2035486"/>
          <a:ext cx="2100514" cy="825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排除五名年龄大于</a:t>
          </a:r>
          <a:r>
            <a:rPr lang="en-US" altLang="zh-CN" sz="1600" kern="1200" dirty="0"/>
            <a:t>110</a:t>
          </a:r>
          <a:r>
            <a:rPr lang="zh-CN" altLang="en-US" sz="1600" kern="1200" dirty="0"/>
            <a:t>岁的参与者</a:t>
          </a:r>
        </a:p>
      </dsp:txBody>
      <dsp:txXfrm>
        <a:off x="6712403" y="2035486"/>
        <a:ext cx="2100514" cy="825755"/>
      </dsp:txXfrm>
    </dsp:sp>
    <dsp:sp modelId="{3946DBC9-4AE2-40B0-A68F-4100439E16E7}">
      <dsp:nvSpPr>
        <dsp:cNvPr id="0" name=""/>
        <dsp:cNvSpPr/>
      </dsp:nvSpPr>
      <dsp:spPr>
        <a:xfrm>
          <a:off x="2692410" y="2651899"/>
          <a:ext cx="3826983" cy="750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r" defTabSz="711200">
            <a:lnSpc>
              <a:spcPct val="90000"/>
            </a:lnSpc>
            <a:spcBef>
              <a:spcPct val="0"/>
            </a:spcBef>
            <a:spcAft>
              <a:spcPct val="35000"/>
            </a:spcAft>
            <a:buNone/>
          </a:pPr>
          <a:r>
            <a:rPr lang="zh-CN" altLang="en-US" sz="1600" kern="1200" dirty="0"/>
            <a:t>排除在</a:t>
          </a:r>
          <a:r>
            <a:rPr lang="en-US" altLang="zh-CN" sz="1600" kern="1200" dirty="0"/>
            <a:t>17</a:t>
          </a:r>
          <a:r>
            <a:rPr lang="zh-CN" altLang="en-US" sz="1600" kern="1200" dirty="0"/>
            <a:t>个项目中</a:t>
          </a:r>
          <a:r>
            <a:rPr lang="en-US" altLang="zh-CN" sz="1600" kern="1200" dirty="0"/>
            <a:t>14</a:t>
          </a:r>
          <a:r>
            <a:rPr lang="zh-CN" altLang="en-US" sz="1600" kern="1200" dirty="0"/>
            <a:t>个以上给出相同回答的参与者，以及回答时间小于</a:t>
          </a:r>
          <a:r>
            <a:rPr lang="en-US" altLang="zh-CN" sz="1600" kern="1200" dirty="0"/>
            <a:t>6min</a:t>
          </a:r>
          <a:r>
            <a:rPr lang="zh-CN" altLang="en-US" sz="1600" kern="1200" dirty="0"/>
            <a:t>的参与者</a:t>
          </a:r>
        </a:p>
      </dsp:txBody>
      <dsp:txXfrm>
        <a:off x="2692410" y="2651899"/>
        <a:ext cx="3826983" cy="750792"/>
      </dsp:txXfrm>
    </dsp:sp>
    <dsp:sp modelId="{3AE87E49-D871-4179-830F-DAD3E4244B03}">
      <dsp:nvSpPr>
        <dsp:cNvPr id="0" name=""/>
        <dsp:cNvSpPr/>
      </dsp:nvSpPr>
      <dsp:spPr>
        <a:xfrm>
          <a:off x="5974385" y="4335213"/>
          <a:ext cx="2838532" cy="8257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ctr" defTabSz="711200">
            <a:lnSpc>
              <a:spcPct val="90000"/>
            </a:lnSpc>
            <a:spcBef>
              <a:spcPct val="0"/>
            </a:spcBef>
            <a:spcAft>
              <a:spcPct val="35000"/>
            </a:spcAft>
            <a:buNone/>
          </a:pPr>
          <a:r>
            <a:rPr lang="zh-CN" altLang="en-US" sz="1600" kern="1200" dirty="0"/>
            <a:t>样本量为</a:t>
          </a:r>
          <a:r>
            <a:rPr lang="en-US" altLang="zh-CN" sz="1600" kern="1200" dirty="0"/>
            <a:t>4098</a:t>
          </a:r>
          <a:r>
            <a:rPr lang="zh-CN" altLang="en-US" sz="1600" kern="1200" dirty="0"/>
            <a:t>的数据集</a:t>
          </a:r>
          <a:r>
            <a:rPr lang="en-US" altLang="zh-CN" sz="1600" kern="1200" dirty="0"/>
            <a:t>1</a:t>
          </a:r>
          <a:endParaRPr lang="zh-CN" altLang="en-US" sz="1600" kern="1200" dirty="0"/>
        </a:p>
      </dsp:txBody>
      <dsp:txXfrm>
        <a:off x="5974385" y="4335213"/>
        <a:ext cx="2838532" cy="8257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A2217B-2E7E-4729-8380-D3A0A32880BB}">
      <dsp:nvSpPr>
        <dsp:cNvPr id="0" name=""/>
        <dsp:cNvSpPr/>
      </dsp:nvSpPr>
      <dsp:spPr>
        <a:xfrm>
          <a:off x="2565237" y="532349"/>
          <a:ext cx="2983977" cy="1036296"/>
        </a:xfrm>
        <a:prstGeom prst="ellipse">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F3C774-9335-486B-9755-3C403B205BCB}">
      <dsp:nvSpPr>
        <dsp:cNvPr id="0" name=""/>
        <dsp:cNvSpPr/>
      </dsp:nvSpPr>
      <dsp:spPr>
        <a:xfrm>
          <a:off x="3640666" y="3043504"/>
          <a:ext cx="846666" cy="1696926"/>
        </a:xfrm>
        <a:prstGeom prst="downArrow">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FEBA98-0E9F-4786-BF63-1122D37DBAC1}">
      <dsp:nvSpPr>
        <dsp:cNvPr id="0" name=""/>
        <dsp:cNvSpPr/>
      </dsp:nvSpPr>
      <dsp:spPr>
        <a:xfrm>
          <a:off x="2039396" y="4350811"/>
          <a:ext cx="4064000" cy="101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zh-CN" altLang="en-US" sz="1600" kern="1200" dirty="0">
              <a:solidFill>
                <a:srgbClr val="000000">
                  <a:hueOff val="0"/>
                  <a:satOff val="0"/>
                  <a:lumOff val="0"/>
                  <a:alphaOff val="0"/>
                </a:srgbClr>
              </a:solidFill>
              <a:latin typeface="Arial"/>
              <a:ea typeface="微软雅黑"/>
              <a:cs typeface="+mn-cs"/>
            </a:rPr>
            <a:t>样本量为</a:t>
          </a:r>
          <a:r>
            <a:rPr lang="en-US" altLang="zh-CN" sz="1600" kern="1200" dirty="0">
              <a:solidFill>
                <a:srgbClr val="000000">
                  <a:hueOff val="0"/>
                  <a:satOff val="0"/>
                  <a:lumOff val="0"/>
                  <a:alphaOff val="0"/>
                </a:srgbClr>
              </a:solidFill>
              <a:latin typeface="Arial"/>
              <a:ea typeface="微软雅黑"/>
              <a:cs typeface="+mn-cs"/>
            </a:rPr>
            <a:t>3666</a:t>
          </a:r>
          <a:r>
            <a:rPr lang="zh-CN" altLang="en-US" sz="1600" kern="1200" dirty="0">
              <a:solidFill>
                <a:srgbClr val="000000">
                  <a:hueOff val="0"/>
                  <a:satOff val="0"/>
                  <a:lumOff val="0"/>
                  <a:alphaOff val="0"/>
                </a:srgbClr>
              </a:solidFill>
              <a:latin typeface="Arial"/>
              <a:ea typeface="微软雅黑"/>
              <a:cs typeface="+mn-cs"/>
            </a:rPr>
            <a:t>的数据集</a:t>
          </a:r>
          <a:r>
            <a:rPr lang="en-US" altLang="zh-CN" sz="1600" kern="1200" dirty="0">
              <a:solidFill>
                <a:srgbClr val="000000">
                  <a:hueOff val="0"/>
                  <a:satOff val="0"/>
                  <a:lumOff val="0"/>
                  <a:alphaOff val="0"/>
                </a:srgbClr>
              </a:solidFill>
              <a:latin typeface="Arial"/>
              <a:ea typeface="微软雅黑"/>
              <a:cs typeface="+mn-cs"/>
            </a:rPr>
            <a:t>2</a:t>
          </a:r>
          <a:endParaRPr lang="zh-CN" altLang="en-US" sz="1600" kern="1200" dirty="0">
            <a:solidFill>
              <a:srgbClr val="000000">
                <a:hueOff val="0"/>
                <a:satOff val="0"/>
                <a:lumOff val="0"/>
                <a:alphaOff val="0"/>
              </a:srgbClr>
            </a:solidFill>
            <a:latin typeface="Arial"/>
            <a:ea typeface="微软雅黑"/>
            <a:cs typeface="+mn-cs"/>
          </a:endParaRPr>
        </a:p>
      </dsp:txBody>
      <dsp:txXfrm>
        <a:off x="2039396" y="4350811"/>
        <a:ext cx="4064000" cy="1016000"/>
      </dsp:txXfrm>
    </dsp:sp>
    <dsp:sp modelId="{310D1712-2A36-4F89-80DA-1E80FED5046E}">
      <dsp:nvSpPr>
        <dsp:cNvPr id="0" name=""/>
        <dsp:cNvSpPr/>
      </dsp:nvSpPr>
      <dsp:spPr>
        <a:xfrm>
          <a:off x="3254400" y="830963"/>
          <a:ext cx="1619212" cy="161921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t>初始数据</a:t>
          </a:r>
        </a:p>
      </dsp:txBody>
      <dsp:txXfrm>
        <a:off x="3491528" y="1068091"/>
        <a:ext cx="1144956" cy="1144956"/>
      </dsp:txXfrm>
    </dsp:sp>
    <dsp:sp modelId="{CB11323A-32D9-4C80-B8A9-76CBE0D6DF00}">
      <dsp:nvSpPr>
        <dsp:cNvPr id="0" name=""/>
        <dsp:cNvSpPr/>
      </dsp:nvSpPr>
      <dsp:spPr>
        <a:xfrm>
          <a:off x="2444787" y="421663"/>
          <a:ext cx="3238425" cy="2590740"/>
        </a:xfrm>
        <a:prstGeom prst="funnel">
          <a:avLst/>
        </a:prstGeom>
        <a:solidFill>
          <a:schemeClr val="lt1">
            <a:alpha val="4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2021/10/10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2184981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为确保预注册的偏差不会影响结果，创建数据集</a:t>
            </a:r>
            <a:r>
              <a:rPr lang="en-US" altLang="zh-CN" dirty="0"/>
              <a:t>2</a:t>
            </a:r>
            <a:r>
              <a:rPr lang="zh-CN" altLang="en-US" dirty="0"/>
              <a:t>，且将关键的分析在数据集</a:t>
            </a:r>
            <a:r>
              <a:rPr lang="en-US" altLang="zh-CN" dirty="0"/>
              <a:t>2</a:t>
            </a:r>
            <a:r>
              <a:rPr lang="zh-CN" altLang="en-US" dirty="0"/>
              <a:t>上重复</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20914757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对于集合样本，除了项目</a:t>
            </a:r>
            <a:r>
              <a:rPr lang="en-US" altLang="zh-CN" dirty="0"/>
              <a:t>4</a:t>
            </a:r>
            <a:r>
              <a:rPr lang="zh-CN" altLang="en-US" dirty="0"/>
              <a:t>和项目</a:t>
            </a:r>
            <a:r>
              <a:rPr lang="en-US" altLang="zh-CN" dirty="0"/>
              <a:t>8</a:t>
            </a:r>
            <a:r>
              <a:rPr lang="zh-CN" altLang="en-US" dirty="0"/>
              <a:t>外，所有项目的响应分布在</a:t>
            </a:r>
            <a:r>
              <a:rPr lang="en-US" altLang="zh-CN" dirty="0"/>
              <a:t>0.001</a:t>
            </a:r>
            <a:r>
              <a:rPr lang="zh-CN" altLang="en-US" dirty="0"/>
              <a:t>的阈值上都与偶然分布有明显差异。</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25182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虚线代表</a:t>
            </a:r>
            <a:r>
              <a:rPr lang="en-US" altLang="zh-CN" dirty="0"/>
              <a:t>Kahneman</a:t>
            </a:r>
            <a:r>
              <a:rPr lang="zh-CN" altLang="en-US" dirty="0"/>
              <a:t>和</a:t>
            </a:r>
            <a:r>
              <a:rPr lang="en-US" altLang="zh-CN" dirty="0"/>
              <a:t>Tversky</a:t>
            </a:r>
            <a:r>
              <a:rPr lang="zh-CN" altLang="en-US" dirty="0"/>
              <a:t>报告的效果。这条线以上的值表明，与原始研究相比，当前样本中的参与者对其中一个选项</a:t>
            </a:r>
            <a:r>
              <a:rPr lang="en-US" altLang="zh-CN" dirty="0"/>
              <a:t>(</a:t>
            </a:r>
            <a:r>
              <a:rPr lang="zh-CN" altLang="en-US" dirty="0"/>
              <a:t>离</a:t>
            </a:r>
            <a:r>
              <a:rPr lang="en-US" altLang="zh-CN" dirty="0"/>
              <a:t>0.5</a:t>
            </a:r>
            <a:r>
              <a:rPr lang="zh-CN" altLang="en-US" dirty="0"/>
              <a:t>无差异点更远</a:t>
            </a:r>
            <a:r>
              <a:rPr lang="en-US" altLang="zh-CN" dirty="0"/>
              <a:t>)</a:t>
            </a:r>
            <a:r>
              <a:rPr lang="zh-CN" altLang="en-US" dirty="0"/>
              <a:t>表现出更强的偏好。低于该线的值表示较弱的偏好</a:t>
            </a:r>
            <a:r>
              <a:rPr lang="en-US" altLang="zh-CN" dirty="0"/>
              <a:t>(</a:t>
            </a:r>
            <a:r>
              <a:rPr lang="zh-CN" altLang="en-US" dirty="0"/>
              <a:t>更接近无差异点</a:t>
            </a:r>
            <a:r>
              <a:rPr lang="en-US" altLang="zh-CN" dirty="0"/>
              <a:t>)</a:t>
            </a:r>
            <a:r>
              <a:rPr lang="zh-CN" altLang="en-US" dirty="0"/>
              <a:t>。每个符号代表一个国家</a:t>
            </a:r>
          </a:p>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729004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国家之间的复制率从</a:t>
            </a:r>
            <a:r>
              <a:rPr lang="en-US" altLang="zh-CN" dirty="0"/>
              <a:t>69%</a:t>
            </a:r>
            <a:r>
              <a:rPr lang="zh-CN" altLang="en-US" dirty="0"/>
              <a:t>到</a:t>
            </a:r>
            <a:r>
              <a:rPr lang="en-US" altLang="zh-CN" dirty="0"/>
              <a:t>94%</a:t>
            </a:r>
            <a:r>
              <a:rPr lang="zh-CN" altLang="en-US" dirty="0"/>
              <a:t>不等</a:t>
            </a:r>
            <a:r>
              <a:rPr lang="en-US" altLang="zh-CN" dirty="0"/>
              <a:t>(</a:t>
            </a:r>
            <a:r>
              <a:rPr lang="zh-CN" altLang="en-US" dirty="0"/>
              <a:t>图</a:t>
            </a:r>
            <a:r>
              <a:rPr lang="en-US" altLang="zh-CN" dirty="0"/>
              <a:t>2);</a:t>
            </a:r>
            <a:r>
              <a:rPr lang="zh-CN" altLang="en-US" dirty="0"/>
              <a:t>项目之间的复制率从</a:t>
            </a:r>
            <a:r>
              <a:rPr lang="en-US" altLang="zh-CN" dirty="0"/>
              <a:t>15%</a:t>
            </a:r>
            <a:r>
              <a:rPr lang="zh-CN" altLang="en-US" dirty="0"/>
              <a:t>到</a:t>
            </a:r>
            <a:r>
              <a:rPr lang="en-US" altLang="zh-CN" dirty="0"/>
              <a:t>100%</a:t>
            </a:r>
            <a:r>
              <a:rPr lang="zh-CN" altLang="en-US" dirty="0"/>
              <a:t>不等。</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568425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16905972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9812" name="组合 9811">
            <a:extLst>
              <a:ext uri="{FF2B5EF4-FFF2-40B4-BE49-F238E27FC236}">
                <a16:creationId xmlns:a16="http://schemas.microsoft.com/office/drawing/2014/main" id="{C5865496-00B5-43D7-A11F-454F4D4CA389}"/>
              </a:ext>
            </a:extLst>
          </p:cNvPr>
          <p:cNvGrpSpPr/>
          <p:nvPr userDrawn="1"/>
        </p:nvGrpSpPr>
        <p:grpSpPr>
          <a:xfrm>
            <a:off x="6519402" y="578104"/>
            <a:ext cx="5574957" cy="5782229"/>
            <a:chOff x="6608420" y="1155742"/>
            <a:chExt cx="5380038" cy="5580063"/>
          </a:xfrm>
        </p:grpSpPr>
        <p:sp>
          <p:nvSpPr>
            <p:cNvPr id="9797" name="Freeform 138">
              <a:extLst>
                <a:ext uri="{FF2B5EF4-FFF2-40B4-BE49-F238E27FC236}">
                  <a16:creationId xmlns:a16="http://schemas.microsoft.com/office/drawing/2014/main" id="{B38B5138-C4C5-4DA0-87F3-131457938257}"/>
                </a:ext>
              </a:extLst>
            </p:cNvPr>
            <p:cNvSpPr>
              <a:spLocks noEditPoints="1"/>
            </p:cNvSpPr>
            <p:nvPr userDrawn="1"/>
          </p:nvSpPr>
          <p:spPr bwMode="auto">
            <a:xfrm>
              <a:off x="7594258" y="2086017"/>
              <a:ext cx="4062413" cy="3854450"/>
            </a:xfrm>
            <a:custGeom>
              <a:avLst/>
              <a:gdLst>
                <a:gd name="T0" fmla="*/ 324 w 602"/>
                <a:gd name="T1" fmla="*/ 14 h 572"/>
                <a:gd name="T2" fmla="*/ 588 w 602"/>
                <a:gd name="T3" fmla="*/ 311 h 572"/>
                <a:gd name="T4" fmla="*/ 277 w 602"/>
                <a:gd name="T5" fmla="*/ 558 h 572"/>
                <a:gd name="T6" fmla="*/ 13 w 602"/>
                <a:gd name="T7" fmla="*/ 261 h 572"/>
                <a:gd name="T8" fmla="*/ 324 w 602"/>
                <a:gd name="T9" fmla="*/ 14 h 572"/>
                <a:gd name="T10" fmla="*/ 297 w 602"/>
                <a:gd name="T11" fmla="*/ 331 h 572"/>
                <a:gd name="T12" fmla="*/ 348 w 602"/>
                <a:gd name="T13" fmla="*/ 290 h 572"/>
                <a:gd name="T14" fmla="*/ 305 w 602"/>
                <a:gd name="T15" fmla="*/ 241 h 572"/>
                <a:gd name="T16" fmla="*/ 253 w 602"/>
                <a:gd name="T17" fmla="*/ 282 h 572"/>
                <a:gd name="T18" fmla="*/ 297 w 602"/>
                <a:gd name="T19" fmla="*/ 33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572">
                  <a:moveTo>
                    <a:pt x="324" y="14"/>
                  </a:moveTo>
                  <a:cubicBezTo>
                    <a:pt x="483" y="28"/>
                    <a:pt x="602" y="161"/>
                    <a:pt x="588" y="311"/>
                  </a:cubicBezTo>
                  <a:cubicBezTo>
                    <a:pt x="575" y="461"/>
                    <a:pt x="436" y="572"/>
                    <a:pt x="277" y="558"/>
                  </a:cubicBezTo>
                  <a:cubicBezTo>
                    <a:pt x="118" y="544"/>
                    <a:pt x="0" y="411"/>
                    <a:pt x="13" y="261"/>
                  </a:cubicBezTo>
                  <a:cubicBezTo>
                    <a:pt x="26" y="110"/>
                    <a:pt x="165" y="0"/>
                    <a:pt x="324" y="14"/>
                  </a:cubicBezTo>
                  <a:close/>
                  <a:moveTo>
                    <a:pt x="297" y="331"/>
                  </a:moveTo>
                  <a:cubicBezTo>
                    <a:pt x="323" y="333"/>
                    <a:pt x="346" y="315"/>
                    <a:pt x="348" y="290"/>
                  </a:cubicBezTo>
                  <a:cubicBezTo>
                    <a:pt x="350" y="265"/>
                    <a:pt x="331" y="243"/>
                    <a:pt x="305" y="241"/>
                  </a:cubicBezTo>
                  <a:cubicBezTo>
                    <a:pt x="278" y="239"/>
                    <a:pt x="255" y="257"/>
                    <a:pt x="253" y="282"/>
                  </a:cubicBezTo>
                  <a:cubicBezTo>
                    <a:pt x="251" y="307"/>
                    <a:pt x="270" y="329"/>
                    <a:pt x="297" y="331"/>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8" name="Freeform 139">
              <a:extLst>
                <a:ext uri="{FF2B5EF4-FFF2-40B4-BE49-F238E27FC236}">
                  <a16:creationId xmlns:a16="http://schemas.microsoft.com/office/drawing/2014/main" id="{4E457115-AFE8-4128-A398-4591CA4DD3E4}"/>
                </a:ext>
              </a:extLst>
            </p:cNvPr>
            <p:cNvSpPr>
              <a:spLocks/>
            </p:cNvSpPr>
            <p:nvPr userDrawn="1"/>
          </p:nvSpPr>
          <p:spPr bwMode="auto">
            <a:xfrm>
              <a:off x="7343433" y="1782805"/>
              <a:ext cx="4630738" cy="3302000"/>
            </a:xfrm>
            <a:custGeom>
              <a:avLst/>
              <a:gdLst>
                <a:gd name="T0" fmla="*/ 267 w 686"/>
                <a:gd name="T1" fmla="*/ 357 h 490"/>
                <a:gd name="T2" fmla="*/ 27 w 686"/>
                <a:gd name="T3" fmla="*/ 445 h 490"/>
                <a:gd name="T4" fmla="*/ 5 w 686"/>
                <a:gd name="T5" fmla="*/ 302 h 490"/>
                <a:gd name="T6" fmla="*/ 365 w 686"/>
                <a:gd name="T7" fmla="*/ 16 h 490"/>
                <a:gd name="T8" fmla="*/ 670 w 686"/>
                <a:gd name="T9" fmla="*/ 360 h 490"/>
                <a:gd name="T10" fmla="*/ 628 w 686"/>
                <a:gd name="T11" fmla="*/ 490 h 490"/>
                <a:gd name="T12" fmla="*/ 403 w 686"/>
                <a:gd name="T13" fmla="*/ 367 h 490"/>
                <a:gd name="T14" fmla="*/ 413 w 686"/>
                <a:gd name="T15" fmla="*/ 337 h 490"/>
                <a:gd name="T16" fmla="*/ 344 w 686"/>
                <a:gd name="T17" fmla="*/ 260 h 490"/>
                <a:gd name="T18" fmla="*/ 262 w 686"/>
                <a:gd name="T19" fmla="*/ 324 h 490"/>
                <a:gd name="T20" fmla="*/ 267 w 686"/>
                <a:gd name="T21" fmla="*/ 35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6" h="490">
                  <a:moveTo>
                    <a:pt x="267" y="357"/>
                  </a:moveTo>
                  <a:cubicBezTo>
                    <a:pt x="27" y="445"/>
                    <a:pt x="27" y="445"/>
                    <a:pt x="27" y="445"/>
                  </a:cubicBezTo>
                  <a:cubicBezTo>
                    <a:pt x="8" y="399"/>
                    <a:pt x="0" y="350"/>
                    <a:pt x="5" y="302"/>
                  </a:cubicBezTo>
                  <a:cubicBezTo>
                    <a:pt x="20" y="128"/>
                    <a:pt x="181" y="0"/>
                    <a:pt x="365" y="16"/>
                  </a:cubicBezTo>
                  <a:cubicBezTo>
                    <a:pt x="549" y="32"/>
                    <a:pt x="686" y="186"/>
                    <a:pt x="670" y="360"/>
                  </a:cubicBezTo>
                  <a:cubicBezTo>
                    <a:pt x="666" y="406"/>
                    <a:pt x="652" y="450"/>
                    <a:pt x="628" y="490"/>
                  </a:cubicBezTo>
                  <a:cubicBezTo>
                    <a:pt x="403" y="367"/>
                    <a:pt x="403" y="367"/>
                    <a:pt x="403" y="367"/>
                  </a:cubicBezTo>
                  <a:cubicBezTo>
                    <a:pt x="409" y="358"/>
                    <a:pt x="412" y="348"/>
                    <a:pt x="413" y="337"/>
                  </a:cubicBezTo>
                  <a:cubicBezTo>
                    <a:pt x="416" y="298"/>
                    <a:pt x="385" y="263"/>
                    <a:pt x="344" y="260"/>
                  </a:cubicBezTo>
                  <a:cubicBezTo>
                    <a:pt x="302" y="256"/>
                    <a:pt x="266" y="285"/>
                    <a:pt x="262" y="324"/>
                  </a:cubicBezTo>
                  <a:cubicBezTo>
                    <a:pt x="261" y="336"/>
                    <a:pt x="263" y="347"/>
                    <a:pt x="267" y="3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799" name="Freeform 140">
              <a:extLst>
                <a:ext uri="{FF2B5EF4-FFF2-40B4-BE49-F238E27FC236}">
                  <a16:creationId xmlns:a16="http://schemas.microsoft.com/office/drawing/2014/main" id="{51B770E4-B499-48EE-A34C-A2BFBA3D39E3}"/>
                </a:ext>
              </a:extLst>
            </p:cNvPr>
            <p:cNvSpPr>
              <a:spLocks/>
            </p:cNvSpPr>
            <p:nvPr userDrawn="1"/>
          </p:nvSpPr>
          <p:spPr bwMode="auto">
            <a:xfrm>
              <a:off x="7019583" y="1554205"/>
              <a:ext cx="4968875" cy="4892675"/>
            </a:xfrm>
            <a:custGeom>
              <a:avLst/>
              <a:gdLst>
                <a:gd name="T0" fmla="*/ 401 w 736"/>
                <a:gd name="T1" fmla="*/ 468 h 726"/>
                <a:gd name="T2" fmla="*/ 439 w 736"/>
                <a:gd name="T3" fmla="*/ 723 h 726"/>
                <a:gd name="T4" fmla="*/ 389 w 736"/>
                <a:gd name="T5" fmla="*/ 726 h 726"/>
                <a:gd name="T6" fmla="*/ 2 w 736"/>
                <a:gd name="T7" fmla="*/ 363 h 726"/>
                <a:gd name="T8" fmla="*/ 382 w 736"/>
                <a:gd name="T9" fmla="*/ 1 h 726"/>
                <a:gd name="T10" fmla="*/ 736 w 736"/>
                <a:gd name="T11" fmla="*/ 220 h 726"/>
                <a:gd name="T12" fmla="*/ 487 w 736"/>
                <a:gd name="T13" fmla="*/ 322 h 726"/>
                <a:gd name="T14" fmla="*/ 385 w 736"/>
                <a:gd name="T15" fmla="*/ 258 h 726"/>
                <a:gd name="T16" fmla="*/ 274 w 736"/>
                <a:gd name="T17" fmla="*/ 363 h 726"/>
                <a:gd name="T18" fmla="*/ 386 w 736"/>
                <a:gd name="T19" fmla="*/ 469 h 726"/>
                <a:gd name="T20" fmla="*/ 401 w 736"/>
                <a:gd name="T21" fmla="*/ 46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6" h="726">
                  <a:moveTo>
                    <a:pt x="401" y="468"/>
                  </a:moveTo>
                  <a:cubicBezTo>
                    <a:pt x="439" y="723"/>
                    <a:pt x="439" y="723"/>
                    <a:pt x="439" y="723"/>
                  </a:cubicBezTo>
                  <a:cubicBezTo>
                    <a:pt x="422" y="725"/>
                    <a:pt x="405" y="726"/>
                    <a:pt x="389" y="726"/>
                  </a:cubicBezTo>
                  <a:cubicBezTo>
                    <a:pt x="177" y="726"/>
                    <a:pt x="4" y="563"/>
                    <a:pt x="2" y="363"/>
                  </a:cubicBezTo>
                  <a:cubicBezTo>
                    <a:pt x="0" y="163"/>
                    <a:pt x="171" y="0"/>
                    <a:pt x="382" y="1"/>
                  </a:cubicBezTo>
                  <a:cubicBezTo>
                    <a:pt x="535" y="1"/>
                    <a:pt x="674" y="87"/>
                    <a:pt x="736" y="220"/>
                  </a:cubicBezTo>
                  <a:cubicBezTo>
                    <a:pt x="487" y="322"/>
                    <a:pt x="487" y="322"/>
                    <a:pt x="487" y="322"/>
                  </a:cubicBezTo>
                  <a:cubicBezTo>
                    <a:pt x="470" y="285"/>
                    <a:pt x="430" y="258"/>
                    <a:pt x="385" y="258"/>
                  </a:cubicBezTo>
                  <a:cubicBezTo>
                    <a:pt x="323" y="258"/>
                    <a:pt x="274" y="305"/>
                    <a:pt x="274" y="363"/>
                  </a:cubicBezTo>
                  <a:cubicBezTo>
                    <a:pt x="275" y="421"/>
                    <a:pt x="325" y="469"/>
                    <a:pt x="386" y="469"/>
                  </a:cubicBezTo>
                  <a:cubicBezTo>
                    <a:pt x="391" y="469"/>
                    <a:pt x="396" y="468"/>
                    <a:pt x="401" y="468"/>
                  </a:cubicBezTo>
                  <a:close/>
                </a:path>
              </a:pathLst>
            </a:custGeom>
            <a:blipFill dpi="0" rotWithShape="0">
              <a:blip r:embed="rId2"/>
              <a:srcRect/>
              <a:stretch>
                <a:fillRect l="-29057" t="-69" r="-28915" b="-69"/>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9800" name="Freeform 141">
              <a:extLst>
                <a:ext uri="{FF2B5EF4-FFF2-40B4-BE49-F238E27FC236}">
                  <a16:creationId xmlns:a16="http://schemas.microsoft.com/office/drawing/2014/main" id="{CE771870-D929-4F15-998C-4114EF78D72A}"/>
                </a:ext>
              </a:extLst>
            </p:cNvPr>
            <p:cNvSpPr>
              <a:spLocks/>
            </p:cNvSpPr>
            <p:nvPr userDrawn="1"/>
          </p:nvSpPr>
          <p:spPr bwMode="auto">
            <a:xfrm>
              <a:off x="6608420" y="1155742"/>
              <a:ext cx="3252788" cy="5580063"/>
            </a:xfrm>
            <a:custGeom>
              <a:avLst/>
              <a:gdLst>
                <a:gd name="T0" fmla="*/ 434 w 482"/>
                <a:gd name="T1" fmla="*/ 564 h 828"/>
                <a:gd name="T2" fmla="*/ 411 w 482"/>
                <a:gd name="T3" fmla="*/ 828 h 828"/>
                <a:gd name="T4" fmla="*/ 20 w 482"/>
                <a:gd name="T5" fmla="*/ 387 h 828"/>
                <a:gd name="T6" fmla="*/ 482 w 482"/>
                <a:gd name="T7" fmla="*/ 20 h 828"/>
                <a:gd name="T8" fmla="*/ 459 w 482"/>
                <a:gd name="T9" fmla="*/ 284 h 828"/>
                <a:gd name="T10" fmla="*/ 299 w 482"/>
                <a:gd name="T11" fmla="*/ 411 h 828"/>
                <a:gd name="T12" fmla="*/ 434 w 482"/>
                <a:gd name="T13" fmla="*/ 564 h 828"/>
              </a:gdLst>
              <a:ahLst/>
              <a:cxnLst>
                <a:cxn ang="0">
                  <a:pos x="T0" y="T1"/>
                </a:cxn>
                <a:cxn ang="0">
                  <a:pos x="T2" y="T3"/>
                </a:cxn>
                <a:cxn ang="0">
                  <a:pos x="T4" y="T5"/>
                </a:cxn>
                <a:cxn ang="0">
                  <a:pos x="T6" y="T7"/>
                </a:cxn>
                <a:cxn ang="0">
                  <a:pos x="T8" y="T9"/>
                </a:cxn>
                <a:cxn ang="0">
                  <a:pos x="T10" y="T11"/>
                </a:cxn>
                <a:cxn ang="0">
                  <a:pos x="T12" y="T13"/>
                </a:cxn>
              </a:cxnLst>
              <a:rect l="0" t="0" r="r" b="b"/>
              <a:pathLst>
                <a:path w="482" h="828">
                  <a:moveTo>
                    <a:pt x="434" y="564"/>
                  </a:moveTo>
                  <a:cubicBezTo>
                    <a:pt x="411" y="828"/>
                    <a:pt x="411" y="828"/>
                    <a:pt x="411" y="828"/>
                  </a:cubicBezTo>
                  <a:cubicBezTo>
                    <a:pt x="176" y="807"/>
                    <a:pt x="0" y="610"/>
                    <a:pt x="20" y="387"/>
                  </a:cubicBezTo>
                  <a:cubicBezTo>
                    <a:pt x="39" y="164"/>
                    <a:pt x="246" y="0"/>
                    <a:pt x="482" y="20"/>
                  </a:cubicBezTo>
                  <a:cubicBezTo>
                    <a:pt x="459" y="284"/>
                    <a:pt x="459" y="284"/>
                    <a:pt x="459" y="284"/>
                  </a:cubicBezTo>
                  <a:cubicBezTo>
                    <a:pt x="377" y="277"/>
                    <a:pt x="306" y="334"/>
                    <a:pt x="299" y="411"/>
                  </a:cubicBezTo>
                  <a:cubicBezTo>
                    <a:pt x="292" y="488"/>
                    <a:pt x="353" y="556"/>
                    <a:pt x="434" y="564"/>
                  </a:cubicBezTo>
                  <a:close/>
                </a:path>
              </a:pathLst>
            </a:custGeom>
            <a:blipFill dpi="0" rotWithShape="0">
              <a:blip r:embed="rId3"/>
              <a:srcRect/>
              <a:stretch>
                <a:fillRect l="-83552" t="-12490" r="-158690" b="2118"/>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sp>
        <p:nvSpPr>
          <p:cNvPr id="9801" name="副标题 2"/>
          <p:cNvSpPr>
            <a:spLocks noGrp="1"/>
          </p:cNvSpPr>
          <p:nvPr userDrawn="1">
            <p:ph type="subTitle" idx="1"/>
          </p:nvPr>
        </p:nvSpPr>
        <p:spPr>
          <a:xfrm>
            <a:off x="1261454" y="2829983"/>
            <a:ext cx="5357061" cy="558799"/>
          </a:xfrm>
        </p:spPr>
        <p:txBody>
          <a:bodyPr anchor="ctr">
            <a:normAutofit/>
          </a:bodyPr>
          <a:lstStyle>
            <a:lvl1pPr marL="0" indent="0" algn="l">
              <a:buNone/>
              <a:defRPr sz="20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9802" name="标题 1"/>
          <p:cNvSpPr>
            <a:spLocks noGrp="1"/>
          </p:cNvSpPr>
          <p:nvPr userDrawn="1">
            <p:ph type="ctrTitle"/>
          </p:nvPr>
        </p:nvSpPr>
        <p:spPr>
          <a:xfrm>
            <a:off x="1261454" y="1572052"/>
            <a:ext cx="5357061" cy="1257932"/>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2" name="文本占位符 13"/>
          <p:cNvSpPr>
            <a:spLocks noGrp="1"/>
          </p:cNvSpPr>
          <p:nvPr userDrawn="1">
            <p:ph type="body" sz="quarter" idx="10" hasCustomPrompt="1"/>
          </p:nvPr>
        </p:nvSpPr>
        <p:spPr>
          <a:xfrm>
            <a:off x="1261454" y="4485113"/>
            <a:ext cx="2403095" cy="296271"/>
          </a:xfrm>
          <a:prstGeom prst="roundRect">
            <a:avLst>
              <a:gd name="adj" fmla="val 50000"/>
            </a:avLst>
          </a:prstGeom>
          <a:solidFill>
            <a:schemeClr val="accent1"/>
          </a:solidFill>
        </p:spPr>
        <p:txBody>
          <a:bodyPr vert="horz" anchor="ctr">
            <a:noAutofit/>
          </a:bodyPr>
          <a:lstStyle>
            <a:lvl1pPr marL="0" indent="0" algn="l">
              <a:buNone/>
              <a:defRPr sz="1500" b="0">
                <a:solidFill>
                  <a:schemeClr val="bg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sp>
        <p:nvSpPr>
          <p:cNvPr id="13" name="文本占位符 13"/>
          <p:cNvSpPr>
            <a:spLocks noGrp="1"/>
          </p:cNvSpPr>
          <p:nvPr userDrawn="1">
            <p:ph type="body" sz="quarter" idx="11" hasCustomPrompt="1"/>
          </p:nvPr>
        </p:nvSpPr>
        <p:spPr>
          <a:xfrm>
            <a:off x="1261454" y="4948136"/>
            <a:ext cx="5357061"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Date</a:t>
            </a:r>
            <a:endParaRPr lang="zh-CN" altLang="en-US" dirty="0"/>
          </a:p>
        </p:txBody>
      </p:sp>
      <p:sp>
        <p:nvSpPr>
          <p:cNvPr id="59" name="任意多边形: 形状 58">
            <a:extLst>
              <a:ext uri="{FF2B5EF4-FFF2-40B4-BE49-F238E27FC236}">
                <a16:creationId xmlns:a16="http://schemas.microsoft.com/office/drawing/2014/main" id="{7DF4A34E-0818-4015-8B7A-A0B63CCB16F2}"/>
              </a:ext>
            </a:extLst>
          </p:cNvPr>
          <p:cNvSpPr/>
          <p:nvPr userDrawn="1"/>
        </p:nvSpPr>
        <p:spPr>
          <a:xfrm>
            <a:off x="-4165" y="1547326"/>
            <a:ext cx="847489" cy="3763348"/>
          </a:xfrm>
          <a:custGeom>
            <a:avLst/>
            <a:gdLst>
              <a:gd name="connsiteX0" fmla="*/ 0 w 847489"/>
              <a:gd name="connsiteY0" fmla="*/ 0 h 3763348"/>
              <a:gd name="connsiteX1" fmla="*/ 109174 w 847489"/>
              <a:gd name="connsiteY1" fmla="*/ 99224 h 3763348"/>
              <a:gd name="connsiteX2" fmla="*/ 847489 w 847489"/>
              <a:gd name="connsiteY2" fmla="*/ 1881674 h 3763348"/>
              <a:gd name="connsiteX3" fmla="*/ 109174 w 847489"/>
              <a:gd name="connsiteY3" fmla="*/ 3664124 h 3763348"/>
              <a:gd name="connsiteX4" fmla="*/ 0 w 847489"/>
              <a:gd name="connsiteY4" fmla="*/ 3763348 h 3763348"/>
              <a:gd name="connsiteX5" fmla="*/ 0 w 847489"/>
              <a:gd name="connsiteY5" fmla="*/ 3421337 h 3763348"/>
              <a:gd name="connsiteX6" fmla="*/ 83306 w 847489"/>
              <a:gd name="connsiteY6" fmla="*/ 3329677 h 3763348"/>
              <a:gd name="connsiteX7" fmla="*/ 603126 w 847489"/>
              <a:gd name="connsiteY7" fmla="*/ 1881674 h 3763348"/>
              <a:gd name="connsiteX8" fmla="*/ 83306 w 847489"/>
              <a:gd name="connsiteY8" fmla="*/ 433671 h 3763348"/>
              <a:gd name="connsiteX9" fmla="*/ 0 w 847489"/>
              <a:gd name="connsiteY9" fmla="*/ 342011 h 376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489" h="3763348">
                <a:moveTo>
                  <a:pt x="0" y="0"/>
                </a:moveTo>
                <a:lnTo>
                  <a:pt x="109174" y="99224"/>
                </a:lnTo>
                <a:cubicBezTo>
                  <a:pt x="565343" y="555393"/>
                  <a:pt x="847489" y="1185584"/>
                  <a:pt x="847489" y="1881674"/>
                </a:cubicBezTo>
                <a:cubicBezTo>
                  <a:pt x="847489" y="2577764"/>
                  <a:pt x="565343" y="3207956"/>
                  <a:pt x="109174" y="3664124"/>
                </a:cubicBezTo>
                <a:lnTo>
                  <a:pt x="0" y="3763348"/>
                </a:lnTo>
                <a:lnTo>
                  <a:pt x="0" y="3421337"/>
                </a:lnTo>
                <a:lnTo>
                  <a:pt x="83306" y="3329677"/>
                </a:lnTo>
                <a:cubicBezTo>
                  <a:pt x="408049" y="2936181"/>
                  <a:pt x="603126" y="2431709"/>
                  <a:pt x="603126" y="1881674"/>
                </a:cubicBezTo>
                <a:cubicBezTo>
                  <a:pt x="603126" y="1331640"/>
                  <a:pt x="408049" y="827168"/>
                  <a:pt x="83306" y="433671"/>
                </a:cubicBezTo>
                <a:lnTo>
                  <a:pt x="0" y="3420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36A7412E-6CD9-48A8-913F-20274BAB91DC}"/>
              </a:ext>
            </a:extLst>
          </p:cNvPr>
          <p:cNvGrpSpPr/>
          <p:nvPr userDrawn="1"/>
        </p:nvGrpSpPr>
        <p:grpSpPr>
          <a:xfrm>
            <a:off x="8892565" y="3543304"/>
            <a:ext cx="2973193" cy="3083733"/>
            <a:chOff x="6608420" y="1155742"/>
            <a:chExt cx="5380038" cy="5580063"/>
          </a:xfrm>
        </p:grpSpPr>
        <p:sp>
          <p:nvSpPr>
            <p:cNvPr id="13" name="Freeform 138">
              <a:extLst>
                <a:ext uri="{FF2B5EF4-FFF2-40B4-BE49-F238E27FC236}">
                  <a16:creationId xmlns:a16="http://schemas.microsoft.com/office/drawing/2014/main" id="{876DADCF-BB9B-4238-8328-7F843B66D19C}"/>
                </a:ext>
              </a:extLst>
            </p:cNvPr>
            <p:cNvSpPr>
              <a:spLocks noEditPoints="1"/>
            </p:cNvSpPr>
            <p:nvPr userDrawn="1"/>
          </p:nvSpPr>
          <p:spPr bwMode="auto">
            <a:xfrm>
              <a:off x="7594258" y="2086017"/>
              <a:ext cx="4062413" cy="3854450"/>
            </a:xfrm>
            <a:custGeom>
              <a:avLst/>
              <a:gdLst>
                <a:gd name="T0" fmla="*/ 324 w 602"/>
                <a:gd name="T1" fmla="*/ 14 h 572"/>
                <a:gd name="T2" fmla="*/ 588 w 602"/>
                <a:gd name="T3" fmla="*/ 311 h 572"/>
                <a:gd name="T4" fmla="*/ 277 w 602"/>
                <a:gd name="T5" fmla="*/ 558 h 572"/>
                <a:gd name="T6" fmla="*/ 13 w 602"/>
                <a:gd name="T7" fmla="*/ 261 h 572"/>
                <a:gd name="T8" fmla="*/ 324 w 602"/>
                <a:gd name="T9" fmla="*/ 14 h 572"/>
                <a:gd name="T10" fmla="*/ 297 w 602"/>
                <a:gd name="T11" fmla="*/ 331 h 572"/>
                <a:gd name="T12" fmla="*/ 348 w 602"/>
                <a:gd name="T13" fmla="*/ 290 h 572"/>
                <a:gd name="T14" fmla="*/ 305 w 602"/>
                <a:gd name="T15" fmla="*/ 241 h 572"/>
                <a:gd name="T16" fmla="*/ 253 w 602"/>
                <a:gd name="T17" fmla="*/ 282 h 572"/>
                <a:gd name="T18" fmla="*/ 297 w 602"/>
                <a:gd name="T19" fmla="*/ 33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572">
                  <a:moveTo>
                    <a:pt x="324" y="14"/>
                  </a:moveTo>
                  <a:cubicBezTo>
                    <a:pt x="483" y="28"/>
                    <a:pt x="602" y="161"/>
                    <a:pt x="588" y="311"/>
                  </a:cubicBezTo>
                  <a:cubicBezTo>
                    <a:pt x="575" y="461"/>
                    <a:pt x="436" y="572"/>
                    <a:pt x="277" y="558"/>
                  </a:cubicBezTo>
                  <a:cubicBezTo>
                    <a:pt x="118" y="544"/>
                    <a:pt x="0" y="411"/>
                    <a:pt x="13" y="261"/>
                  </a:cubicBezTo>
                  <a:cubicBezTo>
                    <a:pt x="26" y="110"/>
                    <a:pt x="165" y="0"/>
                    <a:pt x="324" y="14"/>
                  </a:cubicBezTo>
                  <a:close/>
                  <a:moveTo>
                    <a:pt x="297" y="331"/>
                  </a:moveTo>
                  <a:cubicBezTo>
                    <a:pt x="323" y="333"/>
                    <a:pt x="346" y="315"/>
                    <a:pt x="348" y="290"/>
                  </a:cubicBezTo>
                  <a:cubicBezTo>
                    <a:pt x="350" y="265"/>
                    <a:pt x="331" y="243"/>
                    <a:pt x="305" y="241"/>
                  </a:cubicBezTo>
                  <a:cubicBezTo>
                    <a:pt x="278" y="239"/>
                    <a:pt x="255" y="257"/>
                    <a:pt x="253" y="282"/>
                  </a:cubicBezTo>
                  <a:cubicBezTo>
                    <a:pt x="251" y="307"/>
                    <a:pt x="270" y="329"/>
                    <a:pt x="297" y="331"/>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Freeform 139">
              <a:extLst>
                <a:ext uri="{FF2B5EF4-FFF2-40B4-BE49-F238E27FC236}">
                  <a16:creationId xmlns:a16="http://schemas.microsoft.com/office/drawing/2014/main" id="{337A8404-1D43-43DC-840A-D0D690D826D7}"/>
                </a:ext>
              </a:extLst>
            </p:cNvPr>
            <p:cNvSpPr>
              <a:spLocks/>
            </p:cNvSpPr>
            <p:nvPr userDrawn="1"/>
          </p:nvSpPr>
          <p:spPr bwMode="auto">
            <a:xfrm>
              <a:off x="7343433" y="1782805"/>
              <a:ext cx="4630738" cy="3302000"/>
            </a:xfrm>
            <a:custGeom>
              <a:avLst/>
              <a:gdLst>
                <a:gd name="T0" fmla="*/ 267 w 686"/>
                <a:gd name="T1" fmla="*/ 357 h 490"/>
                <a:gd name="T2" fmla="*/ 27 w 686"/>
                <a:gd name="T3" fmla="*/ 445 h 490"/>
                <a:gd name="T4" fmla="*/ 5 w 686"/>
                <a:gd name="T5" fmla="*/ 302 h 490"/>
                <a:gd name="T6" fmla="*/ 365 w 686"/>
                <a:gd name="T7" fmla="*/ 16 h 490"/>
                <a:gd name="T8" fmla="*/ 670 w 686"/>
                <a:gd name="T9" fmla="*/ 360 h 490"/>
                <a:gd name="T10" fmla="*/ 628 w 686"/>
                <a:gd name="T11" fmla="*/ 490 h 490"/>
                <a:gd name="T12" fmla="*/ 403 w 686"/>
                <a:gd name="T13" fmla="*/ 367 h 490"/>
                <a:gd name="T14" fmla="*/ 413 w 686"/>
                <a:gd name="T15" fmla="*/ 337 h 490"/>
                <a:gd name="T16" fmla="*/ 344 w 686"/>
                <a:gd name="T17" fmla="*/ 260 h 490"/>
                <a:gd name="T18" fmla="*/ 262 w 686"/>
                <a:gd name="T19" fmla="*/ 324 h 490"/>
                <a:gd name="T20" fmla="*/ 267 w 686"/>
                <a:gd name="T21" fmla="*/ 35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6" h="490">
                  <a:moveTo>
                    <a:pt x="267" y="357"/>
                  </a:moveTo>
                  <a:cubicBezTo>
                    <a:pt x="27" y="445"/>
                    <a:pt x="27" y="445"/>
                    <a:pt x="27" y="445"/>
                  </a:cubicBezTo>
                  <a:cubicBezTo>
                    <a:pt x="8" y="399"/>
                    <a:pt x="0" y="350"/>
                    <a:pt x="5" y="302"/>
                  </a:cubicBezTo>
                  <a:cubicBezTo>
                    <a:pt x="20" y="128"/>
                    <a:pt x="181" y="0"/>
                    <a:pt x="365" y="16"/>
                  </a:cubicBezTo>
                  <a:cubicBezTo>
                    <a:pt x="549" y="32"/>
                    <a:pt x="686" y="186"/>
                    <a:pt x="670" y="360"/>
                  </a:cubicBezTo>
                  <a:cubicBezTo>
                    <a:pt x="666" y="406"/>
                    <a:pt x="652" y="450"/>
                    <a:pt x="628" y="490"/>
                  </a:cubicBezTo>
                  <a:cubicBezTo>
                    <a:pt x="403" y="367"/>
                    <a:pt x="403" y="367"/>
                    <a:pt x="403" y="367"/>
                  </a:cubicBezTo>
                  <a:cubicBezTo>
                    <a:pt x="409" y="358"/>
                    <a:pt x="412" y="348"/>
                    <a:pt x="413" y="337"/>
                  </a:cubicBezTo>
                  <a:cubicBezTo>
                    <a:pt x="416" y="298"/>
                    <a:pt x="385" y="263"/>
                    <a:pt x="344" y="260"/>
                  </a:cubicBezTo>
                  <a:cubicBezTo>
                    <a:pt x="302" y="256"/>
                    <a:pt x="266" y="285"/>
                    <a:pt x="262" y="324"/>
                  </a:cubicBezTo>
                  <a:cubicBezTo>
                    <a:pt x="261" y="336"/>
                    <a:pt x="263" y="347"/>
                    <a:pt x="267" y="3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Freeform 140">
              <a:extLst>
                <a:ext uri="{FF2B5EF4-FFF2-40B4-BE49-F238E27FC236}">
                  <a16:creationId xmlns:a16="http://schemas.microsoft.com/office/drawing/2014/main" id="{B137DFE1-093E-410F-BEF1-9300BBF5DE28}"/>
                </a:ext>
              </a:extLst>
            </p:cNvPr>
            <p:cNvSpPr>
              <a:spLocks/>
            </p:cNvSpPr>
            <p:nvPr userDrawn="1"/>
          </p:nvSpPr>
          <p:spPr bwMode="auto">
            <a:xfrm>
              <a:off x="7019583" y="1554205"/>
              <a:ext cx="4968875" cy="4892675"/>
            </a:xfrm>
            <a:custGeom>
              <a:avLst/>
              <a:gdLst>
                <a:gd name="T0" fmla="*/ 401 w 736"/>
                <a:gd name="T1" fmla="*/ 468 h 726"/>
                <a:gd name="T2" fmla="*/ 439 w 736"/>
                <a:gd name="T3" fmla="*/ 723 h 726"/>
                <a:gd name="T4" fmla="*/ 389 w 736"/>
                <a:gd name="T5" fmla="*/ 726 h 726"/>
                <a:gd name="T6" fmla="*/ 2 w 736"/>
                <a:gd name="T7" fmla="*/ 363 h 726"/>
                <a:gd name="T8" fmla="*/ 382 w 736"/>
                <a:gd name="T9" fmla="*/ 1 h 726"/>
                <a:gd name="T10" fmla="*/ 736 w 736"/>
                <a:gd name="T11" fmla="*/ 220 h 726"/>
                <a:gd name="T12" fmla="*/ 487 w 736"/>
                <a:gd name="T13" fmla="*/ 322 h 726"/>
                <a:gd name="T14" fmla="*/ 385 w 736"/>
                <a:gd name="T15" fmla="*/ 258 h 726"/>
                <a:gd name="T16" fmla="*/ 274 w 736"/>
                <a:gd name="T17" fmla="*/ 363 h 726"/>
                <a:gd name="T18" fmla="*/ 386 w 736"/>
                <a:gd name="T19" fmla="*/ 469 h 726"/>
                <a:gd name="T20" fmla="*/ 401 w 736"/>
                <a:gd name="T21" fmla="*/ 46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6" h="726">
                  <a:moveTo>
                    <a:pt x="401" y="468"/>
                  </a:moveTo>
                  <a:cubicBezTo>
                    <a:pt x="439" y="723"/>
                    <a:pt x="439" y="723"/>
                    <a:pt x="439" y="723"/>
                  </a:cubicBezTo>
                  <a:cubicBezTo>
                    <a:pt x="422" y="725"/>
                    <a:pt x="405" y="726"/>
                    <a:pt x="389" y="726"/>
                  </a:cubicBezTo>
                  <a:cubicBezTo>
                    <a:pt x="177" y="726"/>
                    <a:pt x="4" y="563"/>
                    <a:pt x="2" y="363"/>
                  </a:cubicBezTo>
                  <a:cubicBezTo>
                    <a:pt x="0" y="163"/>
                    <a:pt x="171" y="0"/>
                    <a:pt x="382" y="1"/>
                  </a:cubicBezTo>
                  <a:cubicBezTo>
                    <a:pt x="535" y="1"/>
                    <a:pt x="674" y="87"/>
                    <a:pt x="736" y="220"/>
                  </a:cubicBezTo>
                  <a:cubicBezTo>
                    <a:pt x="487" y="322"/>
                    <a:pt x="487" y="322"/>
                    <a:pt x="487" y="322"/>
                  </a:cubicBezTo>
                  <a:cubicBezTo>
                    <a:pt x="470" y="285"/>
                    <a:pt x="430" y="258"/>
                    <a:pt x="385" y="258"/>
                  </a:cubicBezTo>
                  <a:cubicBezTo>
                    <a:pt x="323" y="258"/>
                    <a:pt x="274" y="305"/>
                    <a:pt x="274" y="363"/>
                  </a:cubicBezTo>
                  <a:cubicBezTo>
                    <a:pt x="275" y="421"/>
                    <a:pt x="325" y="469"/>
                    <a:pt x="386" y="469"/>
                  </a:cubicBezTo>
                  <a:cubicBezTo>
                    <a:pt x="391" y="469"/>
                    <a:pt x="396" y="468"/>
                    <a:pt x="401" y="468"/>
                  </a:cubicBezTo>
                  <a:close/>
                </a:path>
              </a:pathLst>
            </a:custGeom>
            <a:noFill/>
            <a:ln w="269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6" name="Freeform 141">
              <a:extLst>
                <a:ext uri="{FF2B5EF4-FFF2-40B4-BE49-F238E27FC236}">
                  <a16:creationId xmlns:a16="http://schemas.microsoft.com/office/drawing/2014/main" id="{7666E4AD-59D5-41C7-9165-02344D6B92AB}"/>
                </a:ext>
              </a:extLst>
            </p:cNvPr>
            <p:cNvSpPr>
              <a:spLocks/>
            </p:cNvSpPr>
            <p:nvPr userDrawn="1"/>
          </p:nvSpPr>
          <p:spPr bwMode="auto">
            <a:xfrm>
              <a:off x="6608420" y="1155742"/>
              <a:ext cx="3252788" cy="5580063"/>
            </a:xfrm>
            <a:custGeom>
              <a:avLst/>
              <a:gdLst>
                <a:gd name="T0" fmla="*/ 434 w 482"/>
                <a:gd name="T1" fmla="*/ 564 h 828"/>
                <a:gd name="T2" fmla="*/ 411 w 482"/>
                <a:gd name="T3" fmla="*/ 828 h 828"/>
                <a:gd name="T4" fmla="*/ 20 w 482"/>
                <a:gd name="T5" fmla="*/ 387 h 828"/>
                <a:gd name="T6" fmla="*/ 482 w 482"/>
                <a:gd name="T7" fmla="*/ 20 h 828"/>
                <a:gd name="T8" fmla="*/ 459 w 482"/>
                <a:gd name="T9" fmla="*/ 284 h 828"/>
                <a:gd name="T10" fmla="*/ 299 w 482"/>
                <a:gd name="T11" fmla="*/ 411 h 828"/>
                <a:gd name="T12" fmla="*/ 434 w 482"/>
                <a:gd name="T13" fmla="*/ 564 h 828"/>
              </a:gdLst>
              <a:ahLst/>
              <a:cxnLst>
                <a:cxn ang="0">
                  <a:pos x="T0" y="T1"/>
                </a:cxn>
                <a:cxn ang="0">
                  <a:pos x="T2" y="T3"/>
                </a:cxn>
                <a:cxn ang="0">
                  <a:pos x="T4" y="T5"/>
                </a:cxn>
                <a:cxn ang="0">
                  <a:pos x="T6" y="T7"/>
                </a:cxn>
                <a:cxn ang="0">
                  <a:pos x="T8" y="T9"/>
                </a:cxn>
                <a:cxn ang="0">
                  <a:pos x="T10" y="T11"/>
                </a:cxn>
                <a:cxn ang="0">
                  <a:pos x="T12" y="T13"/>
                </a:cxn>
              </a:cxnLst>
              <a:rect l="0" t="0" r="r" b="b"/>
              <a:pathLst>
                <a:path w="482" h="828">
                  <a:moveTo>
                    <a:pt x="434" y="564"/>
                  </a:moveTo>
                  <a:cubicBezTo>
                    <a:pt x="411" y="828"/>
                    <a:pt x="411" y="828"/>
                    <a:pt x="411" y="828"/>
                  </a:cubicBezTo>
                  <a:cubicBezTo>
                    <a:pt x="176" y="807"/>
                    <a:pt x="0" y="610"/>
                    <a:pt x="20" y="387"/>
                  </a:cubicBezTo>
                  <a:cubicBezTo>
                    <a:pt x="39" y="164"/>
                    <a:pt x="246" y="0"/>
                    <a:pt x="482" y="20"/>
                  </a:cubicBezTo>
                  <a:cubicBezTo>
                    <a:pt x="459" y="284"/>
                    <a:pt x="459" y="284"/>
                    <a:pt x="459" y="284"/>
                  </a:cubicBezTo>
                  <a:cubicBezTo>
                    <a:pt x="377" y="277"/>
                    <a:pt x="306" y="334"/>
                    <a:pt x="299" y="411"/>
                  </a:cubicBezTo>
                  <a:cubicBezTo>
                    <a:pt x="292" y="488"/>
                    <a:pt x="353" y="556"/>
                    <a:pt x="434" y="564"/>
                  </a:cubicBezTo>
                  <a:close/>
                </a:path>
              </a:pathLst>
            </a:custGeom>
            <a:noFill/>
            <a:ln w="26988"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
        <p:nvSpPr>
          <p:cNvPr id="20" name="标题 1"/>
          <p:cNvSpPr>
            <a:spLocks noGrp="1"/>
          </p:cNvSpPr>
          <p:nvPr userDrawn="1">
            <p:ph type="title"/>
          </p:nvPr>
        </p:nvSpPr>
        <p:spPr>
          <a:xfrm>
            <a:off x="2296673" y="2140143"/>
            <a:ext cx="5419185" cy="895350"/>
          </a:xfrm>
        </p:spPr>
        <p:txBody>
          <a:bodyPr anchor="b">
            <a:normAutofit/>
          </a:bodyPr>
          <a:lstStyle>
            <a:lvl1pPr algn="l">
              <a:defRPr sz="2400" b="1">
                <a:solidFill>
                  <a:schemeClr val="tx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2297789" y="3035493"/>
            <a:ext cx="5419185" cy="1015623"/>
          </a:xfrm>
        </p:spPr>
        <p:txBody>
          <a:bodyPr anchor="t">
            <a:normAutofit/>
          </a:bodyPr>
          <a:lstStyle>
            <a:lvl1pPr marL="0" indent="0" algn="l">
              <a:lnSpc>
                <a:spcPct val="100000"/>
              </a:lnSpc>
              <a:buNone/>
              <a:defRPr sz="11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
        <p:nvSpPr>
          <p:cNvPr id="19" name="任意多边形: 形状 18">
            <a:extLst>
              <a:ext uri="{FF2B5EF4-FFF2-40B4-BE49-F238E27FC236}">
                <a16:creationId xmlns:a16="http://schemas.microsoft.com/office/drawing/2014/main" id="{4F821294-379D-438E-8CA5-58DA42F8D47C}"/>
              </a:ext>
            </a:extLst>
          </p:cNvPr>
          <p:cNvSpPr/>
          <p:nvPr userDrawn="1"/>
        </p:nvSpPr>
        <p:spPr>
          <a:xfrm>
            <a:off x="1" y="824455"/>
            <a:ext cx="1501833" cy="4744628"/>
          </a:xfrm>
          <a:custGeom>
            <a:avLst/>
            <a:gdLst>
              <a:gd name="connsiteX0" fmla="*/ 0 w 1501833"/>
              <a:gd name="connsiteY0" fmla="*/ 0 h 4744628"/>
              <a:gd name="connsiteX1" fmla="*/ 126023 w 1501833"/>
              <a:gd name="connsiteY1" fmla="*/ 60708 h 4744628"/>
              <a:gd name="connsiteX2" fmla="*/ 1501833 w 1501833"/>
              <a:gd name="connsiteY2" fmla="*/ 2372314 h 4744628"/>
              <a:gd name="connsiteX3" fmla="*/ 126023 w 1501833"/>
              <a:gd name="connsiteY3" fmla="*/ 4683920 h 4744628"/>
              <a:gd name="connsiteX4" fmla="*/ 0 w 1501833"/>
              <a:gd name="connsiteY4" fmla="*/ 4744628 h 4744628"/>
              <a:gd name="connsiteX5" fmla="*/ 0 w 1501833"/>
              <a:gd name="connsiteY5" fmla="*/ 4455902 h 4744628"/>
              <a:gd name="connsiteX6" fmla="*/ 1917 w 1501833"/>
              <a:gd name="connsiteY6" fmla="*/ 4454979 h 4744628"/>
              <a:gd name="connsiteX7" fmla="*/ 1241467 w 1501833"/>
              <a:gd name="connsiteY7" fmla="*/ 2372314 h 4744628"/>
              <a:gd name="connsiteX8" fmla="*/ 1917 w 1501833"/>
              <a:gd name="connsiteY8" fmla="*/ 289650 h 4744628"/>
              <a:gd name="connsiteX9" fmla="*/ 0 w 1501833"/>
              <a:gd name="connsiteY9" fmla="*/ 288726 h 474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01833" h="4744628">
                <a:moveTo>
                  <a:pt x="0" y="0"/>
                </a:moveTo>
                <a:lnTo>
                  <a:pt x="126023" y="60708"/>
                </a:lnTo>
                <a:cubicBezTo>
                  <a:pt x="945517" y="505884"/>
                  <a:pt x="1501833" y="1374132"/>
                  <a:pt x="1501833" y="2372314"/>
                </a:cubicBezTo>
                <a:cubicBezTo>
                  <a:pt x="1501833" y="3370496"/>
                  <a:pt x="945517" y="4238744"/>
                  <a:pt x="126023" y="4683920"/>
                </a:cubicBezTo>
                <a:lnTo>
                  <a:pt x="0" y="4744628"/>
                </a:lnTo>
                <a:lnTo>
                  <a:pt x="0" y="4455902"/>
                </a:lnTo>
                <a:lnTo>
                  <a:pt x="1917" y="4454979"/>
                </a:lnTo>
                <a:cubicBezTo>
                  <a:pt x="740249" y="4053893"/>
                  <a:pt x="1241467" y="3271636"/>
                  <a:pt x="1241467" y="2372314"/>
                </a:cubicBezTo>
                <a:cubicBezTo>
                  <a:pt x="1241467" y="1472992"/>
                  <a:pt x="740249" y="690735"/>
                  <a:pt x="1917" y="289650"/>
                </a:cubicBezTo>
                <a:lnTo>
                  <a:pt x="0" y="2887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9888B6D7-9D3F-49D7-BACE-73A9D1149A74}"/>
              </a:ext>
            </a:extLst>
          </p:cNvPr>
          <p:cNvSpPr>
            <a:spLocks noGrp="1"/>
          </p:cNvSpPr>
          <p:nvPr>
            <p:ph type="dt" sz="half" idx="10"/>
          </p:nvPr>
        </p:nvSpPr>
        <p:spPr/>
        <p:txBody>
          <a:bodyPr/>
          <a:lstStyle/>
          <a:p>
            <a:fld id="{6489D9C7-5DC6-4263-87FF-7C99F6FB63C3}" type="datetime1">
              <a:rPr lang="zh-CN" altLang="en-US" smtClean="0"/>
              <a:pPr/>
              <a:t>2021/10/10</a:t>
            </a:fld>
            <a:endParaRPr lang="zh-CN" altLang="en-US"/>
          </a:p>
        </p:txBody>
      </p:sp>
      <p:sp>
        <p:nvSpPr>
          <p:cNvPr id="4" name="页脚占位符 3">
            <a:extLst>
              <a:ext uri="{FF2B5EF4-FFF2-40B4-BE49-F238E27FC236}">
                <a16:creationId xmlns:a16="http://schemas.microsoft.com/office/drawing/2014/main" id="{7AC997A4-1DD8-4731-B9FD-42398A20FF85}"/>
              </a:ext>
            </a:extLst>
          </p:cNvPr>
          <p:cNvSpPr>
            <a:spLocks noGrp="1"/>
          </p:cNvSpPr>
          <p:nvPr>
            <p:ph type="ftr" sz="quarter" idx="11"/>
          </p:nvPr>
        </p:nvSpPr>
        <p:spPr/>
        <p:txBody>
          <a:bodyPr/>
          <a:lstStyle/>
          <a:p>
            <a:r>
              <a:rPr lang="en-US" altLang="zh-CN" dirty="0"/>
              <a:t>www.islide.cc</a:t>
            </a:r>
            <a:endParaRPr lang="zh-CN" altLang="en-US" dirty="0"/>
          </a:p>
        </p:txBody>
      </p:sp>
      <p:sp>
        <p:nvSpPr>
          <p:cNvPr id="5" name="灯片编号占位符 4">
            <a:extLst>
              <a:ext uri="{FF2B5EF4-FFF2-40B4-BE49-F238E27FC236}">
                <a16:creationId xmlns:a16="http://schemas.microsoft.com/office/drawing/2014/main" id="{DBA9825E-1876-42AD-ABCF-E0E100F351CA}"/>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
        <p:nvSpPr>
          <p:cNvPr id="6" name="标题 5">
            <a:extLst>
              <a:ext uri="{FF2B5EF4-FFF2-40B4-BE49-F238E27FC236}">
                <a16:creationId xmlns:a16="http://schemas.microsoft.com/office/drawing/2014/main" id="{D124F9DB-C87A-423F-9657-38C7A2901430}"/>
              </a:ext>
            </a:extLst>
          </p:cNvPr>
          <p:cNvSpPr>
            <a:spLocks noGrp="1"/>
          </p:cNvSpPr>
          <p:nvPr>
            <p:ph type="title" hasCustomPrompt="1"/>
          </p:nvPr>
        </p:nvSpPr>
        <p:spPr/>
        <p:txBody>
          <a:bodyPr/>
          <a:lstStyle>
            <a:lvl1pPr>
              <a:defRPr/>
            </a:lvl1pPr>
          </a:lstStyle>
          <a:p>
            <a:r>
              <a:rPr lang="en-US" altLang="zh-CN" dirty="0"/>
              <a:t>Click to edit Master title style</a:t>
            </a:r>
            <a:endParaRPr lang="zh-CN" altLang="en-US" dirty="0"/>
          </a:p>
        </p:txBody>
      </p:sp>
      <p:sp>
        <p:nvSpPr>
          <p:cNvPr id="8" name="内容占位符 7">
            <a:extLst>
              <a:ext uri="{FF2B5EF4-FFF2-40B4-BE49-F238E27FC236}">
                <a16:creationId xmlns:a16="http://schemas.microsoft.com/office/drawing/2014/main" id="{2070191C-4093-409C-8FD5-7369A79637AD}"/>
              </a:ext>
            </a:extLst>
          </p:cNvPr>
          <p:cNvSpPr>
            <a:spLocks noGrp="1"/>
          </p:cNvSpPr>
          <p:nvPr>
            <p:ph sz="quarter" idx="13" hasCustomPrompt="1"/>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Tree>
    <p:extLst>
      <p:ext uri="{BB962C8B-B14F-4D97-AF65-F5344CB8AC3E}">
        <p14:creationId xmlns:p14="http://schemas.microsoft.com/office/powerpoint/2010/main" val="3677593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7A1C-3684-4AAF-A408-C63B6CB64104}"/>
              </a:ext>
            </a:extLst>
          </p:cNvPr>
          <p:cNvSpPr>
            <a:spLocks noGrp="1"/>
          </p:cNvSpPr>
          <p:nvPr>
            <p:ph type="title" hasCustomPrompt="1"/>
          </p:nvPr>
        </p:nvSpPr>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a16="http://schemas.microsoft.com/office/drawing/2014/main" id="{8986EA5F-D77D-4318-90E9-C04AA8ADC0D1}"/>
              </a:ext>
            </a:extLst>
          </p:cNvPr>
          <p:cNvSpPr>
            <a:spLocks noGrp="1"/>
          </p:cNvSpPr>
          <p:nvPr>
            <p:ph type="dt" sz="half" idx="10"/>
          </p:nvPr>
        </p:nvSpPr>
        <p:spPr/>
        <p:txBody>
          <a:bodyPr/>
          <a:lstStyle/>
          <a:p>
            <a:fld id="{6489D9C7-5DC6-4263-87FF-7C99F6FB63C3}" type="datetime1">
              <a:rPr lang="zh-CN" altLang="en-US" smtClean="0"/>
              <a:pPr/>
              <a:t>2021/10/10</a:t>
            </a:fld>
            <a:endParaRPr lang="zh-CN" altLang="en-US"/>
          </a:p>
        </p:txBody>
      </p:sp>
      <p:sp>
        <p:nvSpPr>
          <p:cNvPr id="4" name="Footer Placeholder 3">
            <a:extLst>
              <a:ext uri="{FF2B5EF4-FFF2-40B4-BE49-F238E27FC236}">
                <a16:creationId xmlns:a16="http://schemas.microsoft.com/office/drawing/2014/main" id="{00832621-D9D9-445E-BFF9-F8348FA1E262}"/>
              </a:ext>
            </a:extLst>
          </p:cNvPr>
          <p:cNvSpPr>
            <a:spLocks noGrp="1"/>
          </p:cNvSpPr>
          <p:nvPr>
            <p:ph type="ftr" sz="quarter" idx="11"/>
          </p:nvPr>
        </p:nvSpPr>
        <p:spPr/>
        <p:txBody>
          <a:bodyPr/>
          <a:lstStyle/>
          <a:p>
            <a:r>
              <a:rPr lang="en-US" altLang="zh-CN" dirty="0"/>
              <a:t>www.islide.cc</a:t>
            </a:r>
            <a:endParaRPr lang="zh-CN" altLang="en-US" dirty="0"/>
          </a:p>
        </p:txBody>
      </p:sp>
      <p:sp>
        <p:nvSpPr>
          <p:cNvPr id="5" name="Slide Number Placeholder 4">
            <a:extLst>
              <a:ext uri="{FF2B5EF4-FFF2-40B4-BE49-F238E27FC236}">
                <a16:creationId xmlns:a16="http://schemas.microsoft.com/office/drawing/2014/main" id="{8371151B-F790-4A9F-962F-B8718A9560A9}"/>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1284176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14" name="任意多边形: 形状 13">
            <a:extLst>
              <a:ext uri="{FF2B5EF4-FFF2-40B4-BE49-F238E27FC236}">
                <a16:creationId xmlns:a16="http://schemas.microsoft.com/office/drawing/2014/main" id="{F7B51D09-B86A-4EFD-B299-FE8EE4464B6E}"/>
              </a:ext>
            </a:extLst>
          </p:cNvPr>
          <p:cNvSpPr/>
          <p:nvPr userDrawn="1"/>
        </p:nvSpPr>
        <p:spPr>
          <a:xfrm flipH="1">
            <a:off x="11338584" y="1547325"/>
            <a:ext cx="847489" cy="3763348"/>
          </a:xfrm>
          <a:custGeom>
            <a:avLst/>
            <a:gdLst>
              <a:gd name="connsiteX0" fmla="*/ 0 w 847489"/>
              <a:gd name="connsiteY0" fmla="*/ 0 h 3763348"/>
              <a:gd name="connsiteX1" fmla="*/ 109174 w 847489"/>
              <a:gd name="connsiteY1" fmla="*/ 99224 h 3763348"/>
              <a:gd name="connsiteX2" fmla="*/ 847489 w 847489"/>
              <a:gd name="connsiteY2" fmla="*/ 1881674 h 3763348"/>
              <a:gd name="connsiteX3" fmla="*/ 109174 w 847489"/>
              <a:gd name="connsiteY3" fmla="*/ 3664124 h 3763348"/>
              <a:gd name="connsiteX4" fmla="*/ 0 w 847489"/>
              <a:gd name="connsiteY4" fmla="*/ 3763348 h 3763348"/>
              <a:gd name="connsiteX5" fmla="*/ 0 w 847489"/>
              <a:gd name="connsiteY5" fmla="*/ 3421337 h 3763348"/>
              <a:gd name="connsiteX6" fmla="*/ 83306 w 847489"/>
              <a:gd name="connsiteY6" fmla="*/ 3329677 h 3763348"/>
              <a:gd name="connsiteX7" fmla="*/ 603126 w 847489"/>
              <a:gd name="connsiteY7" fmla="*/ 1881674 h 3763348"/>
              <a:gd name="connsiteX8" fmla="*/ 83306 w 847489"/>
              <a:gd name="connsiteY8" fmla="*/ 433671 h 3763348"/>
              <a:gd name="connsiteX9" fmla="*/ 0 w 847489"/>
              <a:gd name="connsiteY9" fmla="*/ 342011 h 376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7489" h="3763348">
                <a:moveTo>
                  <a:pt x="0" y="0"/>
                </a:moveTo>
                <a:lnTo>
                  <a:pt x="109174" y="99224"/>
                </a:lnTo>
                <a:cubicBezTo>
                  <a:pt x="565343" y="555393"/>
                  <a:pt x="847489" y="1185584"/>
                  <a:pt x="847489" y="1881674"/>
                </a:cubicBezTo>
                <a:cubicBezTo>
                  <a:pt x="847489" y="2577764"/>
                  <a:pt x="565343" y="3207956"/>
                  <a:pt x="109174" y="3664124"/>
                </a:cubicBezTo>
                <a:lnTo>
                  <a:pt x="0" y="3763348"/>
                </a:lnTo>
                <a:lnTo>
                  <a:pt x="0" y="3421337"/>
                </a:lnTo>
                <a:lnTo>
                  <a:pt x="83306" y="3329677"/>
                </a:lnTo>
                <a:cubicBezTo>
                  <a:pt x="408049" y="2936181"/>
                  <a:pt x="603126" y="2431709"/>
                  <a:pt x="603126" y="1881674"/>
                </a:cubicBezTo>
                <a:cubicBezTo>
                  <a:pt x="603126" y="1331640"/>
                  <a:pt x="408049" y="827168"/>
                  <a:pt x="83306" y="433671"/>
                </a:cubicBezTo>
                <a:lnTo>
                  <a:pt x="0" y="34201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3" name="标题 1"/>
          <p:cNvSpPr>
            <a:spLocks noGrp="1"/>
          </p:cNvSpPr>
          <p:nvPr userDrawn="1">
            <p:ph type="ctrTitle" hasCustomPrompt="1"/>
          </p:nvPr>
        </p:nvSpPr>
        <p:spPr>
          <a:xfrm>
            <a:off x="5820794" y="1992192"/>
            <a:ext cx="5426076"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820794" y="4298428"/>
            <a:ext cx="5426076"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en-US" altLang="zh-CN" dirty="0"/>
              <a:t>Data</a:t>
            </a:r>
          </a:p>
        </p:txBody>
      </p:sp>
      <p:sp>
        <p:nvSpPr>
          <p:cNvPr id="6" name="文本占位符 13">
            <a:extLst>
              <a:ext uri="{FF2B5EF4-FFF2-40B4-BE49-F238E27FC236}">
                <a16:creationId xmlns:a16="http://schemas.microsoft.com/office/drawing/2014/main" id="{05EBDA4F-7210-4CAE-8333-80DB24212E78}"/>
              </a:ext>
            </a:extLst>
          </p:cNvPr>
          <p:cNvSpPr>
            <a:spLocks noGrp="1"/>
          </p:cNvSpPr>
          <p:nvPr>
            <p:ph type="body" sz="quarter" idx="10" hasCustomPrompt="1"/>
          </p:nvPr>
        </p:nvSpPr>
        <p:spPr>
          <a:xfrm>
            <a:off x="5820795" y="4002157"/>
            <a:ext cx="5426076" cy="296271"/>
          </a:xfrm>
        </p:spPr>
        <p:txBody>
          <a:bodyPr vert="horz" anchor="ctr">
            <a:noAutofit/>
          </a:bodyPr>
          <a:lstStyle>
            <a:lvl1pPr marL="0" indent="0" algn="l">
              <a:buNone/>
              <a:defRPr sz="1500" b="0">
                <a:solidFill>
                  <a:schemeClr val="tx1"/>
                </a:solidFill>
              </a:defRPr>
            </a:lvl1pPr>
            <a:lvl2pPr marL="457177" indent="0">
              <a:buNone/>
              <a:defRPr/>
            </a:lvl2pPr>
            <a:lvl3pPr marL="914353" indent="0">
              <a:buNone/>
              <a:defRPr/>
            </a:lvl3pPr>
            <a:lvl4pPr marL="1371531" indent="0">
              <a:buNone/>
              <a:defRPr/>
            </a:lvl4pPr>
            <a:lvl5pPr marL="1828709" indent="0">
              <a:buNone/>
              <a:defRPr/>
            </a:lvl5pPr>
          </a:lstStyle>
          <a:p>
            <a:pPr lvl="0"/>
            <a:r>
              <a:rPr lang="en-US" altLang="zh-CN" dirty="0"/>
              <a:t>Signature</a:t>
            </a:r>
          </a:p>
        </p:txBody>
      </p:sp>
      <p:grpSp>
        <p:nvGrpSpPr>
          <p:cNvPr id="8" name="组合 7">
            <a:extLst>
              <a:ext uri="{FF2B5EF4-FFF2-40B4-BE49-F238E27FC236}">
                <a16:creationId xmlns:a16="http://schemas.microsoft.com/office/drawing/2014/main" id="{F3D2D4EB-BFFF-4465-8419-CADA6371E407}"/>
              </a:ext>
            </a:extLst>
          </p:cNvPr>
          <p:cNvGrpSpPr/>
          <p:nvPr userDrawn="1"/>
        </p:nvGrpSpPr>
        <p:grpSpPr>
          <a:xfrm flipH="1">
            <a:off x="0" y="537885"/>
            <a:ext cx="5574957" cy="5782229"/>
            <a:chOff x="6608420" y="1155742"/>
            <a:chExt cx="5380038" cy="5580063"/>
          </a:xfrm>
        </p:grpSpPr>
        <p:sp>
          <p:nvSpPr>
            <p:cNvPr id="9" name="Freeform 138">
              <a:extLst>
                <a:ext uri="{FF2B5EF4-FFF2-40B4-BE49-F238E27FC236}">
                  <a16:creationId xmlns:a16="http://schemas.microsoft.com/office/drawing/2014/main" id="{9DAE7D4A-6E81-491D-99A3-E04E859A1718}"/>
                </a:ext>
              </a:extLst>
            </p:cNvPr>
            <p:cNvSpPr>
              <a:spLocks noEditPoints="1"/>
            </p:cNvSpPr>
            <p:nvPr userDrawn="1"/>
          </p:nvSpPr>
          <p:spPr bwMode="auto">
            <a:xfrm>
              <a:off x="7594258" y="2086017"/>
              <a:ext cx="4062413" cy="3854450"/>
            </a:xfrm>
            <a:custGeom>
              <a:avLst/>
              <a:gdLst>
                <a:gd name="T0" fmla="*/ 324 w 602"/>
                <a:gd name="T1" fmla="*/ 14 h 572"/>
                <a:gd name="T2" fmla="*/ 588 w 602"/>
                <a:gd name="T3" fmla="*/ 311 h 572"/>
                <a:gd name="T4" fmla="*/ 277 w 602"/>
                <a:gd name="T5" fmla="*/ 558 h 572"/>
                <a:gd name="T6" fmla="*/ 13 w 602"/>
                <a:gd name="T7" fmla="*/ 261 h 572"/>
                <a:gd name="T8" fmla="*/ 324 w 602"/>
                <a:gd name="T9" fmla="*/ 14 h 572"/>
                <a:gd name="T10" fmla="*/ 297 w 602"/>
                <a:gd name="T11" fmla="*/ 331 h 572"/>
                <a:gd name="T12" fmla="*/ 348 w 602"/>
                <a:gd name="T13" fmla="*/ 290 h 572"/>
                <a:gd name="T14" fmla="*/ 305 w 602"/>
                <a:gd name="T15" fmla="*/ 241 h 572"/>
                <a:gd name="T16" fmla="*/ 253 w 602"/>
                <a:gd name="T17" fmla="*/ 282 h 572"/>
                <a:gd name="T18" fmla="*/ 297 w 602"/>
                <a:gd name="T19" fmla="*/ 331 h 5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2" h="572">
                  <a:moveTo>
                    <a:pt x="324" y="14"/>
                  </a:moveTo>
                  <a:cubicBezTo>
                    <a:pt x="483" y="28"/>
                    <a:pt x="602" y="161"/>
                    <a:pt x="588" y="311"/>
                  </a:cubicBezTo>
                  <a:cubicBezTo>
                    <a:pt x="575" y="461"/>
                    <a:pt x="436" y="572"/>
                    <a:pt x="277" y="558"/>
                  </a:cubicBezTo>
                  <a:cubicBezTo>
                    <a:pt x="118" y="544"/>
                    <a:pt x="0" y="411"/>
                    <a:pt x="13" y="261"/>
                  </a:cubicBezTo>
                  <a:cubicBezTo>
                    <a:pt x="26" y="110"/>
                    <a:pt x="165" y="0"/>
                    <a:pt x="324" y="14"/>
                  </a:cubicBezTo>
                  <a:close/>
                  <a:moveTo>
                    <a:pt x="297" y="331"/>
                  </a:moveTo>
                  <a:cubicBezTo>
                    <a:pt x="323" y="333"/>
                    <a:pt x="346" y="315"/>
                    <a:pt x="348" y="290"/>
                  </a:cubicBezTo>
                  <a:cubicBezTo>
                    <a:pt x="350" y="265"/>
                    <a:pt x="331" y="243"/>
                    <a:pt x="305" y="241"/>
                  </a:cubicBezTo>
                  <a:cubicBezTo>
                    <a:pt x="278" y="239"/>
                    <a:pt x="255" y="257"/>
                    <a:pt x="253" y="282"/>
                  </a:cubicBezTo>
                  <a:cubicBezTo>
                    <a:pt x="251" y="307"/>
                    <a:pt x="270" y="329"/>
                    <a:pt x="297" y="331"/>
                  </a:cubicBezTo>
                  <a:close/>
                </a:path>
              </a:pathLst>
            </a:custGeom>
            <a:solidFill>
              <a:schemeClr val="accent4">
                <a:lumMod val="20000"/>
                <a:lumOff val="80000"/>
              </a:schemeClr>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Freeform 139">
              <a:extLst>
                <a:ext uri="{FF2B5EF4-FFF2-40B4-BE49-F238E27FC236}">
                  <a16:creationId xmlns:a16="http://schemas.microsoft.com/office/drawing/2014/main" id="{EE97B6F0-F182-481F-93F0-209F47288883}"/>
                </a:ext>
              </a:extLst>
            </p:cNvPr>
            <p:cNvSpPr>
              <a:spLocks/>
            </p:cNvSpPr>
            <p:nvPr userDrawn="1"/>
          </p:nvSpPr>
          <p:spPr bwMode="auto">
            <a:xfrm>
              <a:off x="7343433" y="1782805"/>
              <a:ext cx="4630738" cy="3302000"/>
            </a:xfrm>
            <a:custGeom>
              <a:avLst/>
              <a:gdLst>
                <a:gd name="T0" fmla="*/ 267 w 686"/>
                <a:gd name="T1" fmla="*/ 357 h 490"/>
                <a:gd name="T2" fmla="*/ 27 w 686"/>
                <a:gd name="T3" fmla="*/ 445 h 490"/>
                <a:gd name="T4" fmla="*/ 5 w 686"/>
                <a:gd name="T5" fmla="*/ 302 h 490"/>
                <a:gd name="T6" fmla="*/ 365 w 686"/>
                <a:gd name="T7" fmla="*/ 16 h 490"/>
                <a:gd name="T8" fmla="*/ 670 w 686"/>
                <a:gd name="T9" fmla="*/ 360 h 490"/>
                <a:gd name="T10" fmla="*/ 628 w 686"/>
                <a:gd name="T11" fmla="*/ 490 h 490"/>
                <a:gd name="T12" fmla="*/ 403 w 686"/>
                <a:gd name="T13" fmla="*/ 367 h 490"/>
                <a:gd name="T14" fmla="*/ 413 w 686"/>
                <a:gd name="T15" fmla="*/ 337 h 490"/>
                <a:gd name="T16" fmla="*/ 344 w 686"/>
                <a:gd name="T17" fmla="*/ 260 h 490"/>
                <a:gd name="T18" fmla="*/ 262 w 686"/>
                <a:gd name="T19" fmla="*/ 324 h 490"/>
                <a:gd name="T20" fmla="*/ 267 w 686"/>
                <a:gd name="T21" fmla="*/ 357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6" h="490">
                  <a:moveTo>
                    <a:pt x="267" y="357"/>
                  </a:moveTo>
                  <a:cubicBezTo>
                    <a:pt x="27" y="445"/>
                    <a:pt x="27" y="445"/>
                    <a:pt x="27" y="445"/>
                  </a:cubicBezTo>
                  <a:cubicBezTo>
                    <a:pt x="8" y="399"/>
                    <a:pt x="0" y="350"/>
                    <a:pt x="5" y="302"/>
                  </a:cubicBezTo>
                  <a:cubicBezTo>
                    <a:pt x="20" y="128"/>
                    <a:pt x="181" y="0"/>
                    <a:pt x="365" y="16"/>
                  </a:cubicBezTo>
                  <a:cubicBezTo>
                    <a:pt x="549" y="32"/>
                    <a:pt x="686" y="186"/>
                    <a:pt x="670" y="360"/>
                  </a:cubicBezTo>
                  <a:cubicBezTo>
                    <a:pt x="666" y="406"/>
                    <a:pt x="652" y="450"/>
                    <a:pt x="628" y="490"/>
                  </a:cubicBezTo>
                  <a:cubicBezTo>
                    <a:pt x="403" y="367"/>
                    <a:pt x="403" y="367"/>
                    <a:pt x="403" y="367"/>
                  </a:cubicBezTo>
                  <a:cubicBezTo>
                    <a:pt x="409" y="358"/>
                    <a:pt x="412" y="348"/>
                    <a:pt x="413" y="337"/>
                  </a:cubicBezTo>
                  <a:cubicBezTo>
                    <a:pt x="416" y="298"/>
                    <a:pt x="385" y="263"/>
                    <a:pt x="344" y="260"/>
                  </a:cubicBezTo>
                  <a:cubicBezTo>
                    <a:pt x="302" y="256"/>
                    <a:pt x="266" y="285"/>
                    <a:pt x="262" y="324"/>
                  </a:cubicBezTo>
                  <a:cubicBezTo>
                    <a:pt x="261" y="336"/>
                    <a:pt x="263" y="347"/>
                    <a:pt x="267" y="35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Freeform 140">
              <a:extLst>
                <a:ext uri="{FF2B5EF4-FFF2-40B4-BE49-F238E27FC236}">
                  <a16:creationId xmlns:a16="http://schemas.microsoft.com/office/drawing/2014/main" id="{B8CADAE5-070A-4F5A-9FB1-B4291CC27C4E}"/>
                </a:ext>
              </a:extLst>
            </p:cNvPr>
            <p:cNvSpPr>
              <a:spLocks/>
            </p:cNvSpPr>
            <p:nvPr userDrawn="1"/>
          </p:nvSpPr>
          <p:spPr bwMode="auto">
            <a:xfrm>
              <a:off x="7019583" y="1554205"/>
              <a:ext cx="4968875" cy="4892675"/>
            </a:xfrm>
            <a:custGeom>
              <a:avLst/>
              <a:gdLst>
                <a:gd name="T0" fmla="*/ 401 w 736"/>
                <a:gd name="T1" fmla="*/ 468 h 726"/>
                <a:gd name="T2" fmla="*/ 439 w 736"/>
                <a:gd name="T3" fmla="*/ 723 h 726"/>
                <a:gd name="T4" fmla="*/ 389 w 736"/>
                <a:gd name="T5" fmla="*/ 726 h 726"/>
                <a:gd name="T6" fmla="*/ 2 w 736"/>
                <a:gd name="T7" fmla="*/ 363 h 726"/>
                <a:gd name="T8" fmla="*/ 382 w 736"/>
                <a:gd name="T9" fmla="*/ 1 h 726"/>
                <a:gd name="T10" fmla="*/ 736 w 736"/>
                <a:gd name="T11" fmla="*/ 220 h 726"/>
                <a:gd name="T12" fmla="*/ 487 w 736"/>
                <a:gd name="T13" fmla="*/ 322 h 726"/>
                <a:gd name="T14" fmla="*/ 385 w 736"/>
                <a:gd name="T15" fmla="*/ 258 h 726"/>
                <a:gd name="T16" fmla="*/ 274 w 736"/>
                <a:gd name="T17" fmla="*/ 363 h 726"/>
                <a:gd name="T18" fmla="*/ 386 w 736"/>
                <a:gd name="T19" fmla="*/ 469 h 726"/>
                <a:gd name="T20" fmla="*/ 401 w 736"/>
                <a:gd name="T21" fmla="*/ 468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6" h="726">
                  <a:moveTo>
                    <a:pt x="401" y="468"/>
                  </a:moveTo>
                  <a:cubicBezTo>
                    <a:pt x="439" y="723"/>
                    <a:pt x="439" y="723"/>
                    <a:pt x="439" y="723"/>
                  </a:cubicBezTo>
                  <a:cubicBezTo>
                    <a:pt x="422" y="725"/>
                    <a:pt x="405" y="726"/>
                    <a:pt x="389" y="726"/>
                  </a:cubicBezTo>
                  <a:cubicBezTo>
                    <a:pt x="177" y="726"/>
                    <a:pt x="4" y="563"/>
                    <a:pt x="2" y="363"/>
                  </a:cubicBezTo>
                  <a:cubicBezTo>
                    <a:pt x="0" y="163"/>
                    <a:pt x="171" y="0"/>
                    <a:pt x="382" y="1"/>
                  </a:cubicBezTo>
                  <a:cubicBezTo>
                    <a:pt x="535" y="1"/>
                    <a:pt x="674" y="87"/>
                    <a:pt x="736" y="220"/>
                  </a:cubicBezTo>
                  <a:cubicBezTo>
                    <a:pt x="487" y="322"/>
                    <a:pt x="487" y="322"/>
                    <a:pt x="487" y="322"/>
                  </a:cubicBezTo>
                  <a:cubicBezTo>
                    <a:pt x="470" y="285"/>
                    <a:pt x="430" y="258"/>
                    <a:pt x="385" y="258"/>
                  </a:cubicBezTo>
                  <a:cubicBezTo>
                    <a:pt x="323" y="258"/>
                    <a:pt x="274" y="305"/>
                    <a:pt x="274" y="363"/>
                  </a:cubicBezTo>
                  <a:cubicBezTo>
                    <a:pt x="275" y="421"/>
                    <a:pt x="325" y="469"/>
                    <a:pt x="386" y="469"/>
                  </a:cubicBezTo>
                  <a:cubicBezTo>
                    <a:pt x="391" y="469"/>
                    <a:pt x="396" y="468"/>
                    <a:pt x="401" y="468"/>
                  </a:cubicBezTo>
                  <a:close/>
                </a:path>
              </a:pathLst>
            </a:custGeom>
            <a:blipFill dpi="0" rotWithShape="0">
              <a:blip r:embed="rId2"/>
              <a:srcRect/>
              <a:stretch>
                <a:fillRect l="-29057" t="-69" r="-28915" b="-69"/>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2" name="Freeform 141">
              <a:extLst>
                <a:ext uri="{FF2B5EF4-FFF2-40B4-BE49-F238E27FC236}">
                  <a16:creationId xmlns:a16="http://schemas.microsoft.com/office/drawing/2014/main" id="{04C98D03-7078-48A1-BD1C-E988C84ABC56}"/>
                </a:ext>
              </a:extLst>
            </p:cNvPr>
            <p:cNvSpPr>
              <a:spLocks/>
            </p:cNvSpPr>
            <p:nvPr userDrawn="1"/>
          </p:nvSpPr>
          <p:spPr bwMode="auto">
            <a:xfrm>
              <a:off x="6608420" y="1155742"/>
              <a:ext cx="3252788" cy="5580063"/>
            </a:xfrm>
            <a:custGeom>
              <a:avLst/>
              <a:gdLst>
                <a:gd name="T0" fmla="*/ 434 w 482"/>
                <a:gd name="T1" fmla="*/ 564 h 828"/>
                <a:gd name="T2" fmla="*/ 411 w 482"/>
                <a:gd name="T3" fmla="*/ 828 h 828"/>
                <a:gd name="T4" fmla="*/ 20 w 482"/>
                <a:gd name="T5" fmla="*/ 387 h 828"/>
                <a:gd name="T6" fmla="*/ 482 w 482"/>
                <a:gd name="T7" fmla="*/ 20 h 828"/>
                <a:gd name="T8" fmla="*/ 459 w 482"/>
                <a:gd name="T9" fmla="*/ 284 h 828"/>
                <a:gd name="T10" fmla="*/ 299 w 482"/>
                <a:gd name="T11" fmla="*/ 411 h 828"/>
                <a:gd name="T12" fmla="*/ 434 w 482"/>
                <a:gd name="T13" fmla="*/ 564 h 828"/>
              </a:gdLst>
              <a:ahLst/>
              <a:cxnLst>
                <a:cxn ang="0">
                  <a:pos x="T0" y="T1"/>
                </a:cxn>
                <a:cxn ang="0">
                  <a:pos x="T2" y="T3"/>
                </a:cxn>
                <a:cxn ang="0">
                  <a:pos x="T4" y="T5"/>
                </a:cxn>
                <a:cxn ang="0">
                  <a:pos x="T6" y="T7"/>
                </a:cxn>
                <a:cxn ang="0">
                  <a:pos x="T8" y="T9"/>
                </a:cxn>
                <a:cxn ang="0">
                  <a:pos x="T10" y="T11"/>
                </a:cxn>
                <a:cxn ang="0">
                  <a:pos x="T12" y="T13"/>
                </a:cxn>
              </a:cxnLst>
              <a:rect l="0" t="0" r="r" b="b"/>
              <a:pathLst>
                <a:path w="482" h="828">
                  <a:moveTo>
                    <a:pt x="434" y="564"/>
                  </a:moveTo>
                  <a:cubicBezTo>
                    <a:pt x="411" y="828"/>
                    <a:pt x="411" y="828"/>
                    <a:pt x="411" y="828"/>
                  </a:cubicBezTo>
                  <a:cubicBezTo>
                    <a:pt x="176" y="807"/>
                    <a:pt x="0" y="610"/>
                    <a:pt x="20" y="387"/>
                  </a:cubicBezTo>
                  <a:cubicBezTo>
                    <a:pt x="39" y="164"/>
                    <a:pt x="246" y="0"/>
                    <a:pt x="482" y="20"/>
                  </a:cubicBezTo>
                  <a:cubicBezTo>
                    <a:pt x="459" y="284"/>
                    <a:pt x="459" y="284"/>
                    <a:pt x="459" y="284"/>
                  </a:cubicBezTo>
                  <a:cubicBezTo>
                    <a:pt x="377" y="277"/>
                    <a:pt x="306" y="334"/>
                    <a:pt x="299" y="411"/>
                  </a:cubicBezTo>
                  <a:cubicBezTo>
                    <a:pt x="292" y="488"/>
                    <a:pt x="353" y="556"/>
                    <a:pt x="434" y="564"/>
                  </a:cubicBezTo>
                  <a:close/>
                </a:path>
              </a:pathLst>
            </a:custGeom>
            <a:blipFill dpi="0" rotWithShape="0">
              <a:blip r:embed="rId3"/>
              <a:srcRect/>
              <a:stretch>
                <a:fillRect l="-59861" t="103" r="-150223" b="-103"/>
              </a:stretch>
            </a:blipFill>
            <a:ln w="26988"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a:extLst>
              <a:ext uri="{FF2B5EF4-FFF2-40B4-BE49-F238E27FC236}">
                <a16:creationId xmlns:a16="http://schemas.microsoft.com/office/drawing/2014/main" id="{04388434-9949-479C-A9C3-67A953F6A939}"/>
              </a:ext>
            </a:extLst>
          </p:cNvPr>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pPr/>
              <a:t>2021/10/10</a:t>
            </a:fld>
            <a:endParaRPr lang="zh-CN" altLang="en-US"/>
          </a:p>
        </p:txBody>
      </p:sp>
      <p:sp>
        <p:nvSpPr>
          <p:cNvPr id="9" name="页脚占位符 4">
            <a:extLst>
              <a:ext uri="{FF2B5EF4-FFF2-40B4-BE49-F238E27FC236}">
                <a16:creationId xmlns:a16="http://schemas.microsoft.com/office/drawing/2014/main" id="{50A5656E-7A33-4865-A262-1F96263BAA16}"/>
              </a:ext>
            </a:extLst>
          </p:cNvPr>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dirty="0"/>
              <a:t>www.islide.cc</a:t>
            </a:r>
            <a:endParaRPr lang="zh-CN" altLang="en-US" dirty="0"/>
          </a:p>
        </p:txBody>
      </p:sp>
      <p:sp>
        <p:nvSpPr>
          <p:cNvPr id="10" name="灯片编号占位符 5">
            <a:extLst>
              <a:ext uri="{FF2B5EF4-FFF2-40B4-BE49-F238E27FC236}">
                <a16:creationId xmlns:a16="http://schemas.microsoft.com/office/drawing/2014/main" id="{5BF52F79-380E-4278-8B67-588AFE5840F9}"/>
              </a:ext>
            </a:extLst>
          </p:cNvPr>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69" r:id="rId3"/>
    <p:sldLayoutId id="2147483662"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hemeOverride" Target="../theme/themeOverride1.xml"/><Relationship Id="rId5" Type="http://schemas.openxmlformats.org/officeDocument/2006/relationships/image" Target="../media/image3.emf"/><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themeOverride" Target="../theme/themeOverride2.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CB5BAAD4-9EFB-4D6E-9FAA-EB99D3E4A407}"/>
              </a:ext>
            </a:extLst>
          </p:cNvPr>
          <p:cNvSpPr/>
          <p:nvPr/>
        </p:nvSpPr>
        <p:spPr>
          <a:xfrm>
            <a:off x="6282304" y="556363"/>
            <a:ext cx="6047348" cy="57981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a:t>100% guarantee of 3,000</a:t>
            </a:r>
            <a:endParaRPr lang="zh-CN" altLang="en-US" dirty="0"/>
          </a:p>
        </p:txBody>
      </p:sp>
      <p:graphicFrame>
        <p:nvGraphicFramePr>
          <p:cNvPr id="3" name="对象 2" hidden="1">
            <a:extLst>
              <a:ext uri="{FF2B5EF4-FFF2-40B4-BE49-F238E27FC236}">
                <a16:creationId xmlns:a16="http://schemas.microsoft.com/office/drawing/2014/main" id="{3C326D0B-7DAB-41B6-8030-2E4A18CC949B}"/>
              </a:ext>
            </a:extLst>
          </p:cNvPr>
          <p:cNvGraphicFramePr>
            <a:graphicFrameLocks noChangeAspect="1"/>
          </p:cNvGraphicFramePr>
          <p:nvPr>
            <p:extLst>
              <p:ext uri="{D42A27DB-BD31-4B8C-83A1-F6EECF244321}">
                <p14:modId xmlns:p14="http://schemas.microsoft.com/office/powerpoint/2010/main" val="2584086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7" imgH="348" progId="TCLayout.ActiveDocument.1">
                  <p:embed/>
                </p:oleObj>
              </mc:Choice>
              <mc:Fallback>
                <p:oleObj name="think-cell Slide" r:id="rId4" imgW="347" imgH="348" progId="TCLayout.ActiveDocument.1">
                  <p:embed/>
                  <p:pic>
                    <p:nvPicPr>
                      <p:cNvPr id="3" name="对象 2" hidden="1">
                        <a:extLst>
                          <a:ext uri="{FF2B5EF4-FFF2-40B4-BE49-F238E27FC236}">
                            <a16:creationId xmlns:a16="http://schemas.microsoft.com/office/drawing/2014/main" id="{3C326D0B-7DAB-41B6-8030-2E4A18CC949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EC933494-1B63-4A32-964F-D05236799BAA}"/>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4000" b="1"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副标题 4"/>
          <p:cNvSpPr>
            <a:spLocks noGrp="1"/>
          </p:cNvSpPr>
          <p:nvPr>
            <p:ph type="subTitle" idx="1"/>
          </p:nvPr>
        </p:nvSpPr>
        <p:spPr>
          <a:xfrm>
            <a:off x="310881" y="325707"/>
            <a:ext cx="5357061" cy="558799"/>
          </a:xfrm>
        </p:spPr>
        <p:txBody>
          <a:bodyPr/>
          <a:lstStyle/>
          <a:p>
            <a:r>
              <a:rPr lang="zh-CN" altLang="en-US" dirty="0"/>
              <a:t>组会汇报</a:t>
            </a:r>
            <a:endParaRPr lang="en-US" altLang="zh-CN" dirty="0"/>
          </a:p>
        </p:txBody>
      </p:sp>
      <p:sp>
        <p:nvSpPr>
          <p:cNvPr id="4" name="标题 3"/>
          <p:cNvSpPr>
            <a:spLocks noGrp="1"/>
          </p:cNvSpPr>
          <p:nvPr>
            <p:ph type="ctrTitle"/>
          </p:nvPr>
        </p:nvSpPr>
        <p:spPr>
          <a:xfrm>
            <a:off x="690724" y="1777315"/>
            <a:ext cx="6781177" cy="3946776"/>
          </a:xfrm>
        </p:spPr>
        <p:txBody>
          <a:bodyPr>
            <a:normAutofit/>
          </a:bodyPr>
          <a:lstStyle/>
          <a:p>
            <a:pPr algn="ctr"/>
            <a:r>
              <a:rPr lang="en-US" altLang="zh-CN" sz="3600" dirty="0"/>
              <a:t>Replicating patterns of prospect theory for decision under risk</a:t>
            </a:r>
            <a:br>
              <a:rPr lang="en-US" altLang="zh-CN" sz="3600" dirty="0"/>
            </a:br>
            <a:r>
              <a:rPr lang="zh-CN" altLang="en-US" sz="3600" dirty="0"/>
              <a:t>风险决策中前景理论的复制模式</a:t>
            </a:r>
          </a:p>
        </p:txBody>
      </p:sp>
      <p:sp>
        <p:nvSpPr>
          <p:cNvPr id="6" name="文本占位符 5"/>
          <p:cNvSpPr>
            <a:spLocks noGrp="1"/>
          </p:cNvSpPr>
          <p:nvPr>
            <p:ph type="body" sz="quarter" idx="10"/>
          </p:nvPr>
        </p:nvSpPr>
        <p:spPr>
          <a:xfrm>
            <a:off x="9549875" y="6458827"/>
            <a:ext cx="2403095" cy="296271"/>
          </a:xfrm>
        </p:spPr>
        <p:txBody>
          <a:bodyPr/>
          <a:lstStyle/>
          <a:p>
            <a:r>
              <a:rPr lang="en-US" altLang="zh-CN" dirty="0"/>
              <a:t>2021.10.10</a:t>
            </a:r>
          </a:p>
        </p:txBody>
      </p:sp>
      <p:grpSp>
        <p:nvGrpSpPr>
          <p:cNvPr id="11" name="da759e8c-a566-48ab-a48b-07c97d1662a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53E48683-7B10-4A8D-86B7-DDD4E6CD7EE6}"/>
              </a:ext>
            </a:extLst>
          </p:cNvPr>
          <p:cNvGrpSpPr>
            <a:grpSpLocks noChangeAspect="1"/>
          </p:cNvGrpSpPr>
          <p:nvPr>
            <p:custDataLst>
              <p:tags r:id="rId2"/>
            </p:custDataLst>
          </p:nvPr>
        </p:nvGrpSpPr>
        <p:grpSpPr>
          <a:xfrm>
            <a:off x="7415545" y="2745815"/>
            <a:ext cx="3521075" cy="2743200"/>
            <a:chOff x="4327525" y="2057400"/>
            <a:chExt cx="3521075" cy="2743200"/>
          </a:xfrm>
        </p:grpSpPr>
        <p:sp>
          <p:nvSpPr>
            <p:cNvPr id="12" name="ïṡļîḍe">
              <a:extLst>
                <a:ext uri="{FF2B5EF4-FFF2-40B4-BE49-F238E27FC236}">
                  <a16:creationId xmlns:a16="http://schemas.microsoft.com/office/drawing/2014/main" id="{37291B0C-6846-41A9-A649-E5E891F8F66B}"/>
                </a:ext>
              </a:extLst>
            </p:cNvPr>
            <p:cNvSpPr/>
            <p:nvPr/>
          </p:nvSpPr>
          <p:spPr bwMode="auto">
            <a:xfrm>
              <a:off x="4346575" y="2057400"/>
              <a:ext cx="349885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 name="íšḻïďé">
              <a:extLst>
                <a:ext uri="{FF2B5EF4-FFF2-40B4-BE49-F238E27FC236}">
                  <a16:creationId xmlns:a16="http://schemas.microsoft.com/office/drawing/2014/main" id="{9DCB4E41-D624-40E9-BA59-061557EBED0F}"/>
                </a:ext>
              </a:extLst>
            </p:cNvPr>
            <p:cNvSpPr/>
            <p:nvPr/>
          </p:nvSpPr>
          <p:spPr bwMode="auto">
            <a:xfrm>
              <a:off x="4346575" y="2473325"/>
              <a:ext cx="211138" cy="293688"/>
            </a:xfrm>
            <a:custGeom>
              <a:avLst/>
              <a:gdLst>
                <a:gd name="T0" fmla="*/ 56 w 56"/>
                <a:gd name="T1" fmla="*/ 48 h 78"/>
                <a:gd name="T2" fmla="*/ 41 w 56"/>
                <a:gd name="T3" fmla="*/ 30 h 78"/>
                <a:gd name="T4" fmla="*/ 40 w 56"/>
                <a:gd name="T5" fmla="*/ 13 h 78"/>
                <a:gd name="T6" fmla="*/ 28 w 56"/>
                <a:gd name="T7" fmla="*/ 5 h 78"/>
                <a:gd name="T8" fmla="*/ 25 w 56"/>
                <a:gd name="T9" fmla="*/ 10 h 78"/>
                <a:gd name="T10" fmla="*/ 11 w 56"/>
                <a:gd name="T11" fmla="*/ 3 h 78"/>
                <a:gd name="T12" fmla="*/ 6 w 56"/>
                <a:gd name="T13" fmla="*/ 41 h 78"/>
                <a:gd name="T14" fmla="*/ 45 w 56"/>
                <a:gd name="T15" fmla="*/ 78 h 78"/>
                <a:gd name="T16" fmla="*/ 56 w 56"/>
                <a:gd name="T17" fmla="*/ 4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8">
                  <a:moveTo>
                    <a:pt x="56" y="48"/>
                  </a:moveTo>
                  <a:cubicBezTo>
                    <a:pt x="41" y="30"/>
                    <a:pt x="41" y="30"/>
                    <a:pt x="41" y="30"/>
                  </a:cubicBezTo>
                  <a:cubicBezTo>
                    <a:pt x="41" y="30"/>
                    <a:pt x="43" y="17"/>
                    <a:pt x="40" y="13"/>
                  </a:cubicBezTo>
                  <a:cubicBezTo>
                    <a:pt x="38" y="9"/>
                    <a:pt x="29" y="4"/>
                    <a:pt x="28" y="5"/>
                  </a:cubicBezTo>
                  <a:cubicBezTo>
                    <a:pt x="26" y="6"/>
                    <a:pt x="25" y="10"/>
                    <a:pt x="25" y="10"/>
                  </a:cubicBezTo>
                  <a:cubicBezTo>
                    <a:pt x="25" y="10"/>
                    <a:pt x="14" y="0"/>
                    <a:pt x="11" y="3"/>
                  </a:cubicBezTo>
                  <a:cubicBezTo>
                    <a:pt x="9" y="6"/>
                    <a:pt x="0" y="31"/>
                    <a:pt x="6" y="41"/>
                  </a:cubicBezTo>
                  <a:cubicBezTo>
                    <a:pt x="12" y="51"/>
                    <a:pt x="45" y="78"/>
                    <a:pt x="45" y="78"/>
                  </a:cubicBezTo>
                  <a:lnTo>
                    <a:pt x="56" y="48"/>
                  </a:lnTo>
                  <a:close/>
                </a:path>
              </a:pathLst>
            </a:custGeom>
            <a:solidFill>
              <a:srgbClr val="FFC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ïṣḻîḍé">
              <a:extLst>
                <a:ext uri="{FF2B5EF4-FFF2-40B4-BE49-F238E27FC236}">
                  <a16:creationId xmlns:a16="http://schemas.microsoft.com/office/drawing/2014/main" id="{BCC2FF4A-AECD-45F2-83B4-E2B177329CCF}"/>
                </a:ext>
              </a:extLst>
            </p:cNvPr>
            <p:cNvSpPr/>
            <p:nvPr/>
          </p:nvSpPr>
          <p:spPr bwMode="auto">
            <a:xfrm>
              <a:off x="4327525" y="2468563"/>
              <a:ext cx="246063" cy="314325"/>
            </a:xfrm>
            <a:custGeom>
              <a:avLst/>
              <a:gdLst>
                <a:gd name="T0" fmla="*/ 50 w 65"/>
                <a:gd name="T1" fmla="*/ 83 h 83"/>
                <a:gd name="T2" fmla="*/ 47 w 65"/>
                <a:gd name="T3" fmla="*/ 82 h 83"/>
                <a:gd name="T4" fmla="*/ 8 w 65"/>
                <a:gd name="T5" fmla="*/ 44 h 83"/>
                <a:gd name="T6" fmla="*/ 13 w 65"/>
                <a:gd name="T7" fmla="*/ 2 h 83"/>
                <a:gd name="T8" fmla="*/ 18 w 65"/>
                <a:gd name="T9" fmla="*/ 0 h 83"/>
                <a:gd name="T10" fmla="*/ 28 w 65"/>
                <a:gd name="T11" fmla="*/ 5 h 83"/>
                <a:gd name="T12" fmla="*/ 31 w 65"/>
                <a:gd name="T13" fmla="*/ 2 h 83"/>
                <a:gd name="T14" fmla="*/ 49 w 65"/>
                <a:gd name="T15" fmla="*/ 12 h 83"/>
                <a:gd name="T16" fmla="*/ 50 w 65"/>
                <a:gd name="T17" fmla="*/ 30 h 83"/>
                <a:gd name="T18" fmla="*/ 64 w 65"/>
                <a:gd name="T19" fmla="*/ 46 h 83"/>
                <a:gd name="T20" fmla="*/ 65 w 65"/>
                <a:gd name="T21" fmla="*/ 50 h 83"/>
                <a:gd name="T22" fmla="*/ 54 w 65"/>
                <a:gd name="T23" fmla="*/ 80 h 83"/>
                <a:gd name="T24" fmla="*/ 51 w 65"/>
                <a:gd name="T25" fmla="*/ 82 h 83"/>
                <a:gd name="T26" fmla="*/ 50 w 65"/>
                <a:gd name="T27" fmla="*/ 83 h 83"/>
                <a:gd name="T28" fmla="*/ 19 w 65"/>
                <a:gd name="T29" fmla="*/ 8 h 83"/>
                <a:gd name="T30" fmla="*/ 15 w 65"/>
                <a:gd name="T31" fmla="*/ 40 h 83"/>
                <a:gd name="T32" fmla="*/ 48 w 65"/>
                <a:gd name="T33" fmla="*/ 72 h 83"/>
                <a:gd name="T34" fmla="*/ 57 w 65"/>
                <a:gd name="T35" fmla="*/ 49 h 83"/>
                <a:gd name="T36" fmla="*/ 43 w 65"/>
                <a:gd name="T37" fmla="*/ 34 h 83"/>
                <a:gd name="T38" fmla="*/ 42 w 65"/>
                <a:gd name="T39" fmla="*/ 31 h 83"/>
                <a:gd name="T40" fmla="*/ 42 w 65"/>
                <a:gd name="T41" fmla="*/ 16 h 83"/>
                <a:gd name="T42" fmla="*/ 34 w 65"/>
                <a:gd name="T43" fmla="*/ 10 h 83"/>
                <a:gd name="T44" fmla="*/ 34 w 65"/>
                <a:gd name="T45" fmla="*/ 12 h 83"/>
                <a:gd name="T46" fmla="*/ 31 w 65"/>
                <a:gd name="T47" fmla="*/ 15 h 83"/>
                <a:gd name="T48" fmla="*/ 27 w 65"/>
                <a:gd name="T49" fmla="*/ 14 h 83"/>
                <a:gd name="T50" fmla="*/ 19 w 65"/>
                <a:gd name="T51" fmla="*/ 8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5" h="83">
                  <a:moveTo>
                    <a:pt x="50" y="83"/>
                  </a:moveTo>
                  <a:cubicBezTo>
                    <a:pt x="49" y="83"/>
                    <a:pt x="48" y="82"/>
                    <a:pt x="47" y="82"/>
                  </a:cubicBezTo>
                  <a:cubicBezTo>
                    <a:pt x="44" y="79"/>
                    <a:pt x="14" y="55"/>
                    <a:pt x="8" y="44"/>
                  </a:cubicBezTo>
                  <a:cubicBezTo>
                    <a:pt x="0" y="32"/>
                    <a:pt x="10" y="5"/>
                    <a:pt x="13" y="2"/>
                  </a:cubicBezTo>
                  <a:cubicBezTo>
                    <a:pt x="15" y="0"/>
                    <a:pt x="16" y="0"/>
                    <a:pt x="18" y="0"/>
                  </a:cubicBezTo>
                  <a:cubicBezTo>
                    <a:pt x="22" y="0"/>
                    <a:pt x="25" y="2"/>
                    <a:pt x="28" y="5"/>
                  </a:cubicBezTo>
                  <a:cubicBezTo>
                    <a:pt x="29" y="4"/>
                    <a:pt x="30" y="3"/>
                    <a:pt x="31" y="2"/>
                  </a:cubicBezTo>
                  <a:cubicBezTo>
                    <a:pt x="36" y="0"/>
                    <a:pt x="46" y="8"/>
                    <a:pt x="49" y="12"/>
                  </a:cubicBezTo>
                  <a:cubicBezTo>
                    <a:pt x="51" y="16"/>
                    <a:pt x="51" y="25"/>
                    <a:pt x="50" y="30"/>
                  </a:cubicBezTo>
                  <a:cubicBezTo>
                    <a:pt x="64" y="46"/>
                    <a:pt x="64" y="46"/>
                    <a:pt x="64" y="46"/>
                  </a:cubicBezTo>
                  <a:cubicBezTo>
                    <a:pt x="65" y="47"/>
                    <a:pt x="65" y="49"/>
                    <a:pt x="65" y="50"/>
                  </a:cubicBezTo>
                  <a:cubicBezTo>
                    <a:pt x="54" y="80"/>
                    <a:pt x="54" y="80"/>
                    <a:pt x="54" y="80"/>
                  </a:cubicBezTo>
                  <a:cubicBezTo>
                    <a:pt x="53" y="81"/>
                    <a:pt x="52" y="82"/>
                    <a:pt x="51" y="82"/>
                  </a:cubicBezTo>
                  <a:cubicBezTo>
                    <a:pt x="50" y="83"/>
                    <a:pt x="50" y="83"/>
                    <a:pt x="50" y="83"/>
                  </a:cubicBezTo>
                  <a:close/>
                  <a:moveTo>
                    <a:pt x="19" y="8"/>
                  </a:moveTo>
                  <a:cubicBezTo>
                    <a:pt x="16" y="14"/>
                    <a:pt x="10" y="32"/>
                    <a:pt x="15" y="40"/>
                  </a:cubicBezTo>
                  <a:cubicBezTo>
                    <a:pt x="19" y="47"/>
                    <a:pt x="37" y="63"/>
                    <a:pt x="48" y="72"/>
                  </a:cubicBezTo>
                  <a:cubicBezTo>
                    <a:pt x="57" y="49"/>
                    <a:pt x="57" y="49"/>
                    <a:pt x="57" y="49"/>
                  </a:cubicBezTo>
                  <a:cubicBezTo>
                    <a:pt x="43" y="34"/>
                    <a:pt x="43" y="34"/>
                    <a:pt x="43" y="34"/>
                  </a:cubicBezTo>
                  <a:cubicBezTo>
                    <a:pt x="42" y="33"/>
                    <a:pt x="42" y="32"/>
                    <a:pt x="42" y="31"/>
                  </a:cubicBezTo>
                  <a:cubicBezTo>
                    <a:pt x="43" y="26"/>
                    <a:pt x="43" y="21"/>
                    <a:pt x="42" y="16"/>
                  </a:cubicBezTo>
                  <a:cubicBezTo>
                    <a:pt x="40" y="14"/>
                    <a:pt x="37" y="12"/>
                    <a:pt x="34" y="10"/>
                  </a:cubicBezTo>
                  <a:cubicBezTo>
                    <a:pt x="34" y="11"/>
                    <a:pt x="34" y="12"/>
                    <a:pt x="34" y="12"/>
                  </a:cubicBezTo>
                  <a:cubicBezTo>
                    <a:pt x="33" y="14"/>
                    <a:pt x="32" y="15"/>
                    <a:pt x="31" y="15"/>
                  </a:cubicBezTo>
                  <a:cubicBezTo>
                    <a:pt x="30" y="16"/>
                    <a:pt x="28" y="15"/>
                    <a:pt x="27" y="14"/>
                  </a:cubicBezTo>
                  <a:cubicBezTo>
                    <a:pt x="24" y="12"/>
                    <a:pt x="22" y="10"/>
                    <a:pt x="19" y="8"/>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 name="îṣḻïďe">
              <a:extLst>
                <a:ext uri="{FF2B5EF4-FFF2-40B4-BE49-F238E27FC236}">
                  <a16:creationId xmlns:a16="http://schemas.microsoft.com/office/drawing/2014/main" id="{636728FF-D3FB-4562-ACA9-3427AF868075}"/>
                </a:ext>
              </a:extLst>
            </p:cNvPr>
            <p:cNvSpPr/>
            <p:nvPr/>
          </p:nvSpPr>
          <p:spPr bwMode="auto">
            <a:xfrm>
              <a:off x="4379913" y="2495550"/>
              <a:ext cx="95250" cy="155575"/>
            </a:xfrm>
            <a:custGeom>
              <a:avLst/>
              <a:gdLst>
                <a:gd name="T0" fmla="*/ 21 w 25"/>
                <a:gd name="T1" fmla="*/ 41 h 41"/>
                <a:gd name="T2" fmla="*/ 17 w 25"/>
                <a:gd name="T3" fmla="*/ 39 h 41"/>
                <a:gd name="T4" fmla="*/ 14 w 25"/>
                <a:gd name="T5" fmla="*/ 31 h 41"/>
                <a:gd name="T6" fmla="*/ 10 w 25"/>
                <a:gd name="T7" fmla="*/ 32 h 41"/>
                <a:gd name="T8" fmla="*/ 5 w 25"/>
                <a:gd name="T9" fmla="*/ 30 h 41"/>
                <a:gd name="T10" fmla="*/ 12 w 25"/>
                <a:gd name="T11" fmla="*/ 2 h 41"/>
                <a:gd name="T12" fmla="*/ 18 w 25"/>
                <a:gd name="T13" fmla="*/ 1 h 41"/>
                <a:gd name="T14" fmla="*/ 19 w 25"/>
                <a:gd name="T15" fmla="*/ 6 h 41"/>
                <a:gd name="T16" fmla="*/ 11 w 25"/>
                <a:gd name="T17" fmla="*/ 23 h 41"/>
                <a:gd name="T18" fmla="*/ 15 w 25"/>
                <a:gd name="T19" fmla="*/ 18 h 41"/>
                <a:gd name="T20" fmla="*/ 20 w 25"/>
                <a:gd name="T21" fmla="*/ 16 h 41"/>
                <a:gd name="T22" fmla="*/ 23 w 25"/>
                <a:gd name="T23" fmla="*/ 21 h 41"/>
                <a:gd name="T24" fmla="*/ 24 w 25"/>
                <a:gd name="T25" fmla="*/ 34 h 41"/>
                <a:gd name="T26" fmla="*/ 23 w 25"/>
                <a:gd name="T27" fmla="*/ 40 h 41"/>
                <a:gd name="T28" fmla="*/ 21 w 25"/>
                <a:gd name="T29" fmla="*/ 41 h 41"/>
                <a:gd name="T30" fmla="*/ 11 w 25"/>
                <a:gd name="T31" fmla="*/ 25 h 41"/>
                <a:gd name="T32" fmla="*/ 11 w 25"/>
                <a:gd name="T33" fmla="*/ 2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1">
                  <a:moveTo>
                    <a:pt x="21" y="41"/>
                  </a:moveTo>
                  <a:cubicBezTo>
                    <a:pt x="19" y="41"/>
                    <a:pt x="18" y="40"/>
                    <a:pt x="17" y="39"/>
                  </a:cubicBezTo>
                  <a:cubicBezTo>
                    <a:pt x="16" y="37"/>
                    <a:pt x="14" y="34"/>
                    <a:pt x="14" y="31"/>
                  </a:cubicBezTo>
                  <a:cubicBezTo>
                    <a:pt x="13" y="31"/>
                    <a:pt x="12" y="32"/>
                    <a:pt x="10" y="32"/>
                  </a:cubicBezTo>
                  <a:cubicBezTo>
                    <a:pt x="8" y="32"/>
                    <a:pt x="6" y="32"/>
                    <a:pt x="5" y="30"/>
                  </a:cubicBezTo>
                  <a:cubicBezTo>
                    <a:pt x="0" y="26"/>
                    <a:pt x="3" y="17"/>
                    <a:pt x="12" y="2"/>
                  </a:cubicBezTo>
                  <a:cubicBezTo>
                    <a:pt x="14" y="0"/>
                    <a:pt x="16" y="0"/>
                    <a:pt x="18" y="1"/>
                  </a:cubicBezTo>
                  <a:cubicBezTo>
                    <a:pt x="20" y="2"/>
                    <a:pt x="20" y="5"/>
                    <a:pt x="19" y="6"/>
                  </a:cubicBezTo>
                  <a:cubicBezTo>
                    <a:pt x="16" y="12"/>
                    <a:pt x="13" y="17"/>
                    <a:pt x="11" y="23"/>
                  </a:cubicBezTo>
                  <a:cubicBezTo>
                    <a:pt x="12" y="22"/>
                    <a:pt x="14" y="20"/>
                    <a:pt x="15" y="18"/>
                  </a:cubicBezTo>
                  <a:cubicBezTo>
                    <a:pt x="16" y="16"/>
                    <a:pt x="18" y="16"/>
                    <a:pt x="20" y="16"/>
                  </a:cubicBezTo>
                  <a:cubicBezTo>
                    <a:pt x="22" y="17"/>
                    <a:pt x="23" y="19"/>
                    <a:pt x="23" y="21"/>
                  </a:cubicBezTo>
                  <a:cubicBezTo>
                    <a:pt x="22" y="25"/>
                    <a:pt x="22" y="32"/>
                    <a:pt x="24" y="34"/>
                  </a:cubicBezTo>
                  <a:cubicBezTo>
                    <a:pt x="25" y="36"/>
                    <a:pt x="25" y="38"/>
                    <a:pt x="23" y="40"/>
                  </a:cubicBezTo>
                  <a:cubicBezTo>
                    <a:pt x="23" y="41"/>
                    <a:pt x="22" y="41"/>
                    <a:pt x="21" y="41"/>
                  </a:cubicBezTo>
                  <a:close/>
                  <a:moveTo>
                    <a:pt x="11" y="25"/>
                  </a:moveTo>
                  <a:cubicBezTo>
                    <a:pt x="11" y="25"/>
                    <a:pt x="11" y="25"/>
                    <a:pt x="11" y="25"/>
                  </a:cubicBezTo>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íṩḻîďè">
              <a:extLst>
                <a:ext uri="{FF2B5EF4-FFF2-40B4-BE49-F238E27FC236}">
                  <a16:creationId xmlns:a16="http://schemas.microsoft.com/office/drawing/2014/main" id="{DA811693-A4D0-4354-9214-F62FF60CA839}"/>
                </a:ext>
              </a:extLst>
            </p:cNvPr>
            <p:cNvSpPr/>
            <p:nvPr/>
          </p:nvSpPr>
          <p:spPr bwMode="auto">
            <a:xfrm>
              <a:off x="7045325" y="2555875"/>
              <a:ext cx="279400" cy="219075"/>
            </a:xfrm>
            <a:custGeom>
              <a:avLst/>
              <a:gdLst>
                <a:gd name="T0" fmla="*/ 0 w 74"/>
                <a:gd name="T1" fmla="*/ 16 h 58"/>
                <a:gd name="T2" fmla="*/ 66 w 74"/>
                <a:gd name="T3" fmla="*/ 1 h 58"/>
                <a:gd name="T4" fmla="*/ 70 w 74"/>
                <a:gd name="T5" fmla="*/ 11 h 58"/>
                <a:gd name="T6" fmla="*/ 66 w 74"/>
                <a:gd name="T7" fmla="*/ 30 h 58"/>
                <a:gd name="T8" fmla="*/ 57 w 74"/>
                <a:gd name="T9" fmla="*/ 54 h 58"/>
                <a:gd name="T10" fmla="*/ 38 w 74"/>
                <a:gd name="T11" fmla="*/ 58 h 58"/>
                <a:gd name="T12" fmla="*/ 21 w 74"/>
                <a:gd name="T13" fmla="*/ 53 h 58"/>
                <a:gd name="T14" fmla="*/ 0 w 74"/>
                <a:gd name="T15" fmla="*/ 16 h 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58">
                  <a:moveTo>
                    <a:pt x="0" y="16"/>
                  </a:moveTo>
                  <a:cubicBezTo>
                    <a:pt x="22" y="10"/>
                    <a:pt x="44" y="5"/>
                    <a:pt x="66" y="1"/>
                  </a:cubicBezTo>
                  <a:cubicBezTo>
                    <a:pt x="74" y="0"/>
                    <a:pt x="71" y="6"/>
                    <a:pt x="70" y="11"/>
                  </a:cubicBezTo>
                  <a:cubicBezTo>
                    <a:pt x="69" y="17"/>
                    <a:pt x="68" y="24"/>
                    <a:pt x="66" y="30"/>
                  </a:cubicBezTo>
                  <a:cubicBezTo>
                    <a:pt x="64" y="36"/>
                    <a:pt x="63" y="51"/>
                    <a:pt x="57" y="54"/>
                  </a:cubicBezTo>
                  <a:cubicBezTo>
                    <a:pt x="51" y="57"/>
                    <a:pt x="44" y="58"/>
                    <a:pt x="38" y="58"/>
                  </a:cubicBezTo>
                  <a:cubicBezTo>
                    <a:pt x="32" y="58"/>
                    <a:pt x="25" y="57"/>
                    <a:pt x="21" y="53"/>
                  </a:cubicBezTo>
                  <a:cubicBezTo>
                    <a:pt x="17" y="49"/>
                    <a:pt x="1" y="16"/>
                    <a:pt x="0" y="16"/>
                  </a:cubicBezTo>
                  <a:close/>
                </a:path>
              </a:pathLst>
            </a:custGeom>
            <a:solidFill>
              <a:srgbClr val="70C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îšľíḓé">
              <a:extLst>
                <a:ext uri="{FF2B5EF4-FFF2-40B4-BE49-F238E27FC236}">
                  <a16:creationId xmlns:a16="http://schemas.microsoft.com/office/drawing/2014/main" id="{D5F75F84-8768-4CF7-9B98-F4DA540875FB}"/>
                </a:ext>
              </a:extLst>
            </p:cNvPr>
            <p:cNvSpPr/>
            <p:nvPr/>
          </p:nvSpPr>
          <p:spPr bwMode="auto">
            <a:xfrm>
              <a:off x="7026275" y="2544763"/>
              <a:ext cx="306388" cy="246063"/>
            </a:xfrm>
            <a:custGeom>
              <a:avLst/>
              <a:gdLst>
                <a:gd name="T0" fmla="*/ 41 w 81"/>
                <a:gd name="T1" fmla="*/ 65 h 65"/>
                <a:gd name="T2" fmla="*/ 23 w 81"/>
                <a:gd name="T3" fmla="*/ 58 h 65"/>
                <a:gd name="T4" fmla="*/ 11 w 81"/>
                <a:gd name="T5" fmla="*/ 38 h 65"/>
                <a:gd name="T6" fmla="*/ 2 w 81"/>
                <a:gd name="T7" fmla="*/ 23 h 65"/>
                <a:gd name="T8" fmla="*/ 1 w 81"/>
                <a:gd name="T9" fmla="*/ 21 h 65"/>
                <a:gd name="T10" fmla="*/ 3 w 81"/>
                <a:gd name="T11" fmla="*/ 15 h 65"/>
                <a:gd name="T12" fmla="*/ 3 w 81"/>
                <a:gd name="T13" fmla="*/ 15 h 65"/>
                <a:gd name="T14" fmla="*/ 3 w 81"/>
                <a:gd name="T15" fmla="*/ 15 h 65"/>
                <a:gd name="T16" fmla="*/ 71 w 81"/>
                <a:gd name="T17" fmla="*/ 0 h 65"/>
                <a:gd name="T18" fmla="*/ 79 w 81"/>
                <a:gd name="T19" fmla="*/ 2 h 65"/>
                <a:gd name="T20" fmla="*/ 80 w 81"/>
                <a:gd name="T21" fmla="*/ 13 h 65"/>
                <a:gd name="T22" fmla="*/ 79 w 81"/>
                <a:gd name="T23" fmla="*/ 15 h 65"/>
                <a:gd name="T24" fmla="*/ 75 w 81"/>
                <a:gd name="T25" fmla="*/ 34 h 65"/>
                <a:gd name="T26" fmla="*/ 74 w 81"/>
                <a:gd name="T27" fmla="*/ 38 h 65"/>
                <a:gd name="T28" fmla="*/ 64 w 81"/>
                <a:gd name="T29" fmla="*/ 61 h 65"/>
                <a:gd name="T30" fmla="*/ 43 w 81"/>
                <a:gd name="T31" fmla="*/ 65 h 65"/>
                <a:gd name="T32" fmla="*/ 41 w 81"/>
                <a:gd name="T33" fmla="*/ 65 h 65"/>
                <a:gd name="T34" fmla="*/ 11 w 81"/>
                <a:gd name="T35" fmla="*/ 22 h 65"/>
                <a:gd name="T36" fmla="*/ 18 w 81"/>
                <a:gd name="T37" fmla="*/ 34 h 65"/>
                <a:gd name="T38" fmla="*/ 29 w 81"/>
                <a:gd name="T39" fmla="*/ 53 h 65"/>
                <a:gd name="T40" fmla="*/ 43 w 81"/>
                <a:gd name="T41" fmla="*/ 56 h 65"/>
                <a:gd name="T42" fmla="*/ 61 w 81"/>
                <a:gd name="T43" fmla="*/ 54 h 65"/>
                <a:gd name="T44" fmla="*/ 66 w 81"/>
                <a:gd name="T45" fmla="*/ 37 h 65"/>
                <a:gd name="T46" fmla="*/ 67 w 81"/>
                <a:gd name="T47" fmla="*/ 32 h 65"/>
                <a:gd name="T48" fmla="*/ 71 w 81"/>
                <a:gd name="T49" fmla="*/ 13 h 65"/>
                <a:gd name="T50" fmla="*/ 72 w 81"/>
                <a:gd name="T51" fmla="*/ 11 h 65"/>
                <a:gd name="T52" fmla="*/ 72 w 81"/>
                <a:gd name="T53" fmla="*/ 8 h 65"/>
                <a:gd name="T54" fmla="*/ 72 w 81"/>
                <a:gd name="T55" fmla="*/ 8 h 65"/>
                <a:gd name="T56" fmla="*/ 11 w 81"/>
                <a:gd name="T57" fmla="*/ 22 h 65"/>
                <a:gd name="T58" fmla="*/ 6 w 81"/>
                <a:gd name="T59" fmla="*/ 23 h 65"/>
                <a:gd name="T60" fmla="*/ 6 w 81"/>
                <a:gd name="T61" fmla="*/ 2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1" h="65">
                  <a:moveTo>
                    <a:pt x="41" y="65"/>
                  </a:moveTo>
                  <a:cubicBezTo>
                    <a:pt x="34" y="65"/>
                    <a:pt x="28" y="63"/>
                    <a:pt x="23" y="58"/>
                  </a:cubicBezTo>
                  <a:cubicBezTo>
                    <a:pt x="18" y="52"/>
                    <a:pt x="14" y="45"/>
                    <a:pt x="11" y="38"/>
                  </a:cubicBezTo>
                  <a:cubicBezTo>
                    <a:pt x="8" y="32"/>
                    <a:pt x="4" y="25"/>
                    <a:pt x="2" y="23"/>
                  </a:cubicBezTo>
                  <a:cubicBezTo>
                    <a:pt x="2" y="22"/>
                    <a:pt x="1" y="21"/>
                    <a:pt x="1" y="21"/>
                  </a:cubicBezTo>
                  <a:cubicBezTo>
                    <a:pt x="0" y="18"/>
                    <a:pt x="1" y="16"/>
                    <a:pt x="3" y="15"/>
                  </a:cubicBezTo>
                  <a:cubicBezTo>
                    <a:pt x="3" y="15"/>
                    <a:pt x="3" y="15"/>
                    <a:pt x="3" y="15"/>
                  </a:cubicBezTo>
                  <a:cubicBezTo>
                    <a:pt x="3" y="15"/>
                    <a:pt x="3" y="15"/>
                    <a:pt x="3" y="15"/>
                  </a:cubicBezTo>
                  <a:cubicBezTo>
                    <a:pt x="25" y="9"/>
                    <a:pt x="48" y="4"/>
                    <a:pt x="71" y="0"/>
                  </a:cubicBezTo>
                  <a:cubicBezTo>
                    <a:pt x="73" y="0"/>
                    <a:pt x="76" y="0"/>
                    <a:pt x="79" y="2"/>
                  </a:cubicBezTo>
                  <a:cubicBezTo>
                    <a:pt x="81" y="5"/>
                    <a:pt x="81" y="9"/>
                    <a:pt x="80" y="13"/>
                  </a:cubicBezTo>
                  <a:cubicBezTo>
                    <a:pt x="80" y="13"/>
                    <a:pt x="79" y="14"/>
                    <a:pt x="79" y="15"/>
                  </a:cubicBezTo>
                  <a:cubicBezTo>
                    <a:pt x="78" y="21"/>
                    <a:pt x="77" y="28"/>
                    <a:pt x="75" y="34"/>
                  </a:cubicBezTo>
                  <a:cubicBezTo>
                    <a:pt x="75" y="35"/>
                    <a:pt x="74" y="37"/>
                    <a:pt x="74" y="38"/>
                  </a:cubicBezTo>
                  <a:cubicBezTo>
                    <a:pt x="72" y="49"/>
                    <a:pt x="70" y="58"/>
                    <a:pt x="64" y="61"/>
                  </a:cubicBezTo>
                  <a:cubicBezTo>
                    <a:pt x="57" y="64"/>
                    <a:pt x="50" y="65"/>
                    <a:pt x="43" y="65"/>
                  </a:cubicBezTo>
                  <a:lnTo>
                    <a:pt x="41" y="65"/>
                  </a:lnTo>
                  <a:close/>
                  <a:moveTo>
                    <a:pt x="11" y="22"/>
                  </a:moveTo>
                  <a:cubicBezTo>
                    <a:pt x="13" y="25"/>
                    <a:pt x="15" y="29"/>
                    <a:pt x="18" y="34"/>
                  </a:cubicBezTo>
                  <a:cubicBezTo>
                    <a:pt x="22" y="41"/>
                    <a:pt x="27" y="51"/>
                    <a:pt x="29" y="53"/>
                  </a:cubicBezTo>
                  <a:cubicBezTo>
                    <a:pt x="31" y="56"/>
                    <a:pt x="36" y="57"/>
                    <a:pt x="43" y="56"/>
                  </a:cubicBezTo>
                  <a:cubicBezTo>
                    <a:pt x="49" y="57"/>
                    <a:pt x="55" y="56"/>
                    <a:pt x="61" y="54"/>
                  </a:cubicBezTo>
                  <a:cubicBezTo>
                    <a:pt x="63" y="52"/>
                    <a:pt x="65" y="41"/>
                    <a:pt x="66" y="37"/>
                  </a:cubicBezTo>
                  <a:cubicBezTo>
                    <a:pt x="67" y="35"/>
                    <a:pt x="67" y="33"/>
                    <a:pt x="67" y="32"/>
                  </a:cubicBezTo>
                  <a:cubicBezTo>
                    <a:pt x="69" y="26"/>
                    <a:pt x="70" y="20"/>
                    <a:pt x="71" y="13"/>
                  </a:cubicBezTo>
                  <a:cubicBezTo>
                    <a:pt x="71" y="13"/>
                    <a:pt x="72" y="12"/>
                    <a:pt x="72" y="11"/>
                  </a:cubicBezTo>
                  <a:cubicBezTo>
                    <a:pt x="72" y="10"/>
                    <a:pt x="72" y="9"/>
                    <a:pt x="72" y="8"/>
                  </a:cubicBezTo>
                  <a:cubicBezTo>
                    <a:pt x="72" y="8"/>
                    <a:pt x="72" y="8"/>
                    <a:pt x="72" y="8"/>
                  </a:cubicBezTo>
                  <a:cubicBezTo>
                    <a:pt x="51" y="11"/>
                    <a:pt x="31" y="16"/>
                    <a:pt x="11" y="22"/>
                  </a:cubicBezTo>
                  <a:close/>
                  <a:moveTo>
                    <a:pt x="6" y="23"/>
                  </a:moveTo>
                  <a:cubicBezTo>
                    <a:pt x="6" y="23"/>
                    <a:pt x="6" y="23"/>
                    <a:pt x="6" y="23"/>
                  </a:cubicBezTo>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ïSļîďé">
              <a:extLst>
                <a:ext uri="{FF2B5EF4-FFF2-40B4-BE49-F238E27FC236}">
                  <a16:creationId xmlns:a16="http://schemas.microsoft.com/office/drawing/2014/main" id="{A7A48197-4E58-4A36-9DC8-F21B12C12CD2}"/>
                </a:ext>
              </a:extLst>
            </p:cNvPr>
            <p:cNvSpPr/>
            <p:nvPr/>
          </p:nvSpPr>
          <p:spPr bwMode="auto">
            <a:xfrm>
              <a:off x="6829425" y="2779713"/>
              <a:ext cx="736600" cy="512763"/>
            </a:xfrm>
            <a:custGeom>
              <a:avLst/>
              <a:gdLst>
                <a:gd name="T0" fmla="*/ 43 w 195"/>
                <a:gd name="T1" fmla="*/ 127 h 136"/>
                <a:gd name="T2" fmla="*/ 8 w 195"/>
                <a:gd name="T3" fmla="*/ 88 h 136"/>
                <a:gd name="T4" fmla="*/ 41 w 195"/>
                <a:gd name="T5" fmla="*/ 27 h 136"/>
                <a:gd name="T6" fmla="*/ 79 w 195"/>
                <a:gd name="T7" fmla="*/ 5 h 136"/>
                <a:gd name="T8" fmla="*/ 121 w 195"/>
                <a:gd name="T9" fmla="*/ 4 h 136"/>
                <a:gd name="T10" fmla="*/ 174 w 195"/>
                <a:gd name="T11" fmla="*/ 51 h 136"/>
                <a:gd name="T12" fmla="*/ 178 w 195"/>
                <a:gd name="T13" fmla="*/ 121 h 136"/>
                <a:gd name="T14" fmla="*/ 117 w 195"/>
                <a:gd name="T15" fmla="*/ 133 h 136"/>
                <a:gd name="T16" fmla="*/ 43 w 195"/>
                <a:gd name="T17" fmla="*/ 127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 h="136">
                  <a:moveTo>
                    <a:pt x="43" y="127"/>
                  </a:moveTo>
                  <a:cubicBezTo>
                    <a:pt x="23" y="123"/>
                    <a:pt x="0" y="112"/>
                    <a:pt x="8" y="88"/>
                  </a:cubicBezTo>
                  <a:cubicBezTo>
                    <a:pt x="15" y="66"/>
                    <a:pt x="24" y="44"/>
                    <a:pt x="41" y="27"/>
                  </a:cubicBezTo>
                  <a:cubicBezTo>
                    <a:pt x="51" y="16"/>
                    <a:pt x="65" y="8"/>
                    <a:pt x="79" y="5"/>
                  </a:cubicBezTo>
                  <a:cubicBezTo>
                    <a:pt x="91" y="2"/>
                    <a:pt x="109" y="0"/>
                    <a:pt x="121" y="4"/>
                  </a:cubicBezTo>
                  <a:cubicBezTo>
                    <a:pt x="145" y="10"/>
                    <a:pt x="163" y="30"/>
                    <a:pt x="174" y="51"/>
                  </a:cubicBezTo>
                  <a:cubicBezTo>
                    <a:pt x="184" y="70"/>
                    <a:pt x="195" y="104"/>
                    <a:pt x="178" y="121"/>
                  </a:cubicBezTo>
                  <a:cubicBezTo>
                    <a:pt x="164" y="136"/>
                    <a:pt x="136" y="133"/>
                    <a:pt x="117" y="133"/>
                  </a:cubicBezTo>
                  <a:cubicBezTo>
                    <a:pt x="93" y="134"/>
                    <a:pt x="67" y="133"/>
                    <a:pt x="43" y="127"/>
                  </a:cubicBezTo>
                  <a:close/>
                </a:path>
              </a:pathLst>
            </a:custGeom>
            <a:solidFill>
              <a:srgbClr val="70CC4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ï$lidè">
              <a:extLst>
                <a:ext uri="{FF2B5EF4-FFF2-40B4-BE49-F238E27FC236}">
                  <a16:creationId xmlns:a16="http://schemas.microsoft.com/office/drawing/2014/main" id="{281536C3-9D23-4676-81C9-D5F6B6332E93}"/>
                </a:ext>
              </a:extLst>
            </p:cNvPr>
            <p:cNvSpPr/>
            <p:nvPr/>
          </p:nvSpPr>
          <p:spPr bwMode="auto">
            <a:xfrm>
              <a:off x="6834188" y="2763838"/>
              <a:ext cx="762000" cy="536575"/>
            </a:xfrm>
            <a:custGeom>
              <a:avLst/>
              <a:gdLst>
                <a:gd name="T0" fmla="*/ 132 w 202"/>
                <a:gd name="T1" fmla="*/ 142 h 142"/>
                <a:gd name="T2" fmla="*/ 125 w 202"/>
                <a:gd name="T3" fmla="*/ 142 h 142"/>
                <a:gd name="T4" fmla="*/ 117 w 202"/>
                <a:gd name="T5" fmla="*/ 142 h 142"/>
                <a:gd name="T6" fmla="*/ 41 w 202"/>
                <a:gd name="T7" fmla="*/ 135 h 142"/>
                <a:gd name="T8" fmla="*/ 41 w 202"/>
                <a:gd name="T9" fmla="*/ 135 h 142"/>
                <a:gd name="T10" fmla="*/ 5 w 202"/>
                <a:gd name="T11" fmla="*/ 114 h 142"/>
                <a:gd name="T12" fmla="*/ 3 w 202"/>
                <a:gd name="T13" fmla="*/ 91 h 142"/>
                <a:gd name="T14" fmla="*/ 37 w 202"/>
                <a:gd name="T15" fmla="*/ 28 h 142"/>
                <a:gd name="T16" fmla="*/ 78 w 202"/>
                <a:gd name="T17" fmla="*/ 5 h 142"/>
                <a:gd name="T18" fmla="*/ 121 w 202"/>
                <a:gd name="T19" fmla="*/ 4 h 142"/>
                <a:gd name="T20" fmla="*/ 177 w 202"/>
                <a:gd name="T21" fmla="*/ 54 h 142"/>
                <a:gd name="T22" fmla="*/ 180 w 202"/>
                <a:gd name="T23" fmla="*/ 128 h 142"/>
                <a:gd name="T24" fmla="*/ 132 w 202"/>
                <a:gd name="T25" fmla="*/ 142 h 142"/>
                <a:gd name="T26" fmla="*/ 119 w 202"/>
                <a:gd name="T27" fmla="*/ 133 h 142"/>
                <a:gd name="T28" fmla="*/ 125 w 202"/>
                <a:gd name="T29" fmla="*/ 133 h 142"/>
                <a:gd name="T30" fmla="*/ 174 w 202"/>
                <a:gd name="T31" fmla="*/ 123 h 142"/>
                <a:gd name="T32" fmla="*/ 170 w 202"/>
                <a:gd name="T33" fmla="*/ 57 h 142"/>
                <a:gd name="T34" fmla="*/ 119 w 202"/>
                <a:gd name="T35" fmla="*/ 11 h 142"/>
                <a:gd name="T36" fmla="*/ 79 w 202"/>
                <a:gd name="T37" fmla="*/ 13 h 142"/>
                <a:gd name="T38" fmla="*/ 42 w 202"/>
                <a:gd name="T39" fmla="*/ 34 h 142"/>
                <a:gd name="T40" fmla="*/ 11 w 202"/>
                <a:gd name="T41" fmla="*/ 94 h 142"/>
                <a:gd name="T42" fmla="*/ 12 w 202"/>
                <a:gd name="T43" fmla="*/ 110 h 142"/>
                <a:gd name="T44" fmla="*/ 43 w 202"/>
                <a:gd name="T45" fmla="*/ 127 h 142"/>
                <a:gd name="T46" fmla="*/ 117 w 202"/>
                <a:gd name="T47" fmla="*/ 133 h 142"/>
                <a:gd name="T48" fmla="*/ 119 w 202"/>
                <a:gd name="T4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42">
                  <a:moveTo>
                    <a:pt x="132" y="142"/>
                  </a:moveTo>
                  <a:cubicBezTo>
                    <a:pt x="125" y="142"/>
                    <a:pt x="125" y="142"/>
                    <a:pt x="125" y="142"/>
                  </a:cubicBezTo>
                  <a:cubicBezTo>
                    <a:pt x="122" y="142"/>
                    <a:pt x="119" y="142"/>
                    <a:pt x="117" y="142"/>
                  </a:cubicBezTo>
                  <a:cubicBezTo>
                    <a:pt x="92" y="142"/>
                    <a:pt x="66" y="142"/>
                    <a:pt x="41" y="135"/>
                  </a:cubicBezTo>
                  <a:cubicBezTo>
                    <a:pt x="41" y="135"/>
                    <a:pt x="41" y="135"/>
                    <a:pt x="41" y="135"/>
                  </a:cubicBezTo>
                  <a:cubicBezTo>
                    <a:pt x="28" y="132"/>
                    <a:pt x="12" y="126"/>
                    <a:pt x="5" y="114"/>
                  </a:cubicBezTo>
                  <a:cubicBezTo>
                    <a:pt x="1" y="107"/>
                    <a:pt x="0" y="99"/>
                    <a:pt x="3" y="91"/>
                  </a:cubicBezTo>
                  <a:cubicBezTo>
                    <a:pt x="12" y="63"/>
                    <a:pt x="22" y="43"/>
                    <a:pt x="37" y="28"/>
                  </a:cubicBezTo>
                  <a:cubicBezTo>
                    <a:pt x="48" y="17"/>
                    <a:pt x="62" y="9"/>
                    <a:pt x="78" y="5"/>
                  </a:cubicBezTo>
                  <a:cubicBezTo>
                    <a:pt x="90" y="2"/>
                    <a:pt x="108" y="0"/>
                    <a:pt x="121" y="4"/>
                  </a:cubicBezTo>
                  <a:cubicBezTo>
                    <a:pt x="144" y="10"/>
                    <a:pt x="164" y="28"/>
                    <a:pt x="177" y="54"/>
                  </a:cubicBezTo>
                  <a:cubicBezTo>
                    <a:pt x="182" y="62"/>
                    <a:pt x="202" y="106"/>
                    <a:pt x="180" y="128"/>
                  </a:cubicBezTo>
                  <a:cubicBezTo>
                    <a:pt x="169" y="140"/>
                    <a:pt x="149" y="142"/>
                    <a:pt x="132" y="142"/>
                  </a:cubicBezTo>
                  <a:close/>
                  <a:moveTo>
                    <a:pt x="119" y="133"/>
                  </a:moveTo>
                  <a:cubicBezTo>
                    <a:pt x="125" y="133"/>
                    <a:pt x="125" y="133"/>
                    <a:pt x="125" y="133"/>
                  </a:cubicBezTo>
                  <a:cubicBezTo>
                    <a:pt x="142" y="133"/>
                    <a:pt x="164" y="134"/>
                    <a:pt x="174" y="123"/>
                  </a:cubicBezTo>
                  <a:cubicBezTo>
                    <a:pt x="188" y="108"/>
                    <a:pt x="181" y="78"/>
                    <a:pt x="170" y="57"/>
                  </a:cubicBezTo>
                  <a:cubicBezTo>
                    <a:pt x="158" y="34"/>
                    <a:pt x="139" y="17"/>
                    <a:pt x="119" y="11"/>
                  </a:cubicBezTo>
                  <a:cubicBezTo>
                    <a:pt x="108" y="9"/>
                    <a:pt x="91" y="10"/>
                    <a:pt x="79" y="13"/>
                  </a:cubicBezTo>
                  <a:cubicBezTo>
                    <a:pt x="65" y="16"/>
                    <a:pt x="52" y="23"/>
                    <a:pt x="42" y="34"/>
                  </a:cubicBezTo>
                  <a:cubicBezTo>
                    <a:pt x="29" y="48"/>
                    <a:pt x="19" y="67"/>
                    <a:pt x="11" y="94"/>
                  </a:cubicBezTo>
                  <a:cubicBezTo>
                    <a:pt x="9" y="99"/>
                    <a:pt x="9" y="105"/>
                    <a:pt x="12" y="110"/>
                  </a:cubicBezTo>
                  <a:cubicBezTo>
                    <a:pt x="16" y="117"/>
                    <a:pt x="27" y="124"/>
                    <a:pt x="43" y="127"/>
                  </a:cubicBezTo>
                  <a:cubicBezTo>
                    <a:pt x="67" y="133"/>
                    <a:pt x="92" y="134"/>
                    <a:pt x="117" y="133"/>
                  </a:cubicBezTo>
                  <a:lnTo>
                    <a:pt x="119" y="133"/>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ïṣḷíďè">
              <a:extLst>
                <a:ext uri="{FF2B5EF4-FFF2-40B4-BE49-F238E27FC236}">
                  <a16:creationId xmlns:a16="http://schemas.microsoft.com/office/drawing/2014/main" id="{68E79B5F-BF26-4205-B665-4361693319FE}"/>
                </a:ext>
              </a:extLst>
            </p:cNvPr>
            <p:cNvSpPr/>
            <p:nvPr/>
          </p:nvSpPr>
          <p:spPr bwMode="auto">
            <a:xfrm>
              <a:off x="4549775" y="3746500"/>
              <a:ext cx="3298825" cy="1050925"/>
            </a:xfrm>
            <a:custGeom>
              <a:avLst/>
              <a:gdLst>
                <a:gd name="T0" fmla="*/ 253 w 874"/>
                <a:gd name="T1" fmla="*/ 278 h 278"/>
                <a:gd name="T2" fmla="*/ 4 w 874"/>
                <a:gd name="T3" fmla="*/ 278 h 278"/>
                <a:gd name="T4" fmla="*/ 0 w 874"/>
                <a:gd name="T5" fmla="*/ 274 h 278"/>
                <a:gd name="T6" fmla="*/ 4 w 874"/>
                <a:gd name="T7" fmla="*/ 270 h 278"/>
                <a:gd name="T8" fmla="*/ 249 w 874"/>
                <a:gd name="T9" fmla="*/ 270 h 278"/>
                <a:gd name="T10" fmla="*/ 249 w 874"/>
                <a:gd name="T11" fmla="*/ 184 h 278"/>
                <a:gd name="T12" fmla="*/ 253 w 874"/>
                <a:gd name="T13" fmla="*/ 179 h 278"/>
                <a:gd name="T14" fmla="*/ 402 w 874"/>
                <a:gd name="T15" fmla="*/ 179 h 278"/>
                <a:gd name="T16" fmla="*/ 402 w 874"/>
                <a:gd name="T17" fmla="*/ 98 h 278"/>
                <a:gd name="T18" fmla="*/ 406 w 874"/>
                <a:gd name="T19" fmla="*/ 94 h 278"/>
                <a:gd name="T20" fmla="*/ 538 w 874"/>
                <a:gd name="T21" fmla="*/ 94 h 278"/>
                <a:gd name="T22" fmla="*/ 538 w 874"/>
                <a:gd name="T23" fmla="*/ 4 h 278"/>
                <a:gd name="T24" fmla="*/ 542 w 874"/>
                <a:gd name="T25" fmla="*/ 0 h 278"/>
                <a:gd name="T26" fmla="*/ 870 w 874"/>
                <a:gd name="T27" fmla="*/ 0 h 278"/>
                <a:gd name="T28" fmla="*/ 874 w 874"/>
                <a:gd name="T29" fmla="*/ 4 h 278"/>
                <a:gd name="T30" fmla="*/ 870 w 874"/>
                <a:gd name="T31" fmla="*/ 8 h 278"/>
                <a:gd name="T32" fmla="*/ 547 w 874"/>
                <a:gd name="T33" fmla="*/ 8 h 278"/>
                <a:gd name="T34" fmla="*/ 547 w 874"/>
                <a:gd name="T35" fmla="*/ 98 h 278"/>
                <a:gd name="T36" fmla="*/ 543 w 874"/>
                <a:gd name="T37" fmla="*/ 102 h 278"/>
                <a:gd name="T38" fmla="*/ 410 w 874"/>
                <a:gd name="T39" fmla="*/ 102 h 278"/>
                <a:gd name="T40" fmla="*/ 410 w 874"/>
                <a:gd name="T41" fmla="*/ 184 h 278"/>
                <a:gd name="T42" fmla="*/ 406 w 874"/>
                <a:gd name="T43" fmla="*/ 188 h 278"/>
                <a:gd name="T44" fmla="*/ 257 w 874"/>
                <a:gd name="T45" fmla="*/ 188 h 278"/>
                <a:gd name="T46" fmla="*/ 257 w 874"/>
                <a:gd name="T47" fmla="*/ 274 h 278"/>
                <a:gd name="T48" fmla="*/ 253 w 874"/>
                <a:gd name="T49" fmla="*/ 278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4" h="278">
                  <a:moveTo>
                    <a:pt x="253" y="278"/>
                  </a:moveTo>
                  <a:cubicBezTo>
                    <a:pt x="4" y="278"/>
                    <a:pt x="4" y="278"/>
                    <a:pt x="4" y="278"/>
                  </a:cubicBezTo>
                  <a:cubicBezTo>
                    <a:pt x="2" y="278"/>
                    <a:pt x="0" y="277"/>
                    <a:pt x="0" y="274"/>
                  </a:cubicBezTo>
                  <a:cubicBezTo>
                    <a:pt x="0" y="272"/>
                    <a:pt x="2" y="270"/>
                    <a:pt x="4" y="270"/>
                  </a:cubicBezTo>
                  <a:cubicBezTo>
                    <a:pt x="249" y="270"/>
                    <a:pt x="249" y="270"/>
                    <a:pt x="249" y="270"/>
                  </a:cubicBezTo>
                  <a:cubicBezTo>
                    <a:pt x="249" y="184"/>
                    <a:pt x="249" y="184"/>
                    <a:pt x="249" y="184"/>
                  </a:cubicBezTo>
                  <a:cubicBezTo>
                    <a:pt x="249" y="181"/>
                    <a:pt x="250" y="179"/>
                    <a:pt x="253" y="179"/>
                  </a:cubicBezTo>
                  <a:cubicBezTo>
                    <a:pt x="402" y="179"/>
                    <a:pt x="402" y="179"/>
                    <a:pt x="402" y="179"/>
                  </a:cubicBezTo>
                  <a:cubicBezTo>
                    <a:pt x="402" y="98"/>
                    <a:pt x="402" y="98"/>
                    <a:pt x="402" y="98"/>
                  </a:cubicBezTo>
                  <a:cubicBezTo>
                    <a:pt x="402" y="96"/>
                    <a:pt x="404" y="94"/>
                    <a:pt x="406" y="94"/>
                  </a:cubicBezTo>
                  <a:cubicBezTo>
                    <a:pt x="538" y="94"/>
                    <a:pt x="538" y="94"/>
                    <a:pt x="538" y="94"/>
                  </a:cubicBezTo>
                  <a:cubicBezTo>
                    <a:pt x="538" y="4"/>
                    <a:pt x="538" y="4"/>
                    <a:pt x="538" y="4"/>
                  </a:cubicBezTo>
                  <a:cubicBezTo>
                    <a:pt x="538" y="2"/>
                    <a:pt x="540" y="0"/>
                    <a:pt x="542" y="0"/>
                  </a:cubicBezTo>
                  <a:cubicBezTo>
                    <a:pt x="870" y="0"/>
                    <a:pt x="870" y="0"/>
                    <a:pt x="870" y="0"/>
                  </a:cubicBezTo>
                  <a:cubicBezTo>
                    <a:pt x="872" y="0"/>
                    <a:pt x="874" y="2"/>
                    <a:pt x="874" y="4"/>
                  </a:cubicBezTo>
                  <a:cubicBezTo>
                    <a:pt x="874" y="6"/>
                    <a:pt x="872" y="8"/>
                    <a:pt x="870" y="8"/>
                  </a:cubicBezTo>
                  <a:cubicBezTo>
                    <a:pt x="547" y="8"/>
                    <a:pt x="547" y="8"/>
                    <a:pt x="547" y="8"/>
                  </a:cubicBezTo>
                  <a:cubicBezTo>
                    <a:pt x="547" y="98"/>
                    <a:pt x="547" y="98"/>
                    <a:pt x="547" y="98"/>
                  </a:cubicBezTo>
                  <a:cubicBezTo>
                    <a:pt x="547" y="100"/>
                    <a:pt x="545" y="102"/>
                    <a:pt x="543" y="102"/>
                  </a:cubicBezTo>
                  <a:cubicBezTo>
                    <a:pt x="410" y="102"/>
                    <a:pt x="410" y="102"/>
                    <a:pt x="410" y="102"/>
                  </a:cubicBezTo>
                  <a:cubicBezTo>
                    <a:pt x="410" y="184"/>
                    <a:pt x="410" y="184"/>
                    <a:pt x="410" y="184"/>
                  </a:cubicBezTo>
                  <a:cubicBezTo>
                    <a:pt x="410" y="186"/>
                    <a:pt x="408" y="188"/>
                    <a:pt x="406" y="188"/>
                  </a:cubicBezTo>
                  <a:cubicBezTo>
                    <a:pt x="257" y="188"/>
                    <a:pt x="257" y="188"/>
                    <a:pt x="257" y="188"/>
                  </a:cubicBezTo>
                  <a:cubicBezTo>
                    <a:pt x="257" y="274"/>
                    <a:pt x="257" y="274"/>
                    <a:pt x="257" y="274"/>
                  </a:cubicBezTo>
                  <a:cubicBezTo>
                    <a:pt x="257" y="277"/>
                    <a:pt x="255" y="278"/>
                    <a:pt x="253" y="278"/>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ïšľîḋê">
              <a:extLst>
                <a:ext uri="{FF2B5EF4-FFF2-40B4-BE49-F238E27FC236}">
                  <a16:creationId xmlns:a16="http://schemas.microsoft.com/office/drawing/2014/main" id="{082CC15A-B2FD-43C5-8F69-32A5768D606C}"/>
                </a:ext>
              </a:extLst>
            </p:cNvPr>
            <p:cNvSpPr/>
            <p:nvPr/>
          </p:nvSpPr>
          <p:spPr bwMode="auto">
            <a:xfrm>
              <a:off x="5837238" y="2454275"/>
              <a:ext cx="211138" cy="290513"/>
            </a:xfrm>
            <a:custGeom>
              <a:avLst/>
              <a:gdLst>
                <a:gd name="T0" fmla="*/ 0 w 56"/>
                <a:gd name="T1" fmla="*/ 47 h 77"/>
                <a:gd name="T2" fmla="*/ 15 w 56"/>
                <a:gd name="T3" fmla="*/ 30 h 77"/>
                <a:gd name="T4" fmla="*/ 16 w 56"/>
                <a:gd name="T5" fmla="*/ 12 h 77"/>
                <a:gd name="T6" fmla="*/ 29 w 56"/>
                <a:gd name="T7" fmla="*/ 4 h 77"/>
                <a:gd name="T8" fmla="*/ 31 w 56"/>
                <a:gd name="T9" fmla="*/ 10 h 77"/>
                <a:gd name="T10" fmla="*/ 45 w 56"/>
                <a:gd name="T11" fmla="*/ 3 h 77"/>
                <a:gd name="T12" fmla="*/ 50 w 56"/>
                <a:gd name="T13" fmla="*/ 40 h 77"/>
                <a:gd name="T14" fmla="*/ 11 w 56"/>
                <a:gd name="T15" fmla="*/ 77 h 77"/>
                <a:gd name="T16" fmla="*/ 0 w 56"/>
                <a:gd name="T17" fmla="*/ 4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77">
                  <a:moveTo>
                    <a:pt x="0" y="47"/>
                  </a:moveTo>
                  <a:cubicBezTo>
                    <a:pt x="15" y="30"/>
                    <a:pt x="15" y="30"/>
                    <a:pt x="15" y="30"/>
                  </a:cubicBezTo>
                  <a:cubicBezTo>
                    <a:pt x="15" y="30"/>
                    <a:pt x="13" y="16"/>
                    <a:pt x="16" y="12"/>
                  </a:cubicBezTo>
                  <a:cubicBezTo>
                    <a:pt x="18" y="9"/>
                    <a:pt x="27" y="3"/>
                    <a:pt x="29" y="4"/>
                  </a:cubicBezTo>
                  <a:cubicBezTo>
                    <a:pt x="30" y="5"/>
                    <a:pt x="31" y="10"/>
                    <a:pt x="31" y="10"/>
                  </a:cubicBezTo>
                  <a:cubicBezTo>
                    <a:pt x="31" y="10"/>
                    <a:pt x="42" y="0"/>
                    <a:pt x="45" y="3"/>
                  </a:cubicBezTo>
                  <a:cubicBezTo>
                    <a:pt x="47" y="6"/>
                    <a:pt x="56" y="30"/>
                    <a:pt x="50" y="40"/>
                  </a:cubicBezTo>
                  <a:cubicBezTo>
                    <a:pt x="44" y="51"/>
                    <a:pt x="11" y="77"/>
                    <a:pt x="11" y="77"/>
                  </a:cubicBezTo>
                  <a:lnTo>
                    <a:pt x="0" y="47"/>
                  </a:lnTo>
                  <a:close/>
                </a:path>
              </a:pathLst>
            </a:custGeom>
            <a:solidFill>
              <a:srgbClr val="FFC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išḻíḋe">
              <a:extLst>
                <a:ext uri="{FF2B5EF4-FFF2-40B4-BE49-F238E27FC236}">
                  <a16:creationId xmlns:a16="http://schemas.microsoft.com/office/drawing/2014/main" id="{0235FC78-B622-4F1C-BF9B-209CB6C9664F}"/>
                </a:ext>
              </a:extLst>
            </p:cNvPr>
            <p:cNvSpPr/>
            <p:nvPr/>
          </p:nvSpPr>
          <p:spPr bwMode="auto">
            <a:xfrm>
              <a:off x="5818188" y="2446338"/>
              <a:ext cx="249238" cy="314325"/>
            </a:xfrm>
            <a:custGeom>
              <a:avLst/>
              <a:gdLst>
                <a:gd name="T0" fmla="*/ 16 w 66"/>
                <a:gd name="T1" fmla="*/ 83 h 83"/>
                <a:gd name="T2" fmla="*/ 15 w 66"/>
                <a:gd name="T3" fmla="*/ 83 h 83"/>
                <a:gd name="T4" fmla="*/ 12 w 66"/>
                <a:gd name="T5" fmla="*/ 80 h 83"/>
                <a:gd name="T6" fmla="*/ 1 w 66"/>
                <a:gd name="T7" fmla="*/ 50 h 83"/>
                <a:gd name="T8" fmla="*/ 2 w 66"/>
                <a:gd name="T9" fmla="*/ 46 h 83"/>
                <a:gd name="T10" fmla="*/ 15 w 66"/>
                <a:gd name="T11" fmla="*/ 30 h 83"/>
                <a:gd name="T12" fmla="*/ 17 w 66"/>
                <a:gd name="T13" fmla="*/ 12 h 83"/>
                <a:gd name="T14" fmla="*/ 35 w 66"/>
                <a:gd name="T15" fmla="*/ 3 h 83"/>
                <a:gd name="T16" fmla="*/ 38 w 66"/>
                <a:gd name="T17" fmla="*/ 5 h 83"/>
                <a:gd name="T18" fmla="*/ 48 w 66"/>
                <a:gd name="T19" fmla="*/ 0 h 83"/>
                <a:gd name="T20" fmla="*/ 52 w 66"/>
                <a:gd name="T21" fmla="*/ 2 h 83"/>
                <a:gd name="T22" fmla="*/ 58 w 66"/>
                <a:gd name="T23" fmla="*/ 44 h 83"/>
                <a:gd name="T24" fmla="*/ 19 w 66"/>
                <a:gd name="T25" fmla="*/ 82 h 83"/>
                <a:gd name="T26" fmla="*/ 16 w 66"/>
                <a:gd name="T27" fmla="*/ 83 h 83"/>
                <a:gd name="T28" fmla="*/ 9 w 66"/>
                <a:gd name="T29" fmla="*/ 50 h 83"/>
                <a:gd name="T30" fmla="*/ 18 w 66"/>
                <a:gd name="T31" fmla="*/ 72 h 83"/>
                <a:gd name="T32" fmla="*/ 51 w 66"/>
                <a:gd name="T33" fmla="*/ 40 h 83"/>
                <a:gd name="T34" fmla="*/ 47 w 66"/>
                <a:gd name="T35" fmla="*/ 9 h 83"/>
                <a:gd name="T36" fmla="*/ 39 w 66"/>
                <a:gd name="T37" fmla="*/ 15 h 83"/>
                <a:gd name="T38" fmla="*/ 35 w 66"/>
                <a:gd name="T39" fmla="*/ 16 h 83"/>
                <a:gd name="T40" fmla="*/ 32 w 66"/>
                <a:gd name="T41" fmla="*/ 13 h 83"/>
                <a:gd name="T42" fmla="*/ 32 w 66"/>
                <a:gd name="T43" fmla="*/ 11 h 83"/>
                <a:gd name="T44" fmla="*/ 24 w 66"/>
                <a:gd name="T45" fmla="*/ 17 h 83"/>
                <a:gd name="T46" fmla="*/ 24 w 66"/>
                <a:gd name="T47" fmla="*/ 31 h 83"/>
                <a:gd name="T48" fmla="*/ 23 w 66"/>
                <a:gd name="T49" fmla="*/ 34 h 83"/>
                <a:gd name="T50" fmla="*/ 9 w 66"/>
                <a:gd name="T51"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66" h="83">
                  <a:moveTo>
                    <a:pt x="16" y="83"/>
                  </a:moveTo>
                  <a:cubicBezTo>
                    <a:pt x="16" y="83"/>
                    <a:pt x="15" y="83"/>
                    <a:pt x="15" y="83"/>
                  </a:cubicBezTo>
                  <a:cubicBezTo>
                    <a:pt x="14" y="83"/>
                    <a:pt x="13" y="82"/>
                    <a:pt x="12" y="80"/>
                  </a:cubicBezTo>
                  <a:cubicBezTo>
                    <a:pt x="1" y="50"/>
                    <a:pt x="1" y="50"/>
                    <a:pt x="1" y="50"/>
                  </a:cubicBezTo>
                  <a:cubicBezTo>
                    <a:pt x="0" y="49"/>
                    <a:pt x="1" y="47"/>
                    <a:pt x="2" y="46"/>
                  </a:cubicBezTo>
                  <a:cubicBezTo>
                    <a:pt x="15" y="30"/>
                    <a:pt x="15" y="30"/>
                    <a:pt x="15" y="30"/>
                  </a:cubicBezTo>
                  <a:cubicBezTo>
                    <a:pt x="15" y="25"/>
                    <a:pt x="14" y="16"/>
                    <a:pt x="17" y="12"/>
                  </a:cubicBezTo>
                  <a:cubicBezTo>
                    <a:pt x="19" y="9"/>
                    <a:pt x="30" y="0"/>
                    <a:pt x="35" y="3"/>
                  </a:cubicBezTo>
                  <a:cubicBezTo>
                    <a:pt x="36" y="3"/>
                    <a:pt x="37" y="4"/>
                    <a:pt x="38" y="5"/>
                  </a:cubicBezTo>
                  <a:cubicBezTo>
                    <a:pt x="41" y="2"/>
                    <a:pt x="44" y="1"/>
                    <a:pt x="48" y="0"/>
                  </a:cubicBezTo>
                  <a:cubicBezTo>
                    <a:pt x="50" y="0"/>
                    <a:pt x="51" y="1"/>
                    <a:pt x="52" y="2"/>
                  </a:cubicBezTo>
                  <a:cubicBezTo>
                    <a:pt x="55" y="5"/>
                    <a:pt x="66" y="32"/>
                    <a:pt x="58" y="44"/>
                  </a:cubicBezTo>
                  <a:cubicBezTo>
                    <a:pt x="52" y="55"/>
                    <a:pt x="22" y="79"/>
                    <a:pt x="19" y="82"/>
                  </a:cubicBezTo>
                  <a:cubicBezTo>
                    <a:pt x="18" y="83"/>
                    <a:pt x="17" y="83"/>
                    <a:pt x="16" y="83"/>
                  </a:cubicBezTo>
                  <a:close/>
                  <a:moveTo>
                    <a:pt x="9" y="50"/>
                  </a:moveTo>
                  <a:cubicBezTo>
                    <a:pt x="18" y="72"/>
                    <a:pt x="18" y="72"/>
                    <a:pt x="18" y="72"/>
                  </a:cubicBezTo>
                  <a:cubicBezTo>
                    <a:pt x="29" y="63"/>
                    <a:pt x="47" y="47"/>
                    <a:pt x="51" y="40"/>
                  </a:cubicBezTo>
                  <a:cubicBezTo>
                    <a:pt x="56" y="33"/>
                    <a:pt x="50" y="14"/>
                    <a:pt x="47" y="9"/>
                  </a:cubicBezTo>
                  <a:cubicBezTo>
                    <a:pt x="44" y="10"/>
                    <a:pt x="42" y="12"/>
                    <a:pt x="39" y="15"/>
                  </a:cubicBezTo>
                  <a:cubicBezTo>
                    <a:pt x="38" y="16"/>
                    <a:pt x="37" y="16"/>
                    <a:pt x="35" y="16"/>
                  </a:cubicBezTo>
                  <a:cubicBezTo>
                    <a:pt x="34" y="15"/>
                    <a:pt x="33" y="14"/>
                    <a:pt x="32" y="13"/>
                  </a:cubicBezTo>
                  <a:cubicBezTo>
                    <a:pt x="32" y="12"/>
                    <a:pt x="32" y="11"/>
                    <a:pt x="32" y="11"/>
                  </a:cubicBezTo>
                  <a:cubicBezTo>
                    <a:pt x="29" y="12"/>
                    <a:pt x="26" y="14"/>
                    <a:pt x="24" y="17"/>
                  </a:cubicBezTo>
                  <a:cubicBezTo>
                    <a:pt x="23" y="21"/>
                    <a:pt x="23" y="26"/>
                    <a:pt x="24" y="31"/>
                  </a:cubicBezTo>
                  <a:cubicBezTo>
                    <a:pt x="24" y="32"/>
                    <a:pt x="24" y="33"/>
                    <a:pt x="23" y="34"/>
                  </a:cubicBezTo>
                  <a:lnTo>
                    <a:pt x="9" y="50"/>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íṩḻíḑè">
              <a:extLst>
                <a:ext uri="{FF2B5EF4-FFF2-40B4-BE49-F238E27FC236}">
                  <a16:creationId xmlns:a16="http://schemas.microsoft.com/office/drawing/2014/main" id="{E4600677-DA65-4C71-A608-4D4FDAF036A7}"/>
                </a:ext>
              </a:extLst>
            </p:cNvPr>
            <p:cNvSpPr/>
            <p:nvPr/>
          </p:nvSpPr>
          <p:spPr bwMode="auto">
            <a:xfrm>
              <a:off x="5203825" y="3508375"/>
              <a:ext cx="685800" cy="796925"/>
            </a:xfrm>
            <a:custGeom>
              <a:avLst/>
              <a:gdLst>
                <a:gd name="T0" fmla="*/ 182 w 182"/>
                <a:gd name="T1" fmla="*/ 205 h 211"/>
                <a:gd name="T2" fmla="*/ 130 w 182"/>
                <a:gd name="T3" fmla="*/ 211 h 211"/>
                <a:gd name="T4" fmla="*/ 104 w 182"/>
                <a:gd name="T5" fmla="*/ 101 h 211"/>
                <a:gd name="T6" fmla="*/ 0 w 182"/>
                <a:gd name="T7" fmla="*/ 63 h 211"/>
                <a:gd name="T8" fmla="*/ 25 w 182"/>
                <a:gd name="T9" fmla="*/ 0 h 211"/>
                <a:gd name="T10" fmla="*/ 151 w 182"/>
                <a:gd name="T11" fmla="*/ 72 h 211"/>
                <a:gd name="T12" fmla="*/ 182 w 182"/>
                <a:gd name="T13" fmla="*/ 205 h 211"/>
              </a:gdLst>
              <a:ahLst/>
              <a:cxnLst>
                <a:cxn ang="0">
                  <a:pos x="T0" y="T1"/>
                </a:cxn>
                <a:cxn ang="0">
                  <a:pos x="T2" y="T3"/>
                </a:cxn>
                <a:cxn ang="0">
                  <a:pos x="T4" y="T5"/>
                </a:cxn>
                <a:cxn ang="0">
                  <a:pos x="T6" y="T7"/>
                </a:cxn>
                <a:cxn ang="0">
                  <a:pos x="T8" y="T9"/>
                </a:cxn>
                <a:cxn ang="0">
                  <a:pos x="T10" y="T11"/>
                </a:cxn>
                <a:cxn ang="0">
                  <a:pos x="T12" y="T13"/>
                </a:cxn>
              </a:cxnLst>
              <a:rect l="0" t="0" r="r" b="b"/>
              <a:pathLst>
                <a:path w="182" h="211">
                  <a:moveTo>
                    <a:pt x="182" y="205"/>
                  </a:moveTo>
                  <a:cubicBezTo>
                    <a:pt x="130" y="211"/>
                    <a:pt x="130" y="211"/>
                    <a:pt x="130" y="211"/>
                  </a:cubicBezTo>
                  <a:cubicBezTo>
                    <a:pt x="124" y="142"/>
                    <a:pt x="113" y="113"/>
                    <a:pt x="104" y="101"/>
                  </a:cubicBezTo>
                  <a:cubicBezTo>
                    <a:pt x="96" y="92"/>
                    <a:pt x="0" y="63"/>
                    <a:pt x="0" y="63"/>
                  </a:cubicBezTo>
                  <a:cubicBezTo>
                    <a:pt x="25" y="0"/>
                    <a:pt x="25" y="0"/>
                    <a:pt x="25" y="0"/>
                  </a:cubicBezTo>
                  <a:cubicBezTo>
                    <a:pt x="50" y="7"/>
                    <a:pt x="129" y="46"/>
                    <a:pt x="151" y="72"/>
                  </a:cubicBezTo>
                  <a:cubicBezTo>
                    <a:pt x="173" y="96"/>
                    <a:pt x="178" y="174"/>
                    <a:pt x="182" y="205"/>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išḷidé">
              <a:extLst>
                <a:ext uri="{FF2B5EF4-FFF2-40B4-BE49-F238E27FC236}">
                  <a16:creationId xmlns:a16="http://schemas.microsoft.com/office/drawing/2014/main" id="{21BC331D-A763-4DD9-A92D-E8CBFD6C6015}"/>
                </a:ext>
              </a:extLst>
            </p:cNvPr>
            <p:cNvSpPr/>
            <p:nvPr/>
          </p:nvSpPr>
          <p:spPr bwMode="auto">
            <a:xfrm>
              <a:off x="5184775" y="3494088"/>
              <a:ext cx="720725" cy="827088"/>
            </a:xfrm>
            <a:custGeom>
              <a:avLst/>
              <a:gdLst>
                <a:gd name="T0" fmla="*/ 135 w 191"/>
                <a:gd name="T1" fmla="*/ 219 h 219"/>
                <a:gd name="T2" fmla="*/ 132 w 191"/>
                <a:gd name="T3" fmla="*/ 218 h 219"/>
                <a:gd name="T4" fmla="*/ 131 w 191"/>
                <a:gd name="T5" fmla="*/ 215 h 219"/>
                <a:gd name="T6" fmla="*/ 106 w 191"/>
                <a:gd name="T7" fmla="*/ 108 h 219"/>
                <a:gd name="T8" fmla="*/ 4 w 191"/>
                <a:gd name="T9" fmla="*/ 71 h 219"/>
                <a:gd name="T10" fmla="*/ 1 w 191"/>
                <a:gd name="T11" fmla="*/ 66 h 219"/>
                <a:gd name="T12" fmla="*/ 1 w 191"/>
                <a:gd name="T13" fmla="*/ 65 h 219"/>
                <a:gd name="T14" fmla="*/ 26 w 191"/>
                <a:gd name="T15" fmla="*/ 2 h 219"/>
                <a:gd name="T16" fmla="*/ 31 w 191"/>
                <a:gd name="T17" fmla="*/ 0 h 219"/>
                <a:gd name="T18" fmla="*/ 160 w 191"/>
                <a:gd name="T19" fmla="*/ 73 h 219"/>
                <a:gd name="T20" fmla="*/ 189 w 191"/>
                <a:gd name="T21" fmla="*/ 195 h 219"/>
                <a:gd name="T22" fmla="*/ 191 w 191"/>
                <a:gd name="T23" fmla="*/ 208 h 219"/>
                <a:gd name="T24" fmla="*/ 187 w 191"/>
                <a:gd name="T25" fmla="*/ 213 h 219"/>
                <a:gd name="T26" fmla="*/ 135 w 191"/>
                <a:gd name="T27" fmla="*/ 219 h 219"/>
                <a:gd name="T28" fmla="*/ 10 w 191"/>
                <a:gd name="T29" fmla="*/ 64 h 219"/>
                <a:gd name="T30" fmla="*/ 112 w 191"/>
                <a:gd name="T31" fmla="*/ 102 h 219"/>
                <a:gd name="T32" fmla="*/ 138 w 191"/>
                <a:gd name="T33" fmla="*/ 210 h 219"/>
                <a:gd name="T34" fmla="*/ 182 w 191"/>
                <a:gd name="T35" fmla="*/ 205 h 219"/>
                <a:gd name="T36" fmla="*/ 181 w 191"/>
                <a:gd name="T37" fmla="*/ 196 h 219"/>
                <a:gd name="T38" fmla="*/ 153 w 191"/>
                <a:gd name="T39" fmla="*/ 78 h 219"/>
                <a:gd name="T40" fmla="*/ 33 w 191"/>
                <a:gd name="T41" fmla="*/ 9 h 219"/>
                <a:gd name="T42" fmla="*/ 10 w 191"/>
                <a:gd name="T43" fmla="*/ 64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1" h="219">
                  <a:moveTo>
                    <a:pt x="135" y="219"/>
                  </a:moveTo>
                  <a:cubicBezTo>
                    <a:pt x="134" y="219"/>
                    <a:pt x="133" y="219"/>
                    <a:pt x="132" y="218"/>
                  </a:cubicBezTo>
                  <a:cubicBezTo>
                    <a:pt x="131" y="217"/>
                    <a:pt x="131" y="216"/>
                    <a:pt x="131" y="215"/>
                  </a:cubicBezTo>
                  <a:cubicBezTo>
                    <a:pt x="126" y="157"/>
                    <a:pt x="117" y="121"/>
                    <a:pt x="106" y="108"/>
                  </a:cubicBezTo>
                  <a:cubicBezTo>
                    <a:pt x="101" y="103"/>
                    <a:pt x="50" y="85"/>
                    <a:pt x="4" y="71"/>
                  </a:cubicBezTo>
                  <a:cubicBezTo>
                    <a:pt x="2" y="70"/>
                    <a:pt x="0" y="68"/>
                    <a:pt x="1" y="66"/>
                  </a:cubicBezTo>
                  <a:cubicBezTo>
                    <a:pt x="1" y="66"/>
                    <a:pt x="1" y="65"/>
                    <a:pt x="1" y="65"/>
                  </a:cubicBezTo>
                  <a:cubicBezTo>
                    <a:pt x="26" y="2"/>
                    <a:pt x="26" y="2"/>
                    <a:pt x="26" y="2"/>
                  </a:cubicBezTo>
                  <a:cubicBezTo>
                    <a:pt x="27" y="1"/>
                    <a:pt x="29" y="0"/>
                    <a:pt x="31" y="0"/>
                  </a:cubicBezTo>
                  <a:cubicBezTo>
                    <a:pt x="58" y="7"/>
                    <a:pt x="137" y="47"/>
                    <a:pt x="160" y="73"/>
                  </a:cubicBezTo>
                  <a:cubicBezTo>
                    <a:pt x="179" y="96"/>
                    <a:pt x="185" y="158"/>
                    <a:pt x="189" y="195"/>
                  </a:cubicBezTo>
                  <a:cubicBezTo>
                    <a:pt x="190" y="200"/>
                    <a:pt x="190" y="204"/>
                    <a:pt x="191" y="208"/>
                  </a:cubicBezTo>
                  <a:cubicBezTo>
                    <a:pt x="191" y="210"/>
                    <a:pt x="189" y="212"/>
                    <a:pt x="187" y="213"/>
                  </a:cubicBezTo>
                  <a:cubicBezTo>
                    <a:pt x="135" y="219"/>
                    <a:pt x="135" y="219"/>
                    <a:pt x="135" y="219"/>
                  </a:cubicBezTo>
                  <a:close/>
                  <a:moveTo>
                    <a:pt x="10" y="64"/>
                  </a:moveTo>
                  <a:cubicBezTo>
                    <a:pt x="33" y="71"/>
                    <a:pt x="104" y="94"/>
                    <a:pt x="112" y="102"/>
                  </a:cubicBezTo>
                  <a:cubicBezTo>
                    <a:pt x="124" y="117"/>
                    <a:pt x="133" y="152"/>
                    <a:pt x="138" y="210"/>
                  </a:cubicBezTo>
                  <a:cubicBezTo>
                    <a:pt x="182" y="205"/>
                    <a:pt x="182" y="205"/>
                    <a:pt x="182" y="205"/>
                  </a:cubicBezTo>
                  <a:cubicBezTo>
                    <a:pt x="182" y="202"/>
                    <a:pt x="182" y="199"/>
                    <a:pt x="181" y="196"/>
                  </a:cubicBezTo>
                  <a:cubicBezTo>
                    <a:pt x="178" y="162"/>
                    <a:pt x="171" y="99"/>
                    <a:pt x="153" y="78"/>
                  </a:cubicBezTo>
                  <a:cubicBezTo>
                    <a:pt x="133" y="54"/>
                    <a:pt x="59" y="18"/>
                    <a:pt x="33" y="9"/>
                  </a:cubicBezTo>
                  <a:lnTo>
                    <a:pt x="10" y="64"/>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ï$ľíḑè">
              <a:extLst>
                <a:ext uri="{FF2B5EF4-FFF2-40B4-BE49-F238E27FC236}">
                  <a16:creationId xmlns:a16="http://schemas.microsoft.com/office/drawing/2014/main" id="{A5BDB856-849C-47AB-AD76-F67F1F9B7A8E}"/>
                </a:ext>
              </a:extLst>
            </p:cNvPr>
            <p:cNvSpPr/>
            <p:nvPr/>
          </p:nvSpPr>
          <p:spPr bwMode="auto">
            <a:xfrm>
              <a:off x="5694363" y="4264025"/>
              <a:ext cx="331788" cy="177800"/>
            </a:xfrm>
            <a:custGeom>
              <a:avLst/>
              <a:gdLst>
                <a:gd name="T0" fmla="*/ 0 w 88"/>
                <a:gd name="T1" fmla="*/ 11 h 47"/>
                <a:gd name="T2" fmla="*/ 0 w 88"/>
                <a:gd name="T3" fmla="*/ 47 h 47"/>
                <a:gd name="T4" fmla="*/ 87 w 88"/>
                <a:gd name="T5" fmla="*/ 29 h 47"/>
                <a:gd name="T6" fmla="*/ 88 w 88"/>
                <a:gd name="T7" fmla="*/ 27 h 47"/>
                <a:gd name="T8" fmla="*/ 87 w 88"/>
                <a:gd name="T9" fmla="*/ 26 h 47"/>
                <a:gd name="T10" fmla="*/ 48 w 88"/>
                <a:gd name="T11" fmla="*/ 0 h 47"/>
                <a:gd name="T12" fmla="*/ 0 w 88"/>
                <a:gd name="T13" fmla="*/ 11 h 47"/>
              </a:gdLst>
              <a:ahLst/>
              <a:cxnLst>
                <a:cxn ang="0">
                  <a:pos x="T0" y="T1"/>
                </a:cxn>
                <a:cxn ang="0">
                  <a:pos x="T2" y="T3"/>
                </a:cxn>
                <a:cxn ang="0">
                  <a:pos x="T4" y="T5"/>
                </a:cxn>
                <a:cxn ang="0">
                  <a:pos x="T6" y="T7"/>
                </a:cxn>
                <a:cxn ang="0">
                  <a:pos x="T8" y="T9"/>
                </a:cxn>
                <a:cxn ang="0">
                  <a:pos x="T10" y="T11"/>
                </a:cxn>
                <a:cxn ang="0">
                  <a:pos x="T12" y="T13"/>
                </a:cxn>
              </a:cxnLst>
              <a:rect l="0" t="0" r="r" b="b"/>
              <a:pathLst>
                <a:path w="88" h="47">
                  <a:moveTo>
                    <a:pt x="0" y="11"/>
                  </a:moveTo>
                  <a:cubicBezTo>
                    <a:pt x="0" y="47"/>
                    <a:pt x="0" y="47"/>
                    <a:pt x="0" y="47"/>
                  </a:cubicBezTo>
                  <a:cubicBezTo>
                    <a:pt x="87" y="29"/>
                    <a:pt x="87" y="29"/>
                    <a:pt x="87" y="29"/>
                  </a:cubicBezTo>
                  <a:cubicBezTo>
                    <a:pt x="88" y="29"/>
                    <a:pt x="88" y="28"/>
                    <a:pt x="88" y="27"/>
                  </a:cubicBezTo>
                  <a:cubicBezTo>
                    <a:pt x="88" y="27"/>
                    <a:pt x="88" y="26"/>
                    <a:pt x="87" y="26"/>
                  </a:cubicBezTo>
                  <a:cubicBezTo>
                    <a:pt x="48" y="0"/>
                    <a:pt x="48" y="0"/>
                    <a:pt x="48" y="0"/>
                  </a:cubicBezTo>
                  <a:lnTo>
                    <a:pt x="0" y="11"/>
                  </a:lnTo>
                  <a:close/>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î$ḻïḍê">
              <a:extLst>
                <a:ext uri="{FF2B5EF4-FFF2-40B4-BE49-F238E27FC236}">
                  <a16:creationId xmlns:a16="http://schemas.microsoft.com/office/drawing/2014/main" id="{02D3231E-2154-49A9-8E63-B7B896301D45}"/>
                </a:ext>
              </a:extLst>
            </p:cNvPr>
            <p:cNvSpPr/>
            <p:nvPr/>
          </p:nvSpPr>
          <p:spPr bwMode="auto">
            <a:xfrm>
              <a:off x="5678488" y="4244975"/>
              <a:ext cx="366713" cy="212725"/>
            </a:xfrm>
            <a:custGeom>
              <a:avLst/>
              <a:gdLst>
                <a:gd name="T0" fmla="*/ 4 w 97"/>
                <a:gd name="T1" fmla="*/ 56 h 56"/>
                <a:gd name="T2" fmla="*/ 0 w 97"/>
                <a:gd name="T3" fmla="*/ 52 h 56"/>
                <a:gd name="T4" fmla="*/ 0 w 97"/>
                <a:gd name="T5" fmla="*/ 16 h 56"/>
                <a:gd name="T6" fmla="*/ 3 w 97"/>
                <a:gd name="T7" fmla="*/ 12 h 56"/>
                <a:gd name="T8" fmla="*/ 51 w 97"/>
                <a:gd name="T9" fmla="*/ 1 h 56"/>
                <a:gd name="T10" fmla="*/ 54 w 97"/>
                <a:gd name="T11" fmla="*/ 1 h 56"/>
                <a:gd name="T12" fmla="*/ 93 w 97"/>
                <a:gd name="T13" fmla="*/ 27 h 56"/>
                <a:gd name="T14" fmla="*/ 96 w 97"/>
                <a:gd name="T15" fmla="*/ 33 h 56"/>
                <a:gd name="T16" fmla="*/ 92 w 97"/>
                <a:gd name="T17" fmla="*/ 38 h 56"/>
                <a:gd name="T18" fmla="*/ 5 w 97"/>
                <a:gd name="T19" fmla="*/ 55 h 56"/>
                <a:gd name="T20" fmla="*/ 4 w 97"/>
                <a:gd name="T21" fmla="*/ 56 h 56"/>
                <a:gd name="T22" fmla="*/ 8 w 97"/>
                <a:gd name="T23" fmla="*/ 19 h 56"/>
                <a:gd name="T24" fmla="*/ 8 w 97"/>
                <a:gd name="T25" fmla="*/ 46 h 56"/>
                <a:gd name="T26" fmla="*/ 85 w 97"/>
                <a:gd name="T27" fmla="*/ 31 h 56"/>
                <a:gd name="T28" fmla="*/ 51 w 97"/>
                <a:gd name="T29" fmla="*/ 9 h 56"/>
                <a:gd name="T30" fmla="*/ 8 w 97"/>
                <a:gd name="T31" fmla="*/ 1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 h="56">
                  <a:moveTo>
                    <a:pt x="4" y="56"/>
                  </a:moveTo>
                  <a:cubicBezTo>
                    <a:pt x="1" y="56"/>
                    <a:pt x="0" y="54"/>
                    <a:pt x="0" y="52"/>
                  </a:cubicBezTo>
                  <a:cubicBezTo>
                    <a:pt x="0" y="16"/>
                    <a:pt x="0" y="16"/>
                    <a:pt x="0" y="16"/>
                  </a:cubicBezTo>
                  <a:cubicBezTo>
                    <a:pt x="0" y="14"/>
                    <a:pt x="1" y="12"/>
                    <a:pt x="3" y="12"/>
                  </a:cubicBezTo>
                  <a:cubicBezTo>
                    <a:pt x="51" y="1"/>
                    <a:pt x="51" y="1"/>
                    <a:pt x="51" y="1"/>
                  </a:cubicBezTo>
                  <a:cubicBezTo>
                    <a:pt x="52" y="0"/>
                    <a:pt x="53" y="1"/>
                    <a:pt x="54" y="1"/>
                  </a:cubicBezTo>
                  <a:cubicBezTo>
                    <a:pt x="93" y="27"/>
                    <a:pt x="93" y="27"/>
                    <a:pt x="93" y="27"/>
                  </a:cubicBezTo>
                  <a:cubicBezTo>
                    <a:pt x="95" y="28"/>
                    <a:pt x="97" y="31"/>
                    <a:pt x="96" y="33"/>
                  </a:cubicBezTo>
                  <a:cubicBezTo>
                    <a:pt x="96" y="36"/>
                    <a:pt x="94" y="38"/>
                    <a:pt x="92" y="38"/>
                  </a:cubicBezTo>
                  <a:cubicBezTo>
                    <a:pt x="5" y="55"/>
                    <a:pt x="5" y="55"/>
                    <a:pt x="5" y="55"/>
                  </a:cubicBezTo>
                  <a:lnTo>
                    <a:pt x="4" y="56"/>
                  </a:lnTo>
                  <a:close/>
                  <a:moveTo>
                    <a:pt x="8" y="19"/>
                  </a:moveTo>
                  <a:cubicBezTo>
                    <a:pt x="8" y="46"/>
                    <a:pt x="8" y="46"/>
                    <a:pt x="8" y="46"/>
                  </a:cubicBezTo>
                  <a:cubicBezTo>
                    <a:pt x="85" y="31"/>
                    <a:pt x="85" y="31"/>
                    <a:pt x="85" y="31"/>
                  </a:cubicBezTo>
                  <a:cubicBezTo>
                    <a:pt x="51" y="9"/>
                    <a:pt x="51" y="9"/>
                    <a:pt x="51" y="9"/>
                  </a:cubicBezTo>
                  <a:lnTo>
                    <a:pt x="8" y="19"/>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iśḷîḑê">
              <a:extLst>
                <a:ext uri="{FF2B5EF4-FFF2-40B4-BE49-F238E27FC236}">
                  <a16:creationId xmlns:a16="http://schemas.microsoft.com/office/drawing/2014/main" id="{90693EF4-9FBD-4E32-AE63-9CD65C444A9C}"/>
                </a:ext>
              </a:extLst>
            </p:cNvPr>
            <p:cNvSpPr/>
            <p:nvPr/>
          </p:nvSpPr>
          <p:spPr bwMode="auto">
            <a:xfrm>
              <a:off x="4425950" y="2627313"/>
              <a:ext cx="1528763" cy="993775"/>
            </a:xfrm>
            <a:custGeom>
              <a:avLst/>
              <a:gdLst>
                <a:gd name="T0" fmla="*/ 281 w 405"/>
                <a:gd name="T1" fmla="*/ 166 h 263"/>
                <a:gd name="T2" fmla="*/ 285 w 405"/>
                <a:gd name="T3" fmla="*/ 251 h 263"/>
                <a:gd name="T4" fmla="*/ 152 w 405"/>
                <a:gd name="T5" fmla="*/ 263 h 263"/>
                <a:gd name="T6" fmla="*/ 145 w 405"/>
                <a:gd name="T7" fmla="*/ 176 h 263"/>
                <a:gd name="T8" fmla="*/ 0 w 405"/>
                <a:gd name="T9" fmla="*/ 33 h 263"/>
                <a:gd name="T10" fmla="*/ 35 w 405"/>
                <a:gd name="T11" fmla="*/ 4 h 263"/>
                <a:gd name="T12" fmla="*/ 157 w 405"/>
                <a:gd name="T13" fmla="*/ 102 h 263"/>
                <a:gd name="T14" fmla="*/ 264 w 405"/>
                <a:gd name="T15" fmla="*/ 92 h 263"/>
                <a:gd name="T16" fmla="*/ 374 w 405"/>
                <a:gd name="T17" fmla="*/ 0 h 263"/>
                <a:gd name="T18" fmla="*/ 405 w 405"/>
                <a:gd name="T19" fmla="*/ 23 h 263"/>
                <a:gd name="T20" fmla="*/ 281 w 405"/>
                <a:gd name="T21" fmla="*/ 166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5" h="263">
                  <a:moveTo>
                    <a:pt x="281" y="166"/>
                  </a:moveTo>
                  <a:cubicBezTo>
                    <a:pt x="285" y="251"/>
                    <a:pt x="285" y="251"/>
                    <a:pt x="285" y="251"/>
                  </a:cubicBezTo>
                  <a:cubicBezTo>
                    <a:pt x="152" y="263"/>
                    <a:pt x="152" y="263"/>
                    <a:pt x="152" y="263"/>
                  </a:cubicBezTo>
                  <a:cubicBezTo>
                    <a:pt x="145" y="176"/>
                    <a:pt x="145" y="176"/>
                    <a:pt x="145" y="176"/>
                  </a:cubicBezTo>
                  <a:cubicBezTo>
                    <a:pt x="0" y="33"/>
                    <a:pt x="0" y="33"/>
                    <a:pt x="0" y="33"/>
                  </a:cubicBezTo>
                  <a:cubicBezTo>
                    <a:pt x="35" y="4"/>
                    <a:pt x="35" y="4"/>
                    <a:pt x="35" y="4"/>
                  </a:cubicBezTo>
                  <a:cubicBezTo>
                    <a:pt x="157" y="102"/>
                    <a:pt x="157" y="102"/>
                    <a:pt x="157" y="102"/>
                  </a:cubicBezTo>
                  <a:cubicBezTo>
                    <a:pt x="180" y="101"/>
                    <a:pt x="246" y="98"/>
                    <a:pt x="264" y="92"/>
                  </a:cubicBezTo>
                  <a:cubicBezTo>
                    <a:pt x="374" y="0"/>
                    <a:pt x="374" y="0"/>
                    <a:pt x="374" y="0"/>
                  </a:cubicBezTo>
                  <a:cubicBezTo>
                    <a:pt x="405" y="23"/>
                    <a:pt x="405" y="23"/>
                    <a:pt x="405" y="23"/>
                  </a:cubicBezTo>
                  <a:cubicBezTo>
                    <a:pt x="405" y="23"/>
                    <a:pt x="325" y="114"/>
                    <a:pt x="281" y="166"/>
                  </a:cubicBezTo>
                  <a:close/>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ïṡḻiḓé">
              <a:extLst>
                <a:ext uri="{FF2B5EF4-FFF2-40B4-BE49-F238E27FC236}">
                  <a16:creationId xmlns:a16="http://schemas.microsoft.com/office/drawing/2014/main" id="{56F94EF3-B612-4659-9E27-47587547E88E}"/>
                </a:ext>
              </a:extLst>
            </p:cNvPr>
            <p:cNvSpPr/>
            <p:nvPr/>
          </p:nvSpPr>
          <p:spPr bwMode="auto">
            <a:xfrm>
              <a:off x="4410075" y="2609850"/>
              <a:ext cx="1558925" cy="1027113"/>
            </a:xfrm>
            <a:custGeom>
              <a:avLst/>
              <a:gdLst>
                <a:gd name="T0" fmla="*/ 157 w 413"/>
                <a:gd name="T1" fmla="*/ 272 h 272"/>
                <a:gd name="T2" fmla="*/ 154 w 413"/>
                <a:gd name="T3" fmla="*/ 271 h 272"/>
                <a:gd name="T4" fmla="*/ 153 w 413"/>
                <a:gd name="T5" fmla="*/ 268 h 272"/>
                <a:gd name="T6" fmla="*/ 145 w 413"/>
                <a:gd name="T7" fmla="*/ 183 h 272"/>
                <a:gd name="T8" fmla="*/ 1 w 413"/>
                <a:gd name="T9" fmla="*/ 41 h 272"/>
                <a:gd name="T10" fmla="*/ 1 w 413"/>
                <a:gd name="T11" fmla="*/ 35 h 272"/>
                <a:gd name="T12" fmla="*/ 2 w 413"/>
                <a:gd name="T13" fmla="*/ 35 h 272"/>
                <a:gd name="T14" fmla="*/ 37 w 413"/>
                <a:gd name="T15" fmla="*/ 6 h 272"/>
                <a:gd name="T16" fmla="*/ 42 w 413"/>
                <a:gd name="T17" fmla="*/ 6 h 272"/>
                <a:gd name="T18" fmla="*/ 163 w 413"/>
                <a:gd name="T19" fmla="*/ 103 h 272"/>
                <a:gd name="T20" fmla="*/ 266 w 413"/>
                <a:gd name="T21" fmla="*/ 94 h 272"/>
                <a:gd name="T22" fmla="*/ 375 w 413"/>
                <a:gd name="T23" fmla="*/ 2 h 272"/>
                <a:gd name="T24" fmla="*/ 380 w 413"/>
                <a:gd name="T25" fmla="*/ 2 h 272"/>
                <a:gd name="T26" fmla="*/ 411 w 413"/>
                <a:gd name="T27" fmla="*/ 25 h 272"/>
                <a:gd name="T28" fmla="*/ 413 w 413"/>
                <a:gd name="T29" fmla="*/ 28 h 272"/>
                <a:gd name="T30" fmla="*/ 412 w 413"/>
                <a:gd name="T31" fmla="*/ 31 h 272"/>
                <a:gd name="T32" fmla="*/ 289 w 413"/>
                <a:gd name="T33" fmla="*/ 172 h 272"/>
                <a:gd name="T34" fmla="*/ 293 w 413"/>
                <a:gd name="T35" fmla="*/ 255 h 272"/>
                <a:gd name="T36" fmla="*/ 289 w 413"/>
                <a:gd name="T37" fmla="*/ 260 h 272"/>
                <a:gd name="T38" fmla="*/ 157 w 413"/>
                <a:gd name="T39" fmla="*/ 272 h 272"/>
                <a:gd name="T40" fmla="*/ 10 w 413"/>
                <a:gd name="T41" fmla="*/ 38 h 272"/>
                <a:gd name="T42" fmla="*/ 152 w 413"/>
                <a:gd name="T43" fmla="*/ 178 h 272"/>
                <a:gd name="T44" fmla="*/ 153 w 413"/>
                <a:gd name="T45" fmla="*/ 180 h 272"/>
                <a:gd name="T46" fmla="*/ 160 w 413"/>
                <a:gd name="T47" fmla="*/ 263 h 272"/>
                <a:gd name="T48" fmla="*/ 285 w 413"/>
                <a:gd name="T49" fmla="*/ 252 h 272"/>
                <a:gd name="T50" fmla="*/ 281 w 413"/>
                <a:gd name="T51" fmla="*/ 171 h 272"/>
                <a:gd name="T52" fmla="*/ 282 w 413"/>
                <a:gd name="T53" fmla="*/ 168 h 272"/>
                <a:gd name="T54" fmla="*/ 403 w 413"/>
                <a:gd name="T55" fmla="*/ 28 h 272"/>
                <a:gd name="T56" fmla="*/ 378 w 413"/>
                <a:gd name="T57" fmla="*/ 10 h 272"/>
                <a:gd name="T58" fmla="*/ 271 w 413"/>
                <a:gd name="T59" fmla="*/ 101 h 272"/>
                <a:gd name="T60" fmla="*/ 269 w 413"/>
                <a:gd name="T61" fmla="*/ 101 h 272"/>
                <a:gd name="T62" fmla="*/ 162 w 413"/>
                <a:gd name="T63" fmla="*/ 111 h 272"/>
                <a:gd name="T64" fmla="*/ 159 w 413"/>
                <a:gd name="T65" fmla="*/ 110 h 272"/>
                <a:gd name="T66" fmla="*/ 39 w 413"/>
                <a:gd name="T67" fmla="*/ 15 h 272"/>
                <a:gd name="T68" fmla="*/ 10 w 413"/>
                <a:gd name="T69" fmla="*/ 38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13" h="272">
                  <a:moveTo>
                    <a:pt x="157" y="272"/>
                  </a:moveTo>
                  <a:cubicBezTo>
                    <a:pt x="156" y="272"/>
                    <a:pt x="155" y="271"/>
                    <a:pt x="154" y="271"/>
                  </a:cubicBezTo>
                  <a:cubicBezTo>
                    <a:pt x="153" y="270"/>
                    <a:pt x="153" y="269"/>
                    <a:pt x="153" y="268"/>
                  </a:cubicBezTo>
                  <a:cubicBezTo>
                    <a:pt x="145" y="183"/>
                    <a:pt x="145" y="183"/>
                    <a:pt x="145" y="183"/>
                  </a:cubicBezTo>
                  <a:cubicBezTo>
                    <a:pt x="1" y="41"/>
                    <a:pt x="1" y="41"/>
                    <a:pt x="1" y="41"/>
                  </a:cubicBezTo>
                  <a:cubicBezTo>
                    <a:pt x="0" y="39"/>
                    <a:pt x="0" y="36"/>
                    <a:pt x="1" y="35"/>
                  </a:cubicBezTo>
                  <a:cubicBezTo>
                    <a:pt x="1" y="35"/>
                    <a:pt x="2" y="35"/>
                    <a:pt x="2" y="35"/>
                  </a:cubicBezTo>
                  <a:cubicBezTo>
                    <a:pt x="37" y="6"/>
                    <a:pt x="37" y="6"/>
                    <a:pt x="37" y="6"/>
                  </a:cubicBezTo>
                  <a:cubicBezTo>
                    <a:pt x="38" y="5"/>
                    <a:pt x="41" y="5"/>
                    <a:pt x="42" y="6"/>
                  </a:cubicBezTo>
                  <a:cubicBezTo>
                    <a:pt x="163" y="103"/>
                    <a:pt x="163" y="103"/>
                    <a:pt x="163" y="103"/>
                  </a:cubicBezTo>
                  <a:cubicBezTo>
                    <a:pt x="215" y="101"/>
                    <a:pt x="253" y="98"/>
                    <a:pt x="266" y="94"/>
                  </a:cubicBezTo>
                  <a:cubicBezTo>
                    <a:pt x="375" y="2"/>
                    <a:pt x="375" y="2"/>
                    <a:pt x="375" y="2"/>
                  </a:cubicBezTo>
                  <a:cubicBezTo>
                    <a:pt x="377" y="0"/>
                    <a:pt x="379" y="0"/>
                    <a:pt x="380" y="2"/>
                  </a:cubicBezTo>
                  <a:cubicBezTo>
                    <a:pt x="411" y="25"/>
                    <a:pt x="411" y="25"/>
                    <a:pt x="411" y="25"/>
                  </a:cubicBezTo>
                  <a:cubicBezTo>
                    <a:pt x="412" y="26"/>
                    <a:pt x="413" y="27"/>
                    <a:pt x="413" y="28"/>
                  </a:cubicBezTo>
                  <a:cubicBezTo>
                    <a:pt x="413" y="29"/>
                    <a:pt x="413" y="30"/>
                    <a:pt x="412" y="31"/>
                  </a:cubicBezTo>
                  <a:cubicBezTo>
                    <a:pt x="411" y="32"/>
                    <a:pt x="333" y="121"/>
                    <a:pt x="289" y="172"/>
                  </a:cubicBezTo>
                  <a:cubicBezTo>
                    <a:pt x="293" y="255"/>
                    <a:pt x="293" y="255"/>
                    <a:pt x="293" y="255"/>
                  </a:cubicBezTo>
                  <a:cubicBezTo>
                    <a:pt x="293" y="258"/>
                    <a:pt x="291" y="260"/>
                    <a:pt x="289" y="260"/>
                  </a:cubicBezTo>
                  <a:cubicBezTo>
                    <a:pt x="157" y="272"/>
                    <a:pt x="157" y="272"/>
                    <a:pt x="157" y="272"/>
                  </a:cubicBezTo>
                  <a:close/>
                  <a:moveTo>
                    <a:pt x="10" y="38"/>
                  </a:moveTo>
                  <a:cubicBezTo>
                    <a:pt x="152" y="178"/>
                    <a:pt x="152" y="178"/>
                    <a:pt x="152" y="178"/>
                  </a:cubicBezTo>
                  <a:cubicBezTo>
                    <a:pt x="152" y="179"/>
                    <a:pt x="153" y="180"/>
                    <a:pt x="153" y="180"/>
                  </a:cubicBezTo>
                  <a:cubicBezTo>
                    <a:pt x="160" y="263"/>
                    <a:pt x="160" y="263"/>
                    <a:pt x="160" y="263"/>
                  </a:cubicBezTo>
                  <a:cubicBezTo>
                    <a:pt x="285" y="252"/>
                    <a:pt x="285" y="252"/>
                    <a:pt x="285" y="252"/>
                  </a:cubicBezTo>
                  <a:cubicBezTo>
                    <a:pt x="281" y="171"/>
                    <a:pt x="281" y="171"/>
                    <a:pt x="281" y="171"/>
                  </a:cubicBezTo>
                  <a:cubicBezTo>
                    <a:pt x="280" y="170"/>
                    <a:pt x="281" y="169"/>
                    <a:pt x="282" y="168"/>
                  </a:cubicBezTo>
                  <a:cubicBezTo>
                    <a:pt x="320" y="122"/>
                    <a:pt x="388" y="45"/>
                    <a:pt x="403" y="28"/>
                  </a:cubicBezTo>
                  <a:cubicBezTo>
                    <a:pt x="378" y="10"/>
                    <a:pt x="378" y="10"/>
                    <a:pt x="378" y="10"/>
                  </a:cubicBezTo>
                  <a:cubicBezTo>
                    <a:pt x="271" y="101"/>
                    <a:pt x="271" y="101"/>
                    <a:pt x="271" y="101"/>
                  </a:cubicBezTo>
                  <a:cubicBezTo>
                    <a:pt x="270" y="101"/>
                    <a:pt x="270" y="101"/>
                    <a:pt x="269" y="101"/>
                  </a:cubicBezTo>
                  <a:cubicBezTo>
                    <a:pt x="251" y="107"/>
                    <a:pt x="188" y="110"/>
                    <a:pt x="162" y="111"/>
                  </a:cubicBezTo>
                  <a:cubicBezTo>
                    <a:pt x="161" y="111"/>
                    <a:pt x="160" y="111"/>
                    <a:pt x="159" y="110"/>
                  </a:cubicBezTo>
                  <a:cubicBezTo>
                    <a:pt x="39" y="15"/>
                    <a:pt x="39" y="15"/>
                    <a:pt x="39" y="15"/>
                  </a:cubicBezTo>
                  <a:lnTo>
                    <a:pt x="10" y="3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îŝḻíḋê">
              <a:extLst>
                <a:ext uri="{FF2B5EF4-FFF2-40B4-BE49-F238E27FC236}">
                  <a16:creationId xmlns:a16="http://schemas.microsoft.com/office/drawing/2014/main" id="{E7DF1F58-9491-48EA-BB94-292236D08684}"/>
                </a:ext>
              </a:extLst>
            </p:cNvPr>
            <p:cNvSpPr/>
            <p:nvPr/>
          </p:nvSpPr>
          <p:spPr bwMode="auto">
            <a:xfrm>
              <a:off x="4814888" y="3617913"/>
              <a:ext cx="509588" cy="952500"/>
            </a:xfrm>
            <a:custGeom>
              <a:avLst/>
              <a:gdLst>
                <a:gd name="T0" fmla="*/ 0 w 135"/>
                <a:gd name="T1" fmla="*/ 232 h 252"/>
                <a:gd name="T2" fmla="*/ 54 w 135"/>
                <a:gd name="T3" fmla="*/ 134 h 252"/>
                <a:gd name="T4" fmla="*/ 56 w 135"/>
                <a:gd name="T5" fmla="*/ 0 h 252"/>
                <a:gd name="T6" fmla="*/ 117 w 135"/>
                <a:gd name="T7" fmla="*/ 0 h 252"/>
                <a:gd name="T8" fmla="*/ 112 w 135"/>
                <a:gd name="T9" fmla="*/ 140 h 252"/>
                <a:gd name="T10" fmla="*/ 40 w 135"/>
                <a:gd name="T11" fmla="*/ 252 h 252"/>
                <a:gd name="T12" fmla="*/ 0 w 135"/>
                <a:gd name="T13" fmla="*/ 232 h 252"/>
              </a:gdLst>
              <a:ahLst/>
              <a:cxnLst>
                <a:cxn ang="0">
                  <a:pos x="T0" y="T1"/>
                </a:cxn>
                <a:cxn ang="0">
                  <a:pos x="T2" y="T3"/>
                </a:cxn>
                <a:cxn ang="0">
                  <a:pos x="T4" y="T5"/>
                </a:cxn>
                <a:cxn ang="0">
                  <a:pos x="T6" y="T7"/>
                </a:cxn>
                <a:cxn ang="0">
                  <a:pos x="T8" y="T9"/>
                </a:cxn>
                <a:cxn ang="0">
                  <a:pos x="T10" y="T11"/>
                </a:cxn>
                <a:cxn ang="0">
                  <a:pos x="T12" y="T13"/>
                </a:cxn>
              </a:cxnLst>
              <a:rect l="0" t="0" r="r" b="b"/>
              <a:pathLst>
                <a:path w="135" h="252">
                  <a:moveTo>
                    <a:pt x="0" y="232"/>
                  </a:moveTo>
                  <a:cubicBezTo>
                    <a:pt x="0" y="232"/>
                    <a:pt x="42" y="168"/>
                    <a:pt x="54" y="134"/>
                  </a:cubicBezTo>
                  <a:cubicBezTo>
                    <a:pt x="65" y="100"/>
                    <a:pt x="56" y="0"/>
                    <a:pt x="56" y="0"/>
                  </a:cubicBezTo>
                  <a:cubicBezTo>
                    <a:pt x="117" y="0"/>
                    <a:pt x="117" y="0"/>
                    <a:pt x="117" y="0"/>
                  </a:cubicBezTo>
                  <a:cubicBezTo>
                    <a:pt x="117" y="0"/>
                    <a:pt x="135" y="81"/>
                    <a:pt x="112" y="140"/>
                  </a:cubicBezTo>
                  <a:cubicBezTo>
                    <a:pt x="88" y="199"/>
                    <a:pt x="40" y="252"/>
                    <a:pt x="40" y="252"/>
                  </a:cubicBezTo>
                  <a:lnTo>
                    <a:pt x="0" y="232"/>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îṧḻîḓe">
              <a:extLst>
                <a:ext uri="{FF2B5EF4-FFF2-40B4-BE49-F238E27FC236}">
                  <a16:creationId xmlns:a16="http://schemas.microsoft.com/office/drawing/2014/main" id="{F1B6B922-89EE-40C0-AE7B-23DF872F814B}"/>
                </a:ext>
              </a:extLst>
            </p:cNvPr>
            <p:cNvSpPr/>
            <p:nvPr/>
          </p:nvSpPr>
          <p:spPr bwMode="auto">
            <a:xfrm>
              <a:off x="4795838" y="3603625"/>
              <a:ext cx="542925" cy="985838"/>
            </a:xfrm>
            <a:custGeom>
              <a:avLst/>
              <a:gdLst>
                <a:gd name="T0" fmla="*/ 45 w 144"/>
                <a:gd name="T1" fmla="*/ 261 h 261"/>
                <a:gd name="T2" fmla="*/ 43 w 144"/>
                <a:gd name="T3" fmla="*/ 260 h 261"/>
                <a:gd name="T4" fmla="*/ 3 w 144"/>
                <a:gd name="T5" fmla="*/ 240 h 261"/>
                <a:gd name="T6" fmla="*/ 1 w 144"/>
                <a:gd name="T7" fmla="*/ 237 h 261"/>
                <a:gd name="T8" fmla="*/ 1 w 144"/>
                <a:gd name="T9" fmla="*/ 234 h 261"/>
                <a:gd name="T10" fmla="*/ 55 w 144"/>
                <a:gd name="T11" fmla="*/ 137 h 261"/>
                <a:gd name="T12" fmla="*/ 56 w 144"/>
                <a:gd name="T13" fmla="*/ 5 h 261"/>
                <a:gd name="T14" fmla="*/ 60 w 144"/>
                <a:gd name="T15" fmla="*/ 0 h 261"/>
                <a:gd name="T16" fmla="*/ 60 w 144"/>
                <a:gd name="T17" fmla="*/ 0 h 261"/>
                <a:gd name="T18" fmla="*/ 122 w 144"/>
                <a:gd name="T19" fmla="*/ 0 h 261"/>
                <a:gd name="T20" fmla="*/ 126 w 144"/>
                <a:gd name="T21" fmla="*/ 3 h 261"/>
                <a:gd name="T22" fmla="*/ 120 w 144"/>
                <a:gd name="T23" fmla="*/ 145 h 261"/>
                <a:gd name="T24" fmla="*/ 48 w 144"/>
                <a:gd name="T25" fmla="*/ 259 h 261"/>
                <a:gd name="T26" fmla="*/ 45 w 144"/>
                <a:gd name="T27" fmla="*/ 261 h 261"/>
                <a:gd name="T28" fmla="*/ 10 w 144"/>
                <a:gd name="T29" fmla="*/ 235 h 261"/>
                <a:gd name="T30" fmla="*/ 44 w 144"/>
                <a:gd name="T31" fmla="*/ 252 h 261"/>
                <a:gd name="T32" fmla="*/ 113 w 144"/>
                <a:gd name="T33" fmla="*/ 143 h 261"/>
                <a:gd name="T34" fmla="*/ 119 w 144"/>
                <a:gd name="T35" fmla="*/ 9 h 261"/>
                <a:gd name="T36" fmla="*/ 65 w 144"/>
                <a:gd name="T37" fmla="*/ 9 h 261"/>
                <a:gd name="T38" fmla="*/ 62 w 144"/>
                <a:gd name="T39" fmla="*/ 140 h 261"/>
                <a:gd name="T40" fmla="*/ 10 w 144"/>
                <a:gd name="T41" fmla="*/ 235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44" h="261">
                  <a:moveTo>
                    <a:pt x="45" y="261"/>
                  </a:moveTo>
                  <a:cubicBezTo>
                    <a:pt x="45" y="261"/>
                    <a:pt x="44" y="260"/>
                    <a:pt x="43" y="260"/>
                  </a:cubicBezTo>
                  <a:cubicBezTo>
                    <a:pt x="3" y="240"/>
                    <a:pt x="3" y="240"/>
                    <a:pt x="3" y="240"/>
                  </a:cubicBezTo>
                  <a:cubicBezTo>
                    <a:pt x="2" y="239"/>
                    <a:pt x="1" y="238"/>
                    <a:pt x="1" y="237"/>
                  </a:cubicBezTo>
                  <a:cubicBezTo>
                    <a:pt x="0" y="236"/>
                    <a:pt x="1" y="235"/>
                    <a:pt x="1" y="234"/>
                  </a:cubicBezTo>
                  <a:cubicBezTo>
                    <a:pt x="2" y="233"/>
                    <a:pt x="44" y="170"/>
                    <a:pt x="55" y="137"/>
                  </a:cubicBezTo>
                  <a:cubicBezTo>
                    <a:pt x="66" y="104"/>
                    <a:pt x="57" y="6"/>
                    <a:pt x="56" y="5"/>
                  </a:cubicBezTo>
                  <a:cubicBezTo>
                    <a:pt x="56" y="2"/>
                    <a:pt x="58" y="0"/>
                    <a:pt x="60" y="0"/>
                  </a:cubicBezTo>
                  <a:cubicBezTo>
                    <a:pt x="60" y="0"/>
                    <a:pt x="60" y="0"/>
                    <a:pt x="60" y="0"/>
                  </a:cubicBezTo>
                  <a:cubicBezTo>
                    <a:pt x="122" y="0"/>
                    <a:pt x="122" y="0"/>
                    <a:pt x="122" y="0"/>
                  </a:cubicBezTo>
                  <a:cubicBezTo>
                    <a:pt x="124" y="0"/>
                    <a:pt x="126" y="1"/>
                    <a:pt x="126" y="3"/>
                  </a:cubicBezTo>
                  <a:cubicBezTo>
                    <a:pt x="127" y="7"/>
                    <a:pt x="144" y="86"/>
                    <a:pt x="120" y="145"/>
                  </a:cubicBezTo>
                  <a:cubicBezTo>
                    <a:pt x="97" y="205"/>
                    <a:pt x="49" y="259"/>
                    <a:pt x="48" y="259"/>
                  </a:cubicBezTo>
                  <a:cubicBezTo>
                    <a:pt x="47" y="260"/>
                    <a:pt x="46" y="261"/>
                    <a:pt x="45" y="261"/>
                  </a:cubicBezTo>
                  <a:close/>
                  <a:moveTo>
                    <a:pt x="10" y="235"/>
                  </a:moveTo>
                  <a:cubicBezTo>
                    <a:pt x="44" y="252"/>
                    <a:pt x="44" y="252"/>
                    <a:pt x="44" y="252"/>
                  </a:cubicBezTo>
                  <a:cubicBezTo>
                    <a:pt x="54" y="241"/>
                    <a:pt x="93" y="194"/>
                    <a:pt x="113" y="143"/>
                  </a:cubicBezTo>
                  <a:cubicBezTo>
                    <a:pt x="133" y="91"/>
                    <a:pt x="122" y="24"/>
                    <a:pt x="119" y="9"/>
                  </a:cubicBezTo>
                  <a:cubicBezTo>
                    <a:pt x="65" y="9"/>
                    <a:pt x="65" y="9"/>
                    <a:pt x="65" y="9"/>
                  </a:cubicBezTo>
                  <a:cubicBezTo>
                    <a:pt x="67" y="29"/>
                    <a:pt x="73" y="109"/>
                    <a:pt x="62" y="140"/>
                  </a:cubicBezTo>
                  <a:cubicBezTo>
                    <a:pt x="52" y="169"/>
                    <a:pt x="20" y="220"/>
                    <a:pt x="10" y="235"/>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îŝlîďe">
              <a:extLst>
                <a:ext uri="{FF2B5EF4-FFF2-40B4-BE49-F238E27FC236}">
                  <a16:creationId xmlns:a16="http://schemas.microsoft.com/office/drawing/2014/main" id="{20CC7315-80E9-4026-8688-88C018013B31}"/>
                </a:ext>
              </a:extLst>
            </p:cNvPr>
            <p:cNvSpPr/>
            <p:nvPr/>
          </p:nvSpPr>
          <p:spPr bwMode="auto">
            <a:xfrm>
              <a:off x="4735513" y="4494213"/>
              <a:ext cx="282575" cy="292100"/>
            </a:xfrm>
            <a:custGeom>
              <a:avLst/>
              <a:gdLst>
                <a:gd name="T0" fmla="*/ 21 w 75"/>
                <a:gd name="T1" fmla="*/ 0 h 77"/>
                <a:gd name="T2" fmla="*/ 0 w 75"/>
                <a:gd name="T3" fmla="*/ 34 h 77"/>
                <a:gd name="T4" fmla="*/ 71 w 75"/>
                <a:gd name="T5" fmla="*/ 76 h 77"/>
                <a:gd name="T6" fmla="*/ 74 w 75"/>
                <a:gd name="T7" fmla="*/ 75 h 77"/>
                <a:gd name="T8" fmla="*/ 74 w 75"/>
                <a:gd name="T9" fmla="*/ 72 h 77"/>
                <a:gd name="T10" fmla="*/ 61 w 75"/>
                <a:gd name="T11" fmla="*/ 21 h 77"/>
                <a:gd name="T12" fmla="*/ 21 w 75"/>
                <a:gd name="T13" fmla="*/ 0 h 77"/>
              </a:gdLst>
              <a:ahLst/>
              <a:cxnLst>
                <a:cxn ang="0">
                  <a:pos x="T0" y="T1"/>
                </a:cxn>
                <a:cxn ang="0">
                  <a:pos x="T2" y="T3"/>
                </a:cxn>
                <a:cxn ang="0">
                  <a:pos x="T4" y="T5"/>
                </a:cxn>
                <a:cxn ang="0">
                  <a:pos x="T6" y="T7"/>
                </a:cxn>
                <a:cxn ang="0">
                  <a:pos x="T8" y="T9"/>
                </a:cxn>
                <a:cxn ang="0">
                  <a:pos x="T10" y="T11"/>
                </a:cxn>
                <a:cxn ang="0">
                  <a:pos x="T12" y="T13"/>
                </a:cxn>
              </a:cxnLst>
              <a:rect l="0" t="0" r="r" b="b"/>
              <a:pathLst>
                <a:path w="75" h="77">
                  <a:moveTo>
                    <a:pt x="21" y="0"/>
                  </a:moveTo>
                  <a:cubicBezTo>
                    <a:pt x="0" y="34"/>
                    <a:pt x="0" y="34"/>
                    <a:pt x="0" y="34"/>
                  </a:cubicBezTo>
                  <a:cubicBezTo>
                    <a:pt x="71" y="76"/>
                    <a:pt x="71" y="76"/>
                    <a:pt x="71" y="76"/>
                  </a:cubicBezTo>
                  <a:cubicBezTo>
                    <a:pt x="72" y="77"/>
                    <a:pt x="74" y="76"/>
                    <a:pt x="74" y="75"/>
                  </a:cubicBezTo>
                  <a:cubicBezTo>
                    <a:pt x="75" y="74"/>
                    <a:pt x="75" y="73"/>
                    <a:pt x="74" y="72"/>
                  </a:cubicBezTo>
                  <a:cubicBezTo>
                    <a:pt x="61" y="21"/>
                    <a:pt x="61" y="21"/>
                    <a:pt x="61" y="21"/>
                  </a:cubicBezTo>
                  <a:lnTo>
                    <a:pt x="21" y="0"/>
                  </a:lnTo>
                  <a:close/>
                </a:path>
              </a:pathLst>
            </a:custGeom>
            <a:solidFill>
              <a:srgbClr val="68E1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iś1idè">
              <a:extLst>
                <a:ext uri="{FF2B5EF4-FFF2-40B4-BE49-F238E27FC236}">
                  <a16:creationId xmlns:a16="http://schemas.microsoft.com/office/drawing/2014/main" id="{7D6406DF-EE04-4B5E-8A84-2F718BABCEB2}"/>
                </a:ext>
              </a:extLst>
            </p:cNvPr>
            <p:cNvSpPr/>
            <p:nvPr/>
          </p:nvSpPr>
          <p:spPr bwMode="auto">
            <a:xfrm>
              <a:off x="4719638" y="4479925"/>
              <a:ext cx="314325" cy="317500"/>
            </a:xfrm>
            <a:custGeom>
              <a:avLst/>
              <a:gdLst>
                <a:gd name="T0" fmla="*/ 76 w 83"/>
                <a:gd name="T1" fmla="*/ 84 h 84"/>
                <a:gd name="T2" fmla="*/ 74 w 83"/>
                <a:gd name="T3" fmla="*/ 84 h 84"/>
                <a:gd name="T4" fmla="*/ 73 w 83"/>
                <a:gd name="T5" fmla="*/ 84 h 84"/>
                <a:gd name="T6" fmla="*/ 2 w 83"/>
                <a:gd name="T7" fmla="*/ 41 h 84"/>
                <a:gd name="T8" fmla="*/ 0 w 83"/>
                <a:gd name="T9" fmla="*/ 39 h 84"/>
                <a:gd name="T10" fmla="*/ 0 w 83"/>
                <a:gd name="T11" fmla="*/ 36 h 84"/>
                <a:gd name="T12" fmla="*/ 21 w 83"/>
                <a:gd name="T13" fmla="*/ 2 h 84"/>
                <a:gd name="T14" fmla="*/ 26 w 83"/>
                <a:gd name="T15" fmla="*/ 1 h 84"/>
                <a:gd name="T16" fmla="*/ 67 w 83"/>
                <a:gd name="T17" fmla="*/ 21 h 84"/>
                <a:gd name="T18" fmla="*/ 69 w 83"/>
                <a:gd name="T19" fmla="*/ 24 h 84"/>
                <a:gd name="T20" fmla="*/ 82 w 83"/>
                <a:gd name="T21" fmla="*/ 75 h 84"/>
                <a:gd name="T22" fmla="*/ 81 w 83"/>
                <a:gd name="T23" fmla="*/ 82 h 84"/>
                <a:gd name="T24" fmla="*/ 76 w 83"/>
                <a:gd name="T25" fmla="*/ 84 h 84"/>
                <a:gd name="T26" fmla="*/ 10 w 83"/>
                <a:gd name="T27" fmla="*/ 36 h 84"/>
                <a:gd name="T28" fmla="*/ 73 w 83"/>
                <a:gd name="T29" fmla="*/ 74 h 84"/>
                <a:gd name="T30" fmla="*/ 62 w 83"/>
                <a:gd name="T31" fmla="*/ 27 h 84"/>
                <a:gd name="T32" fmla="*/ 26 w 83"/>
                <a:gd name="T33" fmla="*/ 10 h 84"/>
                <a:gd name="T34" fmla="*/ 10 w 83"/>
                <a:gd name="T35" fmla="*/ 36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83" h="84">
                  <a:moveTo>
                    <a:pt x="76" y="84"/>
                  </a:moveTo>
                  <a:cubicBezTo>
                    <a:pt x="75" y="84"/>
                    <a:pt x="74" y="84"/>
                    <a:pt x="74" y="84"/>
                  </a:cubicBezTo>
                  <a:cubicBezTo>
                    <a:pt x="73" y="84"/>
                    <a:pt x="73" y="84"/>
                    <a:pt x="73" y="84"/>
                  </a:cubicBezTo>
                  <a:cubicBezTo>
                    <a:pt x="2" y="41"/>
                    <a:pt x="2" y="41"/>
                    <a:pt x="2" y="41"/>
                  </a:cubicBezTo>
                  <a:cubicBezTo>
                    <a:pt x="1" y="41"/>
                    <a:pt x="0" y="40"/>
                    <a:pt x="0" y="39"/>
                  </a:cubicBezTo>
                  <a:cubicBezTo>
                    <a:pt x="0" y="38"/>
                    <a:pt x="0" y="36"/>
                    <a:pt x="0" y="36"/>
                  </a:cubicBezTo>
                  <a:cubicBezTo>
                    <a:pt x="21" y="2"/>
                    <a:pt x="21" y="2"/>
                    <a:pt x="21" y="2"/>
                  </a:cubicBezTo>
                  <a:cubicBezTo>
                    <a:pt x="22" y="0"/>
                    <a:pt x="25" y="0"/>
                    <a:pt x="26" y="1"/>
                  </a:cubicBezTo>
                  <a:cubicBezTo>
                    <a:pt x="67" y="21"/>
                    <a:pt x="67" y="21"/>
                    <a:pt x="67" y="21"/>
                  </a:cubicBezTo>
                  <a:cubicBezTo>
                    <a:pt x="68" y="22"/>
                    <a:pt x="69" y="22"/>
                    <a:pt x="69" y="24"/>
                  </a:cubicBezTo>
                  <a:cubicBezTo>
                    <a:pt x="82" y="75"/>
                    <a:pt x="82" y="75"/>
                    <a:pt x="82" y="75"/>
                  </a:cubicBezTo>
                  <a:cubicBezTo>
                    <a:pt x="83" y="77"/>
                    <a:pt x="83" y="80"/>
                    <a:pt x="81" y="82"/>
                  </a:cubicBezTo>
                  <a:cubicBezTo>
                    <a:pt x="80" y="84"/>
                    <a:pt x="78" y="84"/>
                    <a:pt x="76" y="84"/>
                  </a:cubicBezTo>
                  <a:close/>
                  <a:moveTo>
                    <a:pt x="10" y="36"/>
                  </a:moveTo>
                  <a:cubicBezTo>
                    <a:pt x="73" y="74"/>
                    <a:pt x="73" y="74"/>
                    <a:pt x="73" y="74"/>
                  </a:cubicBezTo>
                  <a:cubicBezTo>
                    <a:pt x="62" y="27"/>
                    <a:pt x="62" y="27"/>
                    <a:pt x="62" y="27"/>
                  </a:cubicBezTo>
                  <a:cubicBezTo>
                    <a:pt x="26" y="10"/>
                    <a:pt x="26" y="10"/>
                    <a:pt x="26" y="10"/>
                  </a:cubicBezTo>
                  <a:lnTo>
                    <a:pt x="10" y="36"/>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ïṣľïḍé">
              <a:extLst>
                <a:ext uri="{FF2B5EF4-FFF2-40B4-BE49-F238E27FC236}">
                  <a16:creationId xmlns:a16="http://schemas.microsoft.com/office/drawing/2014/main" id="{AE670642-606B-4834-84B1-F0798892CDEE}"/>
                </a:ext>
              </a:extLst>
            </p:cNvPr>
            <p:cNvSpPr/>
            <p:nvPr/>
          </p:nvSpPr>
          <p:spPr bwMode="auto">
            <a:xfrm>
              <a:off x="5108575" y="2994025"/>
              <a:ext cx="230188" cy="487363"/>
            </a:xfrm>
            <a:custGeom>
              <a:avLst/>
              <a:gdLst>
                <a:gd name="T0" fmla="*/ 145 w 145"/>
                <a:gd name="T1" fmla="*/ 0 h 307"/>
                <a:gd name="T2" fmla="*/ 110 w 145"/>
                <a:gd name="T3" fmla="*/ 307 h 307"/>
                <a:gd name="T4" fmla="*/ 0 w 145"/>
                <a:gd name="T5" fmla="*/ 12 h 307"/>
                <a:gd name="T6" fmla="*/ 145 w 145"/>
                <a:gd name="T7" fmla="*/ 0 h 307"/>
              </a:gdLst>
              <a:ahLst/>
              <a:cxnLst>
                <a:cxn ang="0">
                  <a:pos x="T0" y="T1"/>
                </a:cxn>
                <a:cxn ang="0">
                  <a:pos x="T2" y="T3"/>
                </a:cxn>
                <a:cxn ang="0">
                  <a:pos x="T4" y="T5"/>
                </a:cxn>
                <a:cxn ang="0">
                  <a:pos x="T6" y="T7"/>
                </a:cxn>
              </a:cxnLst>
              <a:rect l="0" t="0" r="r" b="b"/>
              <a:pathLst>
                <a:path w="145" h="307">
                  <a:moveTo>
                    <a:pt x="145" y="0"/>
                  </a:moveTo>
                  <a:lnTo>
                    <a:pt x="110" y="307"/>
                  </a:lnTo>
                  <a:lnTo>
                    <a:pt x="0" y="12"/>
                  </a:lnTo>
                  <a:lnTo>
                    <a:pt x="1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îṣľîďê">
              <a:extLst>
                <a:ext uri="{FF2B5EF4-FFF2-40B4-BE49-F238E27FC236}">
                  <a16:creationId xmlns:a16="http://schemas.microsoft.com/office/drawing/2014/main" id="{53A874AE-5304-426D-95ED-F8BA3D4C2CD7}"/>
                </a:ext>
              </a:extLst>
            </p:cNvPr>
            <p:cNvSpPr/>
            <p:nvPr/>
          </p:nvSpPr>
          <p:spPr bwMode="auto">
            <a:xfrm>
              <a:off x="5094288" y="2979738"/>
              <a:ext cx="260350" cy="517525"/>
            </a:xfrm>
            <a:custGeom>
              <a:avLst/>
              <a:gdLst>
                <a:gd name="T0" fmla="*/ 50 w 69"/>
                <a:gd name="T1" fmla="*/ 137 h 137"/>
                <a:gd name="T2" fmla="*/ 46 w 69"/>
                <a:gd name="T3" fmla="*/ 134 h 137"/>
                <a:gd name="T4" fmla="*/ 0 w 69"/>
                <a:gd name="T5" fmla="*/ 11 h 137"/>
                <a:gd name="T6" fmla="*/ 1 w 69"/>
                <a:gd name="T7" fmla="*/ 7 h 137"/>
                <a:gd name="T8" fmla="*/ 4 w 69"/>
                <a:gd name="T9" fmla="*/ 5 h 137"/>
                <a:gd name="T10" fmla="*/ 64 w 69"/>
                <a:gd name="T11" fmla="*/ 0 h 137"/>
                <a:gd name="T12" fmla="*/ 69 w 69"/>
                <a:gd name="T13" fmla="*/ 4 h 137"/>
                <a:gd name="T14" fmla="*/ 69 w 69"/>
                <a:gd name="T15" fmla="*/ 5 h 137"/>
                <a:gd name="T16" fmla="*/ 54 w 69"/>
                <a:gd name="T17" fmla="*/ 133 h 137"/>
                <a:gd name="T18" fmla="*/ 50 w 69"/>
                <a:gd name="T19" fmla="*/ 137 h 137"/>
                <a:gd name="T20" fmla="*/ 10 w 69"/>
                <a:gd name="T21" fmla="*/ 13 h 137"/>
                <a:gd name="T22" fmla="*/ 48 w 69"/>
                <a:gd name="T23" fmla="*/ 115 h 137"/>
                <a:gd name="T24" fmla="*/ 60 w 69"/>
                <a:gd name="T25" fmla="*/ 9 h 137"/>
                <a:gd name="T26" fmla="*/ 10 w 69"/>
                <a:gd name="T27" fmla="*/ 1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137">
                  <a:moveTo>
                    <a:pt x="50" y="137"/>
                  </a:moveTo>
                  <a:cubicBezTo>
                    <a:pt x="48" y="137"/>
                    <a:pt x="47" y="136"/>
                    <a:pt x="46" y="134"/>
                  </a:cubicBezTo>
                  <a:cubicBezTo>
                    <a:pt x="0" y="11"/>
                    <a:pt x="0" y="11"/>
                    <a:pt x="0" y="11"/>
                  </a:cubicBezTo>
                  <a:cubicBezTo>
                    <a:pt x="0" y="9"/>
                    <a:pt x="0" y="8"/>
                    <a:pt x="1" y="7"/>
                  </a:cubicBezTo>
                  <a:cubicBezTo>
                    <a:pt x="2" y="6"/>
                    <a:pt x="3" y="5"/>
                    <a:pt x="4" y="5"/>
                  </a:cubicBezTo>
                  <a:cubicBezTo>
                    <a:pt x="64" y="0"/>
                    <a:pt x="64" y="0"/>
                    <a:pt x="64" y="0"/>
                  </a:cubicBezTo>
                  <a:cubicBezTo>
                    <a:pt x="66" y="0"/>
                    <a:pt x="68" y="2"/>
                    <a:pt x="69" y="4"/>
                  </a:cubicBezTo>
                  <a:cubicBezTo>
                    <a:pt x="69" y="4"/>
                    <a:pt x="69" y="5"/>
                    <a:pt x="69" y="5"/>
                  </a:cubicBezTo>
                  <a:cubicBezTo>
                    <a:pt x="54" y="133"/>
                    <a:pt x="54" y="133"/>
                    <a:pt x="54" y="133"/>
                  </a:cubicBezTo>
                  <a:cubicBezTo>
                    <a:pt x="54" y="135"/>
                    <a:pt x="52" y="137"/>
                    <a:pt x="50" y="137"/>
                  </a:cubicBezTo>
                  <a:close/>
                  <a:moveTo>
                    <a:pt x="10" y="13"/>
                  </a:moveTo>
                  <a:cubicBezTo>
                    <a:pt x="48" y="115"/>
                    <a:pt x="48" y="115"/>
                    <a:pt x="48" y="115"/>
                  </a:cubicBezTo>
                  <a:cubicBezTo>
                    <a:pt x="60" y="9"/>
                    <a:pt x="60" y="9"/>
                    <a:pt x="60" y="9"/>
                  </a:cubicBezTo>
                  <a:lnTo>
                    <a:pt x="10" y="13"/>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í$1ïḍé">
              <a:extLst>
                <a:ext uri="{FF2B5EF4-FFF2-40B4-BE49-F238E27FC236}">
                  <a16:creationId xmlns:a16="http://schemas.microsoft.com/office/drawing/2014/main" id="{158E651B-D06C-4E7C-A217-801F22CACCB0}"/>
                </a:ext>
              </a:extLst>
            </p:cNvPr>
            <p:cNvSpPr/>
            <p:nvPr/>
          </p:nvSpPr>
          <p:spPr bwMode="auto">
            <a:xfrm>
              <a:off x="5173663" y="2938463"/>
              <a:ext cx="112713" cy="109538"/>
            </a:xfrm>
            <a:custGeom>
              <a:avLst/>
              <a:gdLst>
                <a:gd name="T0" fmla="*/ 0 w 30"/>
                <a:gd name="T1" fmla="*/ 2 h 29"/>
                <a:gd name="T2" fmla="*/ 28 w 30"/>
                <a:gd name="T3" fmla="*/ 0 h 29"/>
                <a:gd name="T4" fmla="*/ 28 w 30"/>
                <a:gd name="T5" fmla="*/ 0 h 29"/>
                <a:gd name="T6" fmla="*/ 29 w 30"/>
                <a:gd name="T7" fmla="*/ 16 h 29"/>
                <a:gd name="T8" fmla="*/ 18 w 30"/>
                <a:gd name="T9" fmla="*/ 28 h 29"/>
                <a:gd name="T10" fmla="*/ 14 w 30"/>
                <a:gd name="T11" fmla="*/ 29 h 29"/>
                <a:gd name="T12" fmla="*/ 2 w 30"/>
                <a:gd name="T13" fmla="*/ 18 h 29"/>
                <a:gd name="T14" fmla="*/ 0 w 30"/>
                <a:gd name="T15" fmla="*/ 2 h 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29">
                  <a:moveTo>
                    <a:pt x="0" y="2"/>
                  </a:moveTo>
                  <a:cubicBezTo>
                    <a:pt x="28" y="0"/>
                    <a:pt x="28" y="0"/>
                    <a:pt x="28" y="0"/>
                  </a:cubicBezTo>
                  <a:cubicBezTo>
                    <a:pt x="28" y="0"/>
                    <a:pt x="28" y="0"/>
                    <a:pt x="28" y="0"/>
                  </a:cubicBezTo>
                  <a:cubicBezTo>
                    <a:pt x="29" y="16"/>
                    <a:pt x="29" y="16"/>
                    <a:pt x="29" y="16"/>
                  </a:cubicBezTo>
                  <a:cubicBezTo>
                    <a:pt x="30" y="22"/>
                    <a:pt x="25" y="28"/>
                    <a:pt x="18" y="28"/>
                  </a:cubicBezTo>
                  <a:cubicBezTo>
                    <a:pt x="14" y="29"/>
                    <a:pt x="14" y="29"/>
                    <a:pt x="14" y="29"/>
                  </a:cubicBezTo>
                  <a:cubicBezTo>
                    <a:pt x="8" y="29"/>
                    <a:pt x="2" y="25"/>
                    <a:pt x="2" y="18"/>
                  </a:cubicBezTo>
                  <a:cubicBezTo>
                    <a:pt x="0" y="2"/>
                    <a:pt x="0" y="2"/>
                    <a:pt x="0" y="2"/>
                  </a:cubicBezTo>
                  <a:close/>
                </a:path>
              </a:pathLst>
            </a:custGeom>
            <a:solidFill>
              <a:srgbClr val="FFC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ïṥľîďê">
              <a:extLst>
                <a:ext uri="{FF2B5EF4-FFF2-40B4-BE49-F238E27FC236}">
                  <a16:creationId xmlns:a16="http://schemas.microsoft.com/office/drawing/2014/main" id="{B1BE5D07-1279-47FF-A728-525796D1FCCF}"/>
                </a:ext>
              </a:extLst>
            </p:cNvPr>
            <p:cNvSpPr/>
            <p:nvPr/>
          </p:nvSpPr>
          <p:spPr bwMode="auto">
            <a:xfrm>
              <a:off x="5157788" y="2922588"/>
              <a:ext cx="144463" cy="139700"/>
            </a:xfrm>
            <a:custGeom>
              <a:avLst/>
              <a:gdLst>
                <a:gd name="T0" fmla="*/ 17 w 38"/>
                <a:gd name="T1" fmla="*/ 37 h 37"/>
                <a:gd name="T2" fmla="*/ 7 w 38"/>
                <a:gd name="T3" fmla="*/ 33 h 37"/>
                <a:gd name="T4" fmla="*/ 1 w 38"/>
                <a:gd name="T5" fmla="*/ 23 h 37"/>
                <a:gd name="T6" fmla="*/ 0 w 38"/>
                <a:gd name="T7" fmla="*/ 7 h 37"/>
                <a:gd name="T8" fmla="*/ 4 w 38"/>
                <a:gd name="T9" fmla="*/ 2 h 37"/>
                <a:gd name="T10" fmla="*/ 31 w 38"/>
                <a:gd name="T11" fmla="*/ 0 h 37"/>
                <a:gd name="T12" fmla="*/ 34 w 38"/>
                <a:gd name="T13" fmla="*/ 1 h 37"/>
                <a:gd name="T14" fmla="*/ 36 w 38"/>
                <a:gd name="T15" fmla="*/ 3 h 37"/>
                <a:gd name="T16" fmla="*/ 37 w 38"/>
                <a:gd name="T17" fmla="*/ 19 h 37"/>
                <a:gd name="T18" fmla="*/ 23 w 38"/>
                <a:gd name="T19" fmla="*/ 37 h 37"/>
                <a:gd name="T20" fmla="*/ 23 w 38"/>
                <a:gd name="T21" fmla="*/ 37 h 37"/>
                <a:gd name="T22" fmla="*/ 19 w 38"/>
                <a:gd name="T23" fmla="*/ 37 h 37"/>
                <a:gd name="T24" fmla="*/ 17 w 38"/>
                <a:gd name="T25" fmla="*/ 37 h 37"/>
                <a:gd name="T26" fmla="*/ 22 w 38"/>
                <a:gd name="T27" fmla="*/ 32 h 37"/>
                <a:gd name="T28" fmla="*/ 22 w 38"/>
                <a:gd name="T29" fmla="*/ 32 h 37"/>
                <a:gd name="T30" fmla="*/ 8 w 38"/>
                <a:gd name="T31" fmla="*/ 10 h 37"/>
                <a:gd name="T32" fmla="*/ 9 w 38"/>
                <a:gd name="T33" fmla="*/ 22 h 37"/>
                <a:gd name="T34" fmla="*/ 12 w 38"/>
                <a:gd name="T35" fmla="*/ 27 h 37"/>
                <a:gd name="T36" fmla="*/ 18 w 38"/>
                <a:gd name="T37" fmla="*/ 29 h 37"/>
                <a:gd name="T38" fmla="*/ 22 w 38"/>
                <a:gd name="T39" fmla="*/ 28 h 37"/>
                <a:gd name="T40" fmla="*/ 29 w 38"/>
                <a:gd name="T41" fmla="*/ 20 h 37"/>
                <a:gd name="T42" fmla="*/ 28 w 38"/>
                <a:gd name="T43" fmla="*/ 8 h 37"/>
                <a:gd name="T44" fmla="*/ 8 w 38"/>
                <a:gd name="T45"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8" h="37">
                  <a:moveTo>
                    <a:pt x="17" y="37"/>
                  </a:moveTo>
                  <a:cubicBezTo>
                    <a:pt x="13" y="37"/>
                    <a:pt x="10" y="36"/>
                    <a:pt x="7" y="33"/>
                  </a:cubicBezTo>
                  <a:cubicBezTo>
                    <a:pt x="4" y="31"/>
                    <a:pt x="2" y="27"/>
                    <a:pt x="1" y="23"/>
                  </a:cubicBezTo>
                  <a:cubicBezTo>
                    <a:pt x="0" y="7"/>
                    <a:pt x="0" y="7"/>
                    <a:pt x="0" y="7"/>
                  </a:cubicBezTo>
                  <a:cubicBezTo>
                    <a:pt x="0" y="4"/>
                    <a:pt x="1" y="3"/>
                    <a:pt x="4" y="2"/>
                  </a:cubicBezTo>
                  <a:cubicBezTo>
                    <a:pt x="31" y="0"/>
                    <a:pt x="31" y="0"/>
                    <a:pt x="31" y="0"/>
                  </a:cubicBezTo>
                  <a:cubicBezTo>
                    <a:pt x="32" y="0"/>
                    <a:pt x="33" y="0"/>
                    <a:pt x="34" y="1"/>
                  </a:cubicBezTo>
                  <a:cubicBezTo>
                    <a:pt x="35" y="1"/>
                    <a:pt x="35" y="2"/>
                    <a:pt x="36" y="3"/>
                  </a:cubicBezTo>
                  <a:cubicBezTo>
                    <a:pt x="37" y="19"/>
                    <a:pt x="37" y="19"/>
                    <a:pt x="37" y="19"/>
                  </a:cubicBezTo>
                  <a:cubicBezTo>
                    <a:pt x="38" y="28"/>
                    <a:pt x="31" y="36"/>
                    <a:pt x="23" y="37"/>
                  </a:cubicBezTo>
                  <a:cubicBezTo>
                    <a:pt x="23" y="37"/>
                    <a:pt x="23" y="37"/>
                    <a:pt x="23" y="37"/>
                  </a:cubicBezTo>
                  <a:cubicBezTo>
                    <a:pt x="19" y="37"/>
                    <a:pt x="19" y="37"/>
                    <a:pt x="19" y="37"/>
                  </a:cubicBezTo>
                  <a:lnTo>
                    <a:pt x="17" y="37"/>
                  </a:lnTo>
                  <a:close/>
                  <a:moveTo>
                    <a:pt x="22" y="32"/>
                  </a:moveTo>
                  <a:cubicBezTo>
                    <a:pt x="22" y="32"/>
                    <a:pt x="22" y="32"/>
                    <a:pt x="22" y="32"/>
                  </a:cubicBezTo>
                  <a:moveTo>
                    <a:pt x="8" y="10"/>
                  </a:moveTo>
                  <a:cubicBezTo>
                    <a:pt x="9" y="22"/>
                    <a:pt x="9" y="22"/>
                    <a:pt x="9" y="22"/>
                  </a:cubicBezTo>
                  <a:cubicBezTo>
                    <a:pt x="10" y="24"/>
                    <a:pt x="11" y="26"/>
                    <a:pt x="12" y="27"/>
                  </a:cubicBezTo>
                  <a:cubicBezTo>
                    <a:pt x="14" y="28"/>
                    <a:pt x="16" y="29"/>
                    <a:pt x="18" y="29"/>
                  </a:cubicBezTo>
                  <a:cubicBezTo>
                    <a:pt x="22" y="28"/>
                    <a:pt x="22" y="28"/>
                    <a:pt x="22" y="28"/>
                  </a:cubicBezTo>
                  <a:cubicBezTo>
                    <a:pt x="26" y="28"/>
                    <a:pt x="29" y="24"/>
                    <a:pt x="29" y="20"/>
                  </a:cubicBezTo>
                  <a:cubicBezTo>
                    <a:pt x="28" y="8"/>
                    <a:pt x="28" y="8"/>
                    <a:pt x="28" y="8"/>
                  </a:cubicBezTo>
                  <a:lnTo>
                    <a:pt x="8" y="10"/>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ï$ľïďè">
              <a:extLst>
                <a:ext uri="{FF2B5EF4-FFF2-40B4-BE49-F238E27FC236}">
                  <a16:creationId xmlns:a16="http://schemas.microsoft.com/office/drawing/2014/main" id="{CE401742-1DB1-44F0-93F1-0BCA80E89055}"/>
                </a:ext>
              </a:extLst>
            </p:cNvPr>
            <p:cNvSpPr/>
            <p:nvPr/>
          </p:nvSpPr>
          <p:spPr bwMode="auto">
            <a:xfrm>
              <a:off x="4719638" y="2073275"/>
              <a:ext cx="849313" cy="706438"/>
            </a:xfrm>
            <a:custGeom>
              <a:avLst/>
              <a:gdLst>
                <a:gd name="T0" fmla="*/ 40 w 225"/>
                <a:gd name="T1" fmla="*/ 181 h 187"/>
                <a:gd name="T2" fmla="*/ 35 w 225"/>
                <a:gd name="T3" fmla="*/ 175 h 187"/>
                <a:gd name="T4" fmla="*/ 3 w 225"/>
                <a:gd name="T5" fmla="*/ 103 h 187"/>
                <a:gd name="T6" fmla="*/ 1 w 225"/>
                <a:gd name="T7" fmla="*/ 81 h 187"/>
                <a:gd name="T8" fmla="*/ 24 w 225"/>
                <a:gd name="T9" fmla="*/ 48 h 187"/>
                <a:gd name="T10" fmla="*/ 36 w 225"/>
                <a:gd name="T11" fmla="*/ 37 h 187"/>
                <a:gd name="T12" fmla="*/ 51 w 225"/>
                <a:gd name="T13" fmla="*/ 20 h 187"/>
                <a:gd name="T14" fmla="*/ 135 w 225"/>
                <a:gd name="T15" fmla="*/ 1 h 187"/>
                <a:gd name="T16" fmla="*/ 172 w 225"/>
                <a:gd name="T17" fmla="*/ 7 h 187"/>
                <a:gd name="T18" fmla="*/ 191 w 225"/>
                <a:gd name="T19" fmla="*/ 37 h 187"/>
                <a:gd name="T20" fmla="*/ 218 w 225"/>
                <a:gd name="T21" fmla="*/ 52 h 187"/>
                <a:gd name="T22" fmla="*/ 224 w 225"/>
                <a:gd name="T23" fmla="*/ 145 h 187"/>
                <a:gd name="T24" fmla="*/ 207 w 225"/>
                <a:gd name="T25" fmla="*/ 145 h 187"/>
                <a:gd name="T26" fmla="*/ 77 w 225"/>
                <a:gd name="T27" fmla="*/ 176 h 187"/>
                <a:gd name="T28" fmla="*/ 41 w 225"/>
                <a:gd name="T29" fmla="*/ 182 h 187"/>
                <a:gd name="T30" fmla="*/ 40 w 225"/>
                <a:gd name="T31" fmla="*/ 181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187">
                  <a:moveTo>
                    <a:pt x="40" y="181"/>
                  </a:moveTo>
                  <a:cubicBezTo>
                    <a:pt x="38" y="179"/>
                    <a:pt x="36" y="177"/>
                    <a:pt x="35" y="175"/>
                  </a:cubicBezTo>
                  <a:cubicBezTo>
                    <a:pt x="20" y="153"/>
                    <a:pt x="10" y="129"/>
                    <a:pt x="3" y="103"/>
                  </a:cubicBezTo>
                  <a:cubicBezTo>
                    <a:pt x="1" y="96"/>
                    <a:pt x="0" y="89"/>
                    <a:pt x="1" y="81"/>
                  </a:cubicBezTo>
                  <a:cubicBezTo>
                    <a:pt x="3" y="68"/>
                    <a:pt x="14" y="57"/>
                    <a:pt x="24" y="48"/>
                  </a:cubicBezTo>
                  <a:cubicBezTo>
                    <a:pt x="29" y="43"/>
                    <a:pt x="32" y="43"/>
                    <a:pt x="36" y="37"/>
                  </a:cubicBezTo>
                  <a:cubicBezTo>
                    <a:pt x="40" y="30"/>
                    <a:pt x="45" y="25"/>
                    <a:pt x="51" y="20"/>
                  </a:cubicBezTo>
                  <a:cubicBezTo>
                    <a:pt x="74" y="2"/>
                    <a:pt x="106" y="0"/>
                    <a:pt x="135" y="1"/>
                  </a:cubicBezTo>
                  <a:cubicBezTo>
                    <a:pt x="148" y="1"/>
                    <a:pt x="161" y="2"/>
                    <a:pt x="172" y="7"/>
                  </a:cubicBezTo>
                  <a:cubicBezTo>
                    <a:pt x="183" y="13"/>
                    <a:pt x="192" y="25"/>
                    <a:pt x="191" y="37"/>
                  </a:cubicBezTo>
                  <a:cubicBezTo>
                    <a:pt x="205" y="36"/>
                    <a:pt x="213" y="37"/>
                    <a:pt x="218" y="52"/>
                  </a:cubicBezTo>
                  <a:cubicBezTo>
                    <a:pt x="225" y="77"/>
                    <a:pt x="224" y="145"/>
                    <a:pt x="224" y="145"/>
                  </a:cubicBezTo>
                  <a:cubicBezTo>
                    <a:pt x="207" y="145"/>
                    <a:pt x="207" y="145"/>
                    <a:pt x="207" y="145"/>
                  </a:cubicBezTo>
                  <a:cubicBezTo>
                    <a:pt x="77" y="176"/>
                    <a:pt x="77" y="176"/>
                    <a:pt x="77" y="176"/>
                  </a:cubicBezTo>
                  <a:cubicBezTo>
                    <a:pt x="69" y="178"/>
                    <a:pt x="48" y="187"/>
                    <a:pt x="41" y="182"/>
                  </a:cubicBezTo>
                  <a:cubicBezTo>
                    <a:pt x="40" y="182"/>
                    <a:pt x="40" y="182"/>
                    <a:pt x="40" y="181"/>
                  </a:cubicBezTo>
                  <a:close/>
                </a:path>
              </a:pathLst>
            </a:custGeom>
            <a:solidFill>
              <a:srgbClr val="72585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íśļîḑé">
              <a:extLst>
                <a:ext uri="{FF2B5EF4-FFF2-40B4-BE49-F238E27FC236}">
                  <a16:creationId xmlns:a16="http://schemas.microsoft.com/office/drawing/2014/main" id="{9173780C-C25E-49A7-B707-DB2B7D8E0217}"/>
                </a:ext>
              </a:extLst>
            </p:cNvPr>
            <p:cNvSpPr/>
            <p:nvPr/>
          </p:nvSpPr>
          <p:spPr bwMode="auto">
            <a:xfrm>
              <a:off x="4705350" y="2057400"/>
              <a:ext cx="882650" cy="725488"/>
            </a:xfrm>
            <a:custGeom>
              <a:avLst/>
              <a:gdLst>
                <a:gd name="T0" fmla="*/ 52 w 234"/>
                <a:gd name="T1" fmla="*/ 192 h 192"/>
                <a:gd name="T2" fmla="*/ 43 w 234"/>
                <a:gd name="T3" fmla="*/ 190 h 192"/>
                <a:gd name="T4" fmla="*/ 41 w 234"/>
                <a:gd name="T5" fmla="*/ 188 h 192"/>
                <a:gd name="T6" fmla="*/ 35 w 234"/>
                <a:gd name="T7" fmla="*/ 181 h 192"/>
                <a:gd name="T8" fmla="*/ 3 w 234"/>
                <a:gd name="T9" fmla="*/ 108 h 192"/>
                <a:gd name="T10" fmla="*/ 1 w 234"/>
                <a:gd name="T11" fmla="*/ 85 h 192"/>
                <a:gd name="T12" fmla="*/ 25 w 234"/>
                <a:gd name="T13" fmla="*/ 49 h 192"/>
                <a:gd name="T14" fmla="*/ 31 w 234"/>
                <a:gd name="T15" fmla="*/ 45 h 192"/>
                <a:gd name="T16" fmla="*/ 37 w 234"/>
                <a:gd name="T17" fmla="*/ 39 h 192"/>
                <a:gd name="T18" fmla="*/ 53 w 234"/>
                <a:gd name="T19" fmla="*/ 21 h 192"/>
                <a:gd name="T20" fmla="*/ 139 w 234"/>
                <a:gd name="T21" fmla="*/ 1 h 192"/>
                <a:gd name="T22" fmla="*/ 178 w 234"/>
                <a:gd name="T23" fmla="*/ 8 h 192"/>
                <a:gd name="T24" fmla="*/ 199 w 234"/>
                <a:gd name="T25" fmla="*/ 37 h 192"/>
                <a:gd name="T26" fmla="*/ 226 w 234"/>
                <a:gd name="T27" fmla="*/ 55 h 192"/>
                <a:gd name="T28" fmla="*/ 233 w 234"/>
                <a:gd name="T29" fmla="*/ 149 h 192"/>
                <a:gd name="T30" fmla="*/ 229 w 234"/>
                <a:gd name="T31" fmla="*/ 153 h 192"/>
                <a:gd name="T32" fmla="*/ 212 w 234"/>
                <a:gd name="T33" fmla="*/ 154 h 192"/>
                <a:gd name="T34" fmla="*/ 83 w 234"/>
                <a:gd name="T35" fmla="*/ 185 h 192"/>
                <a:gd name="T36" fmla="*/ 75 w 234"/>
                <a:gd name="T37" fmla="*/ 187 h 192"/>
                <a:gd name="T38" fmla="*/ 52 w 234"/>
                <a:gd name="T39" fmla="*/ 192 h 192"/>
                <a:gd name="T40" fmla="*/ 130 w 234"/>
                <a:gd name="T41" fmla="*/ 9 h 192"/>
                <a:gd name="T42" fmla="*/ 58 w 234"/>
                <a:gd name="T43" fmla="*/ 28 h 192"/>
                <a:gd name="T44" fmla="*/ 44 w 234"/>
                <a:gd name="T45" fmla="*/ 43 h 192"/>
                <a:gd name="T46" fmla="*/ 35 w 234"/>
                <a:gd name="T47" fmla="*/ 51 h 192"/>
                <a:gd name="T48" fmla="*/ 31 w 234"/>
                <a:gd name="T49" fmla="*/ 55 h 192"/>
                <a:gd name="T50" fmla="*/ 9 w 234"/>
                <a:gd name="T51" fmla="*/ 86 h 192"/>
                <a:gd name="T52" fmla="*/ 11 w 234"/>
                <a:gd name="T53" fmla="*/ 106 h 192"/>
                <a:gd name="T54" fmla="*/ 42 w 234"/>
                <a:gd name="T55" fmla="*/ 176 h 192"/>
                <a:gd name="T56" fmla="*/ 46 w 234"/>
                <a:gd name="T57" fmla="*/ 182 h 192"/>
                <a:gd name="T58" fmla="*/ 46 w 234"/>
                <a:gd name="T59" fmla="*/ 182 h 192"/>
                <a:gd name="T60" fmla="*/ 48 w 234"/>
                <a:gd name="T61" fmla="*/ 183 h 192"/>
                <a:gd name="T62" fmla="*/ 73 w 234"/>
                <a:gd name="T63" fmla="*/ 179 h 192"/>
                <a:gd name="T64" fmla="*/ 81 w 234"/>
                <a:gd name="T65" fmla="*/ 177 h 192"/>
                <a:gd name="T66" fmla="*/ 210 w 234"/>
                <a:gd name="T67" fmla="*/ 146 h 192"/>
                <a:gd name="T68" fmla="*/ 211 w 234"/>
                <a:gd name="T69" fmla="*/ 146 h 192"/>
                <a:gd name="T70" fmla="*/ 225 w 234"/>
                <a:gd name="T71" fmla="*/ 145 h 192"/>
                <a:gd name="T72" fmla="*/ 219 w 234"/>
                <a:gd name="T73" fmla="*/ 58 h 192"/>
                <a:gd name="T74" fmla="*/ 196 w 234"/>
                <a:gd name="T75" fmla="*/ 45 h 192"/>
                <a:gd name="T76" fmla="*/ 192 w 234"/>
                <a:gd name="T77" fmla="*/ 44 h 192"/>
                <a:gd name="T78" fmla="*/ 191 w 234"/>
                <a:gd name="T79" fmla="*/ 41 h 192"/>
                <a:gd name="T80" fmla="*/ 174 w 234"/>
                <a:gd name="T81" fmla="*/ 15 h 192"/>
                <a:gd name="T82" fmla="*/ 139 w 234"/>
                <a:gd name="T83" fmla="*/ 9 h 192"/>
                <a:gd name="T84" fmla="*/ 130 w 234"/>
                <a:gd name="T85" fmla="*/ 9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34" h="192">
                  <a:moveTo>
                    <a:pt x="52" y="192"/>
                  </a:moveTo>
                  <a:cubicBezTo>
                    <a:pt x="49" y="192"/>
                    <a:pt x="46" y="192"/>
                    <a:pt x="43" y="190"/>
                  </a:cubicBezTo>
                  <a:cubicBezTo>
                    <a:pt x="42" y="189"/>
                    <a:pt x="41" y="189"/>
                    <a:pt x="41" y="188"/>
                  </a:cubicBezTo>
                  <a:cubicBezTo>
                    <a:pt x="39" y="186"/>
                    <a:pt x="37" y="184"/>
                    <a:pt x="35" y="181"/>
                  </a:cubicBezTo>
                  <a:cubicBezTo>
                    <a:pt x="21" y="159"/>
                    <a:pt x="10" y="134"/>
                    <a:pt x="3" y="108"/>
                  </a:cubicBezTo>
                  <a:cubicBezTo>
                    <a:pt x="1" y="101"/>
                    <a:pt x="0" y="93"/>
                    <a:pt x="1" y="85"/>
                  </a:cubicBezTo>
                  <a:cubicBezTo>
                    <a:pt x="3" y="70"/>
                    <a:pt x="14" y="60"/>
                    <a:pt x="25" y="49"/>
                  </a:cubicBezTo>
                  <a:cubicBezTo>
                    <a:pt x="27" y="47"/>
                    <a:pt x="29" y="46"/>
                    <a:pt x="31" y="45"/>
                  </a:cubicBezTo>
                  <a:cubicBezTo>
                    <a:pt x="33" y="43"/>
                    <a:pt x="35" y="41"/>
                    <a:pt x="37" y="39"/>
                  </a:cubicBezTo>
                  <a:cubicBezTo>
                    <a:pt x="41" y="32"/>
                    <a:pt x="47" y="26"/>
                    <a:pt x="53" y="21"/>
                  </a:cubicBezTo>
                  <a:cubicBezTo>
                    <a:pt x="77" y="2"/>
                    <a:pt x="110" y="0"/>
                    <a:pt x="139" y="1"/>
                  </a:cubicBezTo>
                  <a:cubicBezTo>
                    <a:pt x="152" y="1"/>
                    <a:pt x="166" y="2"/>
                    <a:pt x="178" y="8"/>
                  </a:cubicBezTo>
                  <a:cubicBezTo>
                    <a:pt x="188" y="13"/>
                    <a:pt x="198" y="24"/>
                    <a:pt x="199" y="37"/>
                  </a:cubicBezTo>
                  <a:cubicBezTo>
                    <a:pt x="212" y="36"/>
                    <a:pt x="221" y="38"/>
                    <a:pt x="226" y="55"/>
                  </a:cubicBezTo>
                  <a:cubicBezTo>
                    <a:pt x="234" y="80"/>
                    <a:pt x="233" y="146"/>
                    <a:pt x="233" y="149"/>
                  </a:cubicBezTo>
                  <a:cubicBezTo>
                    <a:pt x="233" y="151"/>
                    <a:pt x="231" y="153"/>
                    <a:pt x="229" y="153"/>
                  </a:cubicBezTo>
                  <a:cubicBezTo>
                    <a:pt x="212" y="154"/>
                    <a:pt x="212" y="154"/>
                    <a:pt x="212" y="154"/>
                  </a:cubicBezTo>
                  <a:cubicBezTo>
                    <a:pt x="83" y="185"/>
                    <a:pt x="83" y="185"/>
                    <a:pt x="83" y="185"/>
                  </a:cubicBezTo>
                  <a:cubicBezTo>
                    <a:pt x="81" y="185"/>
                    <a:pt x="78" y="186"/>
                    <a:pt x="75" y="187"/>
                  </a:cubicBezTo>
                  <a:cubicBezTo>
                    <a:pt x="68" y="190"/>
                    <a:pt x="60" y="191"/>
                    <a:pt x="52" y="192"/>
                  </a:cubicBezTo>
                  <a:close/>
                  <a:moveTo>
                    <a:pt x="130" y="9"/>
                  </a:moveTo>
                  <a:cubicBezTo>
                    <a:pt x="105" y="9"/>
                    <a:pt x="78" y="12"/>
                    <a:pt x="58" y="28"/>
                  </a:cubicBezTo>
                  <a:cubicBezTo>
                    <a:pt x="52" y="32"/>
                    <a:pt x="48" y="37"/>
                    <a:pt x="44" y="43"/>
                  </a:cubicBezTo>
                  <a:cubicBezTo>
                    <a:pt x="42" y="46"/>
                    <a:pt x="39" y="49"/>
                    <a:pt x="35" y="51"/>
                  </a:cubicBezTo>
                  <a:cubicBezTo>
                    <a:pt x="34" y="53"/>
                    <a:pt x="32" y="54"/>
                    <a:pt x="31" y="55"/>
                  </a:cubicBezTo>
                  <a:cubicBezTo>
                    <a:pt x="20" y="65"/>
                    <a:pt x="11" y="74"/>
                    <a:pt x="9" y="86"/>
                  </a:cubicBezTo>
                  <a:cubicBezTo>
                    <a:pt x="8" y="93"/>
                    <a:pt x="9" y="100"/>
                    <a:pt x="11" y="106"/>
                  </a:cubicBezTo>
                  <a:cubicBezTo>
                    <a:pt x="18" y="131"/>
                    <a:pt x="28" y="155"/>
                    <a:pt x="42" y="176"/>
                  </a:cubicBezTo>
                  <a:cubicBezTo>
                    <a:pt x="43" y="178"/>
                    <a:pt x="45" y="180"/>
                    <a:pt x="46" y="182"/>
                  </a:cubicBezTo>
                  <a:cubicBezTo>
                    <a:pt x="46" y="182"/>
                    <a:pt x="46" y="182"/>
                    <a:pt x="46" y="182"/>
                  </a:cubicBezTo>
                  <a:cubicBezTo>
                    <a:pt x="47" y="182"/>
                    <a:pt x="47" y="183"/>
                    <a:pt x="48" y="183"/>
                  </a:cubicBezTo>
                  <a:cubicBezTo>
                    <a:pt x="52" y="186"/>
                    <a:pt x="65" y="181"/>
                    <a:pt x="73" y="179"/>
                  </a:cubicBezTo>
                  <a:cubicBezTo>
                    <a:pt x="76" y="178"/>
                    <a:pt x="79" y="177"/>
                    <a:pt x="81" y="177"/>
                  </a:cubicBezTo>
                  <a:cubicBezTo>
                    <a:pt x="210" y="146"/>
                    <a:pt x="210" y="146"/>
                    <a:pt x="210" y="146"/>
                  </a:cubicBezTo>
                  <a:cubicBezTo>
                    <a:pt x="211" y="146"/>
                    <a:pt x="211" y="146"/>
                    <a:pt x="211" y="146"/>
                  </a:cubicBezTo>
                  <a:cubicBezTo>
                    <a:pt x="225" y="145"/>
                    <a:pt x="225" y="145"/>
                    <a:pt x="225" y="145"/>
                  </a:cubicBezTo>
                  <a:cubicBezTo>
                    <a:pt x="225" y="130"/>
                    <a:pt x="225" y="78"/>
                    <a:pt x="219" y="58"/>
                  </a:cubicBezTo>
                  <a:cubicBezTo>
                    <a:pt x="215" y="45"/>
                    <a:pt x="210" y="44"/>
                    <a:pt x="196" y="45"/>
                  </a:cubicBezTo>
                  <a:cubicBezTo>
                    <a:pt x="194" y="46"/>
                    <a:pt x="193" y="45"/>
                    <a:pt x="192" y="44"/>
                  </a:cubicBezTo>
                  <a:cubicBezTo>
                    <a:pt x="192" y="43"/>
                    <a:pt x="191" y="42"/>
                    <a:pt x="191" y="41"/>
                  </a:cubicBezTo>
                  <a:cubicBezTo>
                    <a:pt x="192" y="30"/>
                    <a:pt x="183" y="20"/>
                    <a:pt x="174" y="15"/>
                  </a:cubicBezTo>
                  <a:cubicBezTo>
                    <a:pt x="164" y="10"/>
                    <a:pt x="151" y="9"/>
                    <a:pt x="139" y="9"/>
                  </a:cubicBezTo>
                  <a:cubicBezTo>
                    <a:pt x="136" y="9"/>
                    <a:pt x="133" y="9"/>
                    <a:pt x="130" y="9"/>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îṧľiďe">
              <a:extLst>
                <a:ext uri="{FF2B5EF4-FFF2-40B4-BE49-F238E27FC236}">
                  <a16:creationId xmlns:a16="http://schemas.microsoft.com/office/drawing/2014/main" id="{0AD5C2CC-9D7F-4905-96E3-94A4B95E62E9}"/>
                </a:ext>
              </a:extLst>
            </p:cNvPr>
            <p:cNvSpPr/>
            <p:nvPr/>
          </p:nvSpPr>
          <p:spPr bwMode="auto">
            <a:xfrm>
              <a:off x="5384800" y="2547938"/>
              <a:ext cx="219075" cy="193675"/>
            </a:xfrm>
            <a:custGeom>
              <a:avLst/>
              <a:gdLst>
                <a:gd name="T0" fmla="*/ 24 w 58"/>
                <a:gd name="T1" fmla="*/ 3 h 51"/>
                <a:gd name="T2" fmla="*/ 55 w 58"/>
                <a:gd name="T3" fmla="*/ 20 h 51"/>
                <a:gd name="T4" fmla="*/ 34 w 58"/>
                <a:gd name="T5" fmla="*/ 48 h 51"/>
                <a:gd name="T6" fmla="*/ 3 w 58"/>
                <a:gd name="T7" fmla="*/ 31 h 51"/>
                <a:gd name="T8" fmla="*/ 24 w 58"/>
                <a:gd name="T9" fmla="*/ 3 h 51"/>
              </a:gdLst>
              <a:ahLst/>
              <a:cxnLst>
                <a:cxn ang="0">
                  <a:pos x="T0" y="T1"/>
                </a:cxn>
                <a:cxn ang="0">
                  <a:pos x="T2" y="T3"/>
                </a:cxn>
                <a:cxn ang="0">
                  <a:pos x="T4" y="T5"/>
                </a:cxn>
                <a:cxn ang="0">
                  <a:pos x="T6" y="T7"/>
                </a:cxn>
                <a:cxn ang="0">
                  <a:pos x="T8" y="T9"/>
                </a:cxn>
              </a:cxnLst>
              <a:rect l="0" t="0" r="r" b="b"/>
              <a:pathLst>
                <a:path w="58" h="51">
                  <a:moveTo>
                    <a:pt x="24" y="3"/>
                  </a:moveTo>
                  <a:cubicBezTo>
                    <a:pt x="39" y="0"/>
                    <a:pt x="53" y="8"/>
                    <a:pt x="55" y="20"/>
                  </a:cubicBezTo>
                  <a:cubicBezTo>
                    <a:pt x="58" y="33"/>
                    <a:pt x="48" y="45"/>
                    <a:pt x="34" y="48"/>
                  </a:cubicBezTo>
                  <a:cubicBezTo>
                    <a:pt x="19" y="51"/>
                    <a:pt x="5" y="44"/>
                    <a:pt x="3" y="31"/>
                  </a:cubicBezTo>
                  <a:cubicBezTo>
                    <a:pt x="0" y="19"/>
                    <a:pt x="10" y="6"/>
                    <a:pt x="24" y="3"/>
                  </a:cubicBezTo>
                  <a:close/>
                </a:path>
              </a:pathLst>
            </a:custGeom>
            <a:solidFill>
              <a:srgbClr val="FFC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îşḷíḋé">
              <a:extLst>
                <a:ext uri="{FF2B5EF4-FFF2-40B4-BE49-F238E27FC236}">
                  <a16:creationId xmlns:a16="http://schemas.microsoft.com/office/drawing/2014/main" id="{B30A7A7B-0044-4E1B-BE07-48EEFB1E7351}"/>
                </a:ext>
              </a:extLst>
            </p:cNvPr>
            <p:cNvSpPr/>
            <p:nvPr/>
          </p:nvSpPr>
          <p:spPr bwMode="auto">
            <a:xfrm>
              <a:off x="5373688" y="2530475"/>
              <a:ext cx="244475" cy="219075"/>
            </a:xfrm>
            <a:custGeom>
              <a:avLst/>
              <a:gdLst>
                <a:gd name="T0" fmla="*/ 30 w 65"/>
                <a:gd name="T1" fmla="*/ 58 h 58"/>
                <a:gd name="T2" fmla="*/ 2 w 65"/>
                <a:gd name="T3" fmla="*/ 37 h 58"/>
                <a:gd name="T4" fmla="*/ 7 w 65"/>
                <a:gd name="T5" fmla="*/ 16 h 58"/>
                <a:gd name="T6" fmla="*/ 26 w 65"/>
                <a:gd name="T7" fmla="*/ 4 h 58"/>
                <a:gd name="T8" fmla="*/ 62 w 65"/>
                <a:gd name="T9" fmla="*/ 24 h 58"/>
                <a:gd name="T10" fmla="*/ 37 w 65"/>
                <a:gd name="T11" fmla="*/ 57 h 58"/>
                <a:gd name="T12" fmla="*/ 30 w 65"/>
                <a:gd name="T13" fmla="*/ 58 h 58"/>
                <a:gd name="T14" fmla="*/ 33 w 65"/>
                <a:gd name="T15" fmla="*/ 11 h 58"/>
                <a:gd name="T16" fmla="*/ 28 w 65"/>
                <a:gd name="T17" fmla="*/ 12 h 58"/>
                <a:gd name="T18" fmla="*/ 13 w 65"/>
                <a:gd name="T19" fmla="*/ 21 h 58"/>
                <a:gd name="T20" fmla="*/ 10 w 65"/>
                <a:gd name="T21" fmla="*/ 35 h 58"/>
                <a:gd name="T22" fmla="*/ 36 w 65"/>
                <a:gd name="T23" fmla="*/ 49 h 58"/>
                <a:gd name="T24" fmla="*/ 54 w 65"/>
                <a:gd name="T25" fmla="*/ 26 h 58"/>
                <a:gd name="T26" fmla="*/ 34 w 65"/>
                <a:gd name="T27" fmla="*/ 11 h 58"/>
                <a:gd name="T28" fmla="*/ 33 w 65"/>
                <a:gd name="T29" fmla="*/ 1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5" h="58">
                  <a:moveTo>
                    <a:pt x="30" y="58"/>
                  </a:moveTo>
                  <a:cubicBezTo>
                    <a:pt x="16" y="58"/>
                    <a:pt x="4" y="50"/>
                    <a:pt x="2" y="37"/>
                  </a:cubicBezTo>
                  <a:cubicBezTo>
                    <a:pt x="0" y="30"/>
                    <a:pt x="2" y="22"/>
                    <a:pt x="7" y="16"/>
                  </a:cubicBezTo>
                  <a:cubicBezTo>
                    <a:pt x="12" y="10"/>
                    <a:pt x="19" y="6"/>
                    <a:pt x="26" y="4"/>
                  </a:cubicBezTo>
                  <a:cubicBezTo>
                    <a:pt x="43" y="0"/>
                    <a:pt x="59" y="10"/>
                    <a:pt x="62" y="24"/>
                  </a:cubicBezTo>
                  <a:cubicBezTo>
                    <a:pt x="65" y="39"/>
                    <a:pt x="54" y="54"/>
                    <a:pt x="37" y="57"/>
                  </a:cubicBezTo>
                  <a:cubicBezTo>
                    <a:pt x="35" y="58"/>
                    <a:pt x="33" y="58"/>
                    <a:pt x="30" y="58"/>
                  </a:cubicBezTo>
                  <a:close/>
                  <a:moveTo>
                    <a:pt x="33" y="11"/>
                  </a:moveTo>
                  <a:cubicBezTo>
                    <a:pt x="32" y="12"/>
                    <a:pt x="30" y="12"/>
                    <a:pt x="28" y="12"/>
                  </a:cubicBezTo>
                  <a:cubicBezTo>
                    <a:pt x="22" y="13"/>
                    <a:pt x="17" y="16"/>
                    <a:pt x="13" y="21"/>
                  </a:cubicBezTo>
                  <a:cubicBezTo>
                    <a:pt x="10" y="25"/>
                    <a:pt x="9" y="30"/>
                    <a:pt x="10" y="35"/>
                  </a:cubicBezTo>
                  <a:cubicBezTo>
                    <a:pt x="12" y="46"/>
                    <a:pt x="24" y="52"/>
                    <a:pt x="36" y="49"/>
                  </a:cubicBezTo>
                  <a:cubicBezTo>
                    <a:pt x="48" y="47"/>
                    <a:pt x="57" y="36"/>
                    <a:pt x="54" y="26"/>
                  </a:cubicBezTo>
                  <a:cubicBezTo>
                    <a:pt x="52" y="17"/>
                    <a:pt x="43" y="11"/>
                    <a:pt x="34" y="11"/>
                  </a:cubicBezTo>
                  <a:lnTo>
                    <a:pt x="33" y="11"/>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i$ḻîḋè">
              <a:extLst>
                <a:ext uri="{FF2B5EF4-FFF2-40B4-BE49-F238E27FC236}">
                  <a16:creationId xmlns:a16="http://schemas.microsoft.com/office/drawing/2014/main" id="{6EA34C5F-92FC-44DF-9D95-D20D7A035AE8}"/>
                </a:ext>
              </a:extLst>
            </p:cNvPr>
            <p:cNvSpPr/>
            <p:nvPr/>
          </p:nvSpPr>
          <p:spPr bwMode="auto">
            <a:xfrm>
              <a:off x="4878388" y="2317750"/>
              <a:ext cx="657225" cy="692150"/>
            </a:xfrm>
            <a:custGeom>
              <a:avLst/>
              <a:gdLst>
                <a:gd name="T0" fmla="*/ 102 w 174"/>
                <a:gd name="T1" fmla="*/ 176 h 183"/>
                <a:gd name="T2" fmla="*/ 20 w 174"/>
                <a:gd name="T3" fmla="*/ 144 h 183"/>
                <a:gd name="T4" fmla="*/ 30 w 174"/>
                <a:gd name="T5" fmla="*/ 54 h 183"/>
                <a:gd name="T6" fmla="*/ 49 w 174"/>
                <a:gd name="T7" fmla="*/ 41 h 183"/>
                <a:gd name="T8" fmla="*/ 74 w 174"/>
                <a:gd name="T9" fmla="*/ 4 h 183"/>
                <a:gd name="T10" fmla="*/ 78 w 174"/>
                <a:gd name="T11" fmla="*/ 3 h 183"/>
                <a:gd name="T12" fmla="*/ 86 w 174"/>
                <a:gd name="T13" fmla="*/ 9 h 183"/>
                <a:gd name="T14" fmla="*/ 101 w 174"/>
                <a:gd name="T15" fmla="*/ 28 h 183"/>
                <a:gd name="T16" fmla="*/ 127 w 174"/>
                <a:gd name="T17" fmla="*/ 2 h 183"/>
                <a:gd name="T18" fmla="*/ 128 w 174"/>
                <a:gd name="T19" fmla="*/ 0 h 183"/>
                <a:gd name="T20" fmla="*/ 133 w 174"/>
                <a:gd name="T21" fmla="*/ 0 h 183"/>
                <a:gd name="T22" fmla="*/ 158 w 174"/>
                <a:gd name="T23" fmla="*/ 46 h 183"/>
                <a:gd name="T24" fmla="*/ 165 w 174"/>
                <a:gd name="T25" fmla="*/ 81 h 183"/>
                <a:gd name="T26" fmla="*/ 102 w 174"/>
                <a:gd name="T27" fmla="*/ 176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4" h="183">
                  <a:moveTo>
                    <a:pt x="102" y="176"/>
                  </a:moveTo>
                  <a:cubicBezTo>
                    <a:pt x="71" y="183"/>
                    <a:pt x="39" y="170"/>
                    <a:pt x="20" y="144"/>
                  </a:cubicBezTo>
                  <a:cubicBezTo>
                    <a:pt x="0" y="117"/>
                    <a:pt x="2" y="76"/>
                    <a:pt x="30" y="54"/>
                  </a:cubicBezTo>
                  <a:cubicBezTo>
                    <a:pt x="36" y="49"/>
                    <a:pt x="43" y="45"/>
                    <a:pt x="49" y="41"/>
                  </a:cubicBezTo>
                  <a:cubicBezTo>
                    <a:pt x="62" y="31"/>
                    <a:pt x="68" y="18"/>
                    <a:pt x="74" y="4"/>
                  </a:cubicBezTo>
                  <a:cubicBezTo>
                    <a:pt x="76" y="0"/>
                    <a:pt x="75" y="0"/>
                    <a:pt x="78" y="3"/>
                  </a:cubicBezTo>
                  <a:cubicBezTo>
                    <a:pt x="81" y="5"/>
                    <a:pt x="83" y="7"/>
                    <a:pt x="86" y="9"/>
                  </a:cubicBezTo>
                  <a:cubicBezTo>
                    <a:pt x="92" y="15"/>
                    <a:pt x="98" y="21"/>
                    <a:pt x="101" y="28"/>
                  </a:cubicBezTo>
                  <a:cubicBezTo>
                    <a:pt x="112" y="22"/>
                    <a:pt x="121" y="13"/>
                    <a:pt x="127" y="2"/>
                  </a:cubicBezTo>
                  <a:cubicBezTo>
                    <a:pt x="127" y="1"/>
                    <a:pt x="128" y="1"/>
                    <a:pt x="128" y="0"/>
                  </a:cubicBezTo>
                  <a:cubicBezTo>
                    <a:pt x="130" y="0"/>
                    <a:pt x="132" y="0"/>
                    <a:pt x="133" y="0"/>
                  </a:cubicBezTo>
                  <a:cubicBezTo>
                    <a:pt x="152" y="7"/>
                    <a:pt x="154" y="29"/>
                    <a:pt x="158" y="46"/>
                  </a:cubicBezTo>
                  <a:cubicBezTo>
                    <a:pt x="165" y="81"/>
                    <a:pt x="165" y="81"/>
                    <a:pt x="165" y="81"/>
                  </a:cubicBezTo>
                  <a:cubicBezTo>
                    <a:pt x="174" y="124"/>
                    <a:pt x="146" y="167"/>
                    <a:pt x="102" y="176"/>
                  </a:cubicBezTo>
                  <a:close/>
                </a:path>
              </a:pathLst>
            </a:custGeom>
            <a:solidFill>
              <a:srgbClr val="FFC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ï$ḷîďe">
              <a:extLst>
                <a:ext uri="{FF2B5EF4-FFF2-40B4-BE49-F238E27FC236}">
                  <a16:creationId xmlns:a16="http://schemas.microsoft.com/office/drawing/2014/main" id="{8E1E22DA-98B8-4279-9F01-9C14E885D0B5}"/>
                </a:ext>
              </a:extLst>
            </p:cNvPr>
            <p:cNvSpPr/>
            <p:nvPr/>
          </p:nvSpPr>
          <p:spPr bwMode="auto">
            <a:xfrm>
              <a:off x="4856163" y="2298700"/>
              <a:ext cx="693738" cy="706438"/>
            </a:xfrm>
            <a:custGeom>
              <a:avLst/>
              <a:gdLst>
                <a:gd name="T0" fmla="*/ 92 w 184"/>
                <a:gd name="T1" fmla="*/ 187 h 187"/>
                <a:gd name="T2" fmla="*/ 23 w 184"/>
                <a:gd name="T3" fmla="*/ 152 h 187"/>
                <a:gd name="T4" fmla="*/ 34 w 184"/>
                <a:gd name="T5" fmla="*/ 56 h 187"/>
                <a:gd name="T6" fmla="*/ 44 w 184"/>
                <a:gd name="T7" fmla="*/ 48 h 187"/>
                <a:gd name="T8" fmla="*/ 53 w 184"/>
                <a:gd name="T9" fmla="*/ 43 h 187"/>
                <a:gd name="T10" fmla="*/ 76 w 184"/>
                <a:gd name="T11" fmla="*/ 7 h 187"/>
                <a:gd name="T12" fmla="*/ 77 w 184"/>
                <a:gd name="T13" fmla="*/ 6 h 187"/>
                <a:gd name="T14" fmla="*/ 80 w 184"/>
                <a:gd name="T15" fmla="*/ 2 h 187"/>
                <a:gd name="T16" fmla="*/ 85 w 184"/>
                <a:gd name="T17" fmla="*/ 4 h 187"/>
                <a:gd name="T18" fmla="*/ 86 w 184"/>
                <a:gd name="T19" fmla="*/ 4 h 187"/>
                <a:gd name="T20" fmla="*/ 92 w 184"/>
                <a:gd name="T21" fmla="*/ 10 h 187"/>
                <a:gd name="T22" fmla="*/ 95 w 184"/>
                <a:gd name="T23" fmla="*/ 12 h 187"/>
                <a:gd name="T24" fmla="*/ 109 w 184"/>
                <a:gd name="T25" fmla="*/ 28 h 187"/>
                <a:gd name="T26" fmla="*/ 130 w 184"/>
                <a:gd name="T27" fmla="*/ 5 h 187"/>
                <a:gd name="T28" fmla="*/ 132 w 184"/>
                <a:gd name="T29" fmla="*/ 2 h 187"/>
                <a:gd name="T30" fmla="*/ 140 w 184"/>
                <a:gd name="T31" fmla="*/ 2 h 187"/>
                <a:gd name="T32" fmla="*/ 167 w 184"/>
                <a:gd name="T33" fmla="*/ 44 h 187"/>
                <a:gd name="T34" fmla="*/ 168 w 184"/>
                <a:gd name="T35" fmla="*/ 50 h 187"/>
                <a:gd name="T36" fmla="*/ 175 w 184"/>
                <a:gd name="T37" fmla="*/ 85 h 187"/>
                <a:gd name="T38" fmla="*/ 109 w 184"/>
                <a:gd name="T39" fmla="*/ 185 h 187"/>
                <a:gd name="T40" fmla="*/ 109 w 184"/>
                <a:gd name="T41" fmla="*/ 185 h 187"/>
                <a:gd name="T42" fmla="*/ 92 w 184"/>
                <a:gd name="T43" fmla="*/ 187 h 187"/>
                <a:gd name="T44" fmla="*/ 108 w 184"/>
                <a:gd name="T45" fmla="*/ 181 h 187"/>
                <a:gd name="T46" fmla="*/ 108 w 184"/>
                <a:gd name="T47" fmla="*/ 181 h 187"/>
                <a:gd name="T48" fmla="*/ 83 w 184"/>
                <a:gd name="T49" fmla="*/ 12 h 187"/>
                <a:gd name="T50" fmla="*/ 58 w 184"/>
                <a:gd name="T51" fmla="*/ 49 h 187"/>
                <a:gd name="T52" fmla="*/ 48 w 184"/>
                <a:gd name="T53" fmla="*/ 55 h 187"/>
                <a:gd name="T54" fmla="*/ 39 w 184"/>
                <a:gd name="T55" fmla="*/ 62 h 187"/>
                <a:gd name="T56" fmla="*/ 29 w 184"/>
                <a:gd name="T57" fmla="*/ 147 h 187"/>
                <a:gd name="T58" fmla="*/ 107 w 184"/>
                <a:gd name="T59" fmla="*/ 178 h 187"/>
                <a:gd name="T60" fmla="*/ 167 w 184"/>
                <a:gd name="T61" fmla="*/ 86 h 187"/>
                <a:gd name="T62" fmla="*/ 160 w 184"/>
                <a:gd name="T63" fmla="*/ 52 h 187"/>
                <a:gd name="T64" fmla="*/ 159 w 184"/>
                <a:gd name="T65" fmla="*/ 46 h 187"/>
                <a:gd name="T66" fmla="*/ 138 w 184"/>
                <a:gd name="T67" fmla="*/ 9 h 187"/>
                <a:gd name="T68" fmla="*/ 137 w 184"/>
                <a:gd name="T69" fmla="*/ 9 h 187"/>
                <a:gd name="T70" fmla="*/ 137 w 184"/>
                <a:gd name="T71" fmla="*/ 9 h 187"/>
                <a:gd name="T72" fmla="*/ 109 w 184"/>
                <a:gd name="T73" fmla="*/ 37 h 187"/>
                <a:gd name="T74" fmla="*/ 106 w 184"/>
                <a:gd name="T75" fmla="*/ 37 h 187"/>
                <a:gd name="T76" fmla="*/ 104 w 184"/>
                <a:gd name="T77" fmla="*/ 35 h 187"/>
                <a:gd name="T78" fmla="*/ 89 w 184"/>
                <a:gd name="T79" fmla="*/ 18 h 187"/>
                <a:gd name="T80" fmla="*/ 87 w 184"/>
                <a:gd name="T81" fmla="*/ 16 h 187"/>
                <a:gd name="T82" fmla="*/ 83 w 184"/>
                <a:gd name="T83" fmla="*/ 12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84" h="187">
                  <a:moveTo>
                    <a:pt x="92" y="187"/>
                  </a:moveTo>
                  <a:cubicBezTo>
                    <a:pt x="65" y="187"/>
                    <a:pt x="39" y="174"/>
                    <a:pt x="23" y="152"/>
                  </a:cubicBezTo>
                  <a:cubicBezTo>
                    <a:pt x="0" y="121"/>
                    <a:pt x="5" y="78"/>
                    <a:pt x="34" y="56"/>
                  </a:cubicBezTo>
                  <a:cubicBezTo>
                    <a:pt x="37" y="53"/>
                    <a:pt x="41" y="51"/>
                    <a:pt x="44" y="48"/>
                  </a:cubicBezTo>
                  <a:cubicBezTo>
                    <a:pt x="47" y="46"/>
                    <a:pt x="50" y="45"/>
                    <a:pt x="53" y="43"/>
                  </a:cubicBezTo>
                  <a:cubicBezTo>
                    <a:pt x="65" y="34"/>
                    <a:pt x="70" y="22"/>
                    <a:pt x="76" y="7"/>
                  </a:cubicBezTo>
                  <a:cubicBezTo>
                    <a:pt x="77" y="7"/>
                    <a:pt x="77" y="6"/>
                    <a:pt x="77" y="6"/>
                  </a:cubicBezTo>
                  <a:cubicBezTo>
                    <a:pt x="77" y="4"/>
                    <a:pt x="79" y="3"/>
                    <a:pt x="80" y="2"/>
                  </a:cubicBezTo>
                  <a:cubicBezTo>
                    <a:pt x="82" y="2"/>
                    <a:pt x="84" y="2"/>
                    <a:pt x="85" y="4"/>
                  </a:cubicBezTo>
                  <a:cubicBezTo>
                    <a:pt x="86" y="4"/>
                    <a:pt x="86" y="4"/>
                    <a:pt x="86" y="4"/>
                  </a:cubicBezTo>
                  <a:cubicBezTo>
                    <a:pt x="88" y="6"/>
                    <a:pt x="90" y="8"/>
                    <a:pt x="92" y="10"/>
                  </a:cubicBezTo>
                  <a:cubicBezTo>
                    <a:pt x="95" y="12"/>
                    <a:pt x="95" y="12"/>
                    <a:pt x="95" y="12"/>
                  </a:cubicBezTo>
                  <a:cubicBezTo>
                    <a:pt x="100" y="16"/>
                    <a:pt x="105" y="22"/>
                    <a:pt x="109" y="28"/>
                  </a:cubicBezTo>
                  <a:cubicBezTo>
                    <a:pt x="117" y="22"/>
                    <a:pt x="125" y="14"/>
                    <a:pt x="130" y="5"/>
                  </a:cubicBezTo>
                  <a:cubicBezTo>
                    <a:pt x="130" y="4"/>
                    <a:pt x="131" y="3"/>
                    <a:pt x="132" y="2"/>
                  </a:cubicBezTo>
                  <a:cubicBezTo>
                    <a:pt x="134" y="1"/>
                    <a:pt x="137" y="0"/>
                    <a:pt x="140" y="2"/>
                  </a:cubicBezTo>
                  <a:cubicBezTo>
                    <a:pt x="160" y="8"/>
                    <a:pt x="164" y="28"/>
                    <a:pt x="167" y="44"/>
                  </a:cubicBezTo>
                  <a:cubicBezTo>
                    <a:pt x="167" y="46"/>
                    <a:pt x="167" y="48"/>
                    <a:pt x="168" y="50"/>
                  </a:cubicBezTo>
                  <a:cubicBezTo>
                    <a:pt x="175" y="85"/>
                    <a:pt x="175" y="85"/>
                    <a:pt x="175" y="85"/>
                  </a:cubicBezTo>
                  <a:cubicBezTo>
                    <a:pt x="184" y="131"/>
                    <a:pt x="155" y="176"/>
                    <a:pt x="109" y="185"/>
                  </a:cubicBezTo>
                  <a:cubicBezTo>
                    <a:pt x="109" y="185"/>
                    <a:pt x="109" y="185"/>
                    <a:pt x="109" y="185"/>
                  </a:cubicBezTo>
                  <a:cubicBezTo>
                    <a:pt x="104" y="186"/>
                    <a:pt x="98" y="187"/>
                    <a:pt x="92" y="187"/>
                  </a:cubicBezTo>
                  <a:close/>
                  <a:moveTo>
                    <a:pt x="108" y="181"/>
                  </a:moveTo>
                  <a:cubicBezTo>
                    <a:pt x="108" y="181"/>
                    <a:pt x="108" y="181"/>
                    <a:pt x="108" y="181"/>
                  </a:cubicBezTo>
                  <a:moveTo>
                    <a:pt x="83" y="12"/>
                  </a:moveTo>
                  <a:cubicBezTo>
                    <a:pt x="77" y="27"/>
                    <a:pt x="71" y="39"/>
                    <a:pt x="58" y="49"/>
                  </a:cubicBezTo>
                  <a:cubicBezTo>
                    <a:pt x="55" y="51"/>
                    <a:pt x="51" y="53"/>
                    <a:pt x="48" y="55"/>
                  </a:cubicBezTo>
                  <a:cubicBezTo>
                    <a:pt x="45" y="57"/>
                    <a:pt x="42" y="59"/>
                    <a:pt x="39" y="62"/>
                  </a:cubicBezTo>
                  <a:cubicBezTo>
                    <a:pt x="14" y="82"/>
                    <a:pt x="10" y="120"/>
                    <a:pt x="29" y="147"/>
                  </a:cubicBezTo>
                  <a:cubicBezTo>
                    <a:pt x="47" y="172"/>
                    <a:pt x="78" y="183"/>
                    <a:pt x="107" y="178"/>
                  </a:cubicBezTo>
                  <a:cubicBezTo>
                    <a:pt x="149" y="169"/>
                    <a:pt x="176" y="128"/>
                    <a:pt x="167" y="86"/>
                  </a:cubicBezTo>
                  <a:cubicBezTo>
                    <a:pt x="160" y="52"/>
                    <a:pt x="160" y="52"/>
                    <a:pt x="160" y="52"/>
                  </a:cubicBezTo>
                  <a:cubicBezTo>
                    <a:pt x="160" y="50"/>
                    <a:pt x="159" y="48"/>
                    <a:pt x="159" y="46"/>
                  </a:cubicBezTo>
                  <a:cubicBezTo>
                    <a:pt x="156" y="30"/>
                    <a:pt x="153" y="14"/>
                    <a:pt x="138" y="9"/>
                  </a:cubicBezTo>
                  <a:cubicBezTo>
                    <a:pt x="137" y="9"/>
                    <a:pt x="137" y="9"/>
                    <a:pt x="137" y="9"/>
                  </a:cubicBezTo>
                  <a:cubicBezTo>
                    <a:pt x="137" y="9"/>
                    <a:pt x="137" y="9"/>
                    <a:pt x="137" y="9"/>
                  </a:cubicBezTo>
                  <a:cubicBezTo>
                    <a:pt x="130" y="21"/>
                    <a:pt x="121" y="31"/>
                    <a:pt x="109" y="37"/>
                  </a:cubicBezTo>
                  <a:cubicBezTo>
                    <a:pt x="108" y="38"/>
                    <a:pt x="107" y="38"/>
                    <a:pt x="106" y="37"/>
                  </a:cubicBezTo>
                  <a:cubicBezTo>
                    <a:pt x="105" y="37"/>
                    <a:pt x="104" y="36"/>
                    <a:pt x="104" y="35"/>
                  </a:cubicBezTo>
                  <a:cubicBezTo>
                    <a:pt x="100" y="29"/>
                    <a:pt x="95" y="23"/>
                    <a:pt x="89" y="18"/>
                  </a:cubicBezTo>
                  <a:cubicBezTo>
                    <a:pt x="87" y="16"/>
                    <a:pt x="87" y="16"/>
                    <a:pt x="87" y="16"/>
                  </a:cubicBezTo>
                  <a:cubicBezTo>
                    <a:pt x="86" y="15"/>
                    <a:pt x="85" y="14"/>
                    <a:pt x="83" y="12"/>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iṧḷïḋé">
              <a:extLst>
                <a:ext uri="{FF2B5EF4-FFF2-40B4-BE49-F238E27FC236}">
                  <a16:creationId xmlns:a16="http://schemas.microsoft.com/office/drawing/2014/main" id="{A922D149-A96E-49A5-897E-24ECE97D0BDA}"/>
                </a:ext>
              </a:extLst>
            </p:cNvPr>
            <p:cNvSpPr/>
            <p:nvPr/>
          </p:nvSpPr>
          <p:spPr bwMode="auto">
            <a:xfrm>
              <a:off x="5165725" y="2609850"/>
              <a:ext cx="57150" cy="55563"/>
            </a:xfrm>
            <a:prstGeom prst="ellipse">
              <a:avLst/>
            </a:pr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íṧļíḍé">
              <a:extLst>
                <a:ext uri="{FF2B5EF4-FFF2-40B4-BE49-F238E27FC236}">
                  <a16:creationId xmlns:a16="http://schemas.microsoft.com/office/drawing/2014/main" id="{30DCD77E-570B-4C15-885B-9D7A135590F3}"/>
                </a:ext>
              </a:extLst>
            </p:cNvPr>
            <p:cNvSpPr/>
            <p:nvPr/>
          </p:nvSpPr>
          <p:spPr bwMode="auto">
            <a:xfrm>
              <a:off x="5387975" y="2571750"/>
              <a:ext cx="57150" cy="55563"/>
            </a:xfrm>
            <a:prstGeom prst="ellipse">
              <a:avLst/>
            </a:pr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iŝļíḓê">
              <a:extLst>
                <a:ext uri="{FF2B5EF4-FFF2-40B4-BE49-F238E27FC236}">
                  <a16:creationId xmlns:a16="http://schemas.microsoft.com/office/drawing/2014/main" id="{F8277CB7-59C8-4406-9FA3-B41F3F7B700E}"/>
                </a:ext>
              </a:extLst>
            </p:cNvPr>
            <p:cNvSpPr/>
            <p:nvPr/>
          </p:nvSpPr>
          <p:spPr bwMode="auto">
            <a:xfrm>
              <a:off x="5233988" y="2635250"/>
              <a:ext cx="85725" cy="114300"/>
            </a:xfrm>
            <a:custGeom>
              <a:avLst/>
              <a:gdLst>
                <a:gd name="T0" fmla="*/ 4 w 23"/>
                <a:gd name="T1" fmla="*/ 30 h 30"/>
                <a:gd name="T2" fmla="*/ 0 w 23"/>
                <a:gd name="T3" fmla="*/ 26 h 30"/>
                <a:gd name="T4" fmla="*/ 4 w 23"/>
                <a:gd name="T5" fmla="*/ 22 h 30"/>
                <a:gd name="T6" fmla="*/ 13 w 23"/>
                <a:gd name="T7" fmla="*/ 20 h 30"/>
                <a:gd name="T8" fmla="*/ 4 w 23"/>
                <a:gd name="T9" fmla="*/ 6 h 30"/>
                <a:gd name="T10" fmla="*/ 5 w 23"/>
                <a:gd name="T11" fmla="*/ 1 h 30"/>
                <a:gd name="T12" fmla="*/ 11 w 23"/>
                <a:gd name="T13" fmla="*/ 1 h 30"/>
                <a:gd name="T14" fmla="*/ 22 w 23"/>
                <a:gd name="T15" fmla="*/ 23 h 30"/>
                <a:gd name="T16" fmla="*/ 19 w 23"/>
                <a:gd name="T17" fmla="*/ 27 h 30"/>
                <a:gd name="T18" fmla="*/ 5 w 23"/>
                <a:gd name="T19" fmla="*/ 30 h 30"/>
                <a:gd name="T20" fmla="*/ 4 w 23"/>
                <a:gd name="T21" fmla="*/ 30 h 30"/>
                <a:gd name="T22" fmla="*/ 14 w 23"/>
                <a:gd name="T23" fmla="*/ 22 h 30"/>
                <a:gd name="T24" fmla="*/ 14 w 23"/>
                <a:gd name="T25" fmla="*/ 2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3" h="30">
                  <a:moveTo>
                    <a:pt x="4" y="30"/>
                  </a:moveTo>
                  <a:cubicBezTo>
                    <a:pt x="2" y="30"/>
                    <a:pt x="0" y="28"/>
                    <a:pt x="0" y="26"/>
                  </a:cubicBezTo>
                  <a:cubicBezTo>
                    <a:pt x="0" y="24"/>
                    <a:pt x="2" y="22"/>
                    <a:pt x="4" y="22"/>
                  </a:cubicBezTo>
                  <a:cubicBezTo>
                    <a:pt x="7" y="22"/>
                    <a:pt x="10" y="21"/>
                    <a:pt x="13" y="20"/>
                  </a:cubicBezTo>
                  <a:cubicBezTo>
                    <a:pt x="11" y="15"/>
                    <a:pt x="8" y="11"/>
                    <a:pt x="4" y="6"/>
                  </a:cubicBezTo>
                  <a:cubicBezTo>
                    <a:pt x="3" y="5"/>
                    <a:pt x="3" y="2"/>
                    <a:pt x="5" y="1"/>
                  </a:cubicBezTo>
                  <a:cubicBezTo>
                    <a:pt x="7" y="0"/>
                    <a:pt x="9" y="0"/>
                    <a:pt x="11" y="1"/>
                  </a:cubicBezTo>
                  <a:cubicBezTo>
                    <a:pt x="16" y="8"/>
                    <a:pt x="23" y="18"/>
                    <a:pt x="22" y="23"/>
                  </a:cubicBezTo>
                  <a:cubicBezTo>
                    <a:pt x="21" y="25"/>
                    <a:pt x="20" y="26"/>
                    <a:pt x="19" y="27"/>
                  </a:cubicBezTo>
                  <a:cubicBezTo>
                    <a:pt x="14" y="29"/>
                    <a:pt x="9" y="30"/>
                    <a:pt x="5" y="30"/>
                  </a:cubicBezTo>
                  <a:lnTo>
                    <a:pt x="4" y="30"/>
                  </a:lnTo>
                  <a:close/>
                  <a:moveTo>
                    <a:pt x="14" y="22"/>
                  </a:moveTo>
                  <a:cubicBezTo>
                    <a:pt x="14" y="22"/>
                    <a:pt x="14" y="22"/>
                    <a:pt x="14" y="22"/>
                  </a:cubicBezTo>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iṥ1ïďé">
              <a:extLst>
                <a:ext uri="{FF2B5EF4-FFF2-40B4-BE49-F238E27FC236}">
                  <a16:creationId xmlns:a16="http://schemas.microsoft.com/office/drawing/2014/main" id="{9A2643B6-0401-4377-ADE2-B1CB79232B99}"/>
                </a:ext>
              </a:extLst>
            </p:cNvPr>
            <p:cNvSpPr/>
            <p:nvPr/>
          </p:nvSpPr>
          <p:spPr bwMode="auto">
            <a:xfrm>
              <a:off x="4995863" y="2498725"/>
              <a:ext cx="200025" cy="76200"/>
            </a:xfrm>
            <a:custGeom>
              <a:avLst/>
              <a:gdLst>
                <a:gd name="T0" fmla="*/ 9 w 53"/>
                <a:gd name="T1" fmla="*/ 20 h 20"/>
                <a:gd name="T2" fmla="*/ 0 w 53"/>
                <a:gd name="T3" fmla="*/ 12 h 20"/>
                <a:gd name="T4" fmla="*/ 8 w 53"/>
                <a:gd name="T5" fmla="*/ 3 h 20"/>
                <a:gd name="T6" fmla="*/ 44 w 53"/>
                <a:gd name="T7" fmla="*/ 0 h 20"/>
                <a:gd name="T8" fmla="*/ 53 w 53"/>
                <a:gd name="T9" fmla="*/ 8 h 20"/>
                <a:gd name="T10" fmla="*/ 45 w 53"/>
                <a:gd name="T11" fmla="*/ 16 h 20"/>
                <a:gd name="T12" fmla="*/ 10 w 53"/>
                <a:gd name="T13" fmla="*/ 20 h 20"/>
                <a:gd name="T14" fmla="*/ 9 w 53"/>
                <a:gd name="T15" fmla="*/ 20 h 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20">
                  <a:moveTo>
                    <a:pt x="9" y="20"/>
                  </a:moveTo>
                  <a:cubicBezTo>
                    <a:pt x="4" y="20"/>
                    <a:pt x="1" y="16"/>
                    <a:pt x="0" y="12"/>
                  </a:cubicBezTo>
                  <a:cubicBezTo>
                    <a:pt x="0" y="7"/>
                    <a:pt x="4" y="4"/>
                    <a:pt x="8" y="3"/>
                  </a:cubicBezTo>
                  <a:cubicBezTo>
                    <a:pt x="44" y="0"/>
                    <a:pt x="44" y="0"/>
                    <a:pt x="44" y="0"/>
                  </a:cubicBezTo>
                  <a:cubicBezTo>
                    <a:pt x="48" y="0"/>
                    <a:pt x="52" y="3"/>
                    <a:pt x="53" y="8"/>
                  </a:cubicBezTo>
                  <a:cubicBezTo>
                    <a:pt x="53" y="12"/>
                    <a:pt x="50" y="16"/>
                    <a:pt x="45" y="16"/>
                  </a:cubicBezTo>
                  <a:cubicBezTo>
                    <a:pt x="10" y="20"/>
                    <a:pt x="10" y="20"/>
                    <a:pt x="10" y="20"/>
                  </a:cubicBezTo>
                  <a:lnTo>
                    <a:pt x="9" y="20"/>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îš1iḓè">
              <a:extLst>
                <a:ext uri="{FF2B5EF4-FFF2-40B4-BE49-F238E27FC236}">
                  <a16:creationId xmlns:a16="http://schemas.microsoft.com/office/drawing/2014/main" id="{EA9768C7-2D85-4635-8160-D862224B0B58}"/>
                </a:ext>
              </a:extLst>
            </p:cNvPr>
            <p:cNvSpPr/>
            <p:nvPr/>
          </p:nvSpPr>
          <p:spPr bwMode="auto">
            <a:xfrm>
              <a:off x="5248275" y="2443163"/>
              <a:ext cx="204788" cy="93663"/>
            </a:xfrm>
            <a:custGeom>
              <a:avLst/>
              <a:gdLst>
                <a:gd name="T0" fmla="*/ 9 w 54"/>
                <a:gd name="T1" fmla="*/ 25 h 25"/>
                <a:gd name="T2" fmla="*/ 0 w 54"/>
                <a:gd name="T3" fmla="*/ 18 h 25"/>
                <a:gd name="T4" fmla="*/ 8 w 54"/>
                <a:gd name="T5" fmla="*/ 9 h 25"/>
                <a:gd name="T6" fmla="*/ 43 w 54"/>
                <a:gd name="T7" fmla="*/ 1 h 25"/>
                <a:gd name="T8" fmla="*/ 53 w 54"/>
                <a:gd name="T9" fmla="*/ 7 h 25"/>
                <a:gd name="T10" fmla="*/ 47 w 54"/>
                <a:gd name="T11" fmla="*/ 16 h 25"/>
                <a:gd name="T12" fmla="*/ 46 w 54"/>
                <a:gd name="T13" fmla="*/ 17 h 25"/>
                <a:gd name="T14" fmla="*/ 11 w 54"/>
                <a:gd name="T15" fmla="*/ 24 h 25"/>
                <a:gd name="T16" fmla="*/ 9 w 54"/>
                <a:gd name="T17"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4" h="25">
                  <a:moveTo>
                    <a:pt x="9" y="25"/>
                  </a:moveTo>
                  <a:cubicBezTo>
                    <a:pt x="5" y="25"/>
                    <a:pt x="1" y="22"/>
                    <a:pt x="0" y="18"/>
                  </a:cubicBezTo>
                  <a:cubicBezTo>
                    <a:pt x="0" y="13"/>
                    <a:pt x="3" y="9"/>
                    <a:pt x="8" y="9"/>
                  </a:cubicBezTo>
                  <a:cubicBezTo>
                    <a:pt x="43" y="1"/>
                    <a:pt x="43" y="1"/>
                    <a:pt x="43" y="1"/>
                  </a:cubicBezTo>
                  <a:cubicBezTo>
                    <a:pt x="47" y="0"/>
                    <a:pt x="51" y="2"/>
                    <a:pt x="53" y="7"/>
                  </a:cubicBezTo>
                  <a:cubicBezTo>
                    <a:pt x="54" y="11"/>
                    <a:pt x="51" y="15"/>
                    <a:pt x="47" y="16"/>
                  </a:cubicBezTo>
                  <a:cubicBezTo>
                    <a:pt x="47" y="16"/>
                    <a:pt x="46" y="17"/>
                    <a:pt x="46" y="17"/>
                  </a:cubicBezTo>
                  <a:cubicBezTo>
                    <a:pt x="11" y="24"/>
                    <a:pt x="11" y="24"/>
                    <a:pt x="11" y="24"/>
                  </a:cubicBezTo>
                  <a:cubicBezTo>
                    <a:pt x="11" y="25"/>
                    <a:pt x="10" y="25"/>
                    <a:pt x="9" y="25"/>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ïSḷíde">
              <a:extLst>
                <a:ext uri="{FF2B5EF4-FFF2-40B4-BE49-F238E27FC236}">
                  <a16:creationId xmlns:a16="http://schemas.microsoft.com/office/drawing/2014/main" id="{1593CC21-1784-4CE2-8D53-A669E39D2600}"/>
                </a:ext>
              </a:extLst>
            </p:cNvPr>
            <p:cNvSpPr/>
            <p:nvPr/>
          </p:nvSpPr>
          <p:spPr bwMode="auto">
            <a:xfrm>
              <a:off x="5010150" y="2560638"/>
              <a:ext cx="246063" cy="180975"/>
            </a:xfrm>
            <a:custGeom>
              <a:avLst/>
              <a:gdLst>
                <a:gd name="T0" fmla="*/ 17 w 65"/>
                <a:gd name="T1" fmla="*/ 48 h 48"/>
                <a:gd name="T2" fmla="*/ 5 w 65"/>
                <a:gd name="T3" fmla="*/ 38 h 48"/>
                <a:gd name="T4" fmla="*/ 0 w 65"/>
                <a:gd name="T5" fmla="*/ 16 h 48"/>
                <a:gd name="T6" fmla="*/ 1 w 65"/>
                <a:gd name="T7" fmla="*/ 13 h 48"/>
                <a:gd name="T8" fmla="*/ 3 w 65"/>
                <a:gd name="T9" fmla="*/ 11 h 48"/>
                <a:gd name="T10" fmla="*/ 54 w 65"/>
                <a:gd name="T11" fmla="*/ 1 h 48"/>
                <a:gd name="T12" fmla="*/ 59 w 65"/>
                <a:gd name="T13" fmla="*/ 4 h 48"/>
                <a:gd name="T14" fmla="*/ 59 w 65"/>
                <a:gd name="T15" fmla="*/ 4 h 48"/>
                <a:gd name="T16" fmla="*/ 64 w 65"/>
                <a:gd name="T17" fmla="*/ 26 h 48"/>
                <a:gd name="T18" fmla="*/ 54 w 65"/>
                <a:gd name="T19" fmla="*/ 40 h 48"/>
                <a:gd name="T20" fmla="*/ 54 w 65"/>
                <a:gd name="T21" fmla="*/ 40 h 48"/>
                <a:gd name="T22" fmla="*/ 19 w 65"/>
                <a:gd name="T23" fmla="*/ 47 h 48"/>
                <a:gd name="T24" fmla="*/ 17 w 65"/>
                <a:gd name="T25" fmla="*/ 48 h 48"/>
                <a:gd name="T26" fmla="*/ 9 w 65"/>
                <a:gd name="T27" fmla="*/ 18 h 48"/>
                <a:gd name="T28" fmla="*/ 13 w 65"/>
                <a:gd name="T29" fmla="*/ 36 h 48"/>
                <a:gd name="T30" fmla="*/ 14 w 65"/>
                <a:gd name="T31" fmla="*/ 39 h 48"/>
                <a:gd name="T32" fmla="*/ 17 w 65"/>
                <a:gd name="T33" fmla="*/ 39 h 48"/>
                <a:gd name="T34" fmla="*/ 53 w 65"/>
                <a:gd name="T35" fmla="*/ 32 h 48"/>
                <a:gd name="T36" fmla="*/ 56 w 65"/>
                <a:gd name="T37" fmla="*/ 27 h 48"/>
                <a:gd name="T38" fmla="*/ 52 w 65"/>
                <a:gd name="T39" fmla="*/ 10 h 48"/>
                <a:gd name="T40" fmla="*/ 9 w 65"/>
                <a:gd name="T41" fmla="*/ 18 h 48"/>
                <a:gd name="T42" fmla="*/ 54 w 65"/>
                <a:gd name="T43" fmla="*/ 36 h 48"/>
                <a:gd name="T44" fmla="*/ 54 w 65"/>
                <a:gd name="T45"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48">
                  <a:moveTo>
                    <a:pt x="17" y="48"/>
                  </a:moveTo>
                  <a:cubicBezTo>
                    <a:pt x="11" y="48"/>
                    <a:pt x="6" y="44"/>
                    <a:pt x="5" y="38"/>
                  </a:cubicBezTo>
                  <a:cubicBezTo>
                    <a:pt x="0" y="16"/>
                    <a:pt x="0" y="16"/>
                    <a:pt x="0" y="16"/>
                  </a:cubicBezTo>
                  <a:cubicBezTo>
                    <a:pt x="0" y="15"/>
                    <a:pt x="0" y="14"/>
                    <a:pt x="1" y="13"/>
                  </a:cubicBezTo>
                  <a:cubicBezTo>
                    <a:pt x="1" y="12"/>
                    <a:pt x="2" y="12"/>
                    <a:pt x="3" y="11"/>
                  </a:cubicBezTo>
                  <a:cubicBezTo>
                    <a:pt x="54" y="1"/>
                    <a:pt x="54" y="1"/>
                    <a:pt x="54" y="1"/>
                  </a:cubicBezTo>
                  <a:cubicBezTo>
                    <a:pt x="57" y="0"/>
                    <a:pt x="59" y="2"/>
                    <a:pt x="59" y="4"/>
                  </a:cubicBezTo>
                  <a:cubicBezTo>
                    <a:pt x="59" y="4"/>
                    <a:pt x="59" y="4"/>
                    <a:pt x="59" y="4"/>
                  </a:cubicBezTo>
                  <a:cubicBezTo>
                    <a:pt x="64" y="26"/>
                    <a:pt x="64" y="26"/>
                    <a:pt x="64" y="26"/>
                  </a:cubicBezTo>
                  <a:cubicBezTo>
                    <a:pt x="65" y="32"/>
                    <a:pt x="61" y="39"/>
                    <a:pt x="54" y="40"/>
                  </a:cubicBezTo>
                  <a:cubicBezTo>
                    <a:pt x="54" y="40"/>
                    <a:pt x="54" y="40"/>
                    <a:pt x="54" y="40"/>
                  </a:cubicBezTo>
                  <a:cubicBezTo>
                    <a:pt x="19" y="47"/>
                    <a:pt x="19" y="47"/>
                    <a:pt x="19" y="47"/>
                  </a:cubicBezTo>
                  <a:cubicBezTo>
                    <a:pt x="18" y="48"/>
                    <a:pt x="17" y="48"/>
                    <a:pt x="17" y="48"/>
                  </a:cubicBezTo>
                  <a:close/>
                  <a:moveTo>
                    <a:pt x="9" y="18"/>
                  </a:moveTo>
                  <a:cubicBezTo>
                    <a:pt x="13" y="36"/>
                    <a:pt x="13" y="36"/>
                    <a:pt x="13" y="36"/>
                  </a:cubicBezTo>
                  <a:cubicBezTo>
                    <a:pt x="13" y="37"/>
                    <a:pt x="14" y="38"/>
                    <a:pt x="14" y="39"/>
                  </a:cubicBezTo>
                  <a:cubicBezTo>
                    <a:pt x="15" y="39"/>
                    <a:pt x="16" y="40"/>
                    <a:pt x="17" y="39"/>
                  </a:cubicBezTo>
                  <a:cubicBezTo>
                    <a:pt x="53" y="32"/>
                    <a:pt x="53" y="32"/>
                    <a:pt x="53" y="32"/>
                  </a:cubicBezTo>
                  <a:cubicBezTo>
                    <a:pt x="55" y="32"/>
                    <a:pt x="56" y="30"/>
                    <a:pt x="56" y="27"/>
                  </a:cubicBezTo>
                  <a:cubicBezTo>
                    <a:pt x="52" y="10"/>
                    <a:pt x="52" y="10"/>
                    <a:pt x="52" y="10"/>
                  </a:cubicBezTo>
                  <a:lnTo>
                    <a:pt x="9" y="18"/>
                  </a:lnTo>
                  <a:close/>
                  <a:moveTo>
                    <a:pt x="54" y="36"/>
                  </a:moveTo>
                  <a:cubicBezTo>
                    <a:pt x="54" y="36"/>
                    <a:pt x="54" y="36"/>
                    <a:pt x="54" y="36"/>
                  </a:cubicBezTo>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íṧḷiďè">
              <a:extLst>
                <a:ext uri="{FF2B5EF4-FFF2-40B4-BE49-F238E27FC236}">
                  <a16:creationId xmlns:a16="http://schemas.microsoft.com/office/drawing/2014/main" id="{879672E3-7996-447C-9524-AC11DEBAD8DB}"/>
                </a:ext>
              </a:extLst>
            </p:cNvPr>
            <p:cNvSpPr/>
            <p:nvPr/>
          </p:nvSpPr>
          <p:spPr bwMode="auto">
            <a:xfrm>
              <a:off x="5248275" y="2511425"/>
              <a:ext cx="246063" cy="180975"/>
            </a:xfrm>
            <a:custGeom>
              <a:avLst/>
              <a:gdLst>
                <a:gd name="T0" fmla="*/ 17 w 65"/>
                <a:gd name="T1" fmla="*/ 48 h 48"/>
                <a:gd name="T2" fmla="*/ 5 w 65"/>
                <a:gd name="T3" fmla="*/ 38 h 48"/>
                <a:gd name="T4" fmla="*/ 1 w 65"/>
                <a:gd name="T5" fmla="*/ 16 h 48"/>
                <a:gd name="T6" fmla="*/ 1 w 65"/>
                <a:gd name="T7" fmla="*/ 13 h 48"/>
                <a:gd name="T8" fmla="*/ 4 w 65"/>
                <a:gd name="T9" fmla="*/ 11 h 48"/>
                <a:gd name="T10" fmla="*/ 55 w 65"/>
                <a:gd name="T11" fmla="*/ 1 h 48"/>
                <a:gd name="T12" fmla="*/ 58 w 65"/>
                <a:gd name="T13" fmla="*/ 1 h 48"/>
                <a:gd name="T14" fmla="*/ 60 w 65"/>
                <a:gd name="T15" fmla="*/ 4 h 48"/>
                <a:gd name="T16" fmla="*/ 64 w 65"/>
                <a:gd name="T17" fmla="*/ 26 h 48"/>
                <a:gd name="T18" fmla="*/ 55 w 65"/>
                <a:gd name="T19" fmla="*/ 40 h 48"/>
                <a:gd name="T20" fmla="*/ 55 w 65"/>
                <a:gd name="T21" fmla="*/ 40 h 48"/>
                <a:gd name="T22" fmla="*/ 19 w 65"/>
                <a:gd name="T23" fmla="*/ 47 h 48"/>
                <a:gd name="T24" fmla="*/ 17 w 65"/>
                <a:gd name="T25" fmla="*/ 48 h 48"/>
                <a:gd name="T26" fmla="*/ 9 w 65"/>
                <a:gd name="T27" fmla="*/ 18 h 48"/>
                <a:gd name="T28" fmla="*/ 13 w 65"/>
                <a:gd name="T29" fmla="*/ 36 h 48"/>
                <a:gd name="T30" fmla="*/ 15 w 65"/>
                <a:gd name="T31" fmla="*/ 39 h 48"/>
                <a:gd name="T32" fmla="*/ 18 w 65"/>
                <a:gd name="T33" fmla="*/ 39 h 48"/>
                <a:gd name="T34" fmla="*/ 53 w 65"/>
                <a:gd name="T35" fmla="*/ 32 h 48"/>
                <a:gd name="T36" fmla="*/ 56 w 65"/>
                <a:gd name="T37" fmla="*/ 27 h 48"/>
                <a:gd name="T38" fmla="*/ 52 w 65"/>
                <a:gd name="T39" fmla="*/ 9 h 48"/>
                <a:gd name="T40" fmla="*/ 9 w 65"/>
                <a:gd name="T41" fmla="*/ 18 h 48"/>
                <a:gd name="T42" fmla="*/ 54 w 65"/>
                <a:gd name="T43" fmla="*/ 36 h 48"/>
                <a:gd name="T44" fmla="*/ 54 w 65"/>
                <a:gd name="T45" fmla="*/ 3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5" h="48">
                  <a:moveTo>
                    <a:pt x="17" y="48"/>
                  </a:moveTo>
                  <a:cubicBezTo>
                    <a:pt x="11" y="47"/>
                    <a:pt x="6" y="43"/>
                    <a:pt x="5" y="38"/>
                  </a:cubicBezTo>
                  <a:cubicBezTo>
                    <a:pt x="1" y="16"/>
                    <a:pt x="1" y="16"/>
                    <a:pt x="1" y="16"/>
                  </a:cubicBezTo>
                  <a:cubicBezTo>
                    <a:pt x="0" y="15"/>
                    <a:pt x="1" y="14"/>
                    <a:pt x="1" y="13"/>
                  </a:cubicBezTo>
                  <a:cubicBezTo>
                    <a:pt x="2" y="12"/>
                    <a:pt x="3" y="11"/>
                    <a:pt x="4" y="11"/>
                  </a:cubicBezTo>
                  <a:cubicBezTo>
                    <a:pt x="55" y="1"/>
                    <a:pt x="55" y="1"/>
                    <a:pt x="55" y="1"/>
                  </a:cubicBezTo>
                  <a:cubicBezTo>
                    <a:pt x="56" y="0"/>
                    <a:pt x="57" y="1"/>
                    <a:pt x="58" y="1"/>
                  </a:cubicBezTo>
                  <a:cubicBezTo>
                    <a:pt x="59" y="2"/>
                    <a:pt x="59" y="3"/>
                    <a:pt x="60" y="4"/>
                  </a:cubicBezTo>
                  <a:cubicBezTo>
                    <a:pt x="64" y="26"/>
                    <a:pt x="64" y="26"/>
                    <a:pt x="64" y="26"/>
                  </a:cubicBezTo>
                  <a:cubicBezTo>
                    <a:pt x="65" y="32"/>
                    <a:pt x="61" y="39"/>
                    <a:pt x="55" y="40"/>
                  </a:cubicBezTo>
                  <a:cubicBezTo>
                    <a:pt x="55" y="40"/>
                    <a:pt x="55" y="40"/>
                    <a:pt x="55" y="40"/>
                  </a:cubicBezTo>
                  <a:cubicBezTo>
                    <a:pt x="19" y="47"/>
                    <a:pt x="19" y="47"/>
                    <a:pt x="19" y="47"/>
                  </a:cubicBezTo>
                  <a:cubicBezTo>
                    <a:pt x="19" y="47"/>
                    <a:pt x="18" y="48"/>
                    <a:pt x="17" y="48"/>
                  </a:cubicBezTo>
                  <a:close/>
                  <a:moveTo>
                    <a:pt x="9" y="18"/>
                  </a:moveTo>
                  <a:cubicBezTo>
                    <a:pt x="13" y="36"/>
                    <a:pt x="13" y="36"/>
                    <a:pt x="13" y="36"/>
                  </a:cubicBezTo>
                  <a:cubicBezTo>
                    <a:pt x="13" y="37"/>
                    <a:pt x="14" y="38"/>
                    <a:pt x="15" y="39"/>
                  </a:cubicBezTo>
                  <a:cubicBezTo>
                    <a:pt x="16" y="39"/>
                    <a:pt x="17" y="40"/>
                    <a:pt x="18" y="39"/>
                  </a:cubicBezTo>
                  <a:cubicBezTo>
                    <a:pt x="53" y="32"/>
                    <a:pt x="53" y="32"/>
                    <a:pt x="53" y="32"/>
                  </a:cubicBezTo>
                  <a:cubicBezTo>
                    <a:pt x="55" y="32"/>
                    <a:pt x="56" y="29"/>
                    <a:pt x="56" y="27"/>
                  </a:cubicBezTo>
                  <a:cubicBezTo>
                    <a:pt x="52" y="9"/>
                    <a:pt x="52" y="9"/>
                    <a:pt x="52" y="9"/>
                  </a:cubicBezTo>
                  <a:lnTo>
                    <a:pt x="9" y="18"/>
                  </a:lnTo>
                  <a:close/>
                  <a:moveTo>
                    <a:pt x="54" y="36"/>
                  </a:moveTo>
                  <a:cubicBezTo>
                    <a:pt x="54" y="36"/>
                    <a:pt x="54" y="36"/>
                    <a:pt x="54" y="36"/>
                  </a:cubicBezTo>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iṣḻíḑé">
              <a:extLst>
                <a:ext uri="{FF2B5EF4-FFF2-40B4-BE49-F238E27FC236}">
                  <a16:creationId xmlns:a16="http://schemas.microsoft.com/office/drawing/2014/main" id="{7BBEBF08-FB5A-4815-A279-93C49513EDA0}"/>
                </a:ext>
              </a:extLst>
            </p:cNvPr>
            <p:cNvSpPr/>
            <p:nvPr/>
          </p:nvSpPr>
          <p:spPr bwMode="auto">
            <a:xfrm>
              <a:off x="4848225" y="2646363"/>
              <a:ext cx="204788" cy="68263"/>
            </a:xfrm>
            <a:custGeom>
              <a:avLst/>
              <a:gdLst>
                <a:gd name="T0" fmla="*/ 5 w 54"/>
                <a:gd name="T1" fmla="*/ 17 h 18"/>
                <a:gd name="T2" fmla="*/ 1 w 54"/>
                <a:gd name="T3" fmla="*/ 14 h 18"/>
                <a:gd name="T4" fmla="*/ 4 w 54"/>
                <a:gd name="T5" fmla="*/ 9 h 18"/>
                <a:gd name="T6" fmla="*/ 4 w 54"/>
                <a:gd name="T7" fmla="*/ 9 h 18"/>
                <a:gd name="T8" fmla="*/ 49 w 54"/>
                <a:gd name="T9" fmla="*/ 0 h 18"/>
                <a:gd name="T10" fmla="*/ 54 w 54"/>
                <a:gd name="T11" fmla="*/ 3 h 18"/>
                <a:gd name="T12" fmla="*/ 54 w 54"/>
                <a:gd name="T13" fmla="*/ 3 h 18"/>
                <a:gd name="T14" fmla="*/ 51 w 54"/>
                <a:gd name="T15" fmla="*/ 8 h 18"/>
                <a:gd name="T16" fmla="*/ 6 w 54"/>
                <a:gd name="T17" fmla="*/ 17 h 18"/>
                <a:gd name="T18" fmla="*/ 5 w 54"/>
                <a:gd name="T19" fmla="*/ 1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4" h="18">
                  <a:moveTo>
                    <a:pt x="5" y="17"/>
                  </a:moveTo>
                  <a:cubicBezTo>
                    <a:pt x="3" y="18"/>
                    <a:pt x="1" y="16"/>
                    <a:pt x="1" y="14"/>
                  </a:cubicBezTo>
                  <a:cubicBezTo>
                    <a:pt x="0" y="11"/>
                    <a:pt x="2" y="9"/>
                    <a:pt x="4" y="9"/>
                  </a:cubicBezTo>
                  <a:cubicBezTo>
                    <a:pt x="4" y="9"/>
                    <a:pt x="4" y="9"/>
                    <a:pt x="4" y="9"/>
                  </a:cubicBezTo>
                  <a:cubicBezTo>
                    <a:pt x="49" y="0"/>
                    <a:pt x="49" y="0"/>
                    <a:pt x="49" y="0"/>
                  </a:cubicBezTo>
                  <a:cubicBezTo>
                    <a:pt x="51" y="0"/>
                    <a:pt x="53" y="1"/>
                    <a:pt x="54" y="3"/>
                  </a:cubicBezTo>
                  <a:cubicBezTo>
                    <a:pt x="54" y="3"/>
                    <a:pt x="54" y="3"/>
                    <a:pt x="54" y="3"/>
                  </a:cubicBezTo>
                  <a:cubicBezTo>
                    <a:pt x="54" y="5"/>
                    <a:pt x="53" y="8"/>
                    <a:pt x="51" y="8"/>
                  </a:cubicBezTo>
                  <a:cubicBezTo>
                    <a:pt x="6" y="17"/>
                    <a:pt x="6" y="17"/>
                    <a:pt x="6" y="17"/>
                  </a:cubicBezTo>
                  <a:lnTo>
                    <a:pt x="5" y="17"/>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ïṣľîḑè">
              <a:extLst>
                <a:ext uri="{FF2B5EF4-FFF2-40B4-BE49-F238E27FC236}">
                  <a16:creationId xmlns:a16="http://schemas.microsoft.com/office/drawing/2014/main" id="{53325C91-EB27-40EF-A583-17F55FD00E53}"/>
                </a:ext>
              </a:extLst>
            </p:cNvPr>
            <p:cNvSpPr/>
            <p:nvPr/>
          </p:nvSpPr>
          <p:spPr bwMode="auto">
            <a:xfrm>
              <a:off x="4806950" y="2662238"/>
              <a:ext cx="150813" cy="196850"/>
            </a:xfrm>
            <a:custGeom>
              <a:avLst/>
              <a:gdLst>
                <a:gd name="T0" fmla="*/ 40 w 40"/>
                <a:gd name="T1" fmla="*/ 49 h 52"/>
                <a:gd name="T2" fmla="*/ 11 w 40"/>
                <a:gd name="T3" fmla="*/ 31 h 52"/>
                <a:gd name="T4" fmla="*/ 34 w 40"/>
                <a:gd name="T5" fmla="*/ 11 h 52"/>
              </a:gdLst>
              <a:ahLst/>
              <a:cxnLst>
                <a:cxn ang="0">
                  <a:pos x="T0" y="T1"/>
                </a:cxn>
                <a:cxn ang="0">
                  <a:pos x="T2" y="T3"/>
                </a:cxn>
                <a:cxn ang="0">
                  <a:pos x="T4" y="T5"/>
                </a:cxn>
              </a:cxnLst>
              <a:rect l="0" t="0" r="r" b="b"/>
              <a:pathLst>
                <a:path w="40" h="52">
                  <a:moveTo>
                    <a:pt x="40" y="49"/>
                  </a:moveTo>
                  <a:cubicBezTo>
                    <a:pt x="27" y="52"/>
                    <a:pt x="14" y="44"/>
                    <a:pt x="11" y="31"/>
                  </a:cubicBezTo>
                  <a:cubicBezTo>
                    <a:pt x="0" y="0"/>
                    <a:pt x="34" y="11"/>
                    <a:pt x="34" y="11"/>
                  </a:cubicBezTo>
                </a:path>
              </a:pathLst>
            </a:custGeom>
            <a:solidFill>
              <a:srgbClr val="FFC9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iṩḻïḋè">
              <a:extLst>
                <a:ext uri="{FF2B5EF4-FFF2-40B4-BE49-F238E27FC236}">
                  <a16:creationId xmlns:a16="http://schemas.microsoft.com/office/drawing/2014/main" id="{5E1FE659-E113-492D-ACEF-CF61EC4BF639}"/>
                </a:ext>
              </a:extLst>
            </p:cNvPr>
            <p:cNvSpPr/>
            <p:nvPr/>
          </p:nvSpPr>
          <p:spPr bwMode="auto">
            <a:xfrm>
              <a:off x="4818063" y="2670175"/>
              <a:ext cx="158750" cy="195263"/>
            </a:xfrm>
            <a:custGeom>
              <a:avLst/>
              <a:gdLst>
                <a:gd name="T0" fmla="*/ 31 w 42"/>
                <a:gd name="T1" fmla="*/ 51 h 52"/>
                <a:gd name="T2" fmla="*/ 4 w 42"/>
                <a:gd name="T3" fmla="*/ 31 h 52"/>
                <a:gd name="T4" fmla="*/ 5 w 42"/>
                <a:gd name="T5" fmla="*/ 8 h 52"/>
                <a:gd name="T6" fmla="*/ 32 w 42"/>
                <a:gd name="T7" fmla="*/ 5 h 52"/>
                <a:gd name="T8" fmla="*/ 35 w 42"/>
                <a:gd name="T9" fmla="*/ 10 h 52"/>
                <a:gd name="T10" fmla="*/ 30 w 42"/>
                <a:gd name="T11" fmla="*/ 13 h 52"/>
                <a:gd name="T12" fmla="*/ 30 w 42"/>
                <a:gd name="T13" fmla="*/ 13 h 52"/>
                <a:gd name="T14" fmla="*/ 11 w 42"/>
                <a:gd name="T15" fmla="*/ 14 h 52"/>
                <a:gd name="T16" fmla="*/ 11 w 42"/>
                <a:gd name="T17" fmla="*/ 28 h 52"/>
                <a:gd name="T18" fmla="*/ 36 w 42"/>
                <a:gd name="T19" fmla="*/ 43 h 52"/>
                <a:gd name="T20" fmla="*/ 41 w 42"/>
                <a:gd name="T21" fmla="*/ 46 h 52"/>
                <a:gd name="T22" fmla="*/ 39 w 42"/>
                <a:gd name="T23" fmla="*/ 51 h 52"/>
                <a:gd name="T24" fmla="*/ 39 w 42"/>
                <a:gd name="T25" fmla="*/ 51 h 52"/>
                <a:gd name="T26" fmla="*/ 31 w 42"/>
                <a:gd name="T27" fmla="*/ 51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52">
                  <a:moveTo>
                    <a:pt x="31" y="51"/>
                  </a:moveTo>
                  <a:cubicBezTo>
                    <a:pt x="19" y="52"/>
                    <a:pt x="7" y="43"/>
                    <a:pt x="4" y="31"/>
                  </a:cubicBezTo>
                  <a:cubicBezTo>
                    <a:pt x="0" y="20"/>
                    <a:pt x="1" y="13"/>
                    <a:pt x="5" y="8"/>
                  </a:cubicBezTo>
                  <a:cubicBezTo>
                    <a:pt x="13" y="0"/>
                    <a:pt x="30" y="5"/>
                    <a:pt x="32" y="5"/>
                  </a:cubicBezTo>
                  <a:cubicBezTo>
                    <a:pt x="34" y="6"/>
                    <a:pt x="36" y="8"/>
                    <a:pt x="35" y="10"/>
                  </a:cubicBezTo>
                  <a:cubicBezTo>
                    <a:pt x="34" y="12"/>
                    <a:pt x="32" y="14"/>
                    <a:pt x="30" y="13"/>
                  </a:cubicBezTo>
                  <a:cubicBezTo>
                    <a:pt x="30" y="13"/>
                    <a:pt x="30" y="13"/>
                    <a:pt x="30" y="13"/>
                  </a:cubicBezTo>
                  <a:cubicBezTo>
                    <a:pt x="26" y="12"/>
                    <a:pt x="15" y="10"/>
                    <a:pt x="11" y="14"/>
                  </a:cubicBezTo>
                  <a:cubicBezTo>
                    <a:pt x="8" y="17"/>
                    <a:pt x="10" y="23"/>
                    <a:pt x="11" y="28"/>
                  </a:cubicBezTo>
                  <a:cubicBezTo>
                    <a:pt x="18" y="47"/>
                    <a:pt x="36" y="43"/>
                    <a:pt x="36" y="43"/>
                  </a:cubicBezTo>
                  <a:cubicBezTo>
                    <a:pt x="39" y="42"/>
                    <a:pt x="41" y="43"/>
                    <a:pt x="41" y="46"/>
                  </a:cubicBezTo>
                  <a:cubicBezTo>
                    <a:pt x="42" y="48"/>
                    <a:pt x="41" y="50"/>
                    <a:pt x="39" y="51"/>
                  </a:cubicBezTo>
                  <a:cubicBezTo>
                    <a:pt x="39" y="51"/>
                    <a:pt x="39" y="51"/>
                    <a:pt x="39" y="51"/>
                  </a:cubicBezTo>
                  <a:cubicBezTo>
                    <a:pt x="36" y="51"/>
                    <a:pt x="34" y="52"/>
                    <a:pt x="31" y="51"/>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î$1iḑè">
              <a:extLst>
                <a:ext uri="{FF2B5EF4-FFF2-40B4-BE49-F238E27FC236}">
                  <a16:creationId xmlns:a16="http://schemas.microsoft.com/office/drawing/2014/main" id="{E94DD883-6E8C-4734-A0FC-99AE05D89AA8}"/>
                </a:ext>
              </a:extLst>
            </p:cNvPr>
            <p:cNvSpPr/>
            <p:nvPr/>
          </p:nvSpPr>
          <p:spPr bwMode="auto">
            <a:xfrm>
              <a:off x="5165725" y="2771775"/>
              <a:ext cx="150813" cy="166688"/>
            </a:xfrm>
            <a:custGeom>
              <a:avLst/>
              <a:gdLst>
                <a:gd name="T0" fmla="*/ 40 w 40"/>
                <a:gd name="T1" fmla="*/ 6 h 44"/>
                <a:gd name="T2" fmla="*/ 7 w 40"/>
                <a:gd name="T3" fmla="*/ 0 h 44"/>
                <a:gd name="T4" fmla="*/ 12 w 40"/>
                <a:gd name="T5" fmla="*/ 32 h 44"/>
                <a:gd name="T6" fmla="*/ 40 w 40"/>
                <a:gd name="T7" fmla="*/ 6 h 44"/>
              </a:gdLst>
              <a:ahLst/>
              <a:cxnLst>
                <a:cxn ang="0">
                  <a:pos x="T0" y="T1"/>
                </a:cxn>
                <a:cxn ang="0">
                  <a:pos x="T2" y="T3"/>
                </a:cxn>
                <a:cxn ang="0">
                  <a:pos x="T4" y="T5"/>
                </a:cxn>
                <a:cxn ang="0">
                  <a:pos x="T6" y="T7"/>
                </a:cxn>
              </a:cxnLst>
              <a:rect l="0" t="0" r="r" b="b"/>
              <a:pathLst>
                <a:path w="40" h="44">
                  <a:moveTo>
                    <a:pt x="40" y="6"/>
                  </a:moveTo>
                  <a:cubicBezTo>
                    <a:pt x="7" y="0"/>
                    <a:pt x="7" y="0"/>
                    <a:pt x="7" y="0"/>
                  </a:cubicBezTo>
                  <a:cubicBezTo>
                    <a:pt x="7" y="0"/>
                    <a:pt x="0" y="23"/>
                    <a:pt x="12" y="32"/>
                  </a:cubicBezTo>
                  <a:cubicBezTo>
                    <a:pt x="30" y="44"/>
                    <a:pt x="40" y="6"/>
                    <a:pt x="40" y="6"/>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ïŝḷíḓe">
              <a:extLst>
                <a:ext uri="{FF2B5EF4-FFF2-40B4-BE49-F238E27FC236}">
                  <a16:creationId xmlns:a16="http://schemas.microsoft.com/office/drawing/2014/main" id="{EB975D06-0C31-48A1-9A01-70DB6DEFFCD7}"/>
                </a:ext>
              </a:extLst>
            </p:cNvPr>
            <p:cNvSpPr/>
            <p:nvPr/>
          </p:nvSpPr>
          <p:spPr bwMode="auto">
            <a:xfrm>
              <a:off x="5203825" y="3048000"/>
              <a:ext cx="82550" cy="66675"/>
            </a:xfrm>
            <a:custGeom>
              <a:avLst/>
              <a:gdLst>
                <a:gd name="T0" fmla="*/ 6 w 22"/>
                <a:gd name="T1" fmla="*/ 1 h 18"/>
                <a:gd name="T2" fmla="*/ 15 w 22"/>
                <a:gd name="T3" fmla="*/ 1 h 18"/>
                <a:gd name="T4" fmla="*/ 21 w 22"/>
                <a:gd name="T5" fmla="*/ 6 h 18"/>
                <a:gd name="T6" fmla="*/ 21 w 22"/>
                <a:gd name="T7" fmla="*/ 10 h 18"/>
                <a:gd name="T8" fmla="*/ 16 w 22"/>
                <a:gd name="T9" fmla="*/ 17 h 18"/>
                <a:gd name="T10" fmla="*/ 7 w 22"/>
                <a:gd name="T11" fmla="*/ 18 h 18"/>
                <a:gd name="T12" fmla="*/ 1 w 22"/>
                <a:gd name="T13" fmla="*/ 12 h 18"/>
                <a:gd name="T14" fmla="*/ 1 w 22"/>
                <a:gd name="T15" fmla="*/ 8 h 18"/>
                <a:gd name="T16" fmla="*/ 6 w 22"/>
                <a:gd name="T17" fmla="*/ 1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 h="18">
                  <a:moveTo>
                    <a:pt x="6" y="1"/>
                  </a:moveTo>
                  <a:cubicBezTo>
                    <a:pt x="15" y="1"/>
                    <a:pt x="15" y="1"/>
                    <a:pt x="15" y="1"/>
                  </a:cubicBezTo>
                  <a:cubicBezTo>
                    <a:pt x="18" y="0"/>
                    <a:pt x="21" y="3"/>
                    <a:pt x="21" y="6"/>
                  </a:cubicBezTo>
                  <a:cubicBezTo>
                    <a:pt x="21" y="10"/>
                    <a:pt x="21" y="10"/>
                    <a:pt x="21" y="10"/>
                  </a:cubicBezTo>
                  <a:cubicBezTo>
                    <a:pt x="22" y="14"/>
                    <a:pt x="19" y="16"/>
                    <a:pt x="16" y="17"/>
                  </a:cubicBezTo>
                  <a:cubicBezTo>
                    <a:pt x="7" y="18"/>
                    <a:pt x="7" y="18"/>
                    <a:pt x="7" y="18"/>
                  </a:cubicBezTo>
                  <a:cubicBezTo>
                    <a:pt x="4" y="18"/>
                    <a:pt x="1" y="15"/>
                    <a:pt x="1" y="12"/>
                  </a:cubicBezTo>
                  <a:cubicBezTo>
                    <a:pt x="1" y="8"/>
                    <a:pt x="1" y="8"/>
                    <a:pt x="1" y="8"/>
                  </a:cubicBezTo>
                  <a:cubicBezTo>
                    <a:pt x="0" y="5"/>
                    <a:pt x="3" y="2"/>
                    <a:pt x="6" y="1"/>
                  </a:cubicBezTo>
                  <a:close/>
                </a:path>
              </a:pathLst>
            </a:custGeom>
            <a:solidFill>
              <a:srgbClr val="F561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íšļîḑe">
              <a:extLst>
                <a:ext uri="{FF2B5EF4-FFF2-40B4-BE49-F238E27FC236}">
                  <a16:creationId xmlns:a16="http://schemas.microsoft.com/office/drawing/2014/main" id="{FDA0D930-491F-4983-A8E6-8D9817F18BA1}"/>
                </a:ext>
              </a:extLst>
            </p:cNvPr>
            <p:cNvSpPr/>
            <p:nvPr/>
          </p:nvSpPr>
          <p:spPr bwMode="auto">
            <a:xfrm>
              <a:off x="5187950" y="3032125"/>
              <a:ext cx="114300" cy="98425"/>
            </a:xfrm>
            <a:custGeom>
              <a:avLst/>
              <a:gdLst>
                <a:gd name="T0" fmla="*/ 11 w 30"/>
                <a:gd name="T1" fmla="*/ 26 h 26"/>
                <a:gd name="T2" fmla="*/ 1 w 30"/>
                <a:gd name="T3" fmla="*/ 16 h 26"/>
                <a:gd name="T4" fmla="*/ 1 w 30"/>
                <a:gd name="T5" fmla="*/ 12 h 26"/>
                <a:gd name="T6" fmla="*/ 10 w 30"/>
                <a:gd name="T7" fmla="*/ 2 h 26"/>
                <a:gd name="T8" fmla="*/ 18 w 30"/>
                <a:gd name="T9" fmla="*/ 1 h 26"/>
                <a:gd name="T10" fmla="*/ 29 w 30"/>
                <a:gd name="T11" fmla="*/ 10 h 26"/>
                <a:gd name="T12" fmla="*/ 30 w 30"/>
                <a:gd name="T13" fmla="*/ 14 h 26"/>
                <a:gd name="T14" fmla="*/ 20 w 30"/>
                <a:gd name="T15" fmla="*/ 25 h 26"/>
                <a:gd name="T16" fmla="*/ 12 w 30"/>
                <a:gd name="T17" fmla="*/ 26 h 26"/>
                <a:gd name="T18" fmla="*/ 11 w 30"/>
                <a:gd name="T19" fmla="*/ 26 h 26"/>
                <a:gd name="T20" fmla="*/ 19 w 30"/>
                <a:gd name="T21" fmla="*/ 9 h 26"/>
                <a:gd name="T22" fmla="*/ 19 w 30"/>
                <a:gd name="T23" fmla="*/ 9 h 26"/>
                <a:gd name="T24" fmla="*/ 10 w 30"/>
                <a:gd name="T25" fmla="*/ 9 h 26"/>
                <a:gd name="T26" fmla="*/ 9 w 30"/>
                <a:gd name="T27" fmla="*/ 10 h 26"/>
                <a:gd name="T28" fmla="*/ 9 w 30"/>
                <a:gd name="T29" fmla="*/ 12 h 26"/>
                <a:gd name="T30" fmla="*/ 9 w 30"/>
                <a:gd name="T31" fmla="*/ 16 h 26"/>
                <a:gd name="T32" fmla="*/ 10 w 30"/>
                <a:gd name="T33" fmla="*/ 17 h 26"/>
                <a:gd name="T34" fmla="*/ 11 w 30"/>
                <a:gd name="T35" fmla="*/ 17 h 26"/>
                <a:gd name="T36" fmla="*/ 20 w 30"/>
                <a:gd name="T37" fmla="*/ 17 h 26"/>
                <a:gd name="T38" fmla="*/ 20 w 30"/>
                <a:gd name="T39" fmla="*/ 17 h 26"/>
                <a:gd name="T40" fmla="*/ 21 w 30"/>
                <a:gd name="T41" fmla="*/ 15 h 26"/>
                <a:gd name="T42" fmla="*/ 21 w 30"/>
                <a:gd name="T43" fmla="*/ 14 h 26"/>
                <a:gd name="T44" fmla="*/ 21 w 30"/>
                <a:gd name="T45" fmla="*/ 10 h 26"/>
                <a:gd name="T46" fmla="*/ 19 w 30"/>
                <a:gd name="T47" fmla="*/ 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0" h="26">
                  <a:moveTo>
                    <a:pt x="11" y="26"/>
                  </a:moveTo>
                  <a:cubicBezTo>
                    <a:pt x="6" y="26"/>
                    <a:pt x="1" y="22"/>
                    <a:pt x="1" y="16"/>
                  </a:cubicBezTo>
                  <a:cubicBezTo>
                    <a:pt x="1" y="12"/>
                    <a:pt x="1" y="12"/>
                    <a:pt x="1" y="12"/>
                  </a:cubicBezTo>
                  <a:cubicBezTo>
                    <a:pt x="0" y="7"/>
                    <a:pt x="4" y="2"/>
                    <a:pt x="10" y="2"/>
                  </a:cubicBezTo>
                  <a:cubicBezTo>
                    <a:pt x="18" y="1"/>
                    <a:pt x="18" y="1"/>
                    <a:pt x="18" y="1"/>
                  </a:cubicBezTo>
                  <a:cubicBezTo>
                    <a:pt x="24" y="0"/>
                    <a:pt x="29" y="4"/>
                    <a:pt x="29" y="10"/>
                  </a:cubicBezTo>
                  <a:cubicBezTo>
                    <a:pt x="30" y="14"/>
                    <a:pt x="30" y="14"/>
                    <a:pt x="30" y="14"/>
                  </a:cubicBezTo>
                  <a:cubicBezTo>
                    <a:pt x="30" y="19"/>
                    <a:pt x="26" y="24"/>
                    <a:pt x="20" y="25"/>
                  </a:cubicBezTo>
                  <a:cubicBezTo>
                    <a:pt x="12" y="26"/>
                    <a:pt x="12" y="26"/>
                    <a:pt x="12" y="26"/>
                  </a:cubicBezTo>
                  <a:lnTo>
                    <a:pt x="11" y="26"/>
                  </a:lnTo>
                  <a:close/>
                  <a:moveTo>
                    <a:pt x="19" y="9"/>
                  </a:moveTo>
                  <a:cubicBezTo>
                    <a:pt x="19" y="9"/>
                    <a:pt x="19" y="9"/>
                    <a:pt x="19" y="9"/>
                  </a:cubicBezTo>
                  <a:cubicBezTo>
                    <a:pt x="10" y="9"/>
                    <a:pt x="10" y="9"/>
                    <a:pt x="10" y="9"/>
                  </a:cubicBezTo>
                  <a:cubicBezTo>
                    <a:pt x="10" y="10"/>
                    <a:pt x="9" y="10"/>
                    <a:pt x="9" y="10"/>
                  </a:cubicBezTo>
                  <a:cubicBezTo>
                    <a:pt x="9" y="11"/>
                    <a:pt x="9" y="11"/>
                    <a:pt x="9" y="12"/>
                  </a:cubicBezTo>
                  <a:cubicBezTo>
                    <a:pt x="9" y="16"/>
                    <a:pt x="9" y="16"/>
                    <a:pt x="9" y="16"/>
                  </a:cubicBezTo>
                  <a:cubicBezTo>
                    <a:pt x="9" y="16"/>
                    <a:pt x="9" y="17"/>
                    <a:pt x="10" y="17"/>
                  </a:cubicBezTo>
                  <a:cubicBezTo>
                    <a:pt x="10" y="17"/>
                    <a:pt x="11" y="17"/>
                    <a:pt x="11" y="17"/>
                  </a:cubicBezTo>
                  <a:cubicBezTo>
                    <a:pt x="20" y="17"/>
                    <a:pt x="20" y="17"/>
                    <a:pt x="20" y="17"/>
                  </a:cubicBezTo>
                  <a:cubicBezTo>
                    <a:pt x="20" y="17"/>
                    <a:pt x="20" y="17"/>
                    <a:pt x="20" y="17"/>
                  </a:cubicBezTo>
                  <a:cubicBezTo>
                    <a:pt x="21" y="16"/>
                    <a:pt x="21" y="16"/>
                    <a:pt x="21" y="15"/>
                  </a:cubicBezTo>
                  <a:cubicBezTo>
                    <a:pt x="21" y="15"/>
                    <a:pt x="21" y="14"/>
                    <a:pt x="21" y="14"/>
                  </a:cubicBezTo>
                  <a:cubicBezTo>
                    <a:pt x="21" y="10"/>
                    <a:pt x="21" y="10"/>
                    <a:pt x="21" y="10"/>
                  </a:cubicBezTo>
                  <a:cubicBezTo>
                    <a:pt x="21" y="9"/>
                    <a:pt x="20" y="9"/>
                    <a:pt x="19" y="9"/>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ïśľîḋe">
              <a:extLst>
                <a:ext uri="{FF2B5EF4-FFF2-40B4-BE49-F238E27FC236}">
                  <a16:creationId xmlns:a16="http://schemas.microsoft.com/office/drawing/2014/main" id="{B18E7234-F59F-4070-8AA5-70E86C6D1B26}"/>
                </a:ext>
              </a:extLst>
            </p:cNvPr>
            <p:cNvSpPr/>
            <p:nvPr/>
          </p:nvSpPr>
          <p:spPr bwMode="auto">
            <a:xfrm>
              <a:off x="5226050" y="3111500"/>
              <a:ext cx="71438" cy="369888"/>
            </a:xfrm>
            <a:custGeom>
              <a:avLst/>
              <a:gdLst>
                <a:gd name="T0" fmla="*/ 45 w 45"/>
                <a:gd name="T1" fmla="*/ 112 h 233"/>
                <a:gd name="T2" fmla="*/ 36 w 45"/>
                <a:gd name="T3" fmla="*/ 233 h 233"/>
                <a:gd name="T4" fmla="*/ 0 w 45"/>
                <a:gd name="T5" fmla="*/ 129 h 233"/>
                <a:gd name="T6" fmla="*/ 0 w 45"/>
                <a:gd name="T7" fmla="*/ 2 h 233"/>
                <a:gd name="T8" fmla="*/ 28 w 45"/>
                <a:gd name="T9" fmla="*/ 0 h 233"/>
                <a:gd name="T10" fmla="*/ 45 w 45"/>
                <a:gd name="T11" fmla="*/ 112 h 233"/>
              </a:gdLst>
              <a:ahLst/>
              <a:cxnLst>
                <a:cxn ang="0">
                  <a:pos x="T0" y="T1"/>
                </a:cxn>
                <a:cxn ang="0">
                  <a:pos x="T2" y="T3"/>
                </a:cxn>
                <a:cxn ang="0">
                  <a:pos x="T4" y="T5"/>
                </a:cxn>
                <a:cxn ang="0">
                  <a:pos x="T6" y="T7"/>
                </a:cxn>
                <a:cxn ang="0">
                  <a:pos x="T8" y="T9"/>
                </a:cxn>
                <a:cxn ang="0">
                  <a:pos x="T10" y="T11"/>
                </a:cxn>
              </a:cxnLst>
              <a:rect l="0" t="0" r="r" b="b"/>
              <a:pathLst>
                <a:path w="45" h="233">
                  <a:moveTo>
                    <a:pt x="45" y="112"/>
                  </a:moveTo>
                  <a:lnTo>
                    <a:pt x="36" y="233"/>
                  </a:lnTo>
                  <a:lnTo>
                    <a:pt x="0" y="129"/>
                  </a:lnTo>
                  <a:lnTo>
                    <a:pt x="0" y="2"/>
                  </a:lnTo>
                  <a:lnTo>
                    <a:pt x="28" y="0"/>
                  </a:lnTo>
                  <a:lnTo>
                    <a:pt x="45" y="112"/>
                  </a:lnTo>
                  <a:close/>
                </a:path>
              </a:pathLst>
            </a:custGeom>
            <a:solidFill>
              <a:srgbClr val="F561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iSľíḋé">
              <a:extLst>
                <a:ext uri="{FF2B5EF4-FFF2-40B4-BE49-F238E27FC236}">
                  <a16:creationId xmlns:a16="http://schemas.microsoft.com/office/drawing/2014/main" id="{6BA64A85-9AE2-4D38-B52D-91B253E88A31}"/>
                </a:ext>
              </a:extLst>
            </p:cNvPr>
            <p:cNvSpPr/>
            <p:nvPr/>
          </p:nvSpPr>
          <p:spPr bwMode="auto">
            <a:xfrm>
              <a:off x="5210175" y="3092450"/>
              <a:ext cx="106363" cy="404813"/>
            </a:xfrm>
            <a:custGeom>
              <a:avLst/>
              <a:gdLst>
                <a:gd name="T0" fmla="*/ 19 w 28"/>
                <a:gd name="T1" fmla="*/ 107 h 107"/>
                <a:gd name="T2" fmla="*/ 15 w 28"/>
                <a:gd name="T3" fmla="*/ 104 h 107"/>
                <a:gd name="T4" fmla="*/ 0 w 28"/>
                <a:gd name="T5" fmla="*/ 60 h 107"/>
                <a:gd name="T6" fmla="*/ 0 w 28"/>
                <a:gd name="T7" fmla="*/ 59 h 107"/>
                <a:gd name="T8" fmla="*/ 0 w 28"/>
                <a:gd name="T9" fmla="*/ 6 h 107"/>
                <a:gd name="T10" fmla="*/ 4 w 28"/>
                <a:gd name="T11" fmla="*/ 2 h 107"/>
                <a:gd name="T12" fmla="*/ 16 w 28"/>
                <a:gd name="T13" fmla="*/ 0 h 107"/>
                <a:gd name="T14" fmla="*/ 20 w 28"/>
                <a:gd name="T15" fmla="*/ 4 h 107"/>
                <a:gd name="T16" fmla="*/ 27 w 28"/>
                <a:gd name="T17" fmla="*/ 51 h 107"/>
                <a:gd name="T18" fmla="*/ 27 w 28"/>
                <a:gd name="T19" fmla="*/ 52 h 107"/>
                <a:gd name="T20" fmla="*/ 23 w 28"/>
                <a:gd name="T21" fmla="*/ 103 h 107"/>
                <a:gd name="T22" fmla="*/ 19 w 28"/>
                <a:gd name="T23" fmla="*/ 107 h 107"/>
                <a:gd name="T24" fmla="*/ 8 w 28"/>
                <a:gd name="T25" fmla="*/ 58 h 107"/>
                <a:gd name="T26" fmla="*/ 16 w 28"/>
                <a:gd name="T27" fmla="*/ 83 h 107"/>
                <a:gd name="T28" fmla="*/ 19 w 28"/>
                <a:gd name="T29" fmla="*/ 52 h 107"/>
                <a:gd name="T30" fmla="*/ 12 w 28"/>
                <a:gd name="T31" fmla="*/ 9 h 107"/>
                <a:gd name="T32" fmla="*/ 8 w 28"/>
                <a:gd name="T33" fmla="*/ 9 h 107"/>
                <a:gd name="T34" fmla="*/ 8 w 28"/>
                <a:gd name="T35" fmla="*/ 58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8" h="107">
                  <a:moveTo>
                    <a:pt x="19" y="107"/>
                  </a:moveTo>
                  <a:cubicBezTo>
                    <a:pt x="17" y="107"/>
                    <a:pt x="15" y="106"/>
                    <a:pt x="15" y="104"/>
                  </a:cubicBezTo>
                  <a:cubicBezTo>
                    <a:pt x="0" y="60"/>
                    <a:pt x="0" y="60"/>
                    <a:pt x="0" y="60"/>
                  </a:cubicBezTo>
                  <a:cubicBezTo>
                    <a:pt x="0" y="60"/>
                    <a:pt x="0" y="59"/>
                    <a:pt x="0" y="59"/>
                  </a:cubicBezTo>
                  <a:cubicBezTo>
                    <a:pt x="0" y="6"/>
                    <a:pt x="0" y="6"/>
                    <a:pt x="0" y="6"/>
                  </a:cubicBezTo>
                  <a:cubicBezTo>
                    <a:pt x="0" y="4"/>
                    <a:pt x="2" y="2"/>
                    <a:pt x="4" y="2"/>
                  </a:cubicBezTo>
                  <a:cubicBezTo>
                    <a:pt x="16" y="0"/>
                    <a:pt x="16" y="0"/>
                    <a:pt x="16" y="0"/>
                  </a:cubicBezTo>
                  <a:cubicBezTo>
                    <a:pt x="18" y="0"/>
                    <a:pt x="20" y="2"/>
                    <a:pt x="20" y="4"/>
                  </a:cubicBezTo>
                  <a:cubicBezTo>
                    <a:pt x="27" y="51"/>
                    <a:pt x="27" y="51"/>
                    <a:pt x="27" y="51"/>
                  </a:cubicBezTo>
                  <a:cubicBezTo>
                    <a:pt x="28" y="52"/>
                    <a:pt x="28" y="52"/>
                    <a:pt x="27" y="52"/>
                  </a:cubicBezTo>
                  <a:cubicBezTo>
                    <a:pt x="23" y="103"/>
                    <a:pt x="23" y="103"/>
                    <a:pt x="23" y="103"/>
                  </a:cubicBezTo>
                  <a:cubicBezTo>
                    <a:pt x="23" y="105"/>
                    <a:pt x="21" y="106"/>
                    <a:pt x="19" y="107"/>
                  </a:cubicBezTo>
                  <a:close/>
                  <a:moveTo>
                    <a:pt x="8" y="58"/>
                  </a:moveTo>
                  <a:cubicBezTo>
                    <a:pt x="16" y="83"/>
                    <a:pt x="16" y="83"/>
                    <a:pt x="16" y="83"/>
                  </a:cubicBezTo>
                  <a:cubicBezTo>
                    <a:pt x="19" y="52"/>
                    <a:pt x="19" y="52"/>
                    <a:pt x="19" y="52"/>
                  </a:cubicBezTo>
                  <a:cubicBezTo>
                    <a:pt x="12" y="9"/>
                    <a:pt x="12" y="9"/>
                    <a:pt x="12" y="9"/>
                  </a:cubicBezTo>
                  <a:cubicBezTo>
                    <a:pt x="8" y="9"/>
                    <a:pt x="8" y="9"/>
                    <a:pt x="8" y="9"/>
                  </a:cubicBezTo>
                  <a:lnTo>
                    <a:pt x="8" y="5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iṥľíḑê">
              <a:extLst>
                <a:ext uri="{FF2B5EF4-FFF2-40B4-BE49-F238E27FC236}">
                  <a16:creationId xmlns:a16="http://schemas.microsoft.com/office/drawing/2014/main" id="{0B344C5D-4684-44E6-BEF1-C12F6E5C6709}"/>
                </a:ext>
              </a:extLst>
            </p:cNvPr>
            <p:cNvSpPr/>
            <p:nvPr/>
          </p:nvSpPr>
          <p:spPr bwMode="auto">
            <a:xfrm>
              <a:off x="5919788" y="2473325"/>
              <a:ext cx="95250" cy="153988"/>
            </a:xfrm>
            <a:custGeom>
              <a:avLst/>
              <a:gdLst>
                <a:gd name="T0" fmla="*/ 4 w 25"/>
                <a:gd name="T1" fmla="*/ 41 h 41"/>
                <a:gd name="T2" fmla="*/ 2 w 25"/>
                <a:gd name="T3" fmla="*/ 40 h 41"/>
                <a:gd name="T4" fmla="*/ 1 w 25"/>
                <a:gd name="T5" fmla="*/ 34 h 41"/>
                <a:gd name="T6" fmla="*/ 1 w 25"/>
                <a:gd name="T7" fmla="*/ 34 h 41"/>
                <a:gd name="T8" fmla="*/ 2 w 25"/>
                <a:gd name="T9" fmla="*/ 21 h 41"/>
                <a:gd name="T10" fmla="*/ 6 w 25"/>
                <a:gd name="T11" fmla="*/ 16 h 41"/>
                <a:gd name="T12" fmla="*/ 10 w 25"/>
                <a:gd name="T13" fmla="*/ 18 h 41"/>
                <a:gd name="T14" fmla="*/ 14 w 25"/>
                <a:gd name="T15" fmla="*/ 23 h 41"/>
                <a:gd name="T16" fmla="*/ 6 w 25"/>
                <a:gd name="T17" fmla="*/ 7 h 41"/>
                <a:gd name="T18" fmla="*/ 7 w 25"/>
                <a:gd name="T19" fmla="*/ 1 h 41"/>
                <a:gd name="T20" fmla="*/ 7 w 25"/>
                <a:gd name="T21" fmla="*/ 1 h 41"/>
                <a:gd name="T22" fmla="*/ 13 w 25"/>
                <a:gd name="T23" fmla="*/ 2 h 41"/>
                <a:gd name="T24" fmla="*/ 20 w 25"/>
                <a:gd name="T25" fmla="*/ 31 h 41"/>
                <a:gd name="T26" fmla="*/ 14 w 25"/>
                <a:gd name="T27" fmla="*/ 32 h 41"/>
                <a:gd name="T28" fmla="*/ 11 w 25"/>
                <a:gd name="T29" fmla="*/ 31 h 41"/>
                <a:gd name="T30" fmla="*/ 7 w 25"/>
                <a:gd name="T31" fmla="*/ 40 h 41"/>
                <a:gd name="T32" fmla="*/ 4 w 25"/>
                <a:gd name="T33"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 h="41">
                  <a:moveTo>
                    <a:pt x="4" y="41"/>
                  </a:moveTo>
                  <a:cubicBezTo>
                    <a:pt x="3" y="41"/>
                    <a:pt x="2" y="41"/>
                    <a:pt x="2" y="40"/>
                  </a:cubicBezTo>
                  <a:cubicBezTo>
                    <a:pt x="0" y="39"/>
                    <a:pt x="0" y="36"/>
                    <a:pt x="1" y="34"/>
                  </a:cubicBezTo>
                  <a:cubicBezTo>
                    <a:pt x="1" y="34"/>
                    <a:pt x="1" y="34"/>
                    <a:pt x="1" y="34"/>
                  </a:cubicBezTo>
                  <a:cubicBezTo>
                    <a:pt x="3" y="32"/>
                    <a:pt x="3" y="25"/>
                    <a:pt x="2" y="21"/>
                  </a:cubicBezTo>
                  <a:cubicBezTo>
                    <a:pt x="2" y="19"/>
                    <a:pt x="3" y="17"/>
                    <a:pt x="6" y="16"/>
                  </a:cubicBezTo>
                  <a:cubicBezTo>
                    <a:pt x="7" y="16"/>
                    <a:pt x="9" y="17"/>
                    <a:pt x="10" y="18"/>
                  </a:cubicBezTo>
                  <a:cubicBezTo>
                    <a:pt x="11" y="20"/>
                    <a:pt x="12" y="22"/>
                    <a:pt x="14" y="23"/>
                  </a:cubicBezTo>
                  <a:cubicBezTo>
                    <a:pt x="12" y="18"/>
                    <a:pt x="9" y="12"/>
                    <a:pt x="6" y="7"/>
                  </a:cubicBezTo>
                  <a:cubicBezTo>
                    <a:pt x="5" y="5"/>
                    <a:pt x="5" y="2"/>
                    <a:pt x="7" y="1"/>
                  </a:cubicBezTo>
                  <a:cubicBezTo>
                    <a:pt x="7" y="1"/>
                    <a:pt x="7" y="1"/>
                    <a:pt x="7" y="1"/>
                  </a:cubicBezTo>
                  <a:cubicBezTo>
                    <a:pt x="9" y="0"/>
                    <a:pt x="11" y="1"/>
                    <a:pt x="13" y="2"/>
                  </a:cubicBezTo>
                  <a:cubicBezTo>
                    <a:pt x="22" y="17"/>
                    <a:pt x="25" y="27"/>
                    <a:pt x="20" y="31"/>
                  </a:cubicBezTo>
                  <a:cubicBezTo>
                    <a:pt x="19" y="32"/>
                    <a:pt x="16" y="33"/>
                    <a:pt x="14" y="32"/>
                  </a:cubicBezTo>
                  <a:cubicBezTo>
                    <a:pt x="13" y="32"/>
                    <a:pt x="12" y="32"/>
                    <a:pt x="11" y="31"/>
                  </a:cubicBezTo>
                  <a:cubicBezTo>
                    <a:pt x="10" y="34"/>
                    <a:pt x="9" y="37"/>
                    <a:pt x="7" y="40"/>
                  </a:cubicBezTo>
                  <a:cubicBezTo>
                    <a:pt x="7" y="41"/>
                    <a:pt x="5" y="41"/>
                    <a:pt x="4" y="41"/>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işḻîḑê">
              <a:extLst>
                <a:ext uri="{FF2B5EF4-FFF2-40B4-BE49-F238E27FC236}">
                  <a16:creationId xmlns:a16="http://schemas.microsoft.com/office/drawing/2014/main" id="{E359532D-82EA-4EF7-A42C-EBE338532C60}"/>
                </a:ext>
              </a:extLst>
            </p:cNvPr>
            <p:cNvSpPr/>
            <p:nvPr/>
          </p:nvSpPr>
          <p:spPr bwMode="auto">
            <a:xfrm>
              <a:off x="6743700" y="3644900"/>
              <a:ext cx="414338" cy="117475"/>
            </a:xfrm>
            <a:custGeom>
              <a:avLst/>
              <a:gdLst>
                <a:gd name="T0" fmla="*/ 9 w 110"/>
                <a:gd name="T1" fmla="*/ 0 h 31"/>
                <a:gd name="T2" fmla="*/ 101 w 110"/>
                <a:gd name="T3" fmla="*/ 0 h 31"/>
                <a:gd name="T4" fmla="*/ 110 w 110"/>
                <a:gd name="T5" fmla="*/ 8 h 31"/>
                <a:gd name="T6" fmla="*/ 110 w 110"/>
                <a:gd name="T7" fmla="*/ 22 h 31"/>
                <a:gd name="T8" fmla="*/ 101 w 110"/>
                <a:gd name="T9" fmla="*/ 31 h 31"/>
                <a:gd name="T10" fmla="*/ 9 w 110"/>
                <a:gd name="T11" fmla="*/ 31 h 31"/>
                <a:gd name="T12" fmla="*/ 0 w 110"/>
                <a:gd name="T13" fmla="*/ 22 h 31"/>
                <a:gd name="T14" fmla="*/ 0 w 110"/>
                <a:gd name="T15" fmla="*/ 8 h 31"/>
                <a:gd name="T16" fmla="*/ 9 w 11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1">
                  <a:moveTo>
                    <a:pt x="9" y="0"/>
                  </a:moveTo>
                  <a:cubicBezTo>
                    <a:pt x="101" y="0"/>
                    <a:pt x="101" y="0"/>
                    <a:pt x="101" y="0"/>
                  </a:cubicBezTo>
                  <a:cubicBezTo>
                    <a:pt x="106" y="0"/>
                    <a:pt x="110" y="4"/>
                    <a:pt x="110" y="8"/>
                  </a:cubicBezTo>
                  <a:cubicBezTo>
                    <a:pt x="110" y="22"/>
                    <a:pt x="110" y="22"/>
                    <a:pt x="110" y="22"/>
                  </a:cubicBezTo>
                  <a:cubicBezTo>
                    <a:pt x="110" y="27"/>
                    <a:pt x="106" y="31"/>
                    <a:pt x="101" y="31"/>
                  </a:cubicBezTo>
                  <a:cubicBezTo>
                    <a:pt x="9" y="31"/>
                    <a:pt x="9" y="31"/>
                    <a:pt x="9" y="31"/>
                  </a:cubicBezTo>
                  <a:cubicBezTo>
                    <a:pt x="4" y="31"/>
                    <a:pt x="0" y="27"/>
                    <a:pt x="0" y="22"/>
                  </a:cubicBezTo>
                  <a:cubicBezTo>
                    <a:pt x="0" y="8"/>
                    <a:pt x="0" y="8"/>
                    <a:pt x="0" y="8"/>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ïṩḷíḍé">
              <a:extLst>
                <a:ext uri="{FF2B5EF4-FFF2-40B4-BE49-F238E27FC236}">
                  <a16:creationId xmlns:a16="http://schemas.microsoft.com/office/drawing/2014/main" id="{E666FE12-B133-4E6E-BD39-3406657C0EF8}"/>
                </a:ext>
              </a:extLst>
            </p:cNvPr>
            <p:cNvSpPr/>
            <p:nvPr/>
          </p:nvSpPr>
          <p:spPr bwMode="auto">
            <a:xfrm>
              <a:off x="6727825" y="3629025"/>
              <a:ext cx="446088" cy="147638"/>
            </a:xfrm>
            <a:custGeom>
              <a:avLst/>
              <a:gdLst>
                <a:gd name="T0" fmla="*/ 105 w 118"/>
                <a:gd name="T1" fmla="*/ 39 h 39"/>
                <a:gd name="T2" fmla="*/ 13 w 118"/>
                <a:gd name="T3" fmla="*/ 39 h 39"/>
                <a:gd name="T4" fmla="*/ 0 w 118"/>
                <a:gd name="T5" fmla="*/ 26 h 39"/>
                <a:gd name="T6" fmla="*/ 0 w 118"/>
                <a:gd name="T7" fmla="*/ 26 h 39"/>
                <a:gd name="T8" fmla="*/ 0 w 118"/>
                <a:gd name="T9" fmla="*/ 12 h 39"/>
                <a:gd name="T10" fmla="*/ 13 w 118"/>
                <a:gd name="T11" fmla="*/ 0 h 39"/>
                <a:gd name="T12" fmla="*/ 13 w 118"/>
                <a:gd name="T13" fmla="*/ 0 h 39"/>
                <a:gd name="T14" fmla="*/ 105 w 118"/>
                <a:gd name="T15" fmla="*/ 0 h 39"/>
                <a:gd name="T16" fmla="*/ 118 w 118"/>
                <a:gd name="T17" fmla="*/ 12 h 39"/>
                <a:gd name="T18" fmla="*/ 118 w 118"/>
                <a:gd name="T19" fmla="*/ 12 h 39"/>
                <a:gd name="T20" fmla="*/ 118 w 118"/>
                <a:gd name="T21" fmla="*/ 26 h 39"/>
                <a:gd name="T22" fmla="*/ 105 w 118"/>
                <a:gd name="T23" fmla="*/ 39 h 39"/>
                <a:gd name="T24" fmla="*/ 13 w 118"/>
                <a:gd name="T25" fmla="*/ 8 h 39"/>
                <a:gd name="T26" fmla="*/ 8 w 118"/>
                <a:gd name="T27" fmla="*/ 12 h 39"/>
                <a:gd name="T28" fmla="*/ 8 w 118"/>
                <a:gd name="T29" fmla="*/ 12 h 39"/>
                <a:gd name="T30" fmla="*/ 8 w 118"/>
                <a:gd name="T31" fmla="*/ 26 h 39"/>
                <a:gd name="T32" fmla="*/ 13 w 118"/>
                <a:gd name="T33" fmla="*/ 31 h 39"/>
                <a:gd name="T34" fmla="*/ 105 w 118"/>
                <a:gd name="T35" fmla="*/ 31 h 39"/>
                <a:gd name="T36" fmla="*/ 110 w 118"/>
                <a:gd name="T37" fmla="*/ 26 h 39"/>
                <a:gd name="T38" fmla="*/ 110 w 118"/>
                <a:gd name="T39" fmla="*/ 26 h 39"/>
                <a:gd name="T40" fmla="*/ 110 w 118"/>
                <a:gd name="T41" fmla="*/ 12 h 39"/>
                <a:gd name="T42" fmla="*/ 105 w 118"/>
                <a:gd name="T43" fmla="*/ 8 h 39"/>
                <a:gd name="T44" fmla="*/ 105 w 118"/>
                <a:gd name="T45" fmla="*/ 8 h 39"/>
                <a:gd name="T46" fmla="*/ 13 w 118"/>
                <a:gd name="T4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39">
                  <a:moveTo>
                    <a:pt x="105" y="39"/>
                  </a:moveTo>
                  <a:cubicBezTo>
                    <a:pt x="13" y="39"/>
                    <a:pt x="13" y="39"/>
                    <a:pt x="13" y="39"/>
                  </a:cubicBezTo>
                  <a:cubicBezTo>
                    <a:pt x="6" y="39"/>
                    <a:pt x="0" y="33"/>
                    <a:pt x="0" y="26"/>
                  </a:cubicBezTo>
                  <a:cubicBezTo>
                    <a:pt x="0" y="26"/>
                    <a:pt x="0" y="26"/>
                    <a:pt x="0" y="26"/>
                  </a:cubicBezTo>
                  <a:cubicBezTo>
                    <a:pt x="0" y="12"/>
                    <a:pt x="0" y="12"/>
                    <a:pt x="0" y="12"/>
                  </a:cubicBezTo>
                  <a:cubicBezTo>
                    <a:pt x="0" y="5"/>
                    <a:pt x="6" y="0"/>
                    <a:pt x="13" y="0"/>
                  </a:cubicBezTo>
                  <a:cubicBezTo>
                    <a:pt x="13" y="0"/>
                    <a:pt x="13" y="0"/>
                    <a:pt x="13" y="0"/>
                  </a:cubicBezTo>
                  <a:cubicBezTo>
                    <a:pt x="105" y="0"/>
                    <a:pt x="105" y="0"/>
                    <a:pt x="105" y="0"/>
                  </a:cubicBezTo>
                  <a:cubicBezTo>
                    <a:pt x="112" y="0"/>
                    <a:pt x="118" y="5"/>
                    <a:pt x="118" y="12"/>
                  </a:cubicBezTo>
                  <a:cubicBezTo>
                    <a:pt x="118" y="12"/>
                    <a:pt x="118" y="12"/>
                    <a:pt x="118" y="12"/>
                  </a:cubicBezTo>
                  <a:cubicBezTo>
                    <a:pt x="118" y="26"/>
                    <a:pt x="118" y="26"/>
                    <a:pt x="118" y="26"/>
                  </a:cubicBezTo>
                  <a:cubicBezTo>
                    <a:pt x="118" y="33"/>
                    <a:pt x="112" y="39"/>
                    <a:pt x="105" y="39"/>
                  </a:cubicBezTo>
                  <a:close/>
                  <a:moveTo>
                    <a:pt x="13" y="8"/>
                  </a:moveTo>
                  <a:cubicBezTo>
                    <a:pt x="10" y="8"/>
                    <a:pt x="8" y="10"/>
                    <a:pt x="8" y="12"/>
                  </a:cubicBezTo>
                  <a:cubicBezTo>
                    <a:pt x="8" y="12"/>
                    <a:pt x="8" y="12"/>
                    <a:pt x="8" y="12"/>
                  </a:cubicBezTo>
                  <a:cubicBezTo>
                    <a:pt x="8" y="26"/>
                    <a:pt x="8" y="26"/>
                    <a:pt x="8" y="26"/>
                  </a:cubicBezTo>
                  <a:cubicBezTo>
                    <a:pt x="8" y="29"/>
                    <a:pt x="10" y="31"/>
                    <a:pt x="13" y="31"/>
                  </a:cubicBezTo>
                  <a:cubicBezTo>
                    <a:pt x="105" y="31"/>
                    <a:pt x="105" y="31"/>
                    <a:pt x="105" y="31"/>
                  </a:cubicBezTo>
                  <a:cubicBezTo>
                    <a:pt x="107" y="31"/>
                    <a:pt x="110" y="29"/>
                    <a:pt x="110" y="26"/>
                  </a:cubicBezTo>
                  <a:cubicBezTo>
                    <a:pt x="110" y="26"/>
                    <a:pt x="110" y="26"/>
                    <a:pt x="110" y="26"/>
                  </a:cubicBezTo>
                  <a:cubicBezTo>
                    <a:pt x="110" y="12"/>
                    <a:pt x="110" y="12"/>
                    <a:pt x="110" y="12"/>
                  </a:cubicBezTo>
                  <a:cubicBezTo>
                    <a:pt x="110" y="10"/>
                    <a:pt x="107"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ïśḷîde">
              <a:extLst>
                <a:ext uri="{FF2B5EF4-FFF2-40B4-BE49-F238E27FC236}">
                  <a16:creationId xmlns:a16="http://schemas.microsoft.com/office/drawing/2014/main" id="{C828C453-B8FB-4DB1-8125-0469A4574CB6}"/>
                </a:ext>
              </a:extLst>
            </p:cNvPr>
            <p:cNvSpPr/>
            <p:nvPr/>
          </p:nvSpPr>
          <p:spPr bwMode="auto">
            <a:xfrm>
              <a:off x="6713538" y="3524250"/>
              <a:ext cx="414338" cy="120650"/>
            </a:xfrm>
            <a:custGeom>
              <a:avLst/>
              <a:gdLst>
                <a:gd name="T0" fmla="*/ 9 w 110"/>
                <a:gd name="T1" fmla="*/ 0 h 32"/>
                <a:gd name="T2" fmla="*/ 101 w 110"/>
                <a:gd name="T3" fmla="*/ 0 h 32"/>
                <a:gd name="T4" fmla="*/ 110 w 110"/>
                <a:gd name="T5" fmla="*/ 9 h 32"/>
                <a:gd name="T6" fmla="*/ 110 w 110"/>
                <a:gd name="T7" fmla="*/ 23 h 32"/>
                <a:gd name="T8" fmla="*/ 101 w 110"/>
                <a:gd name="T9" fmla="*/ 32 h 32"/>
                <a:gd name="T10" fmla="*/ 9 w 110"/>
                <a:gd name="T11" fmla="*/ 32 h 32"/>
                <a:gd name="T12" fmla="*/ 0 w 110"/>
                <a:gd name="T13" fmla="*/ 23 h 32"/>
                <a:gd name="T14" fmla="*/ 0 w 110"/>
                <a:gd name="T15" fmla="*/ 9 h 32"/>
                <a:gd name="T16" fmla="*/ 9 w 11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2">
                  <a:moveTo>
                    <a:pt x="9" y="0"/>
                  </a:moveTo>
                  <a:cubicBezTo>
                    <a:pt x="101" y="0"/>
                    <a:pt x="101" y="0"/>
                    <a:pt x="101" y="0"/>
                  </a:cubicBezTo>
                  <a:cubicBezTo>
                    <a:pt x="106" y="0"/>
                    <a:pt x="110" y="4"/>
                    <a:pt x="110" y="9"/>
                  </a:cubicBezTo>
                  <a:cubicBezTo>
                    <a:pt x="110" y="23"/>
                    <a:pt x="110" y="23"/>
                    <a:pt x="110" y="23"/>
                  </a:cubicBezTo>
                  <a:cubicBezTo>
                    <a:pt x="110" y="28"/>
                    <a:pt x="106" y="32"/>
                    <a:pt x="101" y="32"/>
                  </a:cubicBezTo>
                  <a:cubicBezTo>
                    <a:pt x="9" y="32"/>
                    <a:pt x="9" y="32"/>
                    <a:pt x="9" y="32"/>
                  </a:cubicBezTo>
                  <a:cubicBezTo>
                    <a:pt x="4" y="32"/>
                    <a:pt x="0" y="28"/>
                    <a:pt x="0" y="23"/>
                  </a:cubicBezTo>
                  <a:cubicBezTo>
                    <a:pt x="0" y="9"/>
                    <a:pt x="0" y="9"/>
                    <a:pt x="0" y="9"/>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ïSḻidé">
              <a:extLst>
                <a:ext uri="{FF2B5EF4-FFF2-40B4-BE49-F238E27FC236}">
                  <a16:creationId xmlns:a16="http://schemas.microsoft.com/office/drawing/2014/main" id="{7AC999DF-1514-49BF-96FB-43C84D5E3C0B}"/>
                </a:ext>
              </a:extLst>
            </p:cNvPr>
            <p:cNvSpPr/>
            <p:nvPr/>
          </p:nvSpPr>
          <p:spPr bwMode="auto">
            <a:xfrm>
              <a:off x="6697663" y="3508375"/>
              <a:ext cx="446088" cy="150813"/>
            </a:xfrm>
            <a:custGeom>
              <a:avLst/>
              <a:gdLst>
                <a:gd name="T0" fmla="*/ 105 w 118"/>
                <a:gd name="T1" fmla="*/ 40 h 40"/>
                <a:gd name="T2" fmla="*/ 13 w 118"/>
                <a:gd name="T3" fmla="*/ 40 h 40"/>
                <a:gd name="T4" fmla="*/ 0 w 118"/>
                <a:gd name="T5" fmla="*/ 27 h 40"/>
                <a:gd name="T6" fmla="*/ 0 w 118"/>
                <a:gd name="T7" fmla="*/ 13 h 40"/>
                <a:gd name="T8" fmla="*/ 13 w 118"/>
                <a:gd name="T9" fmla="*/ 0 h 40"/>
                <a:gd name="T10" fmla="*/ 105 w 118"/>
                <a:gd name="T11" fmla="*/ 0 h 40"/>
                <a:gd name="T12" fmla="*/ 118 w 118"/>
                <a:gd name="T13" fmla="*/ 13 h 40"/>
                <a:gd name="T14" fmla="*/ 118 w 118"/>
                <a:gd name="T15" fmla="*/ 13 h 40"/>
                <a:gd name="T16" fmla="*/ 118 w 118"/>
                <a:gd name="T17" fmla="*/ 27 h 40"/>
                <a:gd name="T18" fmla="*/ 105 w 118"/>
                <a:gd name="T19" fmla="*/ 40 h 40"/>
                <a:gd name="T20" fmla="*/ 13 w 118"/>
                <a:gd name="T21" fmla="*/ 8 h 40"/>
                <a:gd name="T22" fmla="*/ 8 w 118"/>
                <a:gd name="T23" fmla="*/ 13 h 40"/>
                <a:gd name="T24" fmla="*/ 8 w 118"/>
                <a:gd name="T25" fmla="*/ 13 h 40"/>
                <a:gd name="T26" fmla="*/ 8 w 118"/>
                <a:gd name="T27" fmla="*/ 27 h 40"/>
                <a:gd name="T28" fmla="*/ 13 w 118"/>
                <a:gd name="T29" fmla="*/ 32 h 40"/>
                <a:gd name="T30" fmla="*/ 105 w 118"/>
                <a:gd name="T31" fmla="*/ 32 h 40"/>
                <a:gd name="T32" fmla="*/ 110 w 118"/>
                <a:gd name="T33" fmla="*/ 27 h 40"/>
                <a:gd name="T34" fmla="*/ 110 w 118"/>
                <a:gd name="T35" fmla="*/ 13 h 40"/>
                <a:gd name="T36" fmla="*/ 105 w 118"/>
                <a:gd name="T37" fmla="*/ 8 h 40"/>
                <a:gd name="T38" fmla="*/ 105 w 118"/>
                <a:gd name="T39" fmla="*/ 8 h 40"/>
                <a:gd name="T40" fmla="*/ 13 w 118"/>
                <a:gd name="T41"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40">
                  <a:moveTo>
                    <a:pt x="105" y="40"/>
                  </a:moveTo>
                  <a:cubicBezTo>
                    <a:pt x="13" y="40"/>
                    <a:pt x="13" y="40"/>
                    <a:pt x="13" y="40"/>
                  </a:cubicBezTo>
                  <a:cubicBezTo>
                    <a:pt x="6" y="40"/>
                    <a:pt x="0" y="34"/>
                    <a:pt x="0" y="27"/>
                  </a:cubicBezTo>
                  <a:cubicBezTo>
                    <a:pt x="0" y="13"/>
                    <a:pt x="0" y="13"/>
                    <a:pt x="0" y="13"/>
                  </a:cubicBezTo>
                  <a:cubicBezTo>
                    <a:pt x="0" y="6"/>
                    <a:pt x="6" y="0"/>
                    <a:pt x="13" y="0"/>
                  </a:cubicBezTo>
                  <a:cubicBezTo>
                    <a:pt x="105" y="0"/>
                    <a:pt x="105" y="0"/>
                    <a:pt x="105" y="0"/>
                  </a:cubicBezTo>
                  <a:cubicBezTo>
                    <a:pt x="112" y="0"/>
                    <a:pt x="118" y="6"/>
                    <a:pt x="118" y="13"/>
                  </a:cubicBezTo>
                  <a:cubicBezTo>
                    <a:pt x="118" y="13"/>
                    <a:pt x="118" y="13"/>
                    <a:pt x="118" y="13"/>
                  </a:cubicBezTo>
                  <a:cubicBezTo>
                    <a:pt x="118" y="27"/>
                    <a:pt x="118" y="27"/>
                    <a:pt x="118" y="27"/>
                  </a:cubicBezTo>
                  <a:cubicBezTo>
                    <a:pt x="118" y="34"/>
                    <a:pt x="112" y="40"/>
                    <a:pt x="105" y="40"/>
                  </a:cubicBezTo>
                  <a:close/>
                  <a:moveTo>
                    <a:pt x="13" y="8"/>
                  </a:moveTo>
                  <a:cubicBezTo>
                    <a:pt x="11" y="8"/>
                    <a:pt x="8" y="10"/>
                    <a:pt x="8" y="13"/>
                  </a:cubicBezTo>
                  <a:cubicBezTo>
                    <a:pt x="8" y="13"/>
                    <a:pt x="8" y="13"/>
                    <a:pt x="8" y="13"/>
                  </a:cubicBezTo>
                  <a:cubicBezTo>
                    <a:pt x="8" y="27"/>
                    <a:pt x="8" y="27"/>
                    <a:pt x="8" y="27"/>
                  </a:cubicBezTo>
                  <a:cubicBezTo>
                    <a:pt x="8" y="29"/>
                    <a:pt x="11" y="32"/>
                    <a:pt x="13" y="32"/>
                  </a:cubicBezTo>
                  <a:cubicBezTo>
                    <a:pt x="105" y="32"/>
                    <a:pt x="105" y="32"/>
                    <a:pt x="105" y="32"/>
                  </a:cubicBezTo>
                  <a:cubicBezTo>
                    <a:pt x="108" y="32"/>
                    <a:pt x="110" y="29"/>
                    <a:pt x="110" y="27"/>
                  </a:cubicBezTo>
                  <a:cubicBezTo>
                    <a:pt x="110" y="13"/>
                    <a:pt x="110" y="13"/>
                    <a:pt x="110" y="13"/>
                  </a:cubicBezTo>
                  <a:cubicBezTo>
                    <a:pt x="110" y="10"/>
                    <a:pt x="108"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ïṩľiḋè">
              <a:extLst>
                <a:ext uri="{FF2B5EF4-FFF2-40B4-BE49-F238E27FC236}">
                  <a16:creationId xmlns:a16="http://schemas.microsoft.com/office/drawing/2014/main" id="{5FEBF6B8-2395-43EC-B668-5FB75E60AA5D}"/>
                </a:ext>
              </a:extLst>
            </p:cNvPr>
            <p:cNvSpPr/>
            <p:nvPr/>
          </p:nvSpPr>
          <p:spPr bwMode="auto">
            <a:xfrm>
              <a:off x="6792913" y="3406775"/>
              <a:ext cx="414338" cy="117475"/>
            </a:xfrm>
            <a:custGeom>
              <a:avLst/>
              <a:gdLst>
                <a:gd name="T0" fmla="*/ 9 w 110"/>
                <a:gd name="T1" fmla="*/ 0 h 31"/>
                <a:gd name="T2" fmla="*/ 101 w 110"/>
                <a:gd name="T3" fmla="*/ 0 h 31"/>
                <a:gd name="T4" fmla="*/ 110 w 110"/>
                <a:gd name="T5" fmla="*/ 9 h 31"/>
                <a:gd name="T6" fmla="*/ 110 w 110"/>
                <a:gd name="T7" fmla="*/ 22 h 31"/>
                <a:gd name="T8" fmla="*/ 101 w 110"/>
                <a:gd name="T9" fmla="*/ 31 h 31"/>
                <a:gd name="T10" fmla="*/ 9 w 110"/>
                <a:gd name="T11" fmla="*/ 31 h 31"/>
                <a:gd name="T12" fmla="*/ 0 w 110"/>
                <a:gd name="T13" fmla="*/ 22 h 31"/>
                <a:gd name="T14" fmla="*/ 0 w 110"/>
                <a:gd name="T15" fmla="*/ 9 h 31"/>
                <a:gd name="T16" fmla="*/ 9 w 11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1">
                  <a:moveTo>
                    <a:pt x="9" y="0"/>
                  </a:moveTo>
                  <a:cubicBezTo>
                    <a:pt x="101" y="0"/>
                    <a:pt x="101" y="0"/>
                    <a:pt x="101" y="0"/>
                  </a:cubicBezTo>
                  <a:cubicBezTo>
                    <a:pt x="106" y="0"/>
                    <a:pt x="110" y="4"/>
                    <a:pt x="110" y="9"/>
                  </a:cubicBezTo>
                  <a:cubicBezTo>
                    <a:pt x="110" y="22"/>
                    <a:pt x="110" y="22"/>
                    <a:pt x="110" y="22"/>
                  </a:cubicBezTo>
                  <a:cubicBezTo>
                    <a:pt x="110" y="27"/>
                    <a:pt x="106" y="31"/>
                    <a:pt x="101" y="31"/>
                  </a:cubicBezTo>
                  <a:cubicBezTo>
                    <a:pt x="9" y="31"/>
                    <a:pt x="9" y="31"/>
                    <a:pt x="9" y="31"/>
                  </a:cubicBezTo>
                  <a:cubicBezTo>
                    <a:pt x="4" y="31"/>
                    <a:pt x="0" y="27"/>
                    <a:pt x="0" y="22"/>
                  </a:cubicBezTo>
                  <a:cubicBezTo>
                    <a:pt x="0" y="9"/>
                    <a:pt x="0" y="9"/>
                    <a:pt x="0" y="9"/>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îşľïḍé">
              <a:extLst>
                <a:ext uri="{FF2B5EF4-FFF2-40B4-BE49-F238E27FC236}">
                  <a16:creationId xmlns:a16="http://schemas.microsoft.com/office/drawing/2014/main" id="{99C23669-B1BF-445A-888D-619FB306C052}"/>
                </a:ext>
              </a:extLst>
            </p:cNvPr>
            <p:cNvSpPr/>
            <p:nvPr/>
          </p:nvSpPr>
          <p:spPr bwMode="auto">
            <a:xfrm>
              <a:off x="6777038" y="3390900"/>
              <a:ext cx="446088" cy="147638"/>
            </a:xfrm>
            <a:custGeom>
              <a:avLst/>
              <a:gdLst>
                <a:gd name="T0" fmla="*/ 105 w 118"/>
                <a:gd name="T1" fmla="*/ 39 h 39"/>
                <a:gd name="T2" fmla="*/ 13 w 118"/>
                <a:gd name="T3" fmla="*/ 39 h 39"/>
                <a:gd name="T4" fmla="*/ 0 w 118"/>
                <a:gd name="T5" fmla="*/ 26 h 39"/>
                <a:gd name="T6" fmla="*/ 0 w 118"/>
                <a:gd name="T7" fmla="*/ 26 h 39"/>
                <a:gd name="T8" fmla="*/ 0 w 118"/>
                <a:gd name="T9" fmla="*/ 13 h 39"/>
                <a:gd name="T10" fmla="*/ 13 w 118"/>
                <a:gd name="T11" fmla="*/ 0 h 39"/>
                <a:gd name="T12" fmla="*/ 13 w 118"/>
                <a:gd name="T13" fmla="*/ 0 h 39"/>
                <a:gd name="T14" fmla="*/ 105 w 118"/>
                <a:gd name="T15" fmla="*/ 0 h 39"/>
                <a:gd name="T16" fmla="*/ 118 w 118"/>
                <a:gd name="T17" fmla="*/ 13 h 39"/>
                <a:gd name="T18" fmla="*/ 118 w 118"/>
                <a:gd name="T19" fmla="*/ 13 h 39"/>
                <a:gd name="T20" fmla="*/ 118 w 118"/>
                <a:gd name="T21" fmla="*/ 26 h 39"/>
                <a:gd name="T22" fmla="*/ 105 w 118"/>
                <a:gd name="T23" fmla="*/ 39 h 39"/>
                <a:gd name="T24" fmla="*/ 105 w 118"/>
                <a:gd name="T25" fmla="*/ 39 h 39"/>
                <a:gd name="T26" fmla="*/ 13 w 118"/>
                <a:gd name="T27" fmla="*/ 8 h 39"/>
                <a:gd name="T28" fmla="*/ 8 w 118"/>
                <a:gd name="T29" fmla="*/ 13 h 39"/>
                <a:gd name="T30" fmla="*/ 8 w 118"/>
                <a:gd name="T31" fmla="*/ 13 h 39"/>
                <a:gd name="T32" fmla="*/ 8 w 118"/>
                <a:gd name="T33" fmla="*/ 26 h 39"/>
                <a:gd name="T34" fmla="*/ 13 w 118"/>
                <a:gd name="T35" fmla="*/ 31 h 39"/>
                <a:gd name="T36" fmla="*/ 13 w 118"/>
                <a:gd name="T37" fmla="*/ 31 h 39"/>
                <a:gd name="T38" fmla="*/ 105 w 118"/>
                <a:gd name="T39" fmla="*/ 31 h 39"/>
                <a:gd name="T40" fmla="*/ 110 w 118"/>
                <a:gd name="T41" fmla="*/ 26 h 39"/>
                <a:gd name="T42" fmla="*/ 110 w 118"/>
                <a:gd name="T43" fmla="*/ 26 h 39"/>
                <a:gd name="T44" fmla="*/ 110 w 118"/>
                <a:gd name="T45" fmla="*/ 13 h 39"/>
                <a:gd name="T46" fmla="*/ 105 w 118"/>
                <a:gd name="T47" fmla="*/ 8 h 39"/>
                <a:gd name="T48" fmla="*/ 105 w 118"/>
                <a:gd name="T49" fmla="*/ 8 h 39"/>
                <a:gd name="T50" fmla="*/ 13 w 118"/>
                <a:gd name="T51"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39">
                  <a:moveTo>
                    <a:pt x="105" y="39"/>
                  </a:moveTo>
                  <a:cubicBezTo>
                    <a:pt x="13" y="39"/>
                    <a:pt x="13" y="39"/>
                    <a:pt x="13" y="39"/>
                  </a:cubicBezTo>
                  <a:cubicBezTo>
                    <a:pt x="6" y="39"/>
                    <a:pt x="0" y="34"/>
                    <a:pt x="0" y="26"/>
                  </a:cubicBezTo>
                  <a:cubicBezTo>
                    <a:pt x="0" y="26"/>
                    <a:pt x="0" y="26"/>
                    <a:pt x="0" y="26"/>
                  </a:cubicBezTo>
                  <a:cubicBezTo>
                    <a:pt x="0" y="13"/>
                    <a:pt x="0" y="13"/>
                    <a:pt x="0" y="13"/>
                  </a:cubicBezTo>
                  <a:cubicBezTo>
                    <a:pt x="0" y="6"/>
                    <a:pt x="6" y="0"/>
                    <a:pt x="13" y="0"/>
                  </a:cubicBezTo>
                  <a:cubicBezTo>
                    <a:pt x="13" y="0"/>
                    <a:pt x="13" y="0"/>
                    <a:pt x="13" y="0"/>
                  </a:cubicBezTo>
                  <a:cubicBezTo>
                    <a:pt x="105" y="0"/>
                    <a:pt x="105" y="0"/>
                    <a:pt x="105" y="0"/>
                  </a:cubicBezTo>
                  <a:cubicBezTo>
                    <a:pt x="112" y="0"/>
                    <a:pt x="118" y="6"/>
                    <a:pt x="118" y="13"/>
                  </a:cubicBezTo>
                  <a:cubicBezTo>
                    <a:pt x="118" y="13"/>
                    <a:pt x="118" y="13"/>
                    <a:pt x="118" y="13"/>
                  </a:cubicBezTo>
                  <a:cubicBezTo>
                    <a:pt x="118" y="26"/>
                    <a:pt x="118" y="26"/>
                    <a:pt x="118" y="26"/>
                  </a:cubicBezTo>
                  <a:cubicBezTo>
                    <a:pt x="118" y="33"/>
                    <a:pt x="112" y="39"/>
                    <a:pt x="105" y="39"/>
                  </a:cubicBezTo>
                  <a:cubicBezTo>
                    <a:pt x="105" y="39"/>
                    <a:pt x="105" y="39"/>
                    <a:pt x="105" y="39"/>
                  </a:cubicBezTo>
                  <a:close/>
                  <a:moveTo>
                    <a:pt x="13" y="8"/>
                  </a:moveTo>
                  <a:cubicBezTo>
                    <a:pt x="11" y="8"/>
                    <a:pt x="8" y="10"/>
                    <a:pt x="8" y="13"/>
                  </a:cubicBezTo>
                  <a:cubicBezTo>
                    <a:pt x="8" y="13"/>
                    <a:pt x="8" y="13"/>
                    <a:pt x="8" y="13"/>
                  </a:cubicBezTo>
                  <a:cubicBezTo>
                    <a:pt x="8" y="26"/>
                    <a:pt x="8" y="26"/>
                    <a:pt x="8" y="26"/>
                  </a:cubicBezTo>
                  <a:cubicBezTo>
                    <a:pt x="8" y="29"/>
                    <a:pt x="11" y="31"/>
                    <a:pt x="13" y="31"/>
                  </a:cubicBezTo>
                  <a:cubicBezTo>
                    <a:pt x="13" y="31"/>
                    <a:pt x="13" y="31"/>
                    <a:pt x="13" y="31"/>
                  </a:cubicBezTo>
                  <a:cubicBezTo>
                    <a:pt x="105" y="31"/>
                    <a:pt x="105" y="31"/>
                    <a:pt x="105" y="31"/>
                  </a:cubicBezTo>
                  <a:cubicBezTo>
                    <a:pt x="108" y="31"/>
                    <a:pt x="110" y="29"/>
                    <a:pt x="110" y="26"/>
                  </a:cubicBezTo>
                  <a:cubicBezTo>
                    <a:pt x="110" y="26"/>
                    <a:pt x="110" y="26"/>
                    <a:pt x="110" y="26"/>
                  </a:cubicBezTo>
                  <a:cubicBezTo>
                    <a:pt x="110" y="13"/>
                    <a:pt x="110" y="13"/>
                    <a:pt x="110" y="13"/>
                  </a:cubicBezTo>
                  <a:cubicBezTo>
                    <a:pt x="110" y="10"/>
                    <a:pt x="108"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íśḷîḓê">
              <a:extLst>
                <a:ext uri="{FF2B5EF4-FFF2-40B4-BE49-F238E27FC236}">
                  <a16:creationId xmlns:a16="http://schemas.microsoft.com/office/drawing/2014/main" id="{3436FCE2-49EF-4CDE-B879-9055A2D0AFBF}"/>
                </a:ext>
              </a:extLst>
            </p:cNvPr>
            <p:cNvSpPr/>
            <p:nvPr/>
          </p:nvSpPr>
          <p:spPr bwMode="auto">
            <a:xfrm>
              <a:off x="6713538" y="3289300"/>
              <a:ext cx="414338" cy="117475"/>
            </a:xfrm>
            <a:custGeom>
              <a:avLst/>
              <a:gdLst>
                <a:gd name="T0" fmla="*/ 9 w 110"/>
                <a:gd name="T1" fmla="*/ 0 h 31"/>
                <a:gd name="T2" fmla="*/ 101 w 110"/>
                <a:gd name="T3" fmla="*/ 0 h 31"/>
                <a:gd name="T4" fmla="*/ 110 w 110"/>
                <a:gd name="T5" fmla="*/ 8 h 31"/>
                <a:gd name="T6" fmla="*/ 110 w 110"/>
                <a:gd name="T7" fmla="*/ 22 h 31"/>
                <a:gd name="T8" fmla="*/ 101 w 110"/>
                <a:gd name="T9" fmla="*/ 31 h 31"/>
                <a:gd name="T10" fmla="*/ 9 w 110"/>
                <a:gd name="T11" fmla="*/ 31 h 31"/>
                <a:gd name="T12" fmla="*/ 0 w 110"/>
                <a:gd name="T13" fmla="*/ 22 h 31"/>
                <a:gd name="T14" fmla="*/ 0 w 110"/>
                <a:gd name="T15" fmla="*/ 8 h 31"/>
                <a:gd name="T16" fmla="*/ 9 w 11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1">
                  <a:moveTo>
                    <a:pt x="9" y="0"/>
                  </a:moveTo>
                  <a:cubicBezTo>
                    <a:pt x="101" y="0"/>
                    <a:pt x="101" y="0"/>
                    <a:pt x="101" y="0"/>
                  </a:cubicBezTo>
                  <a:cubicBezTo>
                    <a:pt x="106" y="0"/>
                    <a:pt x="110" y="4"/>
                    <a:pt x="110" y="8"/>
                  </a:cubicBezTo>
                  <a:cubicBezTo>
                    <a:pt x="110" y="22"/>
                    <a:pt x="110" y="22"/>
                    <a:pt x="110" y="22"/>
                  </a:cubicBezTo>
                  <a:cubicBezTo>
                    <a:pt x="110" y="27"/>
                    <a:pt x="106" y="31"/>
                    <a:pt x="101" y="31"/>
                  </a:cubicBezTo>
                  <a:cubicBezTo>
                    <a:pt x="9" y="31"/>
                    <a:pt x="9" y="31"/>
                    <a:pt x="9" y="31"/>
                  </a:cubicBezTo>
                  <a:cubicBezTo>
                    <a:pt x="4" y="31"/>
                    <a:pt x="0" y="27"/>
                    <a:pt x="0" y="22"/>
                  </a:cubicBezTo>
                  <a:cubicBezTo>
                    <a:pt x="0" y="8"/>
                    <a:pt x="0" y="8"/>
                    <a:pt x="0" y="8"/>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iŝļïḍe">
              <a:extLst>
                <a:ext uri="{FF2B5EF4-FFF2-40B4-BE49-F238E27FC236}">
                  <a16:creationId xmlns:a16="http://schemas.microsoft.com/office/drawing/2014/main" id="{5D54E4A9-8054-45B2-95DD-C826BE281FA5}"/>
                </a:ext>
              </a:extLst>
            </p:cNvPr>
            <p:cNvSpPr/>
            <p:nvPr/>
          </p:nvSpPr>
          <p:spPr bwMode="auto">
            <a:xfrm>
              <a:off x="6697663" y="3273425"/>
              <a:ext cx="446088" cy="147638"/>
            </a:xfrm>
            <a:custGeom>
              <a:avLst/>
              <a:gdLst>
                <a:gd name="T0" fmla="*/ 105 w 118"/>
                <a:gd name="T1" fmla="*/ 39 h 39"/>
                <a:gd name="T2" fmla="*/ 13 w 118"/>
                <a:gd name="T3" fmla="*/ 39 h 39"/>
                <a:gd name="T4" fmla="*/ 0 w 118"/>
                <a:gd name="T5" fmla="*/ 26 h 39"/>
                <a:gd name="T6" fmla="*/ 0 w 118"/>
                <a:gd name="T7" fmla="*/ 13 h 39"/>
                <a:gd name="T8" fmla="*/ 13 w 118"/>
                <a:gd name="T9" fmla="*/ 0 h 39"/>
                <a:gd name="T10" fmla="*/ 105 w 118"/>
                <a:gd name="T11" fmla="*/ 0 h 39"/>
                <a:gd name="T12" fmla="*/ 118 w 118"/>
                <a:gd name="T13" fmla="*/ 13 h 39"/>
                <a:gd name="T14" fmla="*/ 118 w 118"/>
                <a:gd name="T15" fmla="*/ 13 h 39"/>
                <a:gd name="T16" fmla="*/ 118 w 118"/>
                <a:gd name="T17" fmla="*/ 26 h 39"/>
                <a:gd name="T18" fmla="*/ 105 w 118"/>
                <a:gd name="T19" fmla="*/ 39 h 39"/>
                <a:gd name="T20" fmla="*/ 13 w 118"/>
                <a:gd name="T21" fmla="*/ 8 h 39"/>
                <a:gd name="T22" fmla="*/ 8 w 118"/>
                <a:gd name="T23" fmla="*/ 12 h 39"/>
                <a:gd name="T24" fmla="*/ 8 w 118"/>
                <a:gd name="T25" fmla="*/ 26 h 39"/>
                <a:gd name="T26" fmla="*/ 13 w 118"/>
                <a:gd name="T27" fmla="*/ 31 h 39"/>
                <a:gd name="T28" fmla="*/ 13 w 118"/>
                <a:gd name="T29" fmla="*/ 31 h 39"/>
                <a:gd name="T30" fmla="*/ 105 w 118"/>
                <a:gd name="T31" fmla="*/ 31 h 39"/>
                <a:gd name="T32" fmla="*/ 110 w 118"/>
                <a:gd name="T33" fmla="*/ 26 h 39"/>
                <a:gd name="T34" fmla="*/ 110 w 118"/>
                <a:gd name="T35" fmla="*/ 26 h 39"/>
                <a:gd name="T36" fmla="*/ 110 w 118"/>
                <a:gd name="T37" fmla="*/ 13 h 39"/>
                <a:gd name="T38" fmla="*/ 105 w 118"/>
                <a:gd name="T39" fmla="*/ 8 h 39"/>
                <a:gd name="T40" fmla="*/ 13 w 118"/>
                <a:gd name="T41"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18" h="39">
                  <a:moveTo>
                    <a:pt x="105" y="39"/>
                  </a:moveTo>
                  <a:cubicBezTo>
                    <a:pt x="13" y="39"/>
                    <a:pt x="13" y="39"/>
                    <a:pt x="13" y="39"/>
                  </a:cubicBezTo>
                  <a:cubicBezTo>
                    <a:pt x="6" y="39"/>
                    <a:pt x="0" y="33"/>
                    <a:pt x="0" y="26"/>
                  </a:cubicBezTo>
                  <a:cubicBezTo>
                    <a:pt x="0" y="13"/>
                    <a:pt x="0" y="13"/>
                    <a:pt x="0" y="13"/>
                  </a:cubicBezTo>
                  <a:cubicBezTo>
                    <a:pt x="0" y="5"/>
                    <a:pt x="6" y="0"/>
                    <a:pt x="13" y="0"/>
                  </a:cubicBezTo>
                  <a:cubicBezTo>
                    <a:pt x="105" y="0"/>
                    <a:pt x="105" y="0"/>
                    <a:pt x="105" y="0"/>
                  </a:cubicBezTo>
                  <a:cubicBezTo>
                    <a:pt x="112" y="0"/>
                    <a:pt x="118" y="5"/>
                    <a:pt x="118" y="13"/>
                  </a:cubicBezTo>
                  <a:cubicBezTo>
                    <a:pt x="118" y="13"/>
                    <a:pt x="118" y="13"/>
                    <a:pt x="118" y="13"/>
                  </a:cubicBezTo>
                  <a:cubicBezTo>
                    <a:pt x="118" y="26"/>
                    <a:pt x="118" y="26"/>
                    <a:pt x="118" y="26"/>
                  </a:cubicBezTo>
                  <a:cubicBezTo>
                    <a:pt x="118" y="33"/>
                    <a:pt x="112" y="39"/>
                    <a:pt x="105" y="39"/>
                  </a:cubicBezTo>
                  <a:close/>
                  <a:moveTo>
                    <a:pt x="13" y="8"/>
                  </a:moveTo>
                  <a:cubicBezTo>
                    <a:pt x="11" y="8"/>
                    <a:pt x="8" y="10"/>
                    <a:pt x="8" y="12"/>
                  </a:cubicBezTo>
                  <a:cubicBezTo>
                    <a:pt x="8" y="26"/>
                    <a:pt x="8" y="26"/>
                    <a:pt x="8" y="26"/>
                  </a:cubicBezTo>
                  <a:cubicBezTo>
                    <a:pt x="8" y="29"/>
                    <a:pt x="11" y="31"/>
                    <a:pt x="13" y="31"/>
                  </a:cubicBezTo>
                  <a:cubicBezTo>
                    <a:pt x="13" y="31"/>
                    <a:pt x="13" y="31"/>
                    <a:pt x="13" y="31"/>
                  </a:cubicBezTo>
                  <a:cubicBezTo>
                    <a:pt x="105" y="31"/>
                    <a:pt x="105" y="31"/>
                    <a:pt x="105" y="31"/>
                  </a:cubicBezTo>
                  <a:cubicBezTo>
                    <a:pt x="108" y="31"/>
                    <a:pt x="110" y="29"/>
                    <a:pt x="110" y="26"/>
                  </a:cubicBezTo>
                  <a:cubicBezTo>
                    <a:pt x="110" y="26"/>
                    <a:pt x="110" y="26"/>
                    <a:pt x="110" y="26"/>
                  </a:cubicBezTo>
                  <a:cubicBezTo>
                    <a:pt x="110" y="13"/>
                    <a:pt x="110" y="13"/>
                    <a:pt x="110" y="13"/>
                  </a:cubicBezTo>
                  <a:cubicBezTo>
                    <a:pt x="110" y="10"/>
                    <a:pt x="108"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ïṩľíḋè">
              <a:extLst>
                <a:ext uri="{FF2B5EF4-FFF2-40B4-BE49-F238E27FC236}">
                  <a16:creationId xmlns:a16="http://schemas.microsoft.com/office/drawing/2014/main" id="{5A1C441F-C002-4DE4-806E-15D10693A6FB}"/>
                </a:ext>
              </a:extLst>
            </p:cNvPr>
            <p:cNvSpPr/>
            <p:nvPr/>
          </p:nvSpPr>
          <p:spPr bwMode="auto">
            <a:xfrm>
              <a:off x="7291388" y="3644900"/>
              <a:ext cx="411163" cy="117475"/>
            </a:xfrm>
            <a:custGeom>
              <a:avLst/>
              <a:gdLst>
                <a:gd name="T0" fmla="*/ 9 w 109"/>
                <a:gd name="T1" fmla="*/ 0 h 31"/>
                <a:gd name="T2" fmla="*/ 101 w 109"/>
                <a:gd name="T3" fmla="*/ 0 h 31"/>
                <a:gd name="T4" fmla="*/ 109 w 109"/>
                <a:gd name="T5" fmla="*/ 8 h 31"/>
                <a:gd name="T6" fmla="*/ 109 w 109"/>
                <a:gd name="T7" fmla="*/ 22 h 31"/>
                <a:gd name="T8" fmla="*/ 101 w 109"/>
                <a:gd name="T9" fmla="*/ 31 h 31"/>
                <a:gd name="T10" fmla="*/ 9 w 109"/>
                <a:gd name="T11" fmla="*/ 31 h 31"/>
                <a:gd name="T12" fmla="*/ 0 w 109"/>
                <a:gd name="T13" fmla="*/ 22 h 31"/>
                <a:gd name="T14" fmla="*/ 0 w 109"/>
                <a:gd name="T15" fmla="*/ 8 h 31"/>
                <a:gd name="T16" fmla="*/ 9 w 109"/>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
                  <a:moveTo>
                    <a:pt x="9" y="0"/>
                  </a:moveTo>
                  <a:cubicBezTo>
                    <a:pt x="101" y="0"/>
                    <a:pt x="101" y="0"/>
                    <a:pt x="101" y="0"/>
                  </a:cubicBezTo>
                  <a:cubicBezTo>
                    <a:pt x="106" y="0"/>
                    <a:pt x="109" y="4"/>
                    <a:pt x="109" y="8"/>
                  </a:cubicBezTo>
                  <a:cubicBezTo>
                    <a:pt x="109" y="22"/>
                    <a:pt x="109" y="22"/>
                    <a:pt x="109" y="22"/>
                  </a:cubicBezTo>
                  <a:cubicBezTo>
                    <a:pt x="109" y="27"/>
                    <a:pt x="106" y="31"/>
                    <a:pt x="101" y="31"/>
                  </a:cubicBezTo>
                  <a:cubicBezTo>
                    <a:pt x="9" y="31"/>
                    <a:pt x="9" y="31"/>
                    <a:pt x="9" y="31"/>
                  </a:cubicBezTo>
                  <a:cubicBezTo>
                    <a:pt x="4" y="31"/>
                    <a:pt x="0" y="27"/>
                    <a:pt x="0" y="22"/>
                  </a:cubicBezTo>
                  <a:cubicBezTo>
                    <a:pt x="0" y="8"/>
                    <a:pt x="0" y="8"/>
                    <a:pt x="0" y="8"/>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ïsḻíḓe">
              <a:extLst>
                <a:ext uri="{FF2B5EF4-FFF2-40B4-BE49-F238E27FC236}">
                  <a16:creationId xmlns:a16="http://schemas.microsoft.com/office/drawing/2014/main" id="{E7148B21-3680-4B87-8EAE-7D0568EA674B}"/>
                </a:ext>
              </a:extLst>
            </p:cNvPr>
            <p:cNvSpPr/>
            <p:nvPr/>
          </p:nvSpPr>
          <p:spPr bwMode="auto">
            <a:xfrm>
              <a:off x="7275513" y="3629025"/>
              <a:ext cx="446088" cy="147638"/>
            </a:xfrm>
            <a:custGeom>
              <a:avLst/>
              <a:gdLst>
                <a:gd name="T0" fmla="*/ 105 w 118"/>
                <a:gd name="T1" fmla="*/ 39 h 39"/>
                <a:gd name="T2" fmla="*/ 13 w 118"/>
                <a:gd name="T3" fmla="*/ 39 h 39"/>
                <a:gd name="T4" fmla="*/ 0 w 118"/>
                <a:gd name="T5" fmla="*/ 26 h 39"/>
                <a:gd name="T6" fmla="*/ 0 w 118"/>
                <a:gd name="T7" fmla="*/ 26 h 39"/>
                <a:gd name="T8" fmla="*/ 0 w 118"/>
                <a:gd name="T9" fmla="*/ 12 h 39"/>
                <a:gd name="T10" fmla="*/ 13 w 118"/>
                <a:gd name="T11" fmla="*/ 0 h 39"/>
                <a:gd name="T12" fmla="*/ 13 w 118"/>
                <a:gd name="T13" fmla="*/ 0 h 39"/>
                <a:gd name="T14" fmla="*/ 105 w 118"/>
                <a:gd name="T15" fmla="*/ 0 h 39"/>
                <a:gd name="T16" fmla="*/ 118 w 118"/>
                <a:gd name="T17" fmla="*/ 12 h 39"/>
                <a:gd name="T18" fmla="*/ 118 w 118"/>
                <a:gd name="T19" fmla="*/ 12 h 39"/>
                <a:gd name="T20" fmla="*/ 118 w 118"/>
                <a:gd name="T21" fmla="*/ 26 h 39"/>
                <a:gd name="T22" fmla="*/ 105 w 118"/>
                <a:gd name="T23" fmla="*/ 39 h 39"/>
                <a:gd name="T24" fmla="*/ 13 w 118"/>
                <a:gd name="T25" fmla="*/ 8 h 39"/>
                <a:gd name="T26" fmla="*/ 8 w 118"/>
                <a:gd name="T27" fmla="*/ 12 h 39"/>
                <a:gd name="T28" fmla="*/ 8 w 118"/>
                <a:gd name="T29" fmla="*/ 12 h 39"/>
                <a:gd name="T30" fmla="*/ 8 w 118"/>
                <a:gd name="T31" fmla="*/ 26 h 39"/>
                <a:gd name="T32" fmla="*/ 13 w 118"/>
                <a:gd name="T33" fmla="*/ 31 h 39"/>
                <a:gd name="T34" fmla="*/ 13 w 118"/>
                <a:gd name="T35" fmla="*/ 31 h 39"/>
                <a:gd name="T36" fmla="*/ 105 w 118"/>
                <a:gd name="T37" fmla="*/ 31 h 39"/>
                <a:gd name="T38" fmla="*/ 109 w 118"/>
                <a:gd name="T39" fmla="*/ 26 h 39"/>
                <a:gd name="T40" fmla="*/ 109 w 118"/>
                <a:gd name="T41" fmla="*/ 26 h 39"/>
                <a:gd name="T42" fmla="*/ 109 w 118"/>
                <a:gd name="T43" fmla="*/ 12 h 39"/>
                <a:gd name="T44" fmla="*/ 105 w 118"/>
                <a:gd name="T45" fmla="*/ 8 h 39"/>
                <a:gd name="T46" fmla="*/ 105 w 118"/>
                <a:gd name="T47" fmla="*/ 8 h 39"/>
                <a:gd name="T48" fmla="*/ 13 w 118"/>
                <a:gd name="T49"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8" h="39">
                  <a:moveTo>
                    <a:pt x="105" y="39"/>
                  </a:moveTo>
                  <a:cubicBezTo>
                    <a:pt x="13" y="39"/>
                    <a:pt x="13" y="39"/>
                    <a:pt x="13" y="39"/>
                  </a:cubicBezTo>
                  <a:cubicBezTo>
                    <a:pt x="6" y="39"/>
                    <a:pt x="0" y="33"/>
                    <a:pt x="0" y="26"/>
                  </a:cubicBezTo>
                  <a:cubicBezTo>
                    <a:pt x="0" y="26"/>
                    <a:pt x="0" y="26"/>
                    <a:pt x="0" y="26"/>
                  </a:cubicBezTo>
                  <a:cubicBezTo>
                    <a:pt x="0" y="12"/>
                    <a:pt x="0" y="12"/>
                    <a:pt x="0" y="12"/>
                  </a:cubicBezTo>
                  <a:cubicBezTo>
                    <a:pt x="0" y="5"/>
                    <a:pt x="6" y="0"/>
                    <a:pt x="13" y="0"/>
                  </a:cubicBezTo>
                  <a:cubicBezTo>
                    <a:pt x="13" y="0"/>
                    <a:pt x="13" y="0"/>
                    <a:pt x="13" y="0"/>
                  </a:cubicBezTo>
                  <a:cubicBezTo>
                    <a:pt x="105" y="0"/>
                    <a:pt x="105" y="0"/>
                    <a:pt x="105" y="0"/>
                  </a:cubicBezTo>
                  <a:cubicBezTo>
                    <a:pt x="112" y="0"/>
                    <a:pt x="118" y="5"/>
                    <a:pt x="118" y="12"/>
                  </a:cubicBezTo>
                  <a:cubicBezTo>
                    <a:pt x="118" y="12"/>
                    <a:pt x="118" y="12"/>
                    <a:pt x="118" y="12"/>
                  </a:cubicBezTo>
                  <a:cubicBezTo>
                    <a:pt x="118" y="26"/>
                    <a:pt x="118" y="26"/>
                    <a:pt x="118" y="26"/>
                  </a:cubicBezTo>
                  <a:cubicBezTo>
                    <a:pt x="118" y="33"/>
                    <a:pt x="112" y="39"/>
                    <a:pt x="105" y="39"/>
                  </a:cubicBezTo>
                  <a:close/>
                  <a:moveTo>
                    <a:pt x="13" y="8"/>
                  </a:moveTo>
                  <a:cubicBezTo>
                    <a:pt x="10" y="8"/>
                    <a:pt x="8" y="10"/>
                    <a:pt x="8" y="12"/>
                  </a:cubicBezTo>
                  <a:cubicBezTo>
                    <a:pt x="8" y="12"/>
                    <a:pt x="8" y="12"/>
                    <a:pt x="8" y="12"/>
                  </a:cubicBezTo>
                  <a:cubicBezTo>
                    <a:pt x="8" y="26"/>
                    <a:pt x="8" y="26"/>
                    <a:pt x="8" y="26"/>
                  </a:cubicBezTo>
                  <a:cubicBezTo>
                    <a:pt x="8" y="29"/>
                    <a:pt x="10" y="31"/>
                    <a:pt x="13" y="31"/>
                  </a:cubicBezTo>
                  <a:cubicBezTo>
                    <a:pt x="13" y="31"/>
                    <a:pt x="13" y="31"/>
                    <a:pt x="13" y="31"/>
                  </a:cubicBezTo>
                  <a:cubicBezTo>
                    <a:pt x="105" y="31"/>
                    <a:pt x="105" y="31"/>
                    <a:pt x="105" y="31"/>
                  </a:cubicBezTo>
                  <a:cubicBezTo>
                    <a:pt x="107" y="31"/>
                    <a:pt x="109" y="29"/>
                    <a:pt x="109" y="26"/>
                  </a:cubicBezTo>
                  <a:cubicBezTo>
                    <a:pt x="109" y="26"/>
                    <a:pt x="109" y="26"/>
                    <a:pt x="109" y="26"/>
                  </a:cubicBezTo>
                  <a:cubicBezTo>
                    <a:pt x="109" y="12"/>
                    <a:pt x="109" y="12"/>
                    <a:pt x="109" y="12"/>
                  </a:cubicBezTo>
                  <a:cubicBezTo>
                    <a:pt x="109" y="10"/>
                    <a:pt x="107"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íṧlîḓè">
              <a:extLst>
                <a:ext uri="{FF2B5EF4-FFF2-40B4-BE49-F238E27FC236}">
                  <a16:creationId xmlns:a16="http://schemas.microsoft.com/office/drawing/2014/main" id="{73FBA8DB-D53E-4E69-A65D-B47B4D2EC738}"/>
                </a:ext>
              </a:extLst>
            </p:cNvPr>
            <p:cNvSpPr/>
            <p:nvPr/>
          </p:nvSpPr>
          <p:spPr bwMode="auto">
            <a:xfrm>
              <a:off x="7261225" y="3524250"/>
              <a:ext cx="414338" cy="120650"/>
            </a:xfrm>
            <a:custGeom>
              <a:avLst/>
              <a:gdLst>
                <a:gd name="T0" fmla="*/ 9 w 110"/>
                <a:gd name="T1" fmla="*/ 0 h 32"/>
                <a:gd name="T2" fmla="*/ 101 w 110"/>
                <a:gd name="T3" fmla="*/ 0 h 32"/>
                <a:gd name="T4" fmla="*/ 110 w 110"/>
                <a:gd name="T5" fmla="*/ 9 h 32"/>
                <a:gd name="T6" fmla="*/ 110 w 110"/>
                <a:gd name="T7" fmla="*/ 23 h 32"/>
                <a:gd name="T8" fmla="*/ 101 w 110"/>
                <a:gd name="T9" fmla="*/ 32 h 32"/>
                <a:gd name="T10" fmla="*/ 9 w 110"/>
                <a:gd name="T11" fmla="*/ 32 h 32"/>
                <a:gd name="T12" fmla="*/ 0 w 110"/>
                <a:gd name="T13" fmla="*/ 23 h 32"/>
                <a:gd name="T14" fmla="*/ 0 w 110"/>
                <a:gd name="T15" fmla="*/ 9 h 32"/>
                <a:gd name="T16" fmla="*/ 9 w 110"/>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2">
                  <a:moveTo>
                    <a:pt x="9" y="0"/>
                  </a:moveTo>
                  <a:cubicBezTo>
                    <a:pt x="101" y="0"/>
                    <a:pt x="101" y="0"/>
                    <a:pt x="101" y="0"/>
                  </a:cubicBezTo>
                  <a:cubicBezTo>
                    <a:pt x="106" y="0"/>
                    <a:pt x="110" y="4"/>
                    <a:pt x="110" y="9"/>
                  </a:cubicBezTo>
                  <a:cubicBezTo>
                    <a:pt x="110" y="23"/>
                    <a:pt x="110" y="23"/>
                    <a:pt x="110" y="23"/>
                  </a:cubicBezTo>
                  <a:cubicBezTo>
                    <a:pt x="110" y="28"/>
                    <a:pt x="106" y="32"/>
                    <a:pt x="101" y="32"/>
                  </a:cubicBezTo>
                  <a:cubicBezTo>
                    <a:pt x="9" y="32"/>
                    <a:pt x="9" y="32"/>
                    <a:pt x="9" y="32"/>
                  </a:cubicBezTo>
                  <a:cubicBezTo>
                    <a:pt x="4" y="32"/>
                    <a:pt x="0" y="28"/>
                    <a:pt x="0" y="23"/>
                  </a:cubicBezTo>
                  <a:cubicBezTo>
                    <a:pt x="0" y="9"/>
                    <a:pt x="0" y="9"/>
                    <a:pt x="0" y="9"/>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íSḷiḍê">
              <a:extLst>
                <a:ext uri="{FF2B5EF4-FFF2-40B4-BE49-F238E27FC236}">
                  <a16:creationId xmlns:a16="http://schemas.microsoft.com/office/drawing/2014/main" id="{DA184BE4-D39B-42AB-A073-04B4E52B23A6}"/>
                </a:ext>
              </a:extLst>
            </p:cNvPr>
            <p:cNvSpPr/>
            <p:nvPr/>
          </p:nvSpPr>
          <p:spPr bwMode="auto">
            <a:xfrm>
              <a:off x="7245350" y="3508375"/>
              <a:ext cx="446088" cy="150813"/>
            </a:xfrm>
            <a:custGeom>
              <a:avLst/>
              <a:gdLst>
                <a:gd name="T0" fmla="*/ 105 w 118"/>
                <a:gd name="T1" fmla="*/ 40 h 40"/>
                <a:gd name="T2" fmla="*/ 13 w 118"/>
                <a:gd name="T3" fmla="*/ 40 h 40"/>
                <a:gd name="T4" fmla="*/ 0 w 118"/>
                <a:gd name="T5" fmla="*/ 27 h 40"/>
                <a:gd name="T6" fmla="*/ 0 w 118"/>
                <a:gd name="T7" fmla="*/ 27 h 40"/>
                <a:gd name="T8" fmla="*/ 0 w 118"/>
                <a:gd name="T9" fmla="*/ 13 h 40"/>
                <a:gd name="T10" fmla="*/ 13 w 118"/>
                <a:gd name="T11" fmla="*/ 0 h 40"/>
                <a:gd name="T12" fmla="*/ 13 w 118"/>
                <a:gd name="T13" fmla="*/ 0 h 40"/>
                <a:gd name="T14" fmla="*/ 105 w 118"/>
                <a:gd name="T15" fmla="*/ 0 h 40"/>
                <a:gd name="T16" fmla="*/ 118 w 118"/>
                <a:gd name="T17" fmla="*/ 13 h 40"/>
                <a:gd name="T18" fmla="*/ 118 w 118"/>
                <a:gd name="T19" fmla="*/ 13 h 40"/>
                <a:gd name="T20" fmla="*/ 118 w 118"/>
                <a:gd name="T21" fmla="*/ 27 h 40"/>
                <a:gd name="T22" fmla="*/ 105 w 118"/>
                <a:gd name="T23" fmla="*/ 40 h 40"/>
                <a:gd name="T24" fmla="*/ 13 w 118"/>
                <a:gd name="T25" fmla="*/ 8 h 40"/>
                <a:gd name="T26" fmla="*/ 8 w 118"/>
                <a:gd name="T27" fmla="*/ 13 h 40"/>
                <a:gd name="T28" fmla="*/ 8 w 118"/>
                <a:gd name="T29" fmla="*/ 13 h 40"/>
                <a:gd name="T30" fmla="*/ 8 w 118"/>
                <a:gd name="T31" fmla="*/ 27 h 40"/>
                <a:gd name="T32" fmla="*/ 13 w 118"/>
                <a:gd name="T33" fmla="*/ 32 h 40"/>
                <a:gd name="T34" fmla="*/ 105 w 118"/>
                <a:gd name="T35" fmla="*/ 32 h 40"/>
                <a:gd name="T36" fmla="*/ 110 w 118"/>
                <a:gd name="T37" fmla="*/ 27 h 40"/>
                <a:gd name="T38" fmla="*/ 110 w 118"/>
                <a:gd name="T39" fmla="*/ 27 h 40"/>
                <a:gd name="T40" fmla="*/ 110 w 118"/>
                <a:gd name="T41" fmla="*/ 13 h 40"/>
                <a:gd name="T42" fmla="*/ 105 w 118"/>
                <a:gd name="T43" fmla="*/ 8 h 40"/>
                <a:gd name="T44" fmla="*/ 105 w 118"/>
                <a:gd name="T45" fmla="*/ 8 h 40"/>
                <a:gd name="T46" fmla="*/ 13 w 118"/>
                <a:gd name="T47" fmla="*/ 8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40">
                  <a:moveTo>
                    <a:pt x="105" y="40"/>
                  </a:moveTo>
                  <a:cubicBezTo>
                    <a:pt x="13" y="40"/>
                    <a:pt x="13" y="40"/>
                    <a:pt x="13" y="40"/>
                  </a:cubicBezTo>
                  <a:cubicBezTo>
                    <a:pt x="6" y="40"/>
                    <a:pt x="0" y="34"/>
                    <a:pt x="0" y="27"/>
                  </a:cubicBezTo>
                  <a:cubicBezTo>
                    <a:pt x="0" y="27"/>
                    <a:pt x="0" y="27"/>
                    <a:pt x="0" y="27"/>
                  </a:cubicBezTo>
                  <a:cubicBezTo>
                    <a:pt x="0" y="13"/>
                    <a:pt x="0" y="13"/>
                    <a:pt x="0" y="13"/>
                  </a:cubicBezTo>
                  <a:cubicBezTo>
                    <a:pt x="0" y="6"/>
                    <a:pt x="6" y="0"/>
                    <a:pt x="13" y="0"/>
                  </a:cubicBezTo>
                  <a:cubicBezTo>
                    <a:pt x="13" y="0"/>
                    <a:pt x="13" y="0"/>
                    <a:pt x="13" y="0"/>
                  </a:cubicBezTo>
                  <a:cubicBezTo>
                    <a:pt x="105" y="0"/>
                    <a:pt x="105" y="0"/>
                    <a:pt x="105" y="0"/>
                  </a:cubicBezTo>
                  <a:cubicBezTo>
                    <a:pt x="112" y="0"/>
                    <a:pt x="118" y="6"/>
                    <a:pt x="118" y="13"/>
                  </a:cubicBezTo>
                  <a:cubicBezTo>
                    <a:pt x="118" y="13"/>
                    <a:pt x="118" y="13"/>
                    <a:pt x="118" y="13"/>
                  </a:cubicBezTo>
                  <a:cubicBezTo>
                    <a:pt x="118" y="27"/>
                    <a:pt x="118" y="27"/>
                    <a:pt x="118" y="27"/>
                  </a:cubicBezTo>
                  <a:cubicBezTo>
                    <a:pt x="118" y="34"/>
                    <a:pt x="112" y="40"/>
                    <a:pt x="105" y="40"/>
                  </a:cubicBezTo>
                  <a:close/>
                  <a:moveTo>
                    <a:pt x="13" y="8"/>
                  </a:moveTo>
                  <a:cubicBezTo>
                    <a:pt x="11" y="8"/>
                    <a:pt x="8" y="10"/>
                    <a:pt x="8" y="13"/>
                  </a:cubicBezTo>
                  <a:cubicBezTo>
                    <a:pt x="8" y="13"/>
                    <a:pt x="8" y="13"/>
                    <a:pt x="8" y="13"/>
                  </a:cubicBezTo>
                  <a:cubicBezTo>
                    <a:pt x="8" y="27"/>
                    <a:pt x="8" y="27"/>
                    <a:pt x="8" y="27"/>
                  </a:cubicBezTo>
                  <a:cubicBezTo>
                    <a:pt x="8" y="29"/>
                    <a:pt x="11" y="32"/>
                    <a:pt x="13" y="32"/>
                  </a:cubicBezTo>
                  <a:cubicBezTo>
                    <a:pt x="105" y="32"/>
                    <a:pt x="105" y="32"/>
                    <a:pt x="105" y="32"/>
                  </a:cubicBezTo>
                  <a:cubicBezTo>
                    <a:pt x="108" y="32"/>
                    <a:pt x="110" y="29"/>
                    <a:pt x="110" y="27"/>
                  </a:cubicBezTo>
                  <a:cubicBezTo>
                    <a:pt x="110" y="27"/>
                    <a:pt x="110" y="27"/>
                    <a:pt x="110" y="27"/>
                  </a:cubicBezTo>
                  <a:cubicBezTo>
                    <a:pt x="110" y="13"/>
                    <a:pt x="110" y="13"/>
                    <a:pt x="110" y="13"/>
                  </a:cubicBezTo>
                  <a:cubicBezTo>
                    <a:pt x="110" y="10"/>
                    <a:pt x="108"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íṡľiďè">
              <a:extLst>
                <a:ext uri="{FF2B5EF4-FFF2-40B4-BE49-F238E27FC236}">
                  <a16:creationId xmlns:a16="http://schemas.microsoft.com/office/drawing/2014/main" id="{04616160-A474-4B41-9DB9-DE802430E854}"/>
                </a:ext>
              </a:extLst>
            </p:cNvPr>
            <p:cNvSpPr/>
            <p:nvPr/>
          </p:nvSpPr>
          <p:spPr bwMode="auto">
            <a:xfrm>
              <a:off x="7264400" y="3406775"/>
              <a:ext cx="411163" cy="117475"/>
            </a:xfrm>
            <a:custGeom>
              <a:avLst/>
              <a:gdLst>
                <a:gd name="T0" fmla="*/ 9 w 109"/>
                <a:gd name="T1" fmla="*/ 0 h 31"/>
                <a:gd name="T2" fmla="*/ 101 w 109"/>
                <a:gd name="T3" fmla="*/ 0 h 31"/>
                <a:gd name="T4" fmla="*/ 109 w 109"/>
                <a:gd name="T5" fmla="*/ 9 h 31"/>
                <a:gd name="T6" fmla="*/ 109 w 109"/>
                <a:gd name="T7" fmla="*/ 22 h 31"/>
                <a:gd name="T8" fmla="*/ 101 w 109"/>
                <a:gd name="T9" fmla="*/ 31 h 31"/>
                <a:gd name="T10" fmla="*/ 9 w 109"/>
                <a:gd name="T11" fmla="*/ 31 h 31"/>
                <a:gd name="T12" fmla="*/ 0 w 109"/>
                <a:gd name="T13" fmla="*/ 22 h 31"/>
                <a:gd name="T14" fmla="*/ 0 w 109"/>
                <a:gd name="T15" fmla="*/ 9 h 31"/>
                <a:gd name="T16" fmla="*/ 9 w 109"/>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 h="31">
                  <a:moveTo>
                    <a:pt x="9" y="0"/>
                  </a:moveTo>
                  <a:cubicBezTo>
                    <a:pt x="101" y="0"/>
                    <a:pt x="101" y="0"/>
                    <a:pt x="101" y="0"/>
                  </a:cubicBezTo>
                  <a:cubicBezTo>
                    <a:pt x="105" y="0"/>
                    <a:pt x="109" y="4"/>
                    <a:pt x="109" y="9"/>
                  </a:cubicBezTo>
                  <a:cubicBezTo>
                    <a:pt x="109" y="22"/>
                    <a:pt x="109" y="22"/>
                    <a:pt x="109" y="22"/>
                  </a:cubicBezTo>
                  <a:cubicBezTo>
                    <a:pt x="109" y="27"/>
                    <a:pt x="105" y="31"/>
                    <a:pt x="101" y="31"/>
                  </a:cubicBezTo>
                  <a:cubicBezTo>
                    <a:pt x="9" y="31"/>
                    <a:pt x="9" y="31"/>
                    <a:pt x="9" y="31"/>
                  </a:cubicBezTo>
                  <a:cubicBezTo>
                    <a:pt x="4" y="31"/>
                    <a:pt x="0" y="27"/>
                    <a:pt x="0" y="22"/>
                  </a:cubicBezTo>
                  <a:cubicBezTo>
                    <a:pt x="0" y="9"/>
                    <a:pt x="0" y="9"/>
                    <a:pt x="0" y="9"/>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ïSḻíḋê">
              <a:extLst>
                <a:ext uri="{FF2B5EF4-FFF2-40B4-BE49-F238E27FC236}">
                  <a16:creationId xmlns:a16="http://schemas.microsoft.com/office/drawing/2014/main" id="{5ACD541A-43D9-4453-9865-7C1F069741E8}"/>
                </a:ext>
              </a:extLst>
            </p:cNvPr>
            <p:cNvSpPr/>
            <p:nvPr/>
          </p:nvSpPr>
          <p:spPr bwMode="auto">
            <a:xfrm>
              <a:off x="7248525" y="3390900"/>
              <a:ext cx="446088" cy="147638"/>
            </a:xfrm>
            <a:custGeom>
              <a:avLst/>
              <a:gdLst>
                <a:gd name="T0" fmla="*/ 105 w 118"/>
                <a:gd name="T1" fmla="*/ 39 h 39"/>
                <a:gd name="T2" fmla="*/ 13 w 118"/>
                <a:gd name="T3" fmla="*/ 39 h 39"/>
                <a:gd name="T4" fmla="*/ 0 w 118"/>
                <a:gd name="T5" fmla="*/ 26 h 39"/>
                <a:gd name="T6" fmla="*/ 0 w 118"/>
                <a:gd name="T7" fmla="*/ 26 h 39"/>
                <a:gd name="T8" fmla="*/ 0 w 118"/>
                <a:gd name="T9" fmla="*/ 13 h 39"/>
                <a:gd name="T10" fmla="*/ 13 w 118"/>
                <a:gd name="T11" fmla="*/ 0 h 39"/>
                <a:gd name="T12" fmla="*/ 13 w 118"/>
                <a:gd name="T13" fmla="*/ 0 h 39"/>
                <a:gd name="T14" fmla="*/ 105 w 118"/>
                <a:gd name="T15" fmla="*/ 0 h 39"/>
                <a:gd name="T16" fmla="*/ 117 w 118"/>
                <a:gd name="T17" fmla="*/ 13 h 39"/>
                <a:gd name="T18" fmla="*/ 117 w 118"/>
                <a:gd name="T19" fmla="*/ 13 h 39"/>
                <a:gd name="T20" fmla="*/ 117 w 118"/>
                <a:gd name="T21" fmla="*/ 26 h 39"/>
                <a:gd name="T22" fmla="*/ 105 w 118"/>
                <a:gd name="T23" fmla="*/ 39 h 39"/>
                <a:gd name="T24" fmla="*/ 105 w 118"/>
                <a:gd name="T25" fmla="*/ 39 h 39"/>
                <a:gd name="T26" fmla="*/ 13 w 118"/>
                <a:gd name="T27" fmla="*/ 8 h 39"/>
                <a:gd name="T28" fmla="*/ 8 w 118"/>
                <a:gd name="T29" fmla="*/ 13 h 39"/>
                <a:gd name="T30" fmla="*/ 8 w 118"/>
                <a:gd name="T31" fmla="*/ 13 h 39"/>
                <a:gd name="T32" fmla="*/ 8 w 118"/>
                <a:gd name="T33" fmla="*/ 26 h 39"/>
                <a:gd name="T34" fmla="*/ 13 w 118"/>
                <a:gd name="T35" fmla="*/ 31 h 39"/>
                <a:gd name="T36" fmla="*/ 13 w 118"/>
                <a:gd name="T37" fmla="*/ 31 h 39"/>
                <a:gd name="T38" fmla="*/ 105 w 118"/>
                <a:gd name="T39" fmla="*/ 31 h 39"/>
                <a:gd name="T40" fmla="*/ 109 w 118"/>
                <a:gd name="T41" fmla="*/ 26 h 39"/>
                <a:gd name="T42" fmla="*/ 109 w 118"/>
                <a:gd name="T43" fmla="*/ 26 h 39"/>
                <a:gd name="T44" fmla="*/ 109 w 118"/>
                <a:gd name="T45" fmla="*/ 13 h 39"/>
                <a:gd name="T46" fmla="*/ 105 w 118"/>
                <a:gd name="T47" fmla="*/ 8 h 39"/>
                <a:gd name="T48" fmla="*/ 105 w 118"/>
                <a:gd name="T49" fmla="*/ 8 h 39"/>
                <a:gd name="T50" fmla="*/ 13 w 118"/>
                <a:gd name="T51"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39">
                  <a:moveTo>
                    <a:pt x="105" y="39"/>
                  </a:moveTo>
                  <a:cubicBezTo>
                    <a:pt x="13" y="39"/>
                    <a:pt x="13" y="39"/>
                    <a:pt x="13" y="39"/>
                  </a:cubicBezTo>
                  <a:cubicBezTo>
                    <a:pt x="6" y="39"/>
                    <a:pt x="0" y="34"/>
                    <a:pt x="0" y="26"/>
                  </a:cubicBezTo>
                  <a:cubicBezTo>
                    <a:pt x="0" y="26"/>
                    <a:pt x="0" y="26"/>
                    <a:pt x="0" y="26"/>
                  </a:cubicBezTo>
                  <a:cubicBezTo>
                    <a:pt x="0" y="13"/>
                    <a:pt x="0" y="13"/>
                    <a:pt x="0" y="13"/>
                  </a:cubicBezTo>
                  <a:cubicBezTo>
                    <a:pt x="0" y="6"/>
                    <a:pt x="6" y="0"/>
                    <a:pt x="13" y="0"/>
                  </a:cubicBezTo>
                  <a:cubicBezTo>
                    <a:pt x="13" y="0"/>
                    <a:pt x="13" y="0"/>
                    <a:pt x="13" y="0"/>
                  </a:cubicBezTo>
                  <a:cubicBezTo>
                    <a:pt x="105" y="0"/>
                    <a:pt x="105" y="0"/>
                    <a:pt x="105" y="0"/>
                  </a:cubicBezTo>
                  <a:cubicBezTo>
                    <a:pt x="112" y="0"/>
                    <a:pt x="117" y="6"/>
                    <a:pt x="117" y="13"/>
                  </a:cubicBezTo>
                  <a:cubicBezTo>
                    <a:pt x="117" y="13"/>
                    <a:pt x="117" y="13"/>
                    <a:pt x="117" y="13"/>
                  </a:cubicBezTo>
                  <a:cubicBezTo>
                    <a:pt x="117" y="26"/>
                    <a:pt x="117" y="26"/>
                    <a:pt x="117" y="26"/>
                  </a:cubicBezTo>
                  <a:cubicBezTo>
                    <a:pt x="118" y="33"/>
                    <a:pt x="112" y="39"/>
                    <a:pt x="105" y="39"/>
                  </a:cubicBezTo>
                  <a:cubicBezTo>
                    <a:pt x="105" y="39"/>
                    <a:pt x="105" y="39"/>
                    <a:pt x="105" y="39"/>
                  </a:cubicBezTo>
                  <a:close/>
                  <a:moveTo>
                    <a:pt x="13" y="8"/>
                  </a:moveTo>
                  <a:cubicBezTo>
                    <a:pt x="10" y="8"/>
                    <a:pt x="8" y="10"/>
                    <a:pt x="8" y="13"/>
                  </a:cubicBezTo>
                  <a:cubicBezTo>
                    <a:pt x="8" y="13"/>
                    <a:pt x="8" y="13"/>
                    <a:pt x="8" y="13"/>
                  </a:cubicBezTo>
                  <a:cubicBezTo>
                    <a:pt x="8" y="26"/>
                    <a:pt x="8" y="26"/>
                    <a:pt x="8" y="26"/>
                  </a:cubicBezTo>
                  <a:cubicBezTo>
                    <a:pt x="8" y="29"/>
                    <a:pt x="10" y="31"/>
                    <a:pt x="13" y="31"/>
                  </a:cubicBezTo>
                  <a:cubicBezTo>
                    <a:pt x="13" y="31"/>
                    <a:pt x="13" y="31"/>
                    <a:pt x="13" y="31"/>
                  </a:cubicBezTo>
                  <a:cubicBezTo>
                    <a:pt x="105" y="31"/>
                    <a:pt x="105" y="31"/>
                    <a:pt x="105" y="31"/>
                  </a:cubicBezTo>
                  <a:cubicBezTo>
                    <a:pt x="107" y="31"/>
                    <a:pt x="109" y="29"/>
                    <a:pt x="109" y="26"/>
                  </a:cubicBezTo>
                  <a:cubicBezTo>
                    <a:pt x="109" y="26"/>
                    <a:pt x="109" y="26"/>
                    <a:pt x="109" y="26"/>
                  </a:cubicBezTo>
                  <a:cubicBezTo>
                    <a:pt x="109" y="13"/>
                    <a:pt x="109" y="13"/>
                    <a:pt x="109" y="13"/>
                  </a:cubicBezTo>
                  <a:cubicBezTo>
                    <a:pt x="109" y="10"/>
                    <a:pt x="107"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ïsļïdè">
              <a:extLst>
                <a:ext uri="{FF2B5EF4-FFF2-40B4-BE49-F238E27FC236}">
                  <a16:creationId xmlns:a16="http://schemas.microsoft.com/office/drawing/2014/main" id="{4AECF37A-DDF6-451D-BF51-45210DBDB030}"/>
                </a:ext>
              </a:extLst>
            </p:cNvPr>
            <p:cNvSpPr/>
            <p:nvPr/>
          </p:nvSpPr>
          <p:spPr bwMode="auto">
            <a:xfrm>
              <a:off x="7261225" y="3289300"/>
              <a:ext cx="414338" cy="117475"/>
            </a:xfrm>
            <a:custGeom>
              <a:avLst/>
              <a:gdLst>
                <a:gd name="T0" fmla="*/ 9 w 110"/>
                <a:gd name="T1" fmla="*/ 0 h 31"/>
                <a:gd name="T2" fmla="*/ 101 w 110"/>
                <a:gd name="T3" fmla="*/ 0 h 31"/>
                <a:gd name="T4" fmla="*/ 110 w 110"/>
                <a:gd name="T5" fmla="*/ 8 h 31"/>
                <a:gd name="T6" fmla="*/ 110 w 110"/>
                <a:gd name="T7" fmla="*/ 22 h 31"/>
                <a:gd name="T8" fmla="*/ 101 w 110"/>
                <a:gd name="T9" fmla="*/ 31 h 31"/>
                <a:gd name="T10" fmla="*/ 9 w 110"/>
                <a:gd name="T11" fmla="*/ 31 h 31"/>
                <a:gd name="T12" fmla="*/ 0 w 110"/>
                <a:gd name="T13" fmla="*/ 22 h 31"/>
                <a:gd name="T14" fmla="*/ 0 w 110"/>
                <a:gd name="T15" fmla="*/ 8 h 31"/>
                <a:gd name="T16" fmla="*/ 9 w 110"/>
                <a:gd name="T1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0" h="31">
                  <a:moveTo>
                    <a:pt x="9" y="0"/>
                  </a:moveTo>
                  <a:cubicBezTo>
                    <a:pt x="101" y="0"/>
                    <a:pt x="101" y="0"/>
                    <a:pt x="101" y="0"/>
                  </a:cubicBezTo>
                  <a:cubicBezTo>
                    <a:pt x="106" y="0"/>
                    <a:pt x="110" y="4"/>
                    <a:pt x="110" y="8"/>
                  </a:cubicBezTo>
                  <a:cubicBezTo>
                    <a:pt x="110" y="22"/>
                    <a:pt x="110" y="22"/>
                    <a:pt x="110" y="22"/>
                  </a:cubicBezTo>
                  <a:cubicBezTo>
                    <a:pt x="110" y="27"/>
                    <a:pt x="106" y="31"/>
                    <a:pt x="101" y="31"/>
                  </a:cubicBezTo>
                  <a:cubicBezTo>
                    <a:pt x="9" y="31"/>
                    <a:pt x="9" y="31"/>
                    <a:pt x="9" y="31"/>
                  </a:cubicBezTo>
                  <a:cubicBezTo>
                    <a:pt x="4" y="31"/>
                    <a:pt x="0" y="27"/>
                    <a:pt x="0" y="22"/>
                  </a:cubicBezTo>
                  <a:cubicBezTo>
                    <a:pt x="0" y="8"/>
                    <a:pt x="0" y="8"/>
                    <a:pt x="0" y="8"/>
                  </a:cubicBezTo>
                  <a:cubicBezTo>
                    <a:pt x="0" y="4"/>
                    <a:pt x="4" y="0"/>
                    <a:pt x="9" y="0"/>
                  </a:cubicBezTo>
                  <a:close/>
                </a:path>
              </a:pathLst>
            </a:custGeom>
            <a:solidFill>
              <a:srgbClr val="FFBC0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îšļîḋê">
              <a:extLst>
                <a:ext uri="{FF2B5EF4-FFF2-40B4-BE49-F238E27FC236}">
                  <a16:creationId xmlns:a16="http://schemas.microsoft.com/office/drawing/2014/main" id="{5DE9E28A-EB9C-4B18-9000-4651A33B0853}"/>
                </a:ext>
              </a:extLst>
            </p:cNvPr>
            <p:cNvSpPr/>
            <p:nvPr/>
          </p:nvSpPr>
          <p:spPr bwMode="auto">
            <a:xfrm>
              <a:off x="7245350" y="3273425"/>
              <a:ext cx="446088" cy="147638"/>
            </a:xfrm>
            <a:custGeom>
              <a:avLst/>
              <a:gdLst>
                <a:gd name="T0" fmla="*/ 105 w 118"/>
                <a:gd name="T1" fmla="*/ 39 h 39"/>
                <a:gd name="T2" fmla="*/ 13 w 118"/>
                <a:gd name="T3" fmla="*/ 39 h 39"/>
                <a:gd name="T4" fmla="*/ 0 w 118"/>
                <a:gd name="T5" fmla="*/ 26 h 39"/>
                <a:gd name="T6" fmla="*/ 0 w 118"/>
                <a:gd name="T7" fmla="*/ 26 h 39"/>
                <a:gd name="T8" fmla="*/ 0 w 118"/>
                <a:gd name="T9" fmla="*/ 13 h 39"/>
                <a:gd name="T10" fmla="*/ 13 w 118"/>
                <a:gd name="T11" fmla="*/ 0 h 39"/>
                <a:gd name="T12" fmla="*/ 13 w 118"/>
                <a:gd name="T13" fmla="*/ 0 h 39"/>
                <a:gd name="T14" fmla="*/ 105 w 118"/>
                <a:gd name="T15" fmla="*/ 0 h 39"/>
                <a:gd name="T16" fmla="*/ 118 w 118"/>
                <a:gd name="T17" fmla="*/ 13 h 39"/>
                <a:gd name="T18" fmla="*/ 118 w 118"/>
                <a:gd name="T19" fmla="*/ 13 h 39"/>
                <a:gd name="T20" fmla="*/ 118 w 118"/>
                <a:gd name="T21" fmla="*/ 26 h 39"/>
                <a:gd name="T22" fmla="*/ 105 w 118"/>
                <a:gd name="T23" fmla="*/ 39 h 39"/>
                <a:gd name="T24" fmla="*/ 13 w 118"/>
                <a:gd name="T25" fmla="*/ 8 h 39"/>
                <a:gd name="T26" fmla="*/ 8 w 118"/>
                <a:gd name="T27" fmla="*/ 12 h 39"/>
                <a:gd name="T28" fmla="*/ 8 w 118"/>
                <a:gd name="T29" fmla="*/ 26 h 39"/>
                <a:gd name="T30" fmla="*/ 13 w 118"/>
                <a:gd name="T31" fmla="*/ 31 h 39"/>
                <a:gd name="T32" fmla="*/ 13 w 118"/>
                <a:gd name="T33" fmla="*/ 31 h 39"/>
                <a:gd name="T34" fmla="*/ 105 w 118"/>
                <a:gd name="T35" fmla="*/ 31 h 39"/>
                <a:gd name="T36" fmla="*/ 110 w 118"/>
                <a:gd name="T37" fmla="*/ 26 h 39"/>
                <a:gd name="T38" fmla="*/ 110 w 118"/>
                <a:gd name="T39" fmla="*/ 26 h 39"/>
                <a:gd name="T40" fmla="*/ 110 w 118"/>
                <a:gd name="T41" fmla="*/ 13 h 39"/>
                <a:gd name="T42" fmla="*/ 105 w 118"/>
                <a:gd name="T43" fmla="*/ 8 h 39"/>
                <a:gd name="T44" fmla="*/ 105 w 118"/>
                <a:gd name="T45" fmla="*/ 8 h 39"/>
                <a:gd name="T46" fmla="*/ 13 w 118"/>
                <a:gd name="T47" fmla="*/ 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8" h="39">
                  <a:moveTo>
                    <a:pt x="105" y="39"/>
                  </a:moveTo>
                  <a:cubicBezTo>
                    <a:pt x="13" y="39"/>
                    <a:pt x="13" y="39"/>
                    <a:pt x="13" y="39"/>
                  </a:cubicBezTo>
                  <a:cubicBezTo>
                    <a:pt x="6" y="39"/>
                    <a:pt x="0" y="33"/>
                    <a:pt x="0" y="26"/>
                  </a:cubicBezTo>
                  <a:cubicBezTo>
                    <a:pt x="0" y="26"/>
                    <a:pt x="0" y="26"/>
                    <a:pt x="0" y="26"/>
                  </a:cubicBezTo>
                  <a:cubicBezTo>
                    <a:pt x="0" y="13"/>
                    <a:pt x="0" y="13"/>
                    <a:pt x="0" y="13"/>
                  </a:cubicBezTo>
                  <a:cubicBezTo>
                    <a:pt x="0" y="5"/>
                    <a:pt x="6" y="0"/>
                    <a:pt x="13" y="0"/>
                  </a:cubicBezTo>
                  <a:cubicBezTo>
                    <a:pt x="13" y="0"/>
                    <a:pt x="13" y="0"/>
                    <a:pt x="13" y="0"/>
                  </a:cubicBezTo>
                  <a:cubicBezTo>
                    <a:pt x="105" y="0"/>
                    <a:pt x="105" y="0"/>
                    <a:pt x="105" y="0"/>
                  </a:cubicBezTo>
                  <a:cubicBezTo>
                    <a:pt x="112" y="0"/>
                    <a:pt x="118" y="5"/>
                    <a:pt x="118" y="13"/>
                  </a:cubicBezTo>
                  <a:cubicBezTo>
                    <a:pt x="118" y="13"/>
                    <a:pt x="118" y="13"/>
                    <a:pt x="118" y="13"/>
                  </a:cubicBezTo>
                  <a:cubicBezTo>
                    <a:pt x="118" y="26"/>
                    <a:pt x="118" y="26"/>
                    <a:pt x="118" y="26"/>
                  </a:cubicBezTo>
                  <a:cubicBezTo>
                    <a:pt x="118" y="33"/>
                    <a:pt x="112" y="39"/>
                    <a:pt x="105" y="39"/>
                  </a:cubicBezTo>
                  <a:close/>
                  <a:moveTo>
                    <a:pt x="13" y="8"/>
                  </a:moveTo>
                  <a:cubicBezTo>
                    <a:pt x="11" y="8"/>
                    <a:pt x="8" y="10"/>
                    <a:pt x="8" y="12"/>
                  </a:cubicBezTo>
                  <a:cubicBezTo>
                    <a:pt x="8" y="26"/>
                    <a:pt x="8" y="26"/>
                    <a:pt x="8" y="26"/>
                  </a:cubicBezTo>
                  <a:cubicBezTo>
                    <a:pt x="8" y="29"/>
                    <a:pt x="11" y="31"/>
                    <a:pt x="13" y="31"/>
                  </a:cubicBezTo>
                  <a:cubicBezTo>
                    <a:pt x="13" y="31"/>
                    <a:pt x="13" y="31"/>
                    <a:pt x="13" y="31"/>
                  </a:cubicBezTo>
                  <a:cubicBezTo>
                    <a:pt x="105" y="31"/>
                    <a:pt x="105" y="31"/>
                    <a:pt x="105" y="31"/>
                  </a:cubicBezTo>
                  <a:cubicBezTo>
                    <a:pt x="108" y="31"/>
                    <a:pt x="110" y="29"/>
                    <a:pt x="110" y="26"/>
                  </a:cubicBezTo>
                  <a:cubicBezTo>
                    <a:pt x="110" y="26"/>
                    <a:pt x="110" y="26"/>
                    <a:pt x="110" y="26"/>
                  </a:cubicBezTo>
                  <a:cubicBezTo>
                    <a:pt x="110" y="13"/>
                    <a:pt x="110" y="13"/>
                    <a:pt x="110" y="13"/>
                  </a:cubicBezTo>
                  <a:cubicBezTo>
                    <a:pt x="110" y="10"/>
                    <a:pt x="108" y="8"/>
                    <a:pt x="105" y="8"/>
                  </a:cubicBezTo>
                  <a:cubicBezTo>
                    <a:pt x="105" y="8"/>
                    <a:pt x="105" y="8"/>
                    <a:pt x="105" y="8"/>
                  </a:cubicBezTo>
                  <a:lnTo>
                    <a:pt x="13" y="8"/>
                  </a:ln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îŝḻiḍè">
              <a:extLst>
                <a:ext uri="{FF2B5EF4-FFF2-40B4-BE49-F238E27FC236}">
                  <a16:creationId xmlns:a16="http://schemas.microsoft.com/office/drawing/2014/main" id="{DA98FCE9-E454-482C-AA96-0A0660826219}"/>
                </a:ext>
              </a:extLst>
            </p:cNvPr>
            <p:cNvSpPr/>
            <p:nvPr/>
          </p:nvSpPr>
          <p:spPr bwMode="auto">
            <a:xfrm>
              <a:off x="7083425" y="2725738"/>
              <a:ext cx="233363" cy="95250"/>
            </a:xfrm>
            <a:custGeom>
              <a:avLst/>
              <a:gdLst>
                <a:gd name="T0" fmla="*/ 39 w 62"/>
                <a:gd name="T1" fmla="*/ 1 h 25"/>
                <a:gd name="T2" fmla="*/ 54 w 62"/>
                <a:gd name="T3" fmla="*/ 2 h 25"/>
                <a:gd name="T4" fmla="*/ 61 w 62"/>
                <a:gd name="T5" fmla="*/ 14 h 25"/>
                <a:gd name="T6" fmla="*/ 60 w 62"/>
                <a:gd name="T7" fmla="*/ 17 h 25"/>
                <a:gd name="T8" fmla="*/ 57 w 62"/>
                <a:gd name="T9" fmla="*/ 17 h 25"/>
                <a:gd name="T10" fmla="*/ 27 w 62"/>
                <a:gd name="T11" fmla="*/ 21 h 25"/>
                <a:gd name="T12" fmla="*/ 1 w 62"/>
                <a:gd name="T13" fmla="*/ 13 h 25"/>
                <a:gd name="T14" fmla="*/ 17 w 62"/>
                <a:gd name="T15" fmla="*/ 2 h 25"/>
                <a:gd name="T16" fmla="*/ 39 w 62"/>
                <a:gd name="T17"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25">
                  <a:moveTo>
                    <a:pt x="39" y="1"/>
                  </a:moveTo>
                  <a:cubicBezTo>
                    <a:pt x="44" y="0"/>
                    <a:pt x="49" y="0"/>
                    <a:pt x="54" y="2"/>
                  </a:cubicBezTo>
                  <a:cubicBezTo>
                    <a:pt x="59" y="4"/>
                    <a:pt x="62" y="8"/>
                    <a:pt x="61" y="14"/>
                  </a:cubicBezTo>
                  <a:cubicBezTo>
                    <a:pt x="61" y="15"/>
                    <a:pt x="61" y="16"/>
                    <a:pt x="60" y="17"/>
                  </a:cubicBezTo>
                  <a:cubicBezTo>
                    <a:pt x="59" y="17"/>
                    <a:pt x="58" y="17"/>
                    <a:pt x="57" y="17"/>
                  </a:cubicBezTo>
                  <a:cubicBezTo>
                    <a:pt x="47" y="19"/>
                    <a:pt x="37" y="21"/>
                    <a:pt x="27" y="21"/>
                  </a:cubicBezTo>
                  <a:cubicBezTo>
                    <a:pt x="20" y="22"/>
                    <a:pt x="1" y="25"/>
                    <a:pt x="1" y="13"/>
                  </a:cubicBezTo>
                  <a:cubicBezTo>
                    <a:pt x="0" y="2"/>
                    <a:pt x="10" y="3"/>
                    <a:pt x="17" y="2"/>
                  </a:cubicBezTo>
                  <a:cubicBezTo>
                    <a:pt x="23" y="1"/>
                    <a:pt x="32" y="1"/>
                    <a:pt x="39" y="1"/>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iṣḻîdê">
              <a:extLst>
                <a:ext uri="{FF2B5EF4-FFF2-40B4-BE49-F238E27FC236}">
                  <a16:creationId xmlns:a16="http://schemas.microsoft.com/office/drawing/2014/main" id="{D872E028-84EF-4633-96AF-4F026C75BB6C}"/>
                </a:ext>
              </a:extLst>
            </p:cNvPr>
            <p:cNvSpPr/>
            <p:nvPr/>
          </p:nvSpPr>
          <p:spPr bwMode="auto">
            <a:xfrm>
              <a:off x="7067550" y="2711450"/>
              <a:ext cx="268288" cy="112713"/>
            </a:xfrm>
            <a:custGeom>
              <a:avLst/>
              <a:gdLst>
                <a:gd name="T0" fmla="*/ 21 w 71"/>
                <a:gd name="T1" fmla="*/ 30 h 30"/>
                <a:gd name="T2" fmla="*/ 5 w 71"/>
                <a:gd name="T3" fmla="*/ 26 h 30"/>
                <a:gd name="T4" fmla="*/ 1 w 71"/>
                <a:gd name="T5" fmla="*/ 17 h 30"/>
                <a:gd name="T6" fmla="*/ 17 w 71"/>
                <a:gd name="T7" fmla="*/ 3 h 30"/>
                <a:gd name="T8" fmla="*/ 20 w 71"/>
                <a:gd name="T9" fmla="*/ 2 h 30"/>
                <a:gd name="T10" fmla="*/ 34 w 71"/>
                <a:gd name="T11" fmla="*/ 1 h 30"/>
                <a:gd name="T12" fmla="*/ 43 w 71"/>
                <a:gd name="T13" fmla="*/ 1 h 30"/>
                <a:gd name="T14" fmla="*/ 43 w 71"/>
                <a:gd name="T15" fmla="*/ 1 h 30"/>
                <a:gd name="T16" fmla="*/ 60 w 71"/>
                <a:gd name="T17" fmla="*/ 2 h 30"/>
                <a:gd name="T18" fmla="*/ 70 w 71"/>
                <a:gd name="T19" fmla="*/ 19 h 30"/>
                <a:gd name="T20" fmla="*/ 66 w 71"/>
                <a:gd name="T21" fmla="*/ 24 h 30"/>
                <a:gd name="T22" fmla="*/ 62 w 71"/>
                <a:gd name="T23" fmla="*/ 25 h 30"/>
                <a:gd name="T24" fmla="*/ 31 w 71"/>
                <a:gd name="T25" fmla="*/ 29 h 30"/>
                <a:gd name="T26" fmla="*/ 29 w 71"/>
                <a:gd name="T27" fmla="*/ 29 h 30"/>
                <a:gd name="T28" fmla="*/ 21 w 71"/>
                <a:gd name="T29" fmla="*/ 30 h 30"/>
                <a:gd name="T30" fmla="*/ 43 w 71"/>
                <a:gd name="T31" fmla="*/ 9 h 30"/>
                <a:gd name="T32" fmla="*/ 35 w 71"/>
                <a:gd name="T33" fmla="*/ 9 h 30"/>
                <a:gd name="T34" fmla="*/ 21 w 71"/>
                <a:gd name="T35" fmla="*/ 10 h 30"/>
                <a:gd name="T36" fmla="*/ 17 w 71"/>
                <a:gd name="T37" fmla="*/ 11 h 30"/>
                <a:gd name="T38" fmla="*/ 9 w 71"/>
                <a:gd name="T39" fmla="*/ 16 h 30"/>
                <a:gd name="T40" fmla="*/ 10 w 71"/>
                <a:gd name="T41" fmla="*/ 19 h 30"/>
                <a:gd name="T42" fmla="*/ 28 w 71"/>
                <a:gd name="T43" fmla="*/ 21 h 30"/>
                <a:gd name="T44" fmla="*/ 31 w 71"/>
                <a:gd name="T45" fmla="*/ 21 h 30"/>
                <a:gd name="T46" fmla="*/ 60 w 71"/>
                <a:gd name="T47" fmla="*/ 18 h 30"/>
                <a:gd name="T48" fmla="*/ 61 w 71"/>
                <a:gd name="T49" fmla="*/ 18 h 30"/>
                <a:gd name="T50" fmla="*/ 61 w 71"/>
                <a:gd name="T51" fmla="*/ 17 h 30"/>
                <a:gd name="T52" fmla="*/ 56 w 71"/>
                <a:gd name="T53" fmla="*/ 10 h 30"/>
                <a:gd name="T54" fmla="*/ 43 w 71"/>
                <a:gd name="T55" fmla="*/ 9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1" h="30">
                  <a:moveTo>
                    <a:pt x="21" y="30"/>
                  </a:moveTo>
                  <a:cubicBezTo>
                    <a:pt x="15" y="30"/>
                    <a:pt x="9" y="29"/>
                    <a:pt x="5" y="26"/>
                  </a:cubicBezTo>
                  <a:cubicBezTo>
                    <a:pt x="2" y="23"/>
                    <a:pt x="1" y="20"/>
                    <a:pt x="1" y="17"/>
                  </a:cubicBezTo>
                  <a:cubicBezTo>
                    <a:pt x="0" y="4"/>
                    <a:pt x="11" y="3"/>
                    <a:pt x="17" y="3"/>
                  </a:cubicBezTo>
                  <a:cubicBezTo>
                    <a:pt x="18" y="3"/>
                    <a:pt x="19" y="3"/>
                    <a:pt x="20" y="2"/>
                  </a:cubicBezTo>
                  <a:cubicBezTo>
                    <a:pt x="25" y="2"/>
                    <a:pt x="30" y="1"/>
                    <a:pt x="34" y="1"/>
                  </a:cubicBezTo>
                  <a:cubicBezTo>
                    <a:pt x="37" y="1"/>
                    <a:pt x="40" y="1"/>
                    <a:pt x="43" y="1"/>
                  </a:cubicBezTo>
                  <a:cubicBezTo>
                    <a:pt x="43" y="1"/>
                    <a:pt x="43" y="1"/>
                    <a:pt x="43" y="1"/>
                  </a:cubicBezTo>
                  <a:cubicBezTo>
                    <a:pt x="49" y="0"/>
                    <a:pt x="54" y="0"/>
                    <a:pt x="60" y="2"/>
                  </a:cubicBezTo>
                  <a:cubicBezTo>
                    <a:pt x="67" y="4"/>
                    <a:pt x="71" y="11"/>
                    <a:pt x="70" y="19"/>
                  </a:cubicBezTo>
                  <a:cubicBezTo>
                    <a:pt x="69" y="21"/>
                    <a:pt x="68" y="23"/>
                    <a:pt x="66" y="24"/>
                  </a:cubicBezTo>
                  <a:cubicBezTo>
                    <a:pt x="65" y="25"/>
                    <a:pt x="64" y="25"/>
                    <a:pt x="62" y="25"/>
                  </a:cubicBezTo>
                  <a:cubicBezTo>
                    <a:pt x="52" y="27"/>
                    <a:pt x="42" y="29"/>
                    <a:pt x="31" y="29"/>
                  </a:cubicBezTo>
                  <a:cubicBezTo>
                    <a:pt x="29" y="29"/>
                    <a:pt x="29" y="29"/>
                    <a:pt x="29" y="29"/>
                  </a:cubicBezTo>
                  <a:cubicBezTo>
                    <a:pt x="27" y="30"/>
                    <a:pt x="24" y="30"/>
                    <a:pt x="21" y="30"/>
                  </a:cubicBezTo>
                  <a:close/>
                  <a:moveTo>
                    <a:pt x="43" y="9"/>
                  </a:moveTo>
                  <a:cubicBezTo>
                    <a:pt x="40" y="9"/>
                    <a:pt x="37" y="9"/>
                    <a:pt x="35" y="9"/>
                  </a:cubicBezTo>
                  <a:cubicBezTo>
                    <a:pt x="30" y="9"/>
                    <a:pt x="26" y="10"/>
                    <a:pt x="21" y="10"/>
                  </a:cubicBezTo>
                  <a:cubicBezTo>
                    <a:pt x="20" y="10"/>
                    <a:pt x="18" y="11"/>
                    <a:pt x="17" y="11"/>
                  </a:cubicBezTo>
                  <a:cubicBezTo>
                    <a:pt x="9" y="11"/>
                    <a:pt x="8" y="12"/>
                    <a:pt x="9" y="16"/>
                  </a:cubicBezTo>
                  <a:cubicBezTo>
                    <a:pt x="8" y="17"/>
                    <a:pt x="9" y="19"/>
                    <a:pt x="10" y="19"/>
                  </a:cubicBezTo>
                  <a:cubicBezTo>
                    <a:pt x="14" y="23"/>
                    <a:pt x="23" y="22"/>
                    <a:pt x="28" y="21"/>
                  </a:cubicBezTo>
                  <a:cubicBezTo>
                    <a:pt x="31" y="21"/>
                    <a:pt x="31" y="21"/>
                    <a:pt x="31" y="21"/>
                  </a:cubicBezTo>
                  <a:cubicBezTo>
                    <a:pt x="41" y="21"/>
                    <a:pt x="51" y="19"/>
                    <a:pt x="60" y="18"/>
                  </a:cubicBezTo>
                  <a:cubicBezTo>
                    <a:pt x="61" y="18"/>
                    <a:pt x="61" y="18"/>
                    <a:pt x="61" y="18"/>
                  </a:cubicBezTo>
                  <a:cubicBezTo>
                    <a:pt x="61" y="18"/>
                    <a:pt x="61" y="18"/>
                    <a:pt x="61" y="17"/>
                  </a:cubicBezTo>
                  <a:cubicBezTo>
                    <a:pt x="62" y="14"/>
                    <a:pt x="59" y="11"/>
                    <a:pt x="56" y="10"/>
                  </a:cubicBezTo>
                  <a:cubicBezTo>
                    <a:pt x="52" y="9"/>
                    <a:pt x="48" y="8"/>
                    <a:pt x="43" y="9"/>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iṣlîḍé">
              <a:extLst>
                <a:ext uri="{FF2B5EF4-FFF2-40B4-BE49-F238E27FC236}">
                  <a16:creationId xmlns:a16="http://schemas.microsoft.com/office/drawing/2014/main" id="{A31FFCDC-D2F2-4A0E-95EC-4830F723D805}"/>
                </a:ext>
              </a:extLst>
            </p:cNvPr>
            <p:cNvSpPr/>
            <p:nvPr/>
          </p:nvSpPr>
          <p:spPr bwMode="auto">
            <a:xfrm>
              <a:off x="7124700" y="2911475"/>
              <a:ext cx="169863" cy="257175"/>
            </a:xfrm>
            <a:custGeom>
              <a:avLst/>
              <a:gdLst>
                <a:gd name="T0" fmla="*/ 18 w 45"/>
                <a:gd name="T1" fmla="*/ 68 h 68"/>
                <a:gd name="T2" fmla="*/ 18 w 45"/>
                <a:gd name="T3" fmla="*/ 63 h 68"/>
                <a:gd name="T4" fmla="*/ 12 w 45"/>
                <a:gd name="T5" fmla="*/ 61 h 68"/>
                <a:gd name="T6" fmla="*/ 1 w 45"/>
                <a:gd name="T7" fmla="*/ 46 h 68"/>
                <a:gd name="T8" fmla="*/ 11 w 45"/>
                <a:gd name="T9" fmla="*/ 46 h 68"/>
                <a:gd name="T10" fmla="*/ 17 w 45"/>
                <a:gd name="T11" fmla="*/ 53 h 68"/>
                <a:gd name="T12" fmla="*/ 17 w 45"/>
                <a:gd name="T13" fmla="*/ 39 h 68"/>
                <a:gd name="T14" fmla="*/ 11 w 45"/>
                <a:gd name="T15" fmla="*/ 37 h 68"/>
                <a:gd name="T16" fmla="*/ 5 w 45"/>
                <a:gd name="T17" fmla="*/ 34 h 68"/>
                <a:gd name="T18" fmla="*/ 2 w 45"/>
                <a:gd name="T19" fmla="*/ 27 h 68"/>
                <a:gd name="T20" fmla="*/ 2 w 45"/>
                <a:gd name="T21" fmla="*/ 18 h 68"/>
                <a:gd name="T22" fmla="*/ 12 w 45"/>
                <a:gd name="T23" fmla="*/ 9 h 68"/>
                <a:gd name="T24" fmla="*/ 17 w 45"/>
                <a:gd name="T25" fmla="*/ 7 h 68"/>
                <a:gd name="T26" fmla="*/ 18 w 45"/>
                <a:gd name="T27" fmla="*/ 7 h 68"/>
                <a:gd name="T28" fmla="*/ 18 w 45"/>
                <a:gd name="T29" fmla="*/ 0 h 68"/>
                <a:gd name="T30" fmla="*/ 27 w 45"/>
                <a:gd name="T31" fmla="*/ 0 h 68"/>
                <a:gd name="T32" fmla="*/ 27 w 45"/>
                <a:gd name="T33" fmla="*/ 1 h 68"/>
                <a:gd name="T34" fmla="*/ 27 w 45"/>
                <a:gd name="T35" fmla="*/ 7 h 68"/>
                <a:gd name="T36" fmla="*/ 28 w 45"/>
                <a:gd name="T37" fmla="*/ 8 h 68"/>
                <a:gd name="T38" fmla="*/ 37 w 45"/>
                <a:gd name="T39" fmla="*/ 12 h 68"/>
                <a:gd name="T40" fmla="*/ 42 w 45"/>
                <a:gd name="T41" fmla="*/ 21 h 68"/>
                <a:gd name="T42" fmla="*/ 43 w 45"/>
                <a:gd name="T43" fmla="*/ 24 h 68"/>
                <a:gd name="T44" fmla="*/ 32 w 45"/>
                <a:gd name="T45" fmla="*/ 24 h 68"/>
                <a:gd name="T46" fmla="*/ 27 w 45"/>
                <a:gd name="T47" fmla="*/ 17 h 68"/>
                <a:gd name="T48" fmla="*/ 27 w 45"/>
                <a:gd name="T49" fmla="*/ 31 h 68"/>
                <a:gd name="T50" fmla="*/ 29 w 45"/>
                <a:gd name="T51" fmla="*/ 31 h 68"/>
                <a:gd name="T52" fmla="*/ 37 w 45"/>
                <a:gd name="T53" fmla="*/ 34 h 68"/>
                <a:gd name="T54" fmla="*/ 44 w 45"/>
                <a:gd name="T55" fmla="*/ 44 h 68"/>
                <a:gd name="T56" fmla="*/ 42 w 45"/>
                <a:gd name="T57" fmla="*/ 55 h 68"/>
                <a:gd name="T58" fmla="*/ 33 w 45"/>
                <a:gd name="T59" fmla="*/ 61 h 68"/>
                <a:gd name="T60" fmla="*/ 27 w 45"/>
                <a:gd name="T61" fmla="*/ 63 h 68"/>
                <a:gd name="T62" fmla="*/ 27 w 45"/>
                <a:gd name="T63" fmla="*/ 68 h 68"/>
                <a:gd name="T64" fmla="*/ 18 w 45"/>
                <a:gd name="T65" fmla="*/ 68 h 68"/>
                <a:gd name="T66" fmla="*/ 27 w 45"/>
                <a:gd name="T67" fmla="*/ 41 h 68"/>
                <a:gd name="T68" fmla="*/ 27 w 45"/>
                <a:gd name="T69" fmla="*/ 53 h 68"/>
                <a:gd name="T70" fmla="*/ 32 w 45"/>
                <a:gd name="T71" fmla="*/ 52 h 68"/>
                <a:gd name="T72" fmla="*/ 32 w 45"/>
                <a:gd name="T73" fmla="*/ 44 h 68"/>
                <a:gd name="T74" fmla="*/ 32 w 45"/>
                <a:gd name="T75" fmla="*/ 43 h 68"/>
                <a:gd name="T76" fmla="*/ 27 w 45"/>
                <a:gd name="T77" fmla="*/ 41 h 68"/>
                <a:gd name="T78" fmla="*/ 17 w 45"/>
                <a:gd name="T79" fmla="*/ 28 h 68"/>
                <a:gd name="T80" fmla="*/ 17 w 45"/>
                <a:gd name="T81" fmla="*/ 16 h 68"/>
                <a:gd name="T82" fmla="*/ 14 w 45"/>
                <a:gd name="T83" fmla="*/ 18 h 68"/>
                <a:gd name="T84" fmla="*/ 13 w 45"/>
                <a:gd name="T85" fmla="*/ 26 h 68"/>
                <a:gd name="T86" fmla="*/ 14 w 45"/>
                <a:gd name="T87" fmla="*/ 27 h 68"/>
                <a:gd name="T88" fmla="*/ 17 w 45"/>
                <a:gd name="T89" fmla="*/ 28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5" h="68">
                  <a:moveTo>
                    <a:pt x="18" y="68"/>
                  </a:moveTo>
                  <a:cubicBezTo>
                    <a:pt x="18" y="63"/>
                    <a:pt x="18" y="63"/>
                    <a:pt x="18" y="63"/>
                  </a:cubicBezTo>
                  <a:cubicBezTo>
                    <a:pt x="16" y="62"/>
                    <a:pt x="14" y="62"/>
                    <a:pt x="12" y="61"/>
                  </a:cubicBezTo>
                  <a:cubicBezTo>
                    <a:pt x="5" y="59"/>
                    <a:pt x="0" y="53"/>
                    <a:pt x="1" y="46"/>
                  </a:cubicBezTo>
                  <a:cubicBezTo>
                    <a:pt x="11" y="46"/>
                    <a:pt x="11" y="46"/>
                    <a:pt x="11" y="46"/>
                  </a:cubicBezTo>
                  <a:cubicBezTo>
                    <a:pt x="11" y="49"/>
                    <a:pt x="14" y="52"/>
                    <a:pt x="17" y="53"/>
                  </a:cubicBezTo>
                  <a:cubicBezTo>
                    <a:pt x="17" y="39"/>
                    <a:pt x="17" y="39"/>
                    <a:pt x="17" y="39"/>
                  </a:cubicBezTo>
                  <a:cubicBezTo>
                    <a:pt x="15" y="38"/>
                    <a:pt x="13" y="38"/>
                    <a:pt x="11" y="37"/>
                  </a:cubicBezTo>
                  <a:cubicBezTo>
                    <a:pt x="9" y="37"/>
                    <a:pt x="7" y="35"/>
                    <a:pt x="5" y="34"/>
                  </a:cubicBezTo>
                  <a:cubicBezTo>
                    <a:pt x="3" y="32"/>
                    <a:pt x="2" y="30"/>
                    <a:pt x="2" y="27"/>
                  </a:cubicBezTo>
                  <a:cubicBezTo>
                    <a:pt x="1" y="24"/>
                    <a:pt x="1" y="21"/>
                    <a:pt x="2" y="18"/>
                  </a:cubicBezTo>
                  <a:cubicBezTo>
                    <a:pt x="4" y="14"/>
                    <a:pt x="7" y="10"/>
                    <a:pt x="12" y="9"/>
                  </a:cubicBezTo>
                  <a:cubicBezTo>
                    <a:pt x="13" y="8"/>
                    <a:pt x="15" y="8"/>
                    <a:pt x="17" y="7"/>
                  </a:cubicBezTo>
                  <a:cubicBezTo>
                    <a:pt x="18" y="7"/>
                    <a:pt x="18" y="7"/>
                    <a:pt x="18" y="7"/>
                  </a:cubicBezTo>
                  <a:cubicBezTo>
                    <a:pt x="18" y="0"/>
                    <a:pt x="18" y="0"/>
                    <a:pt x="18" y="0"/>
                  </a:cubicBezTo>
                  <a:cubicBezTo>
                    <a:pt x="27" y="0"/>
                    <a:pt x="27" y="0"/>
                    <a:pt x="27" y="0"/>
                  </a:cubicBezTo>
                  <a:cubicBezTo>
                    <a:pt x="27" y="1"/>
                    <a:pt x="27" y="1"/>
                    <a:pt x="27" y="1"/>
                  </a:cubicBezTo>
                  <a:cubicBezTo>
                    <a:pt x="27" y="3"/>
                    <a:pt x="27" y="5"/>
                    <a:pt x="27" y="7"/>
                  </a:cubicBezTo>
                  <a:cubicBezTo>
                    <a:pt x="27" y="8"/>
                    <a:pt x="27" y="8"/>
                    <a:pt x="28" y="8"/>
                  </a:cubicBezTo>
                  <a:cubicBezTo>
                    <a:pt x="31" y="8"/>
                    <a:pt x="35" y="10"/>
                    <a:pt x="37" y="12"/>
                  </a:cubicBezTo>
                  <a:cubicBezTo>
                    <a:pt x="40" y="14"/>
                    <a:pt x="42" y="17"/>
                    <a:pt x="42" y="21"/>
                  </a:cubicBezTo>
                  <a:cubicBezTo>
                    <a:pt x="42" y="22"/>
                    <a:pt x="43" y="23"/>
                    <a:pt x="43" y="24"/>
                  </a:cubicBezTo>
                  <a:cubicBezTo>
                    <a:pt x="32" y="24"/>
                    <a:pt x="32" y="24"/>
                    <a:pt x="32" y="24"/>
                  </a:cubicBezTo>
                  <a:cubicBezTo>
                    <a:pt x="32" y="21"/>
                    <a:pt x="30" y="18"/>
                    <a:pt x="27" y="17"/>
                  </a:cubicBezTo>
                  <a:cubicBezTo>
                    <a:pt x="27" y="31"/>
                    <a:pt x="27" y="31"/>
                    <a:pt x="27" y="31"/>
                  </a:cubicBezTo>
                  <a:cubicBezTo>
                    <a:pt x="29" y="31"/>
                    <a:pt x="29" y="31"/>
                    <a:pt x="29" y="31"/>
                  </a:cubicBezTo>
                  <a:cubicBezTo>
                    <a:pt x="31" y="31"/>
                    <a:pt x="34" y="32"/>
                    <a:pt x="37" y="34"/>
                  </a:cubicBezTo>
                  <a:cubicBezTo>
                    <a:pt x="41" y="35"/>
                    <a:pt x="44" y="39"/>
                    <a:pt x="44" y="44"/>
                  </a:cubicBezTo>
                  <a:cubicBezTo>
                    <a:pt x="45" y="48"/>
                    <a:pt x="44" y="52"/>
                    <a:pt x="42" y="55"/>
                  </a:cubicBezTo>
                  <a:cubicBezTo>
                    <a:pt x="39" y="58"/>
                    <a:pt x="37" y="60"/>
                    <a:pt x="33" y="61"/>
                  </a:cubicBezTo>
                  <a:cubicBezTo>
                    <a:pt x="31" y="62"/>
                    <a:pt x="29" y="62"/>
                    <a:pt x="27" y="63"/>
                  </a:cubicBezTo>
                  <a:cubicBezTo>
                    <a:pt x="27" y="68"/>
                    <a:pt x="27" y="68"/>
                    <a:pt x="27" y="68"/>
                  </a:cubicBezTo>
                  <a:lnTo>
                    <a:pt x="18" y="68"/>
                  </a:lnTo>
                  <a:close/>
                  <a:moveTo>
                    <a:pt x="27" y="41"/>
                  </a:moveTo>
                  <a:cubicBezTo>
                    <a:pt x="27" y="53"/>
                    <a:pt x="27" y="53"/>
                    <a:pt x="27" y="53"/>
                  </a:cubicBezTo>
                  <a:cubicBezTo>
                    <a:pt x="29" y="53"/>
                    <a:pt x="31" y="53"/>
                    <a:pt x="32" y="52"/>
                  </a:cubicBezTo>
                  <a:cubicBezTo>
                    <a:pt x="34" y="50"/>
                    <a:pt x="34" y="46"/>
                    <a:pt x="32" y="44"/>
                  </a:cubicBezTo>
                  <a:cubicBezTo>
                    <a:pt x="32" y="44"/>
                    <a:pt x="32" y="43"/>
                    <a:pt x="32" y="43"/>
                  </a:cubicBezTo>
                  <a:cubicBezTo>
                    <a:pt x="30" y="42"/>
                    <a:pt x="29" y="42"/>
                    <a:pt x="27" y="41"/>
                  </a:cubicBezTo>
                  <a:close/>
                  <a:moveTo>
                    <a:pt x="17" y="28"/>
                  </a:moveTo>
                  <a:cubicBezTo>
                    <a:pt x="17" y="16"/>
                    <a:pt x="17" y="16"/>
                    <a:pt x="17" y="16"/>
                  </a:cubicBezTo>
                  <a:cubicBezTo>
                    <a:pt x="16" y="17"/>
                    <a:pt x="15" y="18"/>
                    <a:pt x="14" y="18"/>
                  </a:cubicBezTo>
                  <a:cubicBezTo>
                    <a:pt x="11" y="20"/>
                    <a:pt x="11" y="23"/>
                    <a:pt x="13" y="26"/>
                  </a:cubicBezTo>
                  <a:cubicBezTo>
                    <a:pt x="13" y="26"/>
                    <a:pt x="13" y="27"/>
                    <a:pt x="14" y="27"/>
                  </a:cubicBezTo>
                  <a:cubicBezTo>
                    <a:pt x="15" y="27"/>
                    <a:pt x="16" y="28"/>
                    <a:pt x="17" y="28"/>
                  </a:cubicBezTo>
                  <a:close/>
                </a:path>
              </a:pathLst>
            </a:custGeom>
            <a:solidFill>
              <a:srgbClr val="093F6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işľíḓé">
              <a:extLst>
                <a:ext uri="{FF2B5EF4-FFF2-40B4-BE49-F238E27FC236}">
                  <a16:creationId xmlns:a16="http://schemas.microsoft.com/office/drawing/2014/main" id="{5EC13AFD-B12D-4BB5-9A34-47E80A563A3C}"/>
                </a:ext>
              </a:extLst>
            </p:cNvPr>
            <p:cNvSpPr/>
            <p:nvPr/>
          </p:nvSpPr>
          <p:spPr bwMode="auto">
            <a:xfrm>
              <a:off x="6611938" y="2662238"/>
              <a:ext cx="214313" cy="230188"/>
            </a:xfrm>
            <a:custGeom>
              <a:avLst/>
              <a:gdLst>
                <a:gd name="T0" fmla="*/ 29 w 57"/>
                <a:gd name="T1" fmla="*/ 61 h 61"/>
                <a:gd name="T2" fmla="*/ 24 w 57"/>
                <a:gd name="T3" fmla="*/ 57 h 61"/>
                <a:gd name="T4" fmla="*/ 5 w 57"/>
                <a:gd name="T5" fmla="*/ 34 h 61"/>
                <a:gd name="T6" fmla="*/ 0 w 57"/>
                <a:gd name="T7" fmla="*/ 31 h 61"/>
                <a:gd name="T8" fmla="*/ 3 w 57"/>
                <a:gd name="T9" fmla="*/ 26 h 61"/>
                <a:gd name="T10" fmla="*/ 24 w 57"/>
                <a:gd name="T11" fmla="*/ 4 h 61"/>
                <a:gd name="T12" fmla="*/ 27 w 57"/>
                <a:gd name="T13" fmla="*/ 0 h 61"/>
                <a:gd name="T14" fmla="*/ 32 w 57"/>
                <a:gd name="T15" fmla="*/ 4 h 61"/>
                <a:gd name="T16" fmla="*/ 52 w 57"/>
                <a:gd name="T17" fmla="*/ 24 h 61"/>
                <a:gd name="T18" fmla="*/ 57 w 57"/>
                <a:gd name="T19" fmla="*/ 28 h 61"/>
                <a:gd name="T20" fmla="*/ 53 w 57"/>
                <a:gd name="T21" fmla="*/ 32 h 61"/>
                <a:gd name="T22" fmla="*/ 33 w 57"/>
                <a:gd name="T23" fmla="*/ 57 h 61"/>
                <a:gd name="T24" fmla="*/ 29 w 57"/>
                <a:gd name="T25" fmla="*/ 61 h 61"/>
                <a:gd name="T26" fmla="*/ 16 w 57"/>
                <a:gd name="T27" fmla="*/ 30 h 61"/>
                <a:gd name="T28" fmla="*/ 28 w 57"/>
                <a:gd name="T29" fmla="*/ 43 h 61"/>
                <a:gd name="T30" fmla="*/ 39 w 57"/>
                <a:gd name="T31" fmla="*/ 29 h 61"/>
                <a:gd name="T32" fmla="*/ 28 w 57"/>
                <a:gd name="T33" fmla="*/ 18 h 61"/>
                <a:gd name="T34" fmla="*/ 16 w 57"/>
                <a:gd name="T35" fmla="*/ 3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1">
                  <a:moveTo>
                    <a:pt x="29" y="61"/>
                  </a:moveTo>
                  <a:cubicBezTo>
                    <a:pt x="27" y="61"/>
                    <a:pt x="25" y="59"/>
                    <a:pt x="24" y="57"/>
                  </a:cubicBezTo>
                  <a:cubicBezTo>
                    <a:pt x="20" y="35"/>
                    <a:pt x="5" y="34"/>
                    <a:pt x="5" y="34"/>
                  </a:cubicBezTo>
                  <a:cubicBezTo>
                    <a:pt x="2" y="34"/>
                    <a:pt x="1" y="33"/>
                    <a:pt x="0" y="31"/>
                  </a:cubicBezTo>
                  <a:cubicBezTo>
                    <a:pt x="0" y="29"/>
                    <a:pt x="1" y="27"/>
                    <a:pt x="3" y="26"/>
                  </a:cubicBezTo>
                  <a:cubicBezTo>
                    <a:pt x="24" y="21"/>
                    <a:pt x="24" y="5"/>
                    <a:pt x="24" y="4"/>
                  </a:cubicBezTo>
                  <a:cubicBezTo>
                    <a:pt x="23" y="2"/>
                    <a:pt x="25" y="0"/>
                    <a:pt x="27" y="0"/>
                  </a:cubicBezTo>
                  <a:cubicBezTo>
                    <a:pt x="30" y="0"/>
                    <a:pt x="32" y="1"/>
                    <a:pt x="32" y="4"/>
                  </a:cubicBezTo>
                  <a:cubicBezTo>
                    <a:pt x="35" y="25"/>
                    <a:pt x="51" y="24"/>
                    <a:pt x="52" y="24"/>
                  </a:cubicBezTo>
                  <a:cubicBezTo>
                    <a:pt x="54" y="24"/>
                    <a:pt x="56" y="26"/>
                    <a:pt x="57" y="28"/>
                  </a:cubicBezTo>
                  <a:cubicBezTo>
                    <a:pt x="57" y="30"/>
                    <a:pt x="55" y="32"/>
                    <a:pt x="53" y="32"/>
                  </a:cubicBezTo>
                  <a:cubicBezTo>
                    <a:pt x="35" y="35"/>
                    <a:pt x="33" y="56"/>
                    <a:pt x="33" y="57"/>
                  </a:cubicBezTo>
                  <a:cubicBezTo>
                    <a:pt x="32" y="59"/>
                    <a:pt x="31" y="61"/>
                    <a:pt x="29" y="61"/>
                  </a:cubicBezTo>
                  <a:close/>
                  <a:moveTo>
                    <a:pt x="16" y="30"/>
                  </a:moveTo>
                  <a:cubicBezTo>
                    <a:pt x="21" y="33"/>
                    <a:pt x="26" y="37"/>
                    <a:pt x="28" y="43"/>
                  </a:cubicBezTo>
                  <a:cubicBezTo>
                    <a:pt x="30" y="37"/>
                    <a:pt x="34" y="33"/>
                    <a:pt x="39" y="29"/>
                  </a:cubicBezTo>
                  <a:cubicBezTo>
                    <a:pt x="34" y="27"/>
                    <a:pt x="31" y="23"/>
                    <a:pt x="28" y="18"/>
                  </a:cubicBezTo>
                  <a:cubicBezTo>
                    <a:pt x="25" y="23"/>
                    <a:pt x="21" y="27"/>
                    <a:pt x="16" y="30"/>
                  </a:cubicBezTo>
                  <a:close/>
                </a:path>
              </a:pathLst>
            </a:custGeom>
            <a:solidFill>
              <a:srgbClr val="DFE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ïṡḻíḍé">
              <a:extLst>
                <a:ext uri="{FF2B5EF4-FFF2-40B4-BE49-F238E27FC236}">
                  <a16:creationId xmlns:a16="http://schemas.microsoft.com/office/drawing/2014/main" id="{FB54F206-D3AF-4DD9-91C3-B92D1F6A90F7}"/>
                </a:ext>
              </a:extLst>
            </p:cNvPr>
            <p:cNvSpPr/>
            <p:nvPr/>
          </p:nvSpPr>
          <p:spPr bwMode="auto">
            <a:xfrm>
              <a:off x="6807200" y="2303463"/>
              <a:ext cx="177800" cy="188913"/>
            </a:xfrm>
            <a:custGeom>
              <a:avLst/>
              <a:gdLst>
                <a:gd name="T0" fmla="*/ 24 w 47"/>
                <a:gd name="T1" fmla="*/ 50 h 50"/>
                <a:gd name="T2" fmla="*/ 20 w 47"/>
                <a:gd name="T3" fmla="*/ 46 h 50"/>
                <a:gd name="T4" fmla="*/ 5 w 47"/>
                <a:gd name="T5" fmla="*/ 29 h 50"/>
                <a:gd name="T6" fmla="*/ 1 w 47"/>
                <a:gd name="T7" fmla="*/ 25 h 50"/>
                <a:gd name="T8" fmla="*/ 4 w 47"/>
                <a:gd name="T9" fmla="*/ 21 h 50"/>
                <a:gd name="T10" fmla="*/ 19 w 47"/>
                <a:gd name="T11" fmla="*/ 4 h 50"/>
                <a:gd name="T12" fmla="*/ 23 w 47"/>
                <a:gd name="T13" fmla="*/ 0 h 50"/>
                <a:gd name="T14" fmla="*/ 27 w 47"/>
                <a:gd name="T15" fmla="*/ 3 h 50"/>
                <a:gd name="T16" fmla="*/ 43 w 47"/>
                <a:gd name="T17" fmla="*/ 19 h 50"/>
                <a:gd name="T18" fmla="*/ 47 w 47"/>
                <a:gd name="T19" fmla="*/ 23 h 50"/>
                <a:gd name="T20" fmla="*/ 43 w 47"/>
                <a:gd name="T21" fmla="*/ 27 h 50"/>
                <a:gd name="T22" fmla="*/ 28 w 47"/>
                <a:gd name="T23" fmla="*/ 46 h 50"/>
                <a:gd name="T24" fmla="*/ 24 w 47"/>
                <a:gd name="T25" fmla="*/ 50 h 50"/>
                <a:gd name="T26" fmla="*/ 16 w 47"/>
                <a:gd name="T27" fmla="*/ 24 h 50"/>
                <a:gd name="T28" fmla="*/ 24 w 47"/>
                <a:gd name="T29" fmla="*/ 33 h 50"/>
                <a:gd name="T30" fmla="*/ 31 w 47"/>
                <a:gd name="T31" fmla="*/ 24 h 50"/>
                <a:gd name="T32" fmla="*/ 24 w 47"/>
                <a:gd name="T33" fmla="*/ 16 h 50"/>
                <a:gd name="T34" fmla="*/ 16 w 47"/>
                <a:gd name="T35" fmla="*/ 24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7" h="50">
                  <a:moveTo>
                    <a:pt x="24" y="50"/>
                  </a:moveTo>
                  <a:cubicBezTo>
                    <a:pt x="22" y="50"/>
                    <a:pt x="20" y="48"/>
                    <a:pt x="20" y="46"/>
                  </a:cubicBezTo>
                  <a:cubicBezTo>
                    <a:pt x="16" y="29"/>
                    <a:pt x="5" y="29"/>
                    <a:pt x="5" y="29"/>
                  </a:cubicBezTo>
                  <a:cubicBezTo>
                    <a:pt x="3" y="29"/>
                    <a:pt x="1" y="27"/>
                    <a:pt x="1" y="25"/>
                  </a:cubicBezTo>
                  <a:cubicBezTo>
                    <a:pt x="0" y="23"/>
                    <a:pt x="2" y="21"/>
                    <a:pt x="4" y="21"/>
                  </a:cubicBezTo>
                  <a:cubicBezTo>
                    <a:pt x="19" y="17"/>
                    <a:pt x="19" y="4"/>
                    <a:pt x="19" y="4"/>
                  </a:cubicBezTo>
                  <a:cubicBezTo>
                    <a:pt x="19" y="2"/>
                    <a:pt x="21" y="0"/>
                    <a:pt x="23" y="0"/>
                  </a:cubicBezTo>
                  <a:cubicBezTo>
                    <a:pt x="25" y="0"/>
                    <a:pt x="27" y="1"/>
                    <a:pt x="27" y="3"/>
                  </a:cubicBezTo>
                  <a:cubicBezTo>
                    <a:pt x="30" y="20"/>
                    <a:pt x="41" y="19"/>
                    <a:pt x="43" y="19"/>
                  </a:cubicBezTo>
                  <a:cubicBezTo>
                    <a:pt x="45" y="19"/>
                    <a:pt x="47" y="21"/>
                    <a:pt x="47" y="23"/>
                  </a:cubicBezTo>
                  <a:cubicBezTo>
                    <a:pt x="47" y="25"/>
                    <a:pt x="46" y="27"/>
                    <a:pt x="43" y="27"/>
                  </a:cubicBezTo>
                  <a:cubicBezTo>
                    <a:pt x="30" y="29"/>
                    <a:pt x="28" y="45"/>
                    <a:pt x="28" y="46"/>
                  </a:cubicBezTo>
                  <a:cubicBezTo>
                    <a:pt x="28" y="48"/>
                    <a:pt x="26" y="50"/>
                    <a:pt x="24" y="50"/>
                  </a:cubicBezTo>
                  <a:close/>
                  <a:moveTo>
                    <a:pt x="16" y="24"/>
                  </a:moveTo>
                  <a:cubicBezTo>
                    <a:pt x="19" y="26"/>
                    <a:pt x="22" y="29"/>
                    <a:pt x="24" y="33"/>
                  </a:cubicBezTo>
                  <a:cubicBezTo>
                    <a:pt x="25" y="29"/>
                    <a:pt x="28" y="26"/>
                    <a:pt x="31" y="24"/>
                  </a:cubicBezTo>
                  <a:cubicBezTo>
                    <a:pt x="28" y="22"/>
                    <a:pt x="25" y="19"/>
                    <a:pt x="24" y="16"/>
                  </a:cubicBezTo>
                  <a:cubicBezTo>
                    <a:pt x="22" y="20"/>
                    <a:pt x="19" y="22"/>
                    <a:pt x="16" y="24"/>
                  </a:cubicBezTo>
                  <a:close/>
                </a:path>
              </a:pathLst>
            </a:custGeom>
            <a:solidFill>
              <a:srgbClr val="DFE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íṧ1íḑe">
              <a:extLst>
                <a:ext uri="{FF2B5EF4-FFF2-40B4-BE49-F238E27FC236}">
                  <a16:creationId xmlns:a16="http://schemas.microsoft.com/office/drawing/2014/main" id="{EA344408-BC1B-4102-B7D3-736ED5F58BB8}"/>
                </a:ext>
              </a:extLst>
            </p:cNvPr>
            <p:cNvSpPr/>
            <p:nvPr/>
          </p:nvSpPr>
          <p:spPr bwMode="auto">
            <a:xfrm>
              <a:off x="7539038" y="2560638"/>
              <a:ext cx="268288" cy="285750"/>
            </a:xfrm>
            <a:custGeom>
              <a:avLst/>
              <a:gdLst>
                <a:gd name="T0" fmla="*/ 36 w 71"/>
                <a:gd name="T1" fmla="*/ 76 h 76"/>
                <a:gd name="T2" fmla="*/ 32 w 71"/>
                <a:gd name="T3" fmla="*/ 73 h 76"/>
                <a:gd name="T4" fmla="*/ 5 w 71"/>
                <a:gd name="T5" fmla="*/ 42 h 76"/>
                <a:gd name="T6" fmla="*/ 0 w 71"/>
                <a:gd name="T7" fmla="*/ 39 h 76"/>
                <a:gd name="T8" fmla="*/ 4 w 71"/>
                <a:gd name="T9" fmla="*/ 34 h 76"/>
                <a:gd name="T10" fmla="*/ 31 w 71"/>
                <a:gd name="T11" fmla="*/ 5 h 76"/>
                <a:gd name="T12" fmla="*/ 34 w 71"/>
                <a:gd name="T13" fmla="*/ 1 h 76"/>
                <a:gd name="T14" fmla="*/ 39 w 71"/>
                <a:gd name="T15" fmla="*/ 4 h 76"/>
                <a:gd name="T16" fmla="*/ 66 w 71"/>
                <a:gd name="T17" fmla="*/ 32 h 76"/>
                <a:gd name="T18" fmla="*/ 71 w 71"/>
                <a:gd name="T19" fmla="*/ 35 h 76"/>
                <a:gd name="T20" fmla="*/ 67 w 71"/>
                <a:gd name="T21" fmla="*/ 40 h 76"/>
                <a:gd name="T22" fmla="*/ 40 w 71"/>
                <a:gd name="T23" fmla="*/ 72 h 76"/>
                <a:gd name="T24" fmla="*/ 36 w 71"/>
                <a:gd name="T25" fmla="*/ 76 h 76"/>
                <a:gd name="T26" fmla="*/ 18 w 71"/>
                <a:gd name="T27" fmla="*/ 37 h 76"/>
                <a:gd name="T28" fmla="*/ 35 w 71"/>
                <a:gd name="T29" fmla="*/ 58 h 76"/>
                <a:gd name="T30" fmla="*/ 52 w 71"/>
                <a:gd name="T31" fmla="*/ 37 h 76"/>
                <a:gd name="T32" fmla="*/ 35 w 71"/>
                <a:gd name="T33" fmla="*/ 20 h 76"/>
                <a:gd name="T34" fmla="*/ 18 w 71"/>
                <a:gd name="T35" fmla="*/ 37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1" h="76">
                  <a:moveTo>
                    <a:pt x="36" y="76"/>
                  </a:moveTo>
                  <a:cubicBezTo>
                    <a:pt x="34" y="76"/>
                    <a:pt x="32" y="75"/>
                    <a:pt x="32" y="73"/>
                  </a:cubicBezTo>
                  <a:cubicBezTo>
                    <a:pt x="25" y="43"/>
                    <a:pt x="6" y="42"/>
                    <a:pt x="5" y="42"/>
                  </a:cubicBezTo>
                  <a:cubicBezTo>
                    <a:pt x="3" y="43"/>
                    <a:pt x="1" y="41"/>
                    <a:pt x="0" y="39"/>
                  </a:cubicBezTo>
                  <a:cubicBezTo>
                    <a:pt x="0" y="36"/>
                    <a:pt x="2" y="34"/>
                    <a:pt x="4" y="34"/>
                  </a:cubicBezTo>
                  <a:cubicBezTo>
                    <a:pt x="31" y="27"/>
                    <a:pt x="31" y="6"/>
                    <a:pt x="31" y="5"/>
                  </a:cubicBezTo>
                  <a:cubicBezTo>
                    <a:pt x="31" y="3"/>
                    <a:pt x="32" y="1"/>
                    <a:pt x="34" y="1"/>
                  </a:cubicBezTo>
                  <a:cubicBezTo>
                    <a:pt x="37" y="0"/>
                    <a:pt x="38" y="2"/>
                    <a:pt x="39" y="4"/>
                  </a:cubicBezTo>
                  <a:cubicBezTo>
                    <a:pt x="44" y="33"/>
                    <a:pt x="65" y="32"/>
                    <a:pt x="66" y="32"/>
                  </a:cubicBezTo>
                  <a:cubicBezTo>
                    <a:pt x="68" y="31"/>
                    <a:pt x="70" y="33"/>
                    <a:pt x="71" y="35"/>
                  </a:cubicBezTo>
                  <a:cubicBezTo>
                    <a:pt x="71" y="37"/>
                    <a:pt x="69" y="39"/>
                    <a:pt x="67" y="40"/>
                  </a:cubicBezTo>
                  <a:cubicBezTo>
                    <a:pt x="43" y="43"/>
                    <a:pt x="40" y="71"/>
                    <a:pt x="40" y="72"/>
                  </a:cubicBezTo>
                  <a:cubicBezTo>
                    <a:pt x="40" y="74"/>
                    <a:pt x="38" y="76"/>
                    <a:pt x="36" y="76"/>
                  </a:cubicBezTo>
                  <a:close/>
                  <a:moveTo>
                    <a:pt x="18" y="37"/>
                  </a:moveTo>
                  <a:cubicBezTo>
                    <a:pt x="26" y="42"/>
                    <a:pt x="32" y="49"/>
                    <a:pt x="35" y="58"/>
                  </a:cubicBezTo>
                  <a:cubicBezTo>
                    <a:pt x="38" y="49"/>
                    <a:pt x="44" y="42"/>
                    <a:pt x="52" y="37"/>
                  </a:cubicBezTo>
                  <a:cubicBezTo>
                    <a:pt x="45" y="33"/>
                    <a:pt x="39" y="27"/>
                    <a:pt x="35" y="20"/>
                  </a:cubicBezTo>
                  <a:cubicBezTo>
                    <a:pt x="32" y="28"/>
                    <a:pt x="26" y="34"/>
                    <a:pt x="18" y="37"/>
                  </a:cubicBezTo>
                  <a:close/>
                </a:path>
              </a:pathLst>
            </a:custGeom>
            <a:solidFill>
              <a:srgbClr val="DFE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81" name="云形 80">
            <a:extLst>
              <a:ext uri="{FF2B5EF4-FFF2-40B4-BE49-F238E27FC236}">
                <a16:creationId xmlns:a16="http://schemas.microsoft.com/office/drawing/2014/main" id="{ED3BB095-00A7-4E68-852C-3A4721B884DE}"/>
              </a:ext>
            </a:extLst>
          </p:cNvPr>
          <p:cNvSpPr/>
          <p:nvPr/>
        </p:nvSpPr>
        <p:spPr>
          <a:xfrm>
            <a:off x="8770815" y="662122"/>
            <a:ext cx="3080662" cy="1501963"/>
          </a:xfrm>
          <a:prstGeom prst="cloud">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84" name="椭圆 83">
            <a:extLst>
              <a:ext uri="{FF2B5EF4-FFF2-40B4-BE49-F238E27FC236}">
                <a16:creationId xmlns:a16="http://schemas.microsoft.com/office/drawing/2014/main" id="{98B851FD-C7BA-4012-8D88-73521332E5FC}"/>
              </a:ext>
            </a:extLst>
          </p:cNvPr>
          <p:cNvSpPr/>
          <p:nvPr/>
        </p:nvSpPr>
        <p:spPr>
          <a:xfrm>
            <a:off x="8131507" y="2491862"/>
            <a:ext cx="409576" cy="13652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86" name="椭圆 85">
            <a:extLst>
              <a:ext uri="{FF2B5EF4-FFF2-40B4-BE49-F238E27FC236}">
                <a16:creationId xmlns:a16="http://schemas.microsoft.com/office/drawing/2014/main" id="{293FCA55-4398-4568-AADF-8420B6597D60}"/>
              </a:ext>
            </a:extLst>
          </p:cNvPr>
          <p:cNvSpPr/>
          <p:nvPr/>
        </p:nvSpPr>
        <p:spPr>
          <a:xfrm>
            <a:off x="8496632" y="2200597"/>
            <a:ext cx="409576" cy="136524"/>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87" name="椭圆 86">
            <a:extLst>
              <a:ext uri="{FF2B5EF4-FFF2-40B4-BE49-F238E27FC236}">
                <a16:creationId xmlns:a16="http://schemas.microsoft.com/office/drawing/2014/main" id="{A9AB2861-89BB-4538-8011-F87A8506A4AA}"/>
              </a:ext>
            </a:extLst>
          </p:cNvPr>
          <p:cNvSpPr/>
          <p:nvPr/>
        </p:nvSpPr>
        <p:spPr>
          <a:xfrm>
            <a:off x="8883880" y="1981667"/>
            <a:ext cx="409576" cy="87357"/>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88" name="文本框 87">
            <a:extLst>
              <a:ext uri="{FF2B5EF4-FFF2-40B4-BE49-F238E27FC236}">
                <a16:creationId xmlns:a16="http://schemas.microsoft.com/office/drawing/2014/main" id="{B6297B5E-DD6C-4E12-9B2F-8286759C38C4}"/>
              </a:ext>
            </a:extLst>
          </p:cNvPr>
          <p:cNvSpPr txBox="1"/>
          <p:nvPr/>
        </p:nvSpPr>
        <p:spPr>
          <a:xfrm>
            <a:off x="8614860" y="814605"/>
            <a:ext cx="3080662" cy="1015663"/>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scene3d>
              <a:camera prst="orthographicFront"/>
              <a:lightRig rig="threePt" dir="t"/>
            </a:scene3d>
            <a:sp3d extrusionH="57150">
              <a:bevelT w="38100" h="38100"/>
            </a:sp3d>
          </a:bodyPr>
          <a:lstStyle/>
          <a:p>
            <a:pPr algn="ctr"/>
            <a:r>
              <a:rPr lang="en-US" altLang="zh-CN" dirty="0"/>
              <a:t>An 80% chance of 4,000 </a:t>
            </a:r>
          </a:p>
          <a:p>
            <a:pPr algn="ctr"/>
            <a:r>
              <a:rPr lang="en-US" altLang="zh-CN" dirty="0"/>
              <a:t>(20% chance of 0) </a:t>
            </a:r>
          </a:p>
          <a:p>
            <a:pPr algn="ctr"/>
            <a:r>
              <a:rPr lang="en-US" altLang="zh-CN" sz="24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or</a:t>
            </a:r>
            <a:r>
              <a:rPr lang="en-US" altLang="zh-CN" sz="2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 </a:t>
            </a:r>
          </a:p>
        </p:txBody>
      </p:sp>
      <p:sp>
        <p:nvSpPr>
          <p:cNvPr id="90" name="文本框 89">
            <a:extLst>
              <a:ext uri="{FF2B5EF4-FFF2-40B4-BE49-F238E27FC236}">
                <a16:creationId xmlns:a16="http://schemas.microsoft.com/office/drawing/2014/main" id="{14556FD3-2C96-4CF8-A871-06A20486F422}"/>
              </a:ext>
            </a:extLst>
          </p:cNvPr>
          <p:cNvSpPr txBox="1"/>
          <p:nvPr/>
        </p:nvSpPr>
        <p:spPr>
          <a:xfrm>
            <a:off x="8883880" y="1747096"/>
            <a:ext cx="6145730" cy="369332"/>
          </a:xfrm>
          <a:prstGeom prst="rect">
            <a:avLst/>
          </a:prstGeom>
          <a:noFill/>
        </p:spPr>
        <p:txBody>
          <a:bodyPr wrap="square">
            <a:spAutoFit/>
          </a:bodyPr>
          <a:lstStyle/>
          <a:p>
            <a:r>
              <a:rPr lang="en-US" altLang="zh-CN" dirty="0"/>
              <a:t>100% guarantee of 3,000</a:t>
            </a:r>
            <a:endParaRPr lang="zh-CN" altLang="en-US"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87C16306-CD16-41FE-99F7-7A9125CCA51B}"/>
              </a:ext>
            </a:extLst>
          </p:cNvPr>
          <p:cNvPicPr>
            <a:picLocks noChangeAspect="1"/>
          </p:cNvPicPr>
          <p:nvPr/>
        </p:nvPicPr>
        <p:blipFill>
          <a:blip r:embed="rId3"/>
          <a:stretch>
            <a:fillRect/>
          </a:stretch>
        </p:blipFill>
        <p:spPr>
          <a:xfrm>
            <a:off x="343520" y="1622306"/>
            <a:ext cx="7633970" cy="5145682"/>
          </a:xfrm>
          <a:prstGeom prst="rect">
            <a:avLst/>
          </a:prstGeom>
        </p:spPr>
      </p:pic>
      <p:sp>
        <p:nvSpPr>
          <p:cNvPr id="2" name="标题 1">
            <a:extLst>
              <a:ext uri="{FF2B5EF4-FFF2-40B4-BE49-F238E27FC236}">
                <a16:creationId xmlns:a16="http://schemas.microsoft.com/office/drawing/2014/main" id="{23237D65-596F-464E-B42B-4679C6977EB9}"/>
              </a:ext>
            </a:extLst>
          </p:cNvPr>
          <p:cNvSpPr>
            <a:spLocks noGrp="1"/>
          </p:cNvSpPr>
          <p:nvPr>
            <p:ph type="title"/>
          </p:nvPr>
        </p:nvSpPr>
        <p:spPr/>
        <p:txBody>
          <a:bodyPr/>
          <a:lstStyle/>
          <a:p>
            <a:r>
              <a:rPr lang="zh-CN" altLang="en-US" dirty="0"/>
              <a:t>非合并分析（针对项目）</a:t>
            </a:r>
          </a:p>
        </p:txBody>
      </p:sp>
      <p:sp>
        <p:nvSpPr>
          <p:cNvPr id="4" name="灯片编号占位符 3">
            <a:extLst>
              <a:ext uri="{FF2B5EF4-FFF2-40B4-BE49-F238E27FC236}">
                <a16:creationId xmlns:a16="http://schemas.microsoft.com/office/drawing/2014/main" id="{68CFFC1E-A6F5-4568-980A-1FEFA9A42B2B}"/>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6" name="文本框 5">
            <a:extLst>
              <a:ext uri="{FF2B5EF4-FFF2-40B4-BE49-F238E27FC236}">
                <a16:creationId xmlns:a16="http://schemas.microsoft.com/office/drawing/2014/main" id="{C0B15E47-4719-4F90-B174-2BDE7673E7BB}"/>
              </a:ext>
            </a:extLst>
          </p:cNvPr>
          <p:cNvSpPr txBox="1"/>
          <p:nvPr/>
        </p:nvSpPr>
        <p:spPr>
          <a:xfrm>
            <a:off x="669924" y="1252974"/>
            <a:ext cx="6096000" cy="369332"/>
          </a:xfrm>
          <a:prstGeom prst="rect">
            <a:avLst/>
          </a:prstGeom>
          <a:noFill/>
        </p:spPr>
        <p:txBody>
          <a:bodyPr wrap="square">
            <a:spAutoFit/>
          </a:bodyPr>
          <a:lstStyle/>
          <a:p>
            <a:r>
              <a:rPr lang="zh-CN" altLang="en-US" dirty="0"/>
              <a:t>分别计算了每个项目和国家的优势比</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7F8B816-C7B3-442C-8321-637489E31950}"/>
                  </a:ext>
                </a:extLst>
              </p:cNvPr>
              <p:cNvSpPr txBox="1"/>
              <p:nvPr/>
            </p:nvSpPr>
            <p:spPr>
              <a:xfrm>
                <a:off x="7492236" y="2356670"/>
                <a:ext cx="4019248" cy="646331"/>
              </a:xfrm>
              <a:prstGeom prst="rect">
                <a:avLst/>
              </a:prstGeom>
              <a:noFill/>
            </p:spPr>
            <p:txBody>
              <a:bodyPr wrap="square">
                <a:spAutoFit/>
              </a:bodyPr>
              <a:lstStyle/>
              <a:p>
                <a:r>
                  <a:rPr lang="en-US" altLang="zh-CN" dirty="0"/>
                  <a:t>304</a:t>
                </a:r>
                <a:r>
                  <a:rPr lang="zh-CN" altLang="en-US" dirty="0"/>
                  <a:t>（</a:t>
                </a:r>
                <a:r>
                  <a:rPr lang="en-US" altLang="zh-CN" dirty="0"/>
                  <a:t>16</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19</a:t>
                </a:r>
                <a:r>
                  <a:rPr lang="zh-CN" altLang="en-US" dirty="0"/>
                  <a:t>）种可能的效应中有</a:t>
                </a:r>
                <a:r>
                  <a:rPr lang="en-US" altLang="zh-CN" dirty="0"/>
                  <a:t>247</a:t>
                </a:r>
                <a:r>
                  <a:rPr lang="zh-CN" altLang="en-US" dirty="0"/>
                  <a:t>种</a:t>
                </a:r>
                <a:r>
                  <a:rPr lang="en-US" altLang="zh-CN" dirty="0"/>
                  <a:t>(81%)</a:t>
                </a:r>
                <a:r>
                  <a:rPr lang="zh-CN" altLang="en-US" dirty="0"/>
                  <a:t>复制成功。</a:t>
                </a:r>
              </a:p>
            </p:txBody>
          </p:sp>
        </mc:Choice>
        <mc:Fallback xmlns="">
          <p:sp>
            <p:nvSpPr>
              <p:cNvPr id="9" name="文本框 8">
                <a:extLst>
                  <a:ext uri="{FF2B5EF4-FFF2-40B4-BE49-F238E27FC236}">
                    <a16:creationId xmlns:a16="http://schemas.microsoft.com/office/drawing/2014/main" id="{B7F8B816-C7B3-442C-8321-637489E31950}"/>
                  </a:ext>
                </a:extLst>
              </p:cNvPr>
              <p:cNvSpPr txBox="1">
                <a:spLocks noRot="1" noChangeAspect="1" noMove="1" noResize="1" noEditPoints="1" noAdjustHandles="1" noChangeArrowheads="1" noChangeShapeType="1" noTextEdit="1"/>
              </p:cNvSpPr>
              <p:nvPr/>
            </p:nvSpPr>
            <p:spPr>
              <a:xfrm>
                <a:off x="7492236" y="2356670"/>
                <a:ext cx="4019248" cy="646331"/>
              </a:xfrm>
              <a:prstGeom prst="rect">
                <a:avLst/>
              </a:prstGeom>
              <a:blipFill>
                <a:blip r:embed="rId4"/>
                <a:stretch>
                  <a:fillRect l="-1214" t="-5660" b="-14151"/>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8B550245-2584-4C18-99A6-57FEDBB4E307}"/>
              </a:ext>
            </a:extLst>
          </p:cNvPr>
          <p:cNvSpPr txBox="1"/>
          <p:nvPr/>
        </p:nvSpPr>
        <p:spPr>
          <a:xfrm>
            <a:off x="6628636" y="4912528"/>
            <a:ext cx="5219844" cy="646331"/>
          </a:xfrm>
          <a:prstGeom prst="rect">
            <a:avLst/>
          </a:prstGeom>
          <a:noFill/>
        </p:spPr>
        <p:txBody>
          <a:bodyPr wrap="square">
            <a:spAutoFit/>
          </a:bodyPr>
          <a:lstStyle/>
          <a:p>
            <a:r>
              <a:rPr lang="zh-CN" altLang="en-US" dirty="0"/>
              <a:t>结合</a:t>
            </a:r>
            <a:r>
              <a:rPr lang="en-US" altLang="zh-CN" dirty="0"/>
              <a:t>b</a:t>
            </a:r>
            <a:r>
              <a:rPr lang="zh-CN" altLang="en-US" dirty="0"/>
              <a:t>图尽管大多数效应重复了，但相对于原始研究，这些效应总体上是衰减的。</a:t>
            </a:r>
          </a:p>
        </p:txBody>
      </p:sp>
      <p:sp>
        <p:nvSpPr>
          <p:cNvPr id="14" name="文本框 13">
            <a:extLst>
              <a:ext uri="{FF2B5EF4-FFF2-40B4-BE49-F238E27FC236}">
                <a16:creationId xmlns:a16="http://schemas.microsoft.com/office/drawing/2014/main" id="{B6B64BA1-B57A-433A-A90C-ADC5A2267E89}"/>
              </a:ext>
            </a:extLst>
          </p:cNvPr>
          <p:cNvSpPr txBox="1"/>
          <p:nvPr/>
        </p:nvSpPr>
        <p:spPr>
          <a:xfrm>
            <a:off x="1640076" y="4208469"/>
            <a:ext cx="5842000" cy="307777"/>
          </a:xfrm>
          <a:prstGeom prst="rect">
            <a:avLst/>
          </a:prstGeom>
          <a:noFill/>
        </p:spPr>
        <p:txBody>
          <a:bodyPr wrap="square" rtlCol="0">
            <a:spAutoFit/>
          </a:bodyPr>
          <a:lstStyle/>
          <a:p>
            <a:r>
              <a:rPr lang="zh-CN" altLang="en-US" sz="1400" dirty="0"/>
              <a:t>与</a:t>
            </a:r>
            <a:r>
              <a:rPr lang="en-US" altLang="zh-CN" sz="1400" dirty="0"/>
              <a:t>Kahneman</a:t>
            </a:r>
            <a:r>
              <a:rPr lang="zh-CN" altLang="en-US" sz="1400" dirty="0"/>
              <a:t>和</a:t>
            </a:r>
            <a:r>
              <a:rPr lang="en-US" altLang="zh-CN" sz="1400" dirty="0"/>
              <a:t>Tversky(1979)</a:t>
            </a:r>
            <a:r>
              <a:rPr lang="zh-CN" altLang="en-US" sz="1400" dirty="0"/>
              <a:t>相比，效应大小的变化</a:t>
            </a:r>
          </a:p>
        </p:txBody>
      </p:sp>
    </p:spTree>
    <p:extLst>
      <p:ext uri="{BB962C8B-B14F-4D97-AF65-F5344CB8AC3E}">
        <p14:creationId xmlns:p14="http://schemas.microsoft.com/office/powerpoint/2010/main" val="691543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F80B54E8-24D5-4F6C-B348-83F4FF37CDDC}"/>
              </a:ext>
            </a:extLst>
          </p:cNvPr>
          <p:cNvSpPr/>
          <p:nvPr/>
        </p:nvSpPr>
        <p:spPr>
          <a:xfrm>
            <a:off x="8091689" y="231005"/>
            <a:ext cx="3622256" cy="25906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bg1"/>
                </a:solidFill>
              </a:ln>
              <a:solidFill>
                <a:schemeClr val="bg1"/>
              </a:solidFill>
            </a:endParaRPr>
          </a:p>
        </p:txBody>
      </p:sp>
      <p:sp>
        <p:nvSpPr>
          <p:cNvPr id="3" name="页脚占位符 2">
            <a:extLst>
              <a:ext uri="{FF2B5EF4-FFF2-40B4-BE49-F238E27FC236}">
                <a16:creationId xmlns:a16="http://schemas.microsoft.com/office/drawing/2014/main" id="{7EBD8B09-3D00-488B-A596-3344EDF3114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DAA9CFE-39F8-4997-9320-B7DAC0FAD40C}"/>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pic>
        <p:nvPicPr>
          <p:cNvPr id="5" name="图片 4">
            <a:extLst>
              <a:ext uri="{FF2B5EF4-FFF2-40B4-BE49-F238E27FC236}">
                <a16:creationId xmlns:a16="http://schemas.microsoft.com/office/drawing/2014/main" id="{93AC914A-22CB-4D1A-9FC9-8C3D22E3F124}"/>
              </a:ext>
            </a:extLst>
          </p:cNvPr>
          <p:cNvPicPr>
            <a:picLocks noChangeAspect="1"/>
          </p:cNvPicPr>
          <p:nvPr/>
        </p:nvPicPr>
        <p:blipFill>
          <a:blip r:embed="rId3"/>
          <a:stretch>
            <a:fillRect/>
          </a:stretch>
        </p:blipFill>
        <p:spPr>
          <a:xfrm>
            <a:off x="669924" y="2984375"/>
            <a:ext cx="7061836" cy="3509984"/>
          </a:xfrm>
          <a:prstGeom prst="rect">
            <a:avLst/>
          </a:prstGeom>
          <a:ln>
            <a:solidFill>
              <a:schemeClr val="tx1">
                <a:lumMod val="65000"/>
                <a:lumOff val="35000"/>
              </a:schemeClr>
            </a:solidFill>
          </a:ln>
        </p:spPr>
      </p:pic>
      <p:pic>
        <p:nvPicPr>
          <p:cNvPr id="6" name="图片 5">
            <a:extLst>
              <a:ext uri="{FF2B5EF4-FFF2-40B4-BE49-F238E27FC236}">
                <a16:creationId xmlns:a16="http://schemas.microsoft.com/office/drawing/2014/main" id="{A16B6E11-2905-4323-A44B-A8B27B3F3C11}"/>
              </a:ext>
            </a:extLst>
          </p:cNvPr>
          <p:cNvPicPr>
            <a:picLocks noChangeAspect="1"/>
          </p:cNvPicPr>
          <p:nvPr/>
        </p:nvPicPr>
        <p:blipFill rotWithShape="1">
          <a:blip r:embed="rId4"/>
          <a:srcRect l="5959" t="3971" r="2589" b="765"/>
          <a:stretch/>
        </p:blipFill>
        <p:spPr>
          <a:xfrm>
            <a:off x="156258" y="151061"/>
            <a:ext cx="8098156" cy="2750517"/>
          </a:xfrm>
          <a:prstGeom prst="rect">
            <a:avLst/>
          </a:prstGeom>
          <a:ln>
            <a:solidFill>
              <a:schemeClr val="tx1"/>
            </a:solidFill>
          </a:ln>
        </p:spPr>
      </p:pic>
      <p:sp>
        <p:nvSpPr>
          <p:cNvPr id="8" name="文本框 7">
            <a:extLst>
              <a:ext uri="{FF2B5EF4-FFF2-40B4-BE49-F238E27FC236}">
                <a16:creationId xmlns:a16="http://schemas.microsoft.com/office/drawing/2014/main" id="{7F3CBA70-6012-4FE6-ACF4-5BFC05C3F8B5}"/>
              </a:ext>
            </a:extLst>
          </p:cNvPr>
          <p:cNvSpPr txBox="1"/>
          <p:nvPr/>
        </p:nvSpPr>
        <p:spPr>
          <a:xfrm>
            <a:off x="8515876" y="846213"/>
            <a:ext cx="3099333" cy="1200329"/>
          </a:xfrm>
          <a:prstGeom prst="rect">
            <a:avLst/>
          </a:prstGeom>
          <a:noFill/>
        </p:spPr>
        <p:txBody>
          <a:bodyPr wrap="square">
            <a:spAutoFit/>
          </a:bodyPr>
          <a:lstStyle/>
          <a:p>
            <a:r>
              <a:rPr lang="zh-CN" altLang="en-US" dirty="0"/>
              <a:t>项目之间的复制率比国家之间的复制率差异大得多。这意味着单个项目比国家更有可能出现多次失败的复制。</a:t>
            </a:r>
            <a:endParaRPr lang="en-US" altLang="zh-CN" dirty="0"/>
          </a:p>
        </p:txBody>
      </p:sp>
      <p:sp>
        <p:nvSpPr>
          <p:cNvPr id="10" name="文本框 9">
            <a:extLst>
              <a:ext uri="{FF2B5EF4-FFF2-40B4-BE49-F238E27FC236}">
                <a16:creationId xmlns:a16="http://schemas.microsoft.com/office/drawing/2014/main" id="{0665FEDB-A332-4891-BF07-73BFB2E56234}"/>
              </a:ext>
            </a:extLst>
          </p:cNvPr>
          <p:cNvSpPr txBox="1"/>
          <p:nvPr/>
        </p:nvSpPr>
        <p:spPr>
          <a:xfrm>
            <a:off x="8254414" y="3891012"/>
            <a:ext cx="3622256" cy="2031325"/>
          </a:xfrm>
          <a:prstGeom prst="rect">
            <a:avLst/>
          </a:prstGeom>
          <a:noFill/>
        </p:spPr>
        <p:txBody>
          <a:bodyPr wrap="square">
            <a:spAutoFit/>
          </a:bodyPr>
          <a:lstStyle/>
          <a:p>
            <a:r>
              <a:rPr lang="zh-CN" altLang="en-US" dirty="0"/>
              <a:t>在基于价值或收入的复制率方面，似乎没有任何模式，因为四个国家（奥地利、比利时、德国和爱尔兰）的价值与</a:t>
            </a:r>
            <a:r>
              <a:rPr lang="en-US" altLang="zh-CN" dirty="0"/>
              <a:t>1979</a:t>
            </a:r>
            <a:r>
              <a:rPr lang="zh-CN" altLang="en-US" dirty="0"/>
              <a:t>年相同，与其他国家没有更多相似或更多不同。</a:t>
            </a:r>
            <a:endParaRPr lang="en-US" altLang="zh-CN" dirty="0"/>
          </a:p>
          <a:p>
            <a:r>
              <a:rPr lang="zh-CN" altLang="en-US" dirty="0"/>
              <a:t>此外，在国民收入中位数较高或较低方面也没有明显的模式。</a:t>
            </a:r>
          </a:p>
        </p:txBody>
      </p:sp>
    </p:spTree>
    <p:extLst>
      <p:ext uri="{BB962C8B-B14F-4D97-AF65-F5344CB8AC3E}">
        <p14:creationId xmlns:p14="http://schemas.microsoft.com/office/powerpoint/2010/main" val="1124242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09EF3E-F6B2-4611-9E59-BFE960587840}"/>
              </a:ext>
            </a:extLst>
          </p:cNvPr>
          <p:cNvSpPr/>
          <p:nvPr/>
        </p:nvSpPr>
        <p:spPr>
          <a:xfrm>
            <a:off x="1060117" y="2698805"/>
            <a:ext cx="2425567" cy="1871552"/>
          </a:xfrm>
          <a:prstGeom prst="rect">
            <a:avLst/>
          </a:prstGeom>
          <a:solidFill>
            <a:schemeClr val="accent4">
              <a:lumMod val="40000"/>
              <a:lumOff val="60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引导分析</a:t>
            </a:r>
          </a:p>
        </p:txBody>
      </p:sp>
      <p:sp>
        <p:nvSpPr>
          <p:cNvPr id="4" name="灯片编号占位符 3">
            <a:extLst>
              <a:ext uri="{FF2B5EF4-FFF2-40B4-BE49-F238E27FC236}">
                <a16:creationId xmlns:a16="http://schemas.microsoft.com/office/drawing/2014/main" id="{3850A5AD-C9DC-4D19-B393-6B629348C605}"/>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
        <p:nvSpPr>
          <p:cNvPr id="11" name="文本框 10">
            <a:extLst>
              <a:ext uri="{FF2B5EF4-FFF2-40B4-BE49-F238E27FC236}">
                <a16:creationId xmlns:a16="http://schemas.microsoft.com/office/drawing/2014/main" id="{03CA2C0D-C111-4EE4-B89D-77FFA03946C7}"/>
              </a:ext>
            </a:extLst>
          </p:cNvPr>
          <p:cNvSpPr txBox="1"/>
          <p:nvPr/>
        </p:nvSpPr>
        <p:spPr>
          <a:xfrm>
            <a:off x="3886100" y="2815287"/>
            <a:ext cx="6097604" cy="369332"/>
          </a:xfrm>
          <a:prstGeom prst="rect">
            <a:avLst/>
          </a:prstGeom>
          <a:noFill/>
        </p:spPr>
        <p:txBody>
          <a:bodyPr wrap="square">
            <a:spAutoFit/>
          </a:bodyPr>
          <a:lstStyle/>
          <a:p>
            <a:r>
              <a:rPr lang="zh-CN" altLang="en-US" dirty="0"/>
              <a:t>评估我们的发现在多大程度上归因于抽样变异</a:t>
            </a:r>
          </a:p>
        </p:txBody>
      </p:sp>
      <p:sp>
        <p:nvSpPr>
          <p:cNvPr id="14" name="箭头: 右 13">
            <a:extLst>
              <a:ext uri="{FF2B5EF4-FFF2-40B4-BE49-F238E27FC236}">
                <a16:creationId xmlns:a16="http://schemas.microsoft.com/office/drawing/2014/main" id="{5D2A796B-B69B-46C2-8869-BE3B0FD360CE}"/>
              </a:ext>
            </a:extLst>
          </p:cNvPr>
          <p:cNvSpPr/>
          <p:nvPr/>
        </p:nvSpPr>
        <p:spPr>
          <a:xfrm>
            <a:off x="4213359" y="3431406"/>
            <a:ext cx="4140201" cy="683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0103E40-3A1B-4CEE-8514-123CB11763EE}"/>
              </a:ext>
            </a:extLst>
          </p:cNvPr>
          <p:cNvSpPr txBox="1"/>
          <p:nvPr/>
        </p:nvSpPr>
        <p:spPr>
          <a:xfrm>
            <a:off x="9081235" y="3327546"/>
            <a:ext cx="2261937" cy="923330"/>
          </a:xfrm>
          <a:prstGeom prst="rect">
            <a:avLst/>
          </a:prstGeom>
          <a:solidFill>
            <a:schemeClr val="bg1"/>
          </a:solidFill>
          <a:ln>
            <a:solidFill>
              <a:schemeClr val="tx1"/>
            </a:solidFill>
          </a:ln>
        </p:spPr>
        <p:txBody>
          <a:bodyPr wrap="square" rtlCol="0">
            <a:spAutoFit/>
          </a:bodyPr>
          <a:lstStyle/>
          <a:p>
            <a:r>
              <a:rPr lang="zh-CN" altLang="en-US" dirty="0"/>
              <a:t>基于样本量，我们认为抽样变异的影响可忽略不计。</a:t>
            </a:r>
          </a:p>
        </p:txBody>
      </p:sp>
      <p:sp>
        <p:nvSpPr>
          <p:cNvPr id="10" name="标题 9">
            <a:extLst>
              <a:ext uri="{FF2B5EF4-FFF2-40B4-BE49-F238E27FC236}">
                <a16:creationId xmlns:a16="http://schemas.microsoft.com/office/drawing/2014/main" id="{3E798D15-6FB4-446F-9D76-DEFBA36D1892}"/>
              </a:ext>
            </a:extLst>
          </p:cNvPr>
          <p:cNvSpPr txBox="1">
            <a:spLocks noGrp="1"/>
          </p:cNvSpPr>
          <p:nvPr>
            <p:ph type="title"/>
          </p:nvPr>
        </p:nvSpPr>
        <p:spPr>
          <a:xfrm>
            <a:off x="669925" y="0"/>
            <a:ext cx="10850563" cy="1028700"/>
          </a:xfrm>
          <a:prstGeom prst="rect">
            <a:avLst/>
          </a:prstGeom>
          <a:noFill/>
        </p:spPr>
        <p:txBody>
          <a:bodyPr wrap="square">
            <a:spAutoFit/>
          </a:bodyPr>
          <a:lstStyle/>
          <a:p>
            <a:r>
              <a:rPr lang="zh-CN" altLang="en-US" dirty="0"/>
              <a:t>评估我们的发现在多大程度上归因于抽样变异</a:t>
            </a:r>
          </a:p>
        </p:txBody>
      </p:sp>
    </p:spTree>
    <p:extLst>
      <p:ext uri="{BB962C8B-B14F-4D97-AF65-F5344CB8AC3E}">
        <p14:creationId xmlns:p14="http://schemas.microsoft.com/office/powerpoint/2010/main" val="11151758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409EF3E-F6B2-4611-9E59-BFE960587840}"/>
              </a:ext>
            </a:extLst>
          </p:cNvPr>
          <p:cNvSpPr/>
          <p:nvPr/>
        </p:nvSpPr>
        <p:spPr>
          <a:xfrm>
            <a:off x="830268" y="1408403"/>
            <a:ext cx="2425567" cy="1871552"/>
          </a:xfrm>
          <a:prstGeom prst="rect">
            <a:avLst/>
          </a:prstGeom>
          <a:solidFill>
            <a:schemeClr val="accent4">
              <a:lumMod val="40000"/>
              <a:lumOff val="60000"/>
            </a:schemeClr>
          </a:solidFill>
          <a:scene3d>
            <a:camera prst="orthographicFront"/>
            <a:lightRig rig="threePt" dir="t"/>
          </a:scene3d>
          <a:sp3d>
            <a:bevelT prst="relaxedInse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rPr>
              <a:t>分层贝叶斯模型</a:t>
            </a:r>
            <a:endParaRPr lang="zh-CN" altLang="en-US" sz="1600" dirty="0">
              <a:solidFill>
                <a:schemeClr val="tx1"/>
              </a:solidFill>
            </a:endParaRPr>
          </a:p>
        </p:txBody>
      </p:sp>
      <p:sp>
        <p:nvSpPr>
          <p:cNvPr id="4" name="灯片编号占位符 3">
            <a:extLst>
              <a:ext uri="{FF2B5EF4-FFF2-40B4-BE49-F238E27FC236}">
                <a16:creationId xmlns:a16="http://schemas.microsoft.com/office/drawing/2014/main" id="{3850A5AD-C9DC-4D19-B393-6B629348C605}"/>
              </a:ext>
            </a:extLst>
          </p:cNvPr>
          <p:cNvSpPr>
            <a:spLocks noGrp="1"/>
          </p:cNvSpPr>
          <p:nvPr>
            <p:ph type="sldNum" sz="quarter" idx="12"/>
          </p:nvPr>
        </p:nvSpPr>
        <p:spPr/>
        <p:txBody>
          <a:bodyPr/>
          <a:lstStyle/>
          <a:p>
            <a:fld id="{5DD3DB80-B894-403A-B48E-6FDC1A72010E}" type="slidenum">
              <a:rPr lang="zh-CN" altLang="en-US" smtClean="0"/>
              <a:pPr/>
              <a:t>13</a:t>
            </a:fld>
            <a:endParaRPr lang="zh-CN" altLang="en-US"/>
          </a:p>
        </p:txBody>
      </p:sp>
      <p:sp>
        <p:nvSpPr>
          <p:cNvPr id="11" name="文本框 10">
            <a:extLst>
              <a:ext uri="{FF2B5EF4-FFF2-40B4-BE49-F238E27FC236}">
                <a16:creationId xmlns:a16="http://schemas.microsoft.com/office/drawing/2014/main" id="{03CA2C0D-C111-4EE4-B89D-77FFA03946C7}"/>
              </a:ext>
            </a:extLst>
          </p:cNvPr>
          <p:cNvSpPr txBox="1"/>
          <p:nvPr/>
        </p:nvSpPr>
        <p:spPr>
          <a:xfrm>
            <a:off x="4025104" y="1664331"/>
            <a:ext cx="6097604" cy="369332"/>
          </a:xfrm>
          <a:prstGeom prst="rect">
            <a:avLst/>
          </a:prstGeom>
          <a:noFill/>
        </p:spPr>
        <p:txBody>
          <a:bodyPr wrap="square">
            <a:spAutoFit/>
          </a:bodyPr>
          <a:lstStyle/>
          <a:p>
            <a:r>
              <a:rPr lang="zh-CN" altLang="en-US" dirty="0"/>
              <a:t>测试人口统计变量是否可靠地影响选择</a:t>
            </a:r>
          </a:p>
        </p:txBody>
      </p:sp>
      <p:sp>
        <p:nvSpPr>
          <p:cNvPr id="14" name="箭头: 右 13">
            <a:extLst>
              <a:ext uri="{FF2B5EF4-FFF2-40B4-BE49-F238E27FC236}">
                <a16:creationId xmlns:a16="http://schemas.microsoft.com/office/drawing/2014/main" id="{5D2A796B-B69B-46C2-8869-BE3B0FD360CE}"/>
              </a:ext>
            </a:extLst>
          </p:cNvPr>
          <p:cNvSpPr/>
          <p:nvPr/>
        </p:nvSpPr>
        <p:spPr>
          <a:xfrm>
            <a:off x="4025104" y="2077186"/>
            <a:ext cx="4140201" cy="6833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80103E40-3A1B-4CEE-8514-123CB11763EE}"/>
              </a:ext>
            </a:extLst>
          </p:cNvPr>
          <p:cNvSpPr txBox="1"/>
          <p:nvPr/>
        </p:nvSpPr>
        <p:spPr>
          <a:xfrm>
            <a:off x="8934574" y="1953468"/>
            <a:ext cx="2261937" cy="923330"/>
          </a:xfrm>
          <a:prstGeom prst="rect">
            <a:avLst/>
          </a:prstGeom>
          <a:solidFill>
            <a:schemeClr val="bg1"/>
          </a:solidFill>
          <a:ln>
            <a:solidFill>
              <a:schemeClr val="tx1"/>
            </a:solidFill>
          </a:ln>
        </p:spPr>
        <p:txBody>
          <a:bodyPr wrap="square" rtlCol="0">
            <a:spAutoFit/>
          </a:bodyPr>
          <a:lstStyle/>
          <a:p>
            <a:r>
              <a:rPr lang="zh-CN" altLang="en-US" dirty="0"/>
              <a:t>没有证据表明任何人口统计学变量能一直的预测选择</a:t>
            </a:r>
          </a:p>
        </p:txBody>
      </p:sp>
      <p:sp>
        <p:nvSpPr>
          <p:cNvPr id="8" name="箭头: 直角上 7">
            <a:extLst>
              <a:ext uri="{FF2B5EF4-FFF2-40B4-BE49-F238E27FC236}">
                <a16:creationId xmlns:a16="http://schemas.microsoft.com/office/drawing/2014/main" id="{DC40A9E0-AB12-47EC-8FE8-1C80EB590C97}"/>
              </a:ext>
            </a:extLst>
          </p:cNvPr>
          <p:cNvSpPr/>
          <p:nvPr/>
        </p:nvSpPr>
        <p:spPr>
          <a:xfrm>
            <a:off x="7719462" y="3038626"/>
            <a:ext cx="3234088" cy="2061145"/>
          </a:xfrm>
          <a:prstGeom prst="bentUpArrow">
            <a:avLst>
              <a:gd name="adj1" fmla="val 13299"/>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8774BD81-E1A5-4D62-8640-F64F0C6242F5}"/>
              </a:ext>
            </a:extLst>
          </p:cNvPr>
          <p:cNvSpPr txBox="1"/>
          <p:nvPr/>
        </p:nvSpPr>
        <p:spPr>
          <a:xfrm>
            <a:off x="8075597" y="4069199"/>
            <a:ext cx="2338938" cy="646331"/>
          </a:xfrm>
          <a:prstGeom prst="rect">
            <a:avLst/>
          </a:prstGeom>
          <a:noFill/>
        </p:spPr>
        <p:txBody>
          <a:bodyPr wrap="square">
            <a:spAutoFit/>
          </a:bodyPr>
          <a:lstStyle/>
          <a:p>
            <a:r>
              <a:rPr lang="zh-CN" altLang="en-US" dirty="0"/>
              <a:t>性别是组间差异最大的人口统计学变量</a:t>
            </a:r>
          </a:p>
        </p:txBody>
      </p:sp>
      <p:pic>
        <p:nvPicPr>
          <p:cNvPr id="12" name="图片 11">
            <a:extLst>
              <a:ext uri="{FF2B5EF4-FFF2-40B4-BE49-F238E27FC236}">
                <a16:creationId xmlns:a16="http://schemas.microsoft.com/office/drawing/2014/main" id="{8452E64C-F2DC-47F2-8482-62891A29C3F7}"/>
              </a:ext>
            </a:extLst>
          </p:cNvPr>
          <p:cNvPicPr>
            <a:picLocks noChangeAspect="1"/>
          </p:cNvPicPr>
          <p:nvPr/>
        </p:nvPicPr>
        <p:blipFill>
          <a:blip r:embed="rId2"/>
          <a:stretch>
            <a:fillRect/>
          </a:stretch>
        </p:blipFill>
        <p:spPr>
          <a:xfrm>
            <a:off x="2311654" y="3659658"/>
            <a:ext cx="4947043" cy="2918093"/>
          </a:xfrm>
          <a:prstGeom prst="rect">
            <a:avLst/>
          </a:prstGeom>
        </p:spPr>
      </p:pic>
      <p:sp>
        <p:nvSpPr>
          <p:cNvPr id="17" name="文本框 16">
            <a:extLst>
              <a:ext uri="{FF2B5EF4-FFF2-40B4-BE49-F238E27FC236}">
                <a16:creationId xmlns:a16="http://schemas.microsoft.com/office/drawing/2014/main" id="{E4471E35-825D-4E13-9BBA-28D3D61585D0}"/>
              </a:ext>
            </a:extLst>
          </p:cNvPr>
          <p:cNvSpPr txBox="1"/>
          <p:nvPr/>
        </p:nvSpPr>
        <p:spPr>
          <a:xfrm>
            <a:off x="120577" y="4526267"/>
            <a:ext cx="2382594" cy="923330"/>
          </a:xfrm>
          <a:prstGeom prst="rect">
            <a:avLst/>
          </a:prstGeom>
          <a:noFill/>
        </p:spPr>
        <p:txBody>
          <a:bodyPr wrap="square">
            <a:spAutoFit/>
          </a:bodyPr>
          <a:lstStyle/>
          <a:p>
            <a:r>
              <a:rPr lang="zh-CN" altLang="en-US" dirty="0"/>
              <a:t>在不到一半的项目中发现男女之间的可靠差异</a:t>
            </a:r>
          </a:p>
        </p:txBody>
      </p:sp>
      <p:cxnSp>
        <p:nvCxnSpPr>
          <p:cNvPr id="19" name="连接符: 曲线 18">
            <a:extLst>
              <a:ext uri="{FF2B5EF4-FFF2-40B4-BE49-F238E27FC236}">
                <a16:creationId xmlns:a16="http://schemas.microsoft.com/office/drawing/2014/main" id="{2DA2398A-8624-483D-83D8-195806537217}"/>
              </a:ext>
            </a:extLst>
          </p:cNvPr>
          <p:cNvCxnSpPr>
            <a:stCxn id="12" idx="0"/>
          </p:cNvCxnSpPr>
          <p:nvPr/>
        </p:nvCxnSpPr>
        <p:spPr>
          <a:xfrm rot="16200000" flipH="1" flipV="1">
            <a:off x="2951680" y="2558867"/>
            <a:ext cx="732706" cy="2934287"/>
          </a:xfrm>
          <a:prstGeom prst="curvedConnector4">
            <a:avLst>
              <a:gd name="adj1" fmla="val -31199"/>
              <a:gd name="adj2" fmla="val 92149"/>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标题 12">
            <a:extLst>
              <a:ext uri="{FF2B5EF4-FFF2-40B4-BE49-F238E27FC236}">
                <a16:creationId xmlns:a16="http://schemas.microsoft.com/office/drawing/2014/main" id="{EACB644B-91CE-4E0B-AE9F-33E355C586FC}"/>
              </a:ext>
            </a:extLst>
          </p:cNvPr>
          <p:cNvSpPr txBox="1">
            <a:spLocks noGrp="1"/>
          </p:cNvSpPr>
          <p:nvPr>
            <p:ph type="title"/>
          </p:nvPr>
        </p:nvSpPr>
        <p:spPr>
          <a:xfrm>
            <a:off x="669925" y="0"/>
            <a:ext cx="10850563" cy="1028700"/>
          </a:xfrm>
          <a:prstGeom prst="rect">
            <a:avLst/>
          </a:prstGeom>
          <a:noFill/>
        </p:spPr>
        <p:txBody>
          <a:bodyPr wrap="square">
            <a:spAutoFit/>
          </a:bodyPr>
          <a:lstStyle/>
          <a:p>
            <a:r>
              <a:rPr lang="zh-CN" altLang="en-US" dirty="0"/>
              <a:t>测试人口统计变量是否可靠地影响选择</a:t>
            </a:r>
          </a:p>
        </p:txBody>
      </p:sp>
    </p:spTree>
    <p:extLst>
      <p:ext uri="{BB962C8B-B14F-4D97-AF65-F5344CB8AC3E}">
        <p14:creationId xmlns:p14="http://schemas.microsoft.com/office/powerpoint/2010/main" val="3350890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6C868BEC-0E8F-4E48-9D9B-FF09E7D59A1B}"/>
              </a:ext>
            </a:extLst>
          </p:cNvPr>
          <p:cNvGrpSpPr/>
          <p:nvPr/>
        </p:nvGrpSpPr>
        <p:grpSpPr>
          <a:xfrm>
            <a:off x="255578" y="1700723"/>
            <a:ext cx="8363335" cy="3034039"/>
            <a:chOff x="116522" y="1152950"/>
            <a:chExt cx="8295957" cy="2985914"/>
          </a:xfrm>
        </p:grpSpPr>
        <p:pic>
          <p:nvPicPr>
            <p:cNvPr id="5" name="图片 4">
              <a:extLst>
                <a:ext uri="{FF2B5EF4-FFF2-40B4-BE49-F238E27FC236}">
                  <a16:creationId xmlns:a16="http://schemas.microsoft.com/office/drawing/2014/main" id="{16AFAC28-8987-4DCB-9153-EBC6CD5D6AB5}"/>
                </a:ext>
              </a:extLst>
            </p:cNvPr>
            <p:cNvPicPr>
              <a:picLocks noChangeAspect="1"/>
            </p:cNvPicPr>
            <p:nvPr/>
          </p:nvPicPr>
          <p:blipFill rotWithShape="1">
            <a:blip r:embed="rId3"/>
            <a:srcRect l="-1" r="-3420" b="46616"/>
            <a:stretch/>
          </p:blipFill>
          <p:spPr>
            <a:xfrm>
              <a:off x="116522" y="1152950"/>
              <a:ext cx="8295957" cy="2985914"/>
            </a:xfrm>
            <a:prstGeom prst="rect">
              <a:avLst/>
            </a:prstGeom>
          </p:spPr>
        </p:pic>
        <p:sp>
          <p:nvSpPr>
            <p:cNvPr id="17" name="矩形 16">
              <a:extLst>
                <a:ext uri="{FF2B5EF4-FFF2-40B4-BE49-F238E27FC236}">
                  <a16:creationId xmlns:a16="http://schemas.microsoft.com/office/drawing/2014/main" id="{E6E5B4D5-95C1-48CA-BC9E-9B916F2E5ACD}"/>
                </a:ext>
              </a:extLst>
            </p:cNvPr>
            <p:cNvSpPr/>
            <p:nvPr/>
          </p:nvSpPr>
          <p:spPr>
            <a:xfrm>
              <a:off x="231006" y="3752427"/>
              <a:ext cx="730808" cy="38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9AED5EB4-D2EE-42A1-9B50-8BA4E628C3CD}"/>
              </a:ext>
            </a:extLst>
          </p:cNvPr>
          <p:cNvSpPr>
            <a:spLocks noGrp="1"/>
          </p:cNvSpPr>
          <p:nvPr>
            <p:ph type="title"/>
          </p:nvPr>
        </p:nvSpPr>
        <p:spPr>
          <a:xfrm>
            <a:off x="529378" y="43921"/>
            <a:ext cx="10850563" cy="1028699"/>
          </a:xfrm>
        </p:spPr>
        <p:txBody>
          <a:bodyPr/>
          <a:lstStyle/>
          <a:p>
            <a:r>
              <a:rPr lang="zh-CN" altLang="en-US" dirty="0"/>
              <a:t>合并分析（针对理论对比对）</a:t>
            </a:r>
          </a:p>
        </p:txBody>
      </p:sp>
      <p:sp>
        <p:nvSpPr>
          <p:cNvPr id="4" name="灯片编号占位符 3">
            <a:extLst>
              <a:ext uri="{FF2B5EF4-FFF2-40B4-BE49-F238E27FC236}">
                <a16:creationId xmlns:a16="http://schemas.microsoft.com/office/drawing/2014/main" id="{CB640E65-021A-4BEB-9B75-B683ACF79EFB}"/>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sp>
        <p:nvSpPr>
          <p:cNvPr id="7" name="文本框 6">
            <a:extLst>
              <a:ext uri="{FF2B5EF4-FFF2-40B4-BE49-F238E27FC236}">
                <a16:creationId xmlns:a16="http://schemas.microsoft.com/office/drawing/2014/main" id="{7B5A2302-00FB-4537-8D78-6CC5E2F7454E}"/>
              </a:ext>
            </a:extLst>
          </p:cNvPr>
          <p:cNvSpPr txBox="1"/>
          <p:nvPr/>
        </p:nvSpPr>
        <p:spPr>
          <a:xfrm>
            <a:off x="8618913" y="2947814"/>
            <a:ext cx="2799081" cy="369332"/>
          </a:xfrm>
          <a:prstGeom prst="rect">
            <a:avLst/>
          </a:prstGeom>
          <a:noFill/>
        </p:spPr>
        <p:txBody>
          <a:bodyPr wrap="square">
            <a:spAutoFit/>
          </a:bodyPr>
          <a:lstStyle/>
          <a:p>
            <a:r>
              <a:rPr lang="en-US" altLang="zh-CN" dirty="0"/>
              <a:t>13</a:t>
            </a:r>
            <a:r>
              <a:rPr lang="zh-CN" altLang="en-US" dirty="0"/>
              <a:t>个对比中的</a:t>
            </a:r>
            <a:r>
              <a:rPr lang="en-US" altLang="zh-CN" dirty="0"/>
              <a:t>12</a:t>
            </a:r>
            <a:r>
              <a:rPr lang="zh-CN" altLang="en-US" dirty="0"/>
              <a:t>个重复</a:t>
            </a:r>
          </a:p>
        </p:txBody>
      </p:sp>
      <p:sp>
        <p:nvSpPr>
          <p:cNvPr id="8" name="矩形 7">
            <a:extLst>
              <a:ext uri="{FF2B5EF4-FFF2-40B4-BE49-F238E27FC236}">
                <a16:creationId xmlns:a16="http://schemas.microsoft.com/office/drawing/2014/main" id="{30E1C2E0-5E8E-4C2A-8428-3CF306EAB21D}"/>
              </a:ext>
            </a:extLst>
          </p:cNvPr>
          <p:cNvSpPr/>
          <p:nvPr/>
        </p:nvSpPr>
        <p:spPr>
          <a:xfrm>
            <a:off x="2463890" y="3651729"/>
            <a:ext cx="338667"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716DDF4A-9301-4D4C-BC24-3551366EE110}"/>
              </a:ext>
            </a:extLst>
          </p:cNvPr>
          <p:cNvSpPr txBox="1"/>
          <p:nvPr/>
        </p:nvSpPr>
        <p:spPr>
          <a:xfrm>
            <a:off x="418562" y="5214574"/>
            <a:ext cx="4018683" cy="923330"/>
          </a:xfrm>
          <a:prstGeom prst="rect">
            <a:avLst/>
          </a:prstGeom>
          <a:noFill/>
          <a:ln>
            <a:solidFill>
              <a:schemeClr val="tx1"/>
            </a:solidFill>
          </a:ln>
        </p:spPr>
        <p:txBody>
          <a:bodyPr wrap="square">
            <a:spAutoFit/>
          </a:bodyPr>
          <a:lstStyle/>
          <a:p>
            <a:r>
              <a:rPr lang="zh-CN" altLang="en-US" dirty="0"/>
              <a:t>根据</a:t>
            </a:r>
            <a:r>
              <a:rPr lang="en-US" altLang="zh-CN" dirty="0"/>
              <a:t>Q</a:t>
            </a:r>
            <a:r>
              <a:rPr lang="zh-CN" altLang="en-US" dirty="0"/>
              <a:t>检验，</a:t>
            </a:r>
            <a:r>
              <a:rPr lang="en-US" altLang="zh-CN" dirty="0"/>
              <a:t>13</a:t>
            </a:r>
            <a:r>
              <a:rPr lang="zh-CN" altLang="en-US" dirty="0"/>
              <a:t>个对比中的</a:t>
            </a:r>
            <a:r>
              <a:rPr lang="en-US" altLang="zh-CN" dirty="0"/>
              <a:t>4</a:t>
            </a:r>
            <a:r>
              <a:rPr lang="zh-CN" altLang="en-US" dirty="0"/>
              <a:t>个没有显示出明显的异质性，对比效果似乎比原始选择更具有同质性。</a:t>
            </a:r>
          </a:p>
        </p:txBody>
      </p:sp>
      <p:sp>
        <p:nvSpPr>
          <p:cNvPr id="11" name="矩形 10">
            <a:extLst>
              <a:ext uri="{FF2B5EF4-FFF2-40B4-BE49-F238E27FC236}">
                <a16:creationId xmlns:a16="http://schemas.microsoft.com/office/drawing/2014/main" id="{6E0E4434-BF9A-4F9A-8ACC-7E7BECC60CAA}"/>
              </a:ext>
            </a:extLst>
          </p:cNvPr>
          <p:cNvSpPr/>
          <p:nvPr/>
        </p:nvSpPr>
        <p:spPr>
          <a:xfrm>
            <a:off x="1797521" y="3653765"/>
            <a:ext cx="338667"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65A470B2-36B6-40C4-B814-DF054590F212}"/>
              </a:ext>
            </a:extLst>
          </p:cNvPr>
          <p:cNvSpPr/>
          <p:nvPr/>
        </p:nvSpPr>
        <p:spPr>
          <a:xfrm>
            <a:off x="3164969" y="3651729"/>
            <a:ext cx="338667"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0C959788-B0D3-483E-B091-772FD4DF8FCA}"/>
              </a:ext>
            </a:extLst>
          </p:cNvPr>
          <p:cNvSpPr/>
          <p:nvPr/>
        </p:nvSpPr>
        <p:spPr>
          <a:xfrm>
            <a:off x="3837789" y="3673553"/>
            <a:ext cx="338667" cy="685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B45EFD13-9CE6-432A-8B75-3D2D26AC99E6}"/>
              </a:ext>
            </a:extLst>
          </p:cNvPr>
          <p:cNvSpPr/>
          <p:nvPr/>
        </p:nvSpPr>
        <p:spPr>
          <a:xfrm>
            <a:off x="1461595" y="3651729"/>
            <a:ext cx="338667" cy="685800"/>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8454CDF-545E-41D8-9A65-7F6AFDA9A987}"/>
              </a:ext>
            </a:extLst>
          </p:cNvPr>
          <p:cNvSpPr txBox="1"/>
          <p:nvPr/>
        </p:nvSpPr>
        <p:spPr>
          <a:xfrm>
            <a:off x="6555442" y="5429962"/>
            <a:ext cx="6096000" cy="369332"/>
          </a:xfrm>
          <a:prstGeom prst="rect">
            <a:avLst/>
          </a:prstGeom>
          <a:noFill/>
        </p:spPr>
        <p:txBody>
          <a:bodyPr wrap="square">
            <a:spAutoFit/>
          </a:bodyPr>
          <a:lstStyle/>
          <a:p>
            <a:r>
              <a:rPr lang="zh-CN" altLang="en-US" dirty="0"/>
              <a:t>这些效应在不同地区之间可能没有系统性的变化</a:t>
            </a:r>
          </a:p>
        </p:txBody>
      </p:sp>
      <p:sp>
        <p:nvSpPr>
          <p:cNvPr id="21" name="箭头: 右 20">
            <a:extLst>
              <a:ext uri="{FF2B5EF4-FFF2-40B4-BE49-F238E27FC236}">
                <a16:creationId xmlns:a16="http://schemas.microsoft.com/office/drawing/2014/main" id="{948CBFFB-3303-46EE-AE34-FBDB94E0E468}"/>
              </a:ext>
            </a:extLst>
          </p:cNvPr>
          <p:cNvSpPr/>
          <p:nvPr/>
        </p:nvSpPr>
        <p:spPr>
          <a:xfrm>
            <a:off x="4853406" y="5511438"/>
            <a:ext cx="1285875" cy="2063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BF81CB9-BBA2-4A06-B9D2-0EA53BE049BE}"/>
              </a:ext>
            </a:extLst>
          </p:cNvPr>
          <p:cNvSpPr txBox="1"/>
          <p:nvPr/>
        </p:nvSpPr>
        <p:spPr>
          <a:xfrm>
            <a:off x="5091446" y="1028015"/>
            <a:ext cx="7835900" cy="276999"/>
          </a:xfrm>
          <a:prstGeom prst="rect">
            <a:avLst/>
          </a:prstGeom>
          <a:noFill/>
        </p:spPr>
        <p:txBody>
          <a:bodyPr wrap="square">
            <a:spAutoFit/>
          </a:bodyPr>
          <a:lstStyle/>
          <a:p>
            <a:r>
              <a:rPr lang="zh-CN" altLang="en-US" sz="1200" dirty="0"/>
              <a:t>表示参与者对对比组的项目没有表现出不同的偏好。</a:t>
            </a:r>
          </a:p>
        </p:txBody>
      </p:sp>
      <p:cxnSp>
        <p:nvCxnSpPr>
          <p:cNvPr id="29" name="连接符: 曲线 28">
            <a:extLst>
              <a:ext uri="{FF2B5EF4-FFF2-40B4-BE49-F238E27FC236}">
                <a16:creationId xmlns:a16="http://schemas.microsoft.com/office/drawing/2014/main" id="{38AD58B7-7DB7-4A31-8D6A-F5B595987010}"/>
              </a:ext>
            </a:extLst>
          </p:cNvPr>
          <p:cNvCxnSpPr>
            <a:cxnSpLocks/>
          </p:cNvCxnSpPr>
          <p:nvPr/>
        </p:nvCxnSpPr>
        <p:spPr>
          <a:xfrm rot="5400000" flipH="1" flipV="1">
            <a:off x="4885956" y="1376115"/>
            <a:ext cx="1159011" cy="978394"/>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767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214BF90A-54F9-4DC2-9FA0-C23DE2E7CB83}"/>
              </a:ext>
            </a:extLst>
          </p:cNvPr>
          <p:cNvPicPr>
            <a:picLocks noChangeAspect="1"/>
          </p:cNvPicPr>
          <p:nvPr/>
        </p:nvPicPr>
        <p:blipFill>
          <a:blip r:embed="rId2"/>
          <a:stretch>
            <a:fillRect/>
          </a:stretch>
        </p:blipFill>
        <p:spPr>
          <a:xfrm>
            <a:off x="429015" y="1218221"/>
            <a:ext cx="7261571" cy="5228623"/>
          </a:xfrm>
          <a:prstGeom prst="rect">
            <a:avLst/>
          </a:prstGeom>
        </p:spPr>
      </p:pic>
      <p:sp>
        <p:nvSpPr>
          <p:cNvPr id="2" name="标题 1">
            <a:extLst>
              <a:ext uri="{FF2B5EF4-FFF2-40B4-BE49-F238E27FC236}">
                <a16:creationId xmlns:a16="http://schemas.microsoft.com/office/drawing/2014/main" id="{B52FB765-8DA8-4224-96B2-8A2EA0FF5A7F}"/>
              </a:ext>
            </a:extLst>
          </p:cNvPr>
          <p:cNvSpPr>
            <a:spLocks noGrp="1"/>
          </p:cNvSpPr>
          <p:nvPr>
            <p:ph type="title"/>
          </p:nvPr>
        </p:nvSpPr>
        <p:spPr/>
        <p:txBody>
          <a:bodyPr/>
          <a:lstStyle/>
          <a:p>
            <a:r>
              <a:rPr lang="zh-CN" altLang="en-US" dirty="0"/>
              <a:t>非合并分析（针对理论对比对）</a:t>
            </a:r>
          </a:p>
        </p:txBody>
      </p:sp>
      <p:sp>
        <p:nvSpPr>
          <p:cNvPr id="3" name="页脚占位符 2">
            <a:extLst>
              <a:ext uri="{FF2B5EF4-FFF2-40B4-BE49-F238E27FC236}">
                <a16:creationId xmlns:a16="http://schemas.microsoft.com/office/drawing/2014/main" id="{11063EC4-9200-4FC6-865E-7DDECB90814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A824A9D-EC6B-49C3-92EC-83A8C798846B}"/>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8" name="文本框 7">
            <a:extLst>
              <a:ext uri="{FF2B5EF4-FFF2-40B4-BE49-F238E27FC236}">
                <a16:creationId xmlns:a16="http://schemas.microsoft.com/office/drawing/2014/main" id="{E30FECDD-7B9C-42B1-88A9-0EF92286B756}"/>
              </a:ext>
            </a:extLst>
          </p:cNvPr>
          <p:cNvSpPr txBox="1"/>
          <p:nvPr/>
        </p:nvSpPr>
        <p:spPr>
          <a:xfrm>
            <a:off x="7688584" y="1093532"/>
            <a:ext cx="3992077" cy="369332"/>
          </a:xfrm>
          <a:prstGeom prst="rect">
            <a:avLst/>
          </a:prstGeom>
          <a:noFill/>
        </p:spPr>
        <p:txBody>
          <a:bodyPr wrap="square">
            <a:spAutoFit/>
          </a:bodyPr>
          <a:lstStyle/>
          <a:p>
            <a:r>
              <a:rPr lang="zh-CN" altLang="en-US" dirty="0"/>
              <a:t>在未汇总的数据中，对比重复了</a:t>
            </a:r>
            <a:r>
              <a:rPr lang="en-US" altLang="zh-CN" dirty="0"/>
              <a:t>89%</a:t>
            </a:r>
            <a:endParaRPr lang="zh-CN" altLang="en-US" dirty="0"/>
          </a:p>
        </p:txBody>
      </p:sp>
      <p:sp>
        <p:nvSpPr>
          <p:cNvPr id="11" name="文本框 10">
            <a:extLst>
              <a:ext uri="{FF2B5EF4-FFF2-40B4-BE49-F238E27FC236}">
                <a16:creationId xmlns:a16="http://schemas.microsoft.com/office/drawing/2014/main" id="{100DB820-8B06-45B4-B4CF-0ECA9E0D4B45}"/>
              </a:ext>
            </a:extLst>
          </p:cNvPr>
          <p:cNvSpPr txBox="1"/>
          <p:nvPr/>
        </p:nvSpPr>
        <p:spPr>
          <a:xfrm>
            <a:off x="7305938" y="5742896"/>
            <a:ext cx="4137259" cy="369332"/>
          </a:xfrm>
          <a:prstGeom prst="rect">
            <a:avLst/>
          </a:prstGeom>
          <a:noFill/>
        </p:spPr>
        <p:txBody>
          <a:bodyPr wrap="square">
            <a:spAutoFit/>
          </a:bodyPr>
          <a:lstStyle/>
          <a:p>
            <a:r>
              <a:rPr lang="zh-CN" altLang="en-US" dirty="0"/>
              <a:t>复制中的对比效应普遍减弱</a:t>
            </a:r>
          </a:p>
        </p:txBody>
      </p:sp>
      <p:sp>
        <p:nvSpPr>
          <p:cNvPr id="13" name="文本框 12">
            <a:extLst>
              <a:ext uri="{FF2B5EF4-FFF2-40B4-BE49-F238E27FC236}">
                <a16:creationId xmlns:a16="http://schemas.microsoft.com/office/drawing/2014/main" id="{4E6B9A3B-8803-4564-9252-34E33D2E007E}"/>
              </a:ext>
            </a:extLst>
          </p:cNvPr>
          <p:cNvSpPr txBox="1"/>
          <p:nvPr/>
        </p:nvSpPr>
        <p:spPr>
          <a:xfrm>
            <a:off x="5640626" y="4627337"/>
            <a:ext cx="6325559" cy="646331"/>
          </a:xfrm>
          <a:prstGeom prst="rect">
            <a:avLst/>
          </a:prstGeom>
          <a:noFill/>
          <a:ln>
            <a:solidFill>
              <a:srgbClr val="00B0F0"/>
            </a:solidFill>
          </a:ln>
        </p:spPr>
        <p:txBody>
          <a:bodyPr wrap="square">
            <a:spAutoFit/>
          </a:bodyPr>
          <a:lstStyle/>
          <a:p>
            <a:r>
              <a:rPr lang="zh-CN" altLang="en-US" sz="1200" dirty="0"/>
              <a:t>虚线代表</a:t>
            </a:r>
            <a:r>
              <a:rPr lang="en-US" altLang="zh-CN" sz="1200" dirty="0"/>
              <a:t>Kahneman</a:t>
            </a:r>
            <a:r>
              <a:rPr lang="zh-CN" altLang="en-US" sz="1200" dirty="0"/>
              <a:t>和</a:t>
            </a:r>
            <a:r>
              <a:rPr lang="en-US" altLang="zh-CN" sz="1200" dirty="0"/>
              <a:t>Tversky</a:t>
            </a:r>
            <a:r>
              <a:rPr lang="zh-CN" altLang="en-US" sz="1200" dirty="0"/>
              <a:t>报告的效果。线以上的值表明，当前样本的参与者在项目之间显示出比原始研究中更强的对比效应，而线以下的值表明，在对比项目之间有更多相似的选择。</a:t>
            </a:r>
          </a:p>
        </p:txBody>
      </p:sp>
      <p:cxnSp>
        <p:nvCxnSpPr>
          <p:cNvPr id="15" name="连接符: 曲线 14">
            <a:extLst>
              <a:ext uri="{FF2B5EF4-FFF2-40B4-BE49-F238E27FC236}">
                <a16:creationId xmlns:a16="http://schemas.microsoft.com/office/drawing/2014/main" id="{C078D1A3-A160-4F03-A997-5B55A165A641}"/>
              </a:ext>
            </a:extLst>
          </p:cNvPr>
          <p:cNvCxnSpPr>
            <a:cxnSpLocks/>
          </p:cNvCxnSpPr>
          <p:nvPr/>
        </p:nvCxnSpPr>
        <p:spPr>
          <a:xfrm>
            <a:off x="3457801" y="4444527"/>
            <a:ext cx="2182825" cy="589120"/>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1A9AD2EB-40A3-455E-9BA5-49C5A836D3BB}"/>
              </a:ext>
            </a:extLst>
          </p:cNvPr>
          <p:cNvSpPr txBox="1"/>
          <p:nvPr/>
        </p:nvSpPr>
        <p:spPr>
          <a:xfrm>
            <a:off x="7690586" y="1527697"/>
            <a:ext cx="4413148" cy="1754326"/>
          </a:xfrm>
          <a:prstGeom prst="rect">
            <a:avLst/>
          </a:prstGeom>
          <a:noFill/>
        </p:spPr>
        <p:txBody>
          <a:bodyPr wrap="square">
            <a:spAutoFit/>
          </a:bodyPr>
          <a:lstStyle/>
          <a:p>
            <a:r>
              <a:rPr lang="en-US" altLang="zh-CN" dirty="0"/>
              <a:t>13</a:t>
            </a:r>
            <a:r>
              <a:rPr lang="zh-CN" altLang="en-US" dirty="0"/>
              <a:t>个对比中有</a:t>
            </a:r>
            <a:r>
              <a:rPr lang="en-US" altLang="zh-CN" dirty="0"/>
              <a:t>10</a:t>
            </a:r>
            <a:r>
              <a:rPr lang="zh-CN" altLang="en-US" dirty="0"/>
              <a:t>个在所有国家都得到了一致的复制。</a:t>
            </a:r>
            <a:endParaRPr lang="en-US" altLang="zh-CN" dirty="0"/>
          </a:p>
          <a:p>
            <a:r>
              <a:rPr lang="zh-CN" altLang="en-US" dirty="0"/>
              <a:t>所有的例外都涉及反射效应</a:t>
            </a:r>
            <a:r>
              <a:rPr lang="en-US" altLang="zh-CN" dirty="0"/>
              <a:t>:</a:t>
            </a:r>
            <a:r>
              <a:rPr lang="zh-CN" altLang="en-US" dirty="0"/>
              <a:t>项目</a:t>
            </a:r>
            <a:r>
              <a:rPr lang="en-US" altLang="zh-CN" dirty="0"/>
              <a:t>4</a:t>
            </a:r>
            <a:r>
              <a:rPr lang="zh-CN" altLang="en-US" dirty="0"/>
              <a:t>和</a:t>
            </a:r>
            <a:r>
              <a:rPr lang="en-US" altLang="zh-CN" dirty="0"/>
              <a:t>8</a:t>
            </a:r>
            <a:r>
              <a:rPr lang="zh-CN" altLang="en-US" dirty="0"/>
              <a:t>之间的对比在</a:t>
            </a:r>
            <a:r>
              <a:rPr lang="en-US" altLang="zh-CN" dirty="0"/>
              <a:t>16%</a:t>
            </a:r>
            <a:r>
              <a:rPr lang="zh-CN" altLang="en-US" dirty="0"/>
              <a:t>的国家重复</a:t>
            </a:r>
            <a:r>
              <a:rPr lang="en-US" altLang="zh-CN" dirty="0"/>
              <a:t>,</a:t>
            </a:r>
            <a:r>
              <a:rPr lang="zh-CN" altLang="en-US" dirty="0"/>
              <a:t>项目</a:t>
            </a:r>
            <a:r>
              <a:rPr lang="en-US" altLang="zh-CN" dirty="0"/>
              <a:t>6</a:t>
            </a:r>
            <a:r>
              <a:rPr lang="zh-CN" altLang="en-US" dirty="0"/>
              <a:t>和</a:t>
            </a:r>
            <a:r>
              <a:rPr lang="en-US" altLang="zh-CN" dirty="0"/>
              <a:t>10</a:t>
            </a:r>
            <a:r>
              <a:rPr lang="zh-CN" altLang="en-US" dirty="0"/>
              <a:t>之间的对比在</a:t>
            </a:r>
            <a:r>
              <a:rPr lang="en-US" altLang="zh-CN" dirty="0"/>
              <a:t>84%</a:t>
            </a:r>
            <a:r>
              <a:rPr lang="zh-CN" altLang="en-US" dirty="0"/>
              <a:t>的国家重复，项目</a:t>
            </a:r>
            <a:r>
              <a:rPr lang="en-US" altLang="zh-CN" dirty="0"/>
              <a:t>16</a:t>
            </a:r>
            <a:r>
              <a:rPr lang="zh-CN" altLang="en-US" dirty="0"/>
              <a:t>和</a:t>
            </a:r>
            <a:r>
              <a:rPr lang="en-US" altLang="zh-CN" dirty="0"/>
              <a:t>17</a:t>
            </a:r>
            <a:r>
              <a:rPr lang="zh-CN" altLang="en-US" dirty="0"/>
              <a:t>之间的对比在</a:t>
            </a:r>
            <a:r>
              <a:rPr lang="en-US" altLang="zh-CN" dirty="0"/>
              <a:t>63%</a:t>
            </a:r>
            <a:r>
              <a:rPr lang="zh-CN" altLang="en-US" dirty="0"/>
              <a:t>的国家重复</a:t>
            </a:r>
            <a:r>
              <a:rPr lang="en-US" altLang="zh-CN" dirty="0"/>
              <a:t>.</a:t>
            </a:r>
            <a:endParaRPr lang="zh-CN" altLang="en-US" dirty="0"/>
          </a:p>
        </p:txBody>
      </p:sp>
      <p:sp>
        <p:nvSpPr>
          <p:cNvPr id="27" name="矩形 26">
            <a:extLst>
              <a:ext uri="{FF2B5EF4-FFF2-40B4-BE49-F238E27FC236}">
                <a16:creationId xmlns:a16="http://schemas.microsoft.com/office/drawing/2014/main" id="{E0E97F9D-BD97-4C69-8AA9-F3E1F4EED985}"/>
              </a:ext>
            </a:extLst>
          </p:cNvPr>
          <p:cNvSpPr/>
          <p:nvPr/>
        </p:nvSpPr>
        <p:spPr>
          <a:xfrm>
            <a:off x="2523067" y="3078422"/>
            <a:ext cx="237066" cy="6299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3ED3338F-4449-4091-A382-1DF111ADF3D0}"/>
              </a:ext>
            </a:extLst>
          </p:cNvPr>
          <p:cNvSpPr/>
          <p:nvPr/>
        </p:nvSpPr>
        <p:spPr>
          <a:xfrm>
            <a:off x="3457801" y="3061236"/>
            <a:ext cx="237066" cy="713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DA9A4590-22BA-4853-AC04-27471BE520A1}"/>
              </a:ext>
            </a:extLst>
          </p:cNvPr>
          <p:cNvSpPr/>
          <p:nvPr/>
        </p:nvSpPr>
        <p:spPr>
          <a:xfrm>
            <a:off x="3110674" y="3061236"/>
            <a:ext cx="237066" cy="62997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3147B048-816D-4BF4-8F7C-975A4E9337F6}"/>
              </a:ext>
            </a:extLst>
          </p:cNvPr>
          <p:cNvSpPr txBox="1"/>
          <p:nvPr/>
        </p:nvSpPr>
        <p:spPr>
          <a:xfrm>
            <a:off x="7688584" y="3279321"/>
            <a:ext cx="4413148" cy="923330"/>
          </a:xfrm>
          <a:prstGeom prst="rect">
            <a:avLst/>
          </a:prstGeom>
          <a:noFill/>
        </p:spPr>
        <p:txBody>
          <a:bodyPr wrap="square">
            <a:spAutoFit/>
          </a:bodyPr>
          <a:lstStyle/>
          <a:p>
            <a:r>
              <a:rPr lang="en-US" altLang="zh-CN" dirty="0"/>
              <a:t>6</a:t>
            </a:r>
            <a:r>
              <a:rPr lang="zh-CN" altLang="en-US" dirty="0"/>
              <a:t>个行为效应中有</a:t>
            </a:r>
            <a:r>
              <a:rPr lang="en-US" altLang="zh-CN" dirty="0"/>
              <a:t>5</a:t>
            </a:r>
            <a:r>
              <a:rPr lang="zh-CN" altLang="en-US" dirty="0"/>
              <a:t>个在所有</a:t>
            </a:r>
            <a:r>
              <a:rPr lang="en-US" altLang="zh-CN" dirty="0"/>
              <a:t>19</a:t>
            </a:r>
            <a:r>
              <a:rPr lang="zh-CN" altLang="en-US" dirty="0"/>
              <a:t>个国家都得到了重复。反射效应在所有项目和国家的综合复制率为</a:t>
            </a:r>
            <a:r>
              <a:rPr lang="en-US" altLang="zh-CN" dirty="0"/>
              <a:t>73%</a:t>
            </a:r>
            <a:endParaRPr lang="zh-CN" altLang="en-US" dirty="0"/>
          </a:p>
        </p:txBody>
      </p:sp>
    </p:spTree>
    <p:extLst>
      <p:ext uri="{BB962C8B-B14F-4D97-AF65-F5344CB8AC3E}">
        <p14:creationId xmlns:p14="http://schemas.microsoft.com/office/powerpoint/2010/main" val="2428003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087F926-3148-4146-B795-BCB3F5F99B35}"/>
              </a:ext>
            </a:extLst>
          </p:cNvPr>
          <p:cNvPicPr>
            <a:picLocks noChangeAspect="1"/>
          </p:cNvPicPr>
          <p:nvPr/>
        </p:nvPicPr>
        <p:blipFill>
          <a:blip r:embed="rId2"/>
          <a:stretch>
            <a:fillRect/>
          </a:stretch>
        </p:blipFill>
        <p:spPr>
          <a:xfrm>
            <a:off x="537461" y="3429000"/>
            <a:ext cx="7123179" cy="3455872"/>
          </a:xfrm>
          <a:prstGeom prst="rect">
            <a:avLst/>
          </a:prstGeom>
        </p:spPr>
      </p:pic>
      <p:grpSp>
        <p:nvGrpSpPr>
          <p:cNvPr id="5" name="组合 4">
            <a:extLst>
              <a:ext uri="{FF2B5EF4-FFF2-40B4-BE49-F238E27FC236}">
                <a16:creationId xmlns:a16="http://schemas.microsoft.com/office/drawing/2014/main" id="{59BBC22D-2E81-406F-AF51-CACCEFBC13C0}"/>
              </a:ext>
            </a:extLst>
          </p:cNvPr>
          <p:cNvGrpSpPr/>
          <p:nvPr/>
        </p:nvGrpSpPr>
        <p:grpSpPr>
          <a:xfrm>
            <a:off x="120901" y="200430"/>
            <a:ext cx="8431221" cy="3116810"/>
            <a:chOff x="116522" y="1152950"/>
            <a:chExt cx="8295957" cy="2985914"/>
          </a:xfrm>
        </p:grpSpPr>
        <p:pic>
          <p:nvPicPr>
            <p:cNvPr id="6" name="图片 5">
              <a:extLst>
                <a:ext uri="{FF2B5EF4-FFF2-40B4-BE49-F238E27FC236}">
                  <a16:creationId xmlns:a16="http://schemas.microsoft.com/office/drawing/2014/main" id="{1424CDD8-D52F-4B3F-91CC-3B2AC1779512}"/>
                </a:ext>
              </a:extLst>
            </p:cNvPr>
            <p:cNvPicPr>
              <a:picLocks noChangeAspect="1"/>
            </p:cNvPicPr>
            <p:nvPr/>
          </p:nvPicPr>
          <p:blipFill rotWithShape="1">
            <a:blip r:embed="rId3"/>
            <a:srcRect l="-1" r="-3420" b="46616"/>
            <a:stretch/>
          </p:blipFill>
          <p:spPr>
            <a:xfrm>
              <a:off x="116522" y="1152950"/>
              <a:ext cx="8295957" cy="2985914"/>
            </a:xfrm>
            <a:prstGeom prst="rect">
              <a:avLst/>
            </a:prstGeom>
          </p:spPr>
        </p:pic>
        <p:sp>
          <p:nvSpPr>
            <p:cNvPr id="7" name="矩形 6">
              <a:extLst>
                <a:ext uri="{FF2B5EF4-FFF2-40B4-BE49-F238E27FC236}">
                  <a16:creationId xmlns:a16="http://schemas.microsoft.com/office/drawing/2014/main" id="{88692D41-EEE5-4053-A423-54444834AF7F}"/>
                </a:ext>
              </a:extLst>
            </p:cNvPr>
            <p:cNvSpPr/>
            <p:nvPr/>
          </p:nvSpPr>
          <p:spPr>
            <a:xfrm>
              <a:off x="231006" y="3752427"/>
              <a:ext cx="730808" cy="3864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灯片编号占位符 3">
            <a:extLst>
              <a:ext uri="{FF2B5EF4-FFF2-40B4-BE49-F238E27FC236}">
                <a16:creationId xmlns:a16="http://schemas.microsoft.com/office/drawing/2014/main" id="{9DC854E2-945E-456E-B5E0-320E97932887}"/>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16</a:t>
            </a:fld>
            <a:endParaRPr lang="zh-CN" altLang="en-US"/>
          </a:p>
        </p:txBody>
      </p:sp>
      <p:sp>
        <p:nvSpPr>
          <p:cNvPr id="10" name="文本框 9">
            <a:extLst>
              <a:ext uri="{FF2B5EF4-FFF2-40B4-BE49-F238E27FC236}">
                <a16:creationId xmlns:a16="http://schemas.microsoft.com/office/drawing/2014/main" id="{CF8DC389-EF19-4F85-A113-2CB9495CCD30}"/>
              </a:ext>
            </a:extLst>
          </p:cNvPr>
          <p:cNvSpPr txBox="1"/>
          <p:nvPr/>
        </p:nvSpPr>
        <p:spPr>
          <a:xfrm>
            <a:off x="8077200" y="2670908"/>
            <a:ext cx="3190240" cy="646331"/>
          </a:xfrm>
          <a:prstGeom prst="rect">
            <a:avLst/>
          </a:prstGeom>
          <a:noFill/>
        </p:spPr>
        <p:txBody>
          <a:bodyPr wrap="square">
            <a:spAutoFit/>
          </a:bodyPr>
          <a:lstStyle/>
          <a:p>
            <a:r>
              <a:rPr lang="zh-CN" altLang="en-US" dirty="0"/>
              <a:t>理论对比对之间的复制率比国家之间的差异更大。</a:t>
            </a:r>
          </a:p>
        </p:txBody>
      </p:sp>
    </p:spTree>
    <p:extLst>
      <p:ext uri="{BB962C8B-B14F-4D97-AF65-F5344CB8AC3E}">
        <p14:creationId xmlns:p14="http://schemas.microsoft.com/office/powerpoint/2010/main" val="2445504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F14D7C-035E-40D4-93C4-12693462FB4F}"/>
              </a:ext>
            </a:extLst>
          </p:cNvPr>
          <p:cNvSpPr>
            <a:spLocks noGrp="1"/>
          </p:cNvSpPr>
          <p:nvPr>
            <p:ph type="title"/>
          </p:nvPr>
        </p:nvSpPr>
        <p:spPr/>
        <p:txBody>
          <a:bodyPr/>
          <a:lstStyle/>
          <a:p>
            <a:r>
              <a:rPr lang="zh-CN" altLang="en-US" dirty="0"/>
              <a:t>研究受访者内部的选择模式来评估前景理论</a:t>
            </a:r>
          </a:p>
        </p:txBody>
      </p:sp>
      <p:sp>
        <p:nvSpPr>
          <p:cNvPr id="4" name="灯片编号占位符 3">
            <a:extLst>
              <a:ext uri="{FF2B5EF4-FFF2-40B4-BE49-F238E27FC236}">
                <a16:creationId xmlns:a16="http://schemas.microsoft.com/office/drawing/2014/main" id="{B6DB67F6-8F22-4A1E-AA2A-02978B30B963}"/>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p:sp>
        <p:nvSpPr>
          <p:cNvPr id="7" name="文本框 6">
            <a:extLst>
              <a:ext uri="{FF2B5EF4-FFF2-40B4-BE49-F238E27FC236}">
                <a16:creationId xmlns:a16="http://schemas.microsoft.com/office/drawing/2014/main" id="{C9E60C20-C3BF-414A-9E18-5C63F12B3C95}"/>
              </a:ext>
            </a:extLst>
          </p:cNvPr>
          <p:cNvSpPr txBox="1"/>
          <p:nvPr/>
        </p:nvSpPr>
        <p:spPr>
          <a:xfrm>
            <a:off x="375920" y="5415281"/>
            <a:ext cx="11236960" cy="1200329"/>
          </a:xfrm>
          <a:prstGeom prst="rect">
            <a:avLst/>
          </a:prstGeom>
          <a:noFill/>
        </p:spPr>
        <p:txBody>
          <a:bodyPr wrap="square">
            <a:spAutoFit/>
          </a:bodyPr>
          <a:lstStyle/>
          <a:p>
            <a:r>
              <a:rPr lang="en-US" altLang="zh-CN" dirty="0"/>
              <a:t>91%</a:t>
            </a:r>
            <a:r>
              <a:rPr lang="zh-CN" altLang="en-US" dirty="0"/>
              <a:t>的选择可以用前景理论来解释（</a:t>
            </a:r>
            <a:r>
              <a:rPr lang="en-US" altLang="zh-CN" dirty="0" err="1"/>
              <a:t>s.d.</a:t>
            </a:r>
            <a:r>
              <a:rPr lang="en-US" altLang="zh-CN" dirty="0"/>
              <a:t>=7.5%</a:t>
            </a:r>
            <a:r>
              <a:rPr lang="zh-CN" altLang="en-US" dirty="0"/>
              <a:t>），</a:t>
            </a:r>
            <a:r>
              <a:rPr lang="en-US" altLang="zh-CN" dirty="0"/>
              <a:t>47%</a:t>
            </a:r>
            <a:r>
              <a:rPr lang="zh-CN" altLang="en-US" dirty="0"/>
              <a:t>的选择可以完全用前景理论来解释（</a:t>
            </a:r>
            <a:r>
              <a:rPr lang="en-US" altLang="zh-CN" dirty="0" err="1"/>
              <a:t>s.d.</a:t>
            </a:r>
            <a:r>
              <a:rPr lang="en-US" altLang="zh-CN" dirty="0"/>
              <a:t> =12.95%</a:t>
            </a:r>
            <a:r>
              <a:rPr lang="zh-CN" altLang="en-US" dirty="0"/>
              <a:t>）。值得注意的是，与前景理论所预测的方向相反的选择并没有均匀地分布在各个对比中，而是集中在</a:t>
            </a:r>
            <a:r>
              <a:rPr lang="en-US" altLang="zh-CN" dirty="0"/>
              <a:t>4</a:t>
            </a:r>
            <a:r>
              <a:rPr lang="zh-CN" altLang="en-US" dirty="0"/>
              <a:t>和</a:t>
            </a:r>
            <a:r>
              <a:rPr lang="en-US" altLang="zh-CN" dirty="0"/>
              <a:t>8</a:t>
            </a:r>
            <a:r>
              <a:rPr lang="zh-CN" altLang="en-US" dirty="0"/>
              <a:t>、</a:t>
            </a:r>
            <a:r>
              <a:rPr lang="en-US" altLang="zh-CN" dirty="0"/>
              <a:t>16</a:t>
            </a:r>
            <a:r>
              <a:rPr lang="zh-CN" altLang="en-US" dirty="0"/>
              <a:t>和</a:t>
            </a:r>
            <a:r>
              <a:rPr lang="en-US" altLang="zh-CN" dirty="0"/>
              <a:t>17</a:t>
            </a:r>
            <a:r>
              <a:rPr lang="zh-CN" altLang="en-US" dirty="0"/>
              <a:t>、</a:t>
            </a:r>
            <a:r>
              <a:rPr lang="en-US" altLang="zh-CN" dirty="0"/>
              <a:t>6</a:t>
            </a:r>
            <a:r>
              <a:rPr lang="zh-CN" altLang="en-US" dirty="0"/>
              <a:t>和</a:t>
            </a:r>
            <a:r>
              <a:rPr lang="en-US" altLang="zh-CN" dirty="0"/>
              <a:t>10</a:t>
            </a:r>
            <a:r>
              <a:rPr lang="zh-CN" altLang="en-US" dirty="0"/>
              <a:t>之间的对比中。所有这些对比都是为了捕捉反射效应，再次表明</a:t>
            </a:r>
            <a:r>
              <a:rPr lang="zh-CN" altLang="en-US" dirty="0">
                <a:solidFill>
                  <a:srgbClr val="FF0000"/>
                </a:solidFill>
              </a:rPr>
              <a:t>反射效应的证据比其他行为效应的证据要弱。</a:t>
            </a:r>
          </a:p>
        </p:txBody>
      </p:sp>
      <p:grpSp>
        <p:nvGrpSpPr>
          <p:cNvPr id="10" name="组合 9">
            <a:extLst>
              <a:ext uri="{FF2B5EF4-FFF2-40B4-BE49-F238E27FC236}">
                <a16:creationId xmlns:a16="http://schemas.microsoft.com/office/drawing/2014/main" id="{188A28D1-C448-4639-AA0B-21F03D894926}"/>
              </a:ext>
            </a:extLst>
          </p:cNvPr>
          <p:cNvGrpSpPr/>
          <p:nvPr/>
        </p:nvGrpSpPr>
        <p:grpSpPr>
          <a:xfrm>
            <a:off x="1226978" y="1118076"/>
            <a:ext cx="9545004" cy="4377610"/>
            <a:chOff x="1379378" y="1158716"/>
            <a:chExt cx="9545004" cy="4377610"/>
          </a:xfrm>
        </p:grpSpPr>
        <p:pic>
          <p:nvPicPr>
            <p:cNvPr id="5" name="图片 4">
              <a:extLst>
                <a:ext uri="{FF2B5EF4-FFF2-40B4-BE49-F238E27FC236}">
                  <a16:creationId xmlns:a16="http://schemas.microsoft.com/office/drawing/2014/main" id="{D9C63488-590A-4374-959C-ADA3D3AE2EE7}"/>
                </a:ext>
              </a:extLst>
            </p:cNvPr>
            <p:cNvPicPr>
              <a:picLocks noChangeAspect="1"/>
            </p:cNvPicPr>
            <p:nvPr/>
          </p:nvPicPr>
          <p:blipFill>
            <a:blip r:embed="rId2"/>
            <a:stretch>
              <a:fillRect/>
            </a:stretch>
          </p:blipFill>
          <p:spPr>
            <a:xfrm>
              <a:off x="1379378" y="1158716"/>
              <a:ext cx="9014302" cy="4377610"/>
            </a:xfrm>
            <a:prstGeom prst="rect">
              <a:avLst/>
            </a:prstGeom>
          </p:spPr>
        </p:pic>
        <p:sp>
          <p:nvSpPr>
            <p:cNvPr id="9" name="文本框 8">
              <a:extLst>
                <a:ext uri="{FF2B5EF4-FFF2-40B4-BE49-F238E27FC236}">
                  <a16:creationId xmlns:a16="http://schemas.microsoft.com/office/drawing/2014/main" id="{1C2FCB4C-37A4-472C-9127-9CAA80A9A903}"/>
                </a:ext>
              </a:extLst>
            </p:cNvPr>
            <p:cNvSpPr txBox="1"/>
            <p:nvPr/>
          </p:nvSpPr>
          <p:spPr>
            <a:xfrm>
              <a:off x="9022080" y="2185422"/>
              <a:ext cx="1902302" cy="461665"/>
            </a:xfrm>
            <a:prstGeom prst="rect">
              <a:avLst/>
            </a:prstGeom>
            <a:noFill/>
          </p:spPr>
          <p:txBody>
            <a:bodyPr wrap="square">
              <a:spAutoFit/>
            </a:bodyPr>
            <a:lstStyle/>
            <a:p>
              <a:r>
                <a:rPr lang="en-US" altLang="zh-CN" sz="1200" dirty="0"/>
                <a:t>EUT</a:t>
              </a:r>
              <a:r>
                <a:rPr lang="zh-CN" altLang="en-US" sz="1200" dirty="0"/>
                <a:t>：期望效用理论</a:t>
              </a:r>
              <a:endParaRPr lang="en-US" altLang="zh-CN" sz="1200" dirty="0"/>
            </a:p>
            <a:p>
              <a:r>
                <a:rPr lang="en-US" altLang="zh-CN" sz="1200" dirty="0"/>
                <a:t>P   T</a:t>
              </a:r>
              <a:r>
                <a:rPr lang="zh-CN" altLang="en-US" sz="1200" dirty="0"/>
                <a:t>：前景理论</a:t>
              </a:r>
            </a:p>
          </p:txBody>
        </p:sp>
      </p:grpSp>
      <p:sp>
        <p:nvSpPr>
          <p:cNvPr id="11" name="矩形 10">
            <a:extLst>
              <a:ext uri="{FF2B5EF4-FFF2-40B4-BE49-F238E27FC236}">
                <a16:creationId xmlns:a16="http://schemas.microsoft.com/office/drawing/2014/main" id="{4841091A-8173-4464-8282-80FC557A3009}"/>
              </a:ext>
            </a:extLst>
          </p:cNvPr>
          <p:cNvSpPr/>
          <p:nvPr/>
        </p:nvSpPr>
        <p:spPr>
          <a:xfrm>
            <a:off x="1696720" y="2499360"/>
            <a:ext cx="751840" cy="23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D935C8AF-5042-436F-B91F-2E45F3A34995}"/>
              </a:ext>
            </a:extLst>
          </p:cNvPr>
          <p:cNvSpPr/>
          <p:nvPr/>
        </p:nvSpPr>
        <p:spPr>
          <a:xfrm>
            <a:off x="1574800" y="3477261"/>
            <a:ext cx="873760" cy="23368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C9C08D06-D2B5-4176-A2BC-C952292F08FB}"/>
              </a:ext>
            </a:extLst>
          </p:cNvPr>
          <p:cNvSpPr/>
          <p:nvPr/>
        </p:nvSpPr>
        <p:spPr>
          <a:xfrm>
            <a:off x="1615440" y="3105149"/>
            <a:ext cx="812800" cy="28273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5432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5ED74-C1D1-457F-9733-24BF8CFA4CF6}"/>
              </a:ext>
            </a:extLst>
          </p:cNvPr>
          <p:cNvSpPr>
            <a:spLocks noGrp="1"/>
          </p:cNvSpPr>
          <p:nvPr>
            <p:ph type="title"/>
          </p:nvPr>
        </p:nvSpPr>
        <p:spPr/>
        <p:txBody>
          <a:bodyPr/>
          <a:lstStyle/>
          <a:p>
            <a:r>
              <a:rPr lang="zh-CN" altLang="en-US" dirty="0"/>
              <a:t>检验厌恶损失的认知是否调节了所观察到的对比效应</a:t>
            </a:r>
          </a:p>
        </p:txBody>
      </p:sp>
      <p:sp>
        <p:nvSpPr>
          <p:cNvPr id="4" name="灯片编号占位符 3">
            <a:extLst>
              <a:ext uri="{FF2B5EF4-FFF2-40B4-BE49-F238E27FC236}">
                <a16:creationId xmlns:a16="http://schemas.microsoft.com/office/drawing/2014/main" id="{AB73A6AE-4087-4006-849F-939ADE490B16}"/>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
        <p:nvSpPr>
          <p:cNvPr id="6" name="文本框 5">
            <a:extLst>
              <a:ext uri="{FF2B5EF4-FFF2-40B4-BE49-F238E27FC236}">
                <a16:creationId xmlns:a16="http://schemas.microsoft.com/office/drawing/2014/main" id="{AB81FE10-23F1-4B5B-8FB0-6035F0198647}"/>
              </a:ext>
            </a:extLst>
          </p:cNvPr>
          <p:cNvSpPr txBox="1"/>
          <p:nvPr/>
        </p:nvSpPr>
        <p:spPr>
          <a:xfrm>
            <a:off x="3027680" y="2089110"/>
            <a:ext cx="3373120" cy="369332"/>
          </a:xfrm>
          <a:prstGeom prst="rect">
            <a:avLst/>
          </a:prstGeom>
          <a:noFill/>
        </p:spPr>
        <p:txBody>
          <a:bodyPr wrap="square">
            <a:spAutoFit/>
          </a:bodyPr>
          <a:lstStyle/>
          <a:p>
            <a:endParaRPr lang="zh-CN" altLang="en-US" dirty="0"/>
          </a:p>
        </p:txBody>
      </p:sp>
      <p:sp>
        <p:nvSpPr>
          <p:cNvPr id="9" name="文本框 8">
            <a:extLst>
              <a:ext uri="{FF2B5EF4-FFF2-40B4-BE49-F238E27FC236}">
                <a16:creationId xmlns:a16="http://schemas.microsoft.com/office/drawing/2014/main" id="{D19523C0-48F5-4004-88BA-867D2F6F3B1A}"/>
              </a:ext>
            </a:extLst>
          </p:cNvPr>
          <p:cNvSpPr txBox="1"/>
          <p:nvPr/>
        </p:nvSpPr>
        <p:spPr>
          <a:xfrm>
            <a:off x="894080" y="1894539"/>
            <a:ext cx="3220720" cy="2118529"/>
          </a:xfrm>
          <a:prstGeom prst="rect">
            <a:avLst/>
          </a:prstGeom>
          <a:noFill/>
        </p:spPr>
        <p:txBody>
          <a:bodyPr wrap="square">
            <a:spAutoFit/>
          </a:bodyPr>
          <a:lstStyle/>
          <a:p>
            <a:pPr>
              <a:lnSpc>
                <a:spcPct val="150000"/>
              </a:lnSpc>
            </a:pPr>
            <a:r>
              <a:rPr lang="zh-CN" altLang="en-US" dirty="0"/>
              <a:t>利用分层逻辑回归模型从人们是否了解损失厌恶或对损失厌恶有正确的直觉来预测那些只能用前景理论解释的选择</a:t>
            </a:r>
          </a:p>
          <a:p>
            <a:pPr>
              <a:lnSpc>
                <a:spcPct val="150000"/>
              </a:lnSpc>
            </a:pPr>
            <a:endParaRPr lang="zh-CN" altLang="en-US" dirty="0"/>
          </a:p>
        </p:txBody>
      </p:sp>
      <p:sp>
        <p:nvSpPr>
          <p:cNvPr id="10" name="箭头: 右 9">
            <a:extLst>
              <a:ext uri="{FF2B5EF4-FFF2-40B4-BE49-F238E27FC236}">
                <a16:creationId xmlns:a16="http://schemas.microsoft.com/office/drawing/2014/main" id="{5FC54D42-8CB4-4698-B393-77E2A840B4F5}"/>
              </a:ext>
            </a:extLst>
          </p:cNvPr>
          <p:cNvSpPr/>
          <p:nvPr/>
        </p:nvSpPr>
        <p:spPr>
          <a:xfrm>
            <a:off x="4434442" y="2536436"/>
            <a:ext cx="1341120" cy="5986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8D0B34F-1B2F-400A-888F-B7290BC23B86}"/>
              </a:ext>
            </a:extLst>
          </p:cNvPr>
          <p:cNvSpPr txBox="1"/>
          <p:nvPr/>
        </p:nvSpPr>
        <p:spPr>
          <a:xfrm>
            <a:off x="6096000" y="1983302"/>
            <a:ext cx="6096000" cy="1704954"/>
          </a:xfrm>
          <a:prstGeom prst="rect">
            <a:avLst/>
          </a:prstGeom>
          <a:noFill/>
        </p:spPr>
        <p:txBody>
          <a:bodyPr wrap="square">
            <a:spAutoFit/>
          </a:bodyPr>
          <a:lstStyle/>
          <a:p>
            <a:pPr>
              <a:lnSpc>
                <a:spcPct val="150000"/>
              </a:lnSpc>
            </a:pPr>
            <a:r>
              <a:rPr lang="zh-CN" altLang="en-US" dirty="0"/>
              <a:t>我们在</a:t>
            </a:r>
            <a:r>
              <a:rPr lang="en-US" altLang="zh-CN" dirty="0"/>
              <a:t>13</a:t>
            </a:r>
            <a:r>
              <a:rPr lang="zh-CN" altLang="en-US" dirty="0"/>
              <a:t>个对比中发现了</a:t>
            </a:r>
            <a:r>
              <a:rPr lang="en-US" altLang="zh-CN" dirty="0">
                <a:solidFill>
                  <a:srgbClr val="FF0000"/>
                </a:solidFill>
              </a:rPr>
              <a:t>2</a:t>
            </a:r>
            <a:r>
              <a:rPr lang="zh-CN" altLang="en-US" dirty="0">
                <a:solidFill>
                  <a:srgbClr val="FF0000"/>
                </a:solidFill>
              </a:rPr>
              <a:t>个</a:t>
            </a:r>
            <a:r>
              <a:rPr lang="zh-CN" altLang="en-US" dirty="0"/>
              <a:t>厌恶损失意识的效应。在项目</a:t>
            </a:r>
            <a:r>
              <a:rPr lang="en-US" altLang="zh-CN" dirty="0"/>
              <a:t>5</a:t>
            </a:r>
            <a:r>
              <a:rPr lang="zh-CN" altLang="en-US" dirty="0"/>
              <a:t>和项目</a:t>
            </a:r>
            <a:r>
              <a:rPr lang="en-US" altLang="zh-CN" dirty="0"/>
              <a:t>9</a:t>
            </a:r>
            <a:r>
              <a:rPr lang="zh-CN" altLang="en-US" dirty="0"/>
              <a:t>的对比中以及项目</a:t>
            </a:r>
            <a:r>
              <a:rPr lang="en-US" altLang="zh-CN" dirty="0"/>
              <a:t>16</a:t>
            </a:r>
            <a:r>
              <a:rPr lang="zh-CN" altLang="en-US" dirty="0"/>
              <a:t>和</a:t>
            </a:r>
            <a:r>
              <a:rPr lang="en-US" altLang="zh-CN" dirty="0"/>
              <a:t>17</a:t>
            </a:r>
            <a:r>
              <a:rPr lang="zh-CN" altLang="en-US" dirty="0"/>
              <a:t>的对比中，意识到损失厌恶的人做出符合预期理论的选择的可能性略低。（两个对比都测量了</a:t>
            </a:r>
            <a:r>
              <a:rPr lang="zh-CN" altLang="en-US" dirty="0">
                <a:solidFill>
                  <a:srgbClr val="FF0000"/>
                </a:solidFill>
              </a:rPr>
              <a:t>反射效应</a:t>
            </a:r>
            <a:r>
              <a:rPr lang="zh-CN" altLang="en-US" dirty="0"/>
              <a:t>）</a:t>
            </a:r>
          </a:p>
        </p:txBody>
      </p:sp>
      <p:sp>
        <p:nvSpPr>
          <p:cNvPr id="14" name="文本框 13">
            <a:extLst>
              <a:ext uri="{FF2B5EF4-FFF2-40B4-BE49-F238E27FC236}">
                <a16:creationId xmlns:a16="http://schemas.microsoft.com/office/drawing/2014/main" id="{0D6D99AC-3030-44F6-AD6E-F768D776ED74}"/>
              </a:ext>
            </a:extLst>
          </p:cNvPr>
          <p:cNvSpPr txBox="1"/>
          <p:nvPr/>
        </p:nvSpPr>
        <p:spPr>
          <a:xfrm>
            <a:off x="1310640" y="5097983"/>
            <a:ext cx="8300720" cy="369332"/>
          </a:xfrm>
          <a:prstGeom prst="rect">
            <a:avLst/>
          </a:prstGeom>
          <a:noFill/>
        </p:spPr>
        <p:txBody>
          <a:bodyPr wrap="square">
            <a:spAutoFit/>
          </a:bodyPr>
          <a:lstStyle/>
          <a:p>
            <a:r>
              <a:rPr lang="zh-CN" altLang="en-US" dirty="0"/>
              <a:t>由于这些分析具有很强的统计能力，似乎</a:t>
            </a:r>
            <a:r>
              <a:rPr lang="zh-CN" altLang="en-US" dirty="0">
                <a:solidFill>
                  <a:srgbClr val="FF0000"/>
                </a:solidFill>
              </a:rPr>
              <a:t>损失厌恶意识对选择的影响非常有限</a:t>
            </a:r>
          </a:p>
        </p:txBody>
      </p:sp>
      <p:sp>
        <p:nvSpPr>
          <p:cNvPr id="16" name="箭头: 右弧形 15">
            <a:extLst>
              <a:ext uri="{FF2B5EF4-FFF2-40B4-BE49-F238E27FC236}">
                <a16:creationId xmlns:a16="http://schemas.microsoft.com/office/drawing/2014/main" id="{EF51C3E4-99C7-4D2C-B175-2614C9B97F63}"/>
              </a:ext>
            </a:extLst>
          </p:cNvPr>
          <p:cNvSpPr/>
          <p:nvPr/>
        </p:nvSpPr>
        <p:spPr>
          <a:xfrm>
            <a:off x="9476263" y="3199320"/>
            <a:ext cx="1178560" cy="2387600"/>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97049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9F3D92-5DF1-4E2E-A33A-1FE7E671BE22}"/>
              </a:ext>
            </a:extLst>
          </p:cNvPr>
          <p:cNvSpPr>
            <a:spLocks noGrp="1"/>
          </p:cNvSpPr>
          <p:nvPr>
            <p:ph type="title"/>
          </p:nvPr>
        </p:nvSpPr>
        <p:spPr/>
        <p:txBody>
          <a:bodyPr/>
          <a:lstStyle/>
          <a:p>
            <a:r>
              <a:rPr lang="zh-CN" altLang="en-US" dirty="0"/>
              <a:t>研究结论</a:t>
            </a:r>
          </a:p>
        </p:txBody>
      </p:sp>
      <p:sp>
        <p:nvSpPr>
          <p:cNvPr id="4" name="灯片编号占位符 3">
            <a:extLst>
              <a:ext uri="{FF2B5EF4-FFF2-40B4-BE49-F238E27FC236}">
                <a16:creationId xmlns:a16="http://schemas.microsoft.com/office/drawing/2014/main" id="{0DCBB26E-ADAF-4432-A2D8-FA3344117653}"/>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6" name="文本框 5">
            <a:extLst>
              <a:ext uri="{FF2B5EF4-FFF2-40B4-BE49-F238E27FC236}">
                <a16:creationId xmlns:a16="http://schemas.microsoft.com/office/drawing/2014/main" id="{46F982A0-AD8A-47DB-803B-3BE72D93ABDF}"/>
              </a:ext>
            </a:extLst>
          </p:cNvPr>
          <p:cNvSpPr txBox="1"/>
          <p:nvPr/>
        </p:nvSpPr>
        <p:spPr>
          <a:xfrm>
            <a:off x="669924" y="1329582"/>
            <a:ext cx="10850563" cy="6100388"/>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dirty="0"/>
              <a:t>前景理论在项目之间存在普遍的重复。我们认为，任何差异大多是虚幻的。</a:t>
            </a:r>
            <a:endParaRPr lang="en-US" altLang="zh-CN" dirty="0"/>
          </a:p>
          <a:p>
            <a:pPr marL="285750" indent="-285750">
              <a:lnSpc>
                <a:spcPct val="200000"/>
              </a:lnSpc>
              <a:buFont typeface="Wingdings" panose="05000000000000000000" pitchFamily="2" charset="2"/>
              <a:buChar char="l"/>
            </a:pPr>
            <a:r>
              <a:rPr lang="en-US" altLang="zh-CN" dirty="0"/>
              <a:t>6</a:t>
            </a:r>
            <a:r>
              <a:rPr lang="zh-CN" altLang="en-US" dirty="0"/>
              <a:t>个行为效应中有</a:t>
            </a:r>
            <a:r>
              <a:rPr lang="en-US" altLang="zh-CN" dirty="0"/>
              <a:t>5</a:t>
            </a:r>
            <a:r>
              <a:rPr lang="zh-CN" altLang="en-US" dirty="0"/>
              <a:t>个在所有</a:t>
            </a:r>
            <a:r>
              <a:rPr lang="en-US" altLang="zh-CN" dirty="0"/>
              <a:t>19</a:t>
            </a:r>
            <a:r>
              <a:rPr lang="zh-CN" altLang="en-US" dirty="0"/>
              <a:t>个国家都得到了重复</a:t>
            </a:r>
            <a:endParaRPr lang="en-US" altLang="zh-CN" dirty="0"/>
          </a:p>
          <a:p>
            <a:pPr marL="285750" indent="-285750">
              <a:lnSpc>
                <a:spcPct val="200000"/>
              </a:lnSpc>
              <a:buFont typeface="Wingdings" panose="05000000000000000000" pitchFamily="2" charset="2"/>
              <a:buChar char="l"/>
            </a:pPr>
            <a:r>
              <a:rPr lang="zh-CN" altLang="en-US" dirty="0"/>
              <a:t>我们发现的衰减在公共政策的应用中特别有意义</a:t>
            </a:r>
            <a:r>
              <a:rPr lang="en-US" altLang="zh-CN" dirty="0"/>
              <a:t>:</a:t>
            </a:r>
            <a:r>
              <a:rPr lang="zh-CN" altLang="en-US" dirty="0"/>
              <a:t>虽然前景理论预测的某些行为可能确实代表模态决策，但它们不是普遍的事实意味着决策者也应该考虑非典型的选择配置</a:t>
            </a:r>
            <a:r>
              <a:rPr lang="en-US" altLang="zh-CN" dirty="0"/>
              <a:t>(</a:t>
            </a:r>
            <a:r>
              <a:rPr lang="zh-CN" altLang="en-US" dirty="0"/>
              <a:t>如在所有情况下寻求风险</a:t>
            </a:r>
            <a:r>
              <a:rPr lang="en-US" altLang="zh-CN" dirty="0"/>
              <a:t>)</a:t>
            </a:r>
          </a:p>
          <a:p>
            <a:pPr marL="285750" indent="-285750">
              <a:lnSpc>
                <a:spcPct val="200000"/>
              </a:lnSpc>
              <a:buFont typeface="Wingdings" panose="05000000000000000000" pitchFamily="2" charset="2"/>
              <a:buChar char="l"/>
            </a:pPr>
            <a:r>
              <a:rPr lang="zh-CN" altLang="en-US" dirty="0"/>
              <a:t>项目以及理论对比对之间的复制率比国家之间的差异更大。</a:t>
            </a:r>
            <a:endParaRPr lang="en-US" altLang="zh-CN" dirty="0"/>
          </a:p>
          <a:p>
            <a:pPr marL="285750" indent="-285750">
              <a:lnSpc>
                <a:spcPct val="200000"/>
              </a:lnSpc>
              <a:buFont typeface="Wingdings" panose="05000000000000000000" pitchFamily="2" charset="2"/>
              <a:buChar char="l"/>
            </a:pPr>
            <a:r>
              <a:rPr lang="zh-CN" altLang="en-US" dirty="0"/>
              <a:t>反射效应的证据比其他行为效应的证据要弱。</a:t>
            </a:r>
            <a:endParaRPr lang="en-US" altLang="zh-CN" dirty="0"/>
          </a:p>
          <a:p>
            <a:pPr marL="285750" indent="-285750">
              <a:lnSpc>
                <a:spcPct val="200000"/>
              </a:lnSpc>
              <a:buFont typeface="Wingdings" panose="05000000000000000000" pitchFamily="2" charset="2"/>
              <a:buChar char="l"/>
            </a:pPr>
            <a:r>
              <a:rPr lang="zh-CN" altLang="en-US" dirty="0"/>
              <a:t>没有证据表明任何人口统计学变量能一直的预测选择</a:t>
            </a:r>
            <a:endParaRPr lang="en-US" altLang="zh-CN" dirty="0"/>
          </a:p>
          <a:p>
            <a:pPr marL="285750" indent="-285750">
              <a:lnSpc>
                <a:spcPct val="200000"/>
              </a:lnSpc>
              <a:buFont typeface="Wingdings" panose="05000000000000000000" pitchFamily="2" charset="2"/>
              <a:buChar char="l"/>
            </a:pPr>
            <a:r>
              <a:rPr lang="zh-CN" altLang="en-US" dirty="0"/>
              <a:t>损失厌恶意识对选择的影响非常有限</a:t>
            </a:r>
          </a:p>
          <a:p>
            <a:pPr marL="285750" indent="-285750">
              <a:lnSpc>
                <a:spcPct val="200000"/>
              </a:lnSpc>
              <a:buFont typeface="Wingdings" panose="05000000000000000000" pitchFamily="2" charset="2"/>
              <a:buChar char="l"/>
            </a:pPr>
            <a:endParaRPr lang="en-US" altLang="zh-CN" dirty="0"/>
          </a:p>
          <a:p>
            <a:pPr marL="285750" indent="-285750">
              <a:lnSpc>
                <a:spcPct val="200000"/>
              </a:lnSpc>
              <a:buFont typeface="Wingdings" panose="05000000000000000000" pitchFamily="2" charset="2"/>
              <a:buChar char="l"/>
            </a:pPr>
            <a:endParaRPr lang="en-US" altLang="zh-CN" dirty="0"/>
          </a:p>
          <a:p>
            <a:pPr marL="285750" indent="-285750">
              <a:lnSpc>
                <a:spcPct val="200000"/>
              </a:lnSpc>
              <a:buFont typeface="Wingdings" panose="05000000000000000000" pitchFamily="2" charset="2"/>
              <a:buChar char="l"/>
            </a:pPr>
            <a:endParaRPr lang="zh-CN" altLang="en-US" dirty="0"/>
          </a:p>
        </p:txBody>
      </p:sp>
    </p:spTree>
    <p:extLst>
      <p:ext uri="{BB962C8B-B14F-4D97-AF65-F5344CB8AC3E}">
        <p14:creationId xmlns:p14="http://schemas.microsoft.com/office/powerpoint/2010/main" val="68432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idx="1"/>
          </p:nvPr>
        </p:nvSpPr>
        <p:spPr/>
        <p:txBody>
          <a:bodyPr/>
          <a:lstStyle/>
          <a:p>
            <a:pPr lvl="0">
              <a:lnSpc>
                <a:spcPct val="100000"/>
              </a:lnSpc>
            </a:pPr>
            <a:r>
              <a:rPr lang="en-US" altLang="zh-CN" dirty="0"/>
              <a:t>.</a:t>
            </a:r>
            <a:endParaRPr lang="zh-CN" altLang="en-US" dirty="0"/>
          </a:p>
        </p:txBody>
      </p:sp>
      <p:cxnSp>
        <p:nvCxnSpPr>
          <p:cNvPr id="7" name="直接连接符 6">
            <a:extLst>
              <a:ext uri="{FF2B5EF4-FFF2-40B4-BE49-F238E27FC236}">
                <a16:creationId xmlns:a16="http://schemas.microsoft.com/office/drawing/2014/main" id="{4EFF9263-AC58-4702-BCDA-445457694798}"/>
              </a:ext>
            </a:extLst>
          </p:cNvPr>
          <p:cNvCxnSpPr>
            <a:cxnSpLocks/>
          </p:cNvCxnSpPr>
          <p:nvPr/>
        </p:nvCxnSpPr>
        <p:spPr>
          <a:xfrm>
            <a:off x="3334372" y="213360"/>
            <a:ext cx="631" cy="6126479"/>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nvGrpSpPr>
          <p:cNvPr id="10" name="组合 9">
            <a:extLst>
              <a:ext uri="{FF2B5EF4-FFF2-40B4-BE49-F238E27FC236}">
                <a16:creationId xmlns:a16="http://schemas.microsoft.com/office/drawing/2014/main" id="{EE27EA44-40E4-4116-BDD7-030F4A5CD5F0}"/>
              </a:ext>
            </a:extLst>
          </p:cNvPr>
          <p:cNvGrpSpPr/>
          <p:nvPr/>
        </p:nvGrpSpPr>
        <p:grpSpPr>
          <a:xfrm>
            <a:off x="2384273" y="213360"/>
            <a:ext cx="9290377" cy="6126479"/>
            <a:chOff x="2379533" y="1780800"/>
            <a:chExt cx="9290377" cy="4283956"/>
          </a:xfrm>
        </p:grpSpPr>
        <p:grpSp>
          <p:nvGrpSpPr>
            <p:cNvPr id="11"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DCDDF35-3D35-4045-A899-538FD61EB527}"/>
                </a:ext>
              </a:extLst>
            </p:cNvPr>
            <p:cNvGrpSpPr>
              <a:grpSpLocks noChangeAspect="1"/>
            </p:cNvGrpSpPr>
            <p:nvPr/>
          </p:nvGrpSpPr>
          <p:grpSpPr>
            <a:xfrm>
              <a:off x="3380411" y="1780800"/>
              <a:ext cx="8289499" cy="4283956"/>
              <a:chOff x="3696888" y="1780800"/>
              <a:chExt cx="7967212" cy="4283956"/>
            </a:xfrm>
          </p:grpSpPr>
          <p:sp>
            <p:nvSpPr>
              <p:cNvPr id="13" name="iṡľïḑè">
                <a:extLst>
                  <a:ext uri="{FF2B5EF4-FFF2-40B4-BE49-F238E27FC236}">
                    <a16:creationId xmlns:a16="http://schemas.microsoft.com/office/drawing/2014/main" id="{B2503EE0-BD0E-498E-AEE1-B3699E50332B}"/>
                  </a:ext>
                </a:extLst>
              </p:cNvPr>
              <p:cNvSpPr txBox="1"/>
              <p:nvPr/>
            </p:nvSpPr>
            <p:spPr bwMode="auto">
              <a:xfrm>
                <a:off x="3965805" y="1780800"/>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50000"/>
                  </a:lnSpc>
                  <a:buFont typeface="+mj-lt"/>
                  <a:buAutoNum type="arabicPeriod"/>
                </a:pPr>
                <a:r>
                  <a:rPr lang="zh-CN" altLang="en-US" sz="2000" b="0" dirty="0">
                    <a:latin typeface="+mn-lt"/>
                    <a:ea typeface="+mn-ea"/>
                    <a:sym typeface="+mn-lt"/>
                  </a:rPr>
                  <a:t>研究背景</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研究目的</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研究方法</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数据来源</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研究思路</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研究结论</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与</a:t>
                </a:r>
                <a:r>
                  <a:rPr lang="en-US" altLang="zh-CN" sz="2000" b="0" dirty="0" err="1">
                    <a:latin typeface="+mn-lt"/>
                    <a:ea typeface="+mn-ea"/>
                    <a:sym typeface="+mn-lt"/>
                  </a:rPr>
                  <a:t>Millroth</a:t>
                </a:r>
                <a:r>
                  <a:rPr lang="zh-CN" altLang="en-US" sz="2000" b="0" dirty="0">
                    <a:latin typeface="+mn-lt"/>
                    <a:ea typeface="+mn-ea"/>
                    <a:sym typeface="+mn-lt"/>
                  </a:rPr>
                  <a:t>等人相比的优点</a:t>
                </a:r>
                <a:endParaRPr lang="en-US" altLang="zh-CN" sz="2000" b="0" dirty="0">
                  <a:latin typeface="+mn-lt"/>
                  <a:ea typeface="+mn-ea"/>
                  <a:sym typeface="+mn-lt"/>
                </a:endParaRPr>
              </a:p>
              <a:p>
                <a:pPr marL="342900" indent="-342900">
                  <a:lnSpc>
                    <a:spcPct val="250000"/>
                  </a:lnSpc>
                  <a:buFont typeface="+mj-lt"/>
                  <a:buAutoNum type="arabicPeriod"/>
                </a:pPr>
                <a:r>
                  <a:rPr lang="zh-CN" altLang="en-US" sz="2000" b="0" dirty="0">
                    <a:latin typeface="+mn-lt"/>
                    <a:ea typeface="+mn-ea"/>
                    <a:sym typeface="+mn-lt"/>
                  </a:rPr>
                  <a:t>不足</a:t>
                </a:r>
                <a:endParaRPr lang="en-US" altLang="zh-CN" sz="2000" b="0" dirty="0">
                  <a:latin typeface="+mn-lt"/>
                  <a:ea typeface="+mn-ea"/>
                  <a:sym typeface="+mn-lt"/>
                </a:endParaRPr>
              </a:p>
              <a:p>
                <a:pPr marL="342900" indent="-342900">
                  <a:lnSpc>
                    <a:spcPct val="250000"/>
                  </a:lnSpc>
                  <a:buFont typeface="+mj-lt"/>
                  <a:buAutoNum type="arabicPeriod"/>
                </a:pPr>
                <a:endParaRPr lang="en-US" altLang="zh-CN" sz="2000" b="0" dirty="0">
                  <a:latin typeface="+mn-lt"/>
                  <a:ea typeface="+mn-ea"/>
                  <a:sym typeface="+mn-lt"/>
                </a:endParaRPr>
              </a:p>
              <a:p>
                <a:pPr marL="342900" indent="-342900">
                  <a:lnSpc>
                    <a:spcPct val="250000"/>
                  </a:lnSpc>
                  <a:buFont typeface="+mj-lt"/>
                  <a:buAutoNum type="arabicPeriod"/>
                </a:pPr>
                <a:endParaRPr lang="en-US" altLang="zh-CN" sz="2000" b="0" dirty="0">
                  <a:latin typeface="+mn-lt"/>
                  <a:ea typeface="+mn-ea"/>
                  <a:sym typeface="+mn-lt"/>
                </a:endParaRPr>
              </a:p>
            </p:txBody>
          </p:sp>
          <p:cxnSp>
            <p:nvCxnSpPr>
              <p:cNvPr id="14" name="直接连接符 13">
                <a:extLst>
                  <a:ext uri="{FF2B5EF4-FFF2-40B4-BE49-F238E27FC236}">
                    <a16:creationId xmlns:a16="http://schemas.microsoft.com/office/drawing/2014/main" id="{BFDD4884-40C4-4684-8455-AA8D831B5E71}"/>
                  </a:ext>
                </a:extLst>
              </p:cNvPr>
              <p:cNvCxnSpPr>
                <a:cxnSpLocks/>
              </p:cNvCxnSpPr>
              <p:nvPr/>
            </p:nvCxnSpPr>
            <p:spPr>
              <a:xfrm>
                <a:off x="3696888" y="1780800"/>
                <a:ext cx="0" cy="428395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12" name="poetry_91022">
              <a:extLst>
                <a:ext uri="{FF2B5EF4-FFF2-40B4-BE49-F238E27FC236}">
                  <a16:creationId xmlns:a16="http://schemas.microsoft.com/office/drawing/2014/main" id="{8F864132-7836-4B2F-90A7-A8983CB4E43F}"/>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5" name="išľïḋé">
            <a:extLst>
              <a:ext uri="{FF2B5EF4-FFF2-40B4-BE49-F238E27FC236}">
                <a16:creationId xmlns:a16="http://schemas.microsoft.com/office/drawing/2014/main" id="{33984074-CD87-40C2-A72D-6A5EE2D28151}"/>
              </a:ext>
            </a:extLst>
          </p:cNvPr>
          <p:cNvSpPr txBox="1"/>
          <p:nvPr/>
        </p:nvSpPr>
        <p:spPr>
          <a:xfrm>
            <a:off x="649249" y="1353374"/>
            <a:ext cx="2623091" cy="653578"/>
          </a:xfrm>
          <a:prstGeom prst="rect">
            <a:avLst/>
          </a:prstGeom>
          <a:noFill/>
        </p:spPr>
        <p:txBody>
          <a:bodyPr wrap="square" rtlCol="0">
            <a:spAutoFit/>
          </a:bodyPr>
          <a:lstStyle/>
          <a:p>
            <a:pPr algn="r"/>
            <a:r>
              <a:rPr lang="tr-TR" sz="2800" b="1" dirty="0">
                <a:solidFill>
                  <a:schemeClr val="accent1"/>
                </a:solidFill>
                <a:cs typeface="+mn-ea"/>
                <a:sym typeface="+mn-lt"/>
              </a:rPr>
              <a:t>CONTENTS</a:t>
            </a:r>
          </a:p>
        </p:txBody>
      </p:sp>
    </p:spTree>
    <p:extLst>
      <p:ext uri="{BB962C8B-B14F-4D97-AF65-F5344CB8AC3E}">
        <p14:creationId xmlns:p14="http://schemas.microsoft.com/office/powerpoint/2010/main" val="3498511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DC77D5-7E0D-4D2C-8C5B-B68823CB5086}"/>
              </a:ext>
            </a:extLst>
          </p:cNvPr>
          <p:cNvSpPr>
            <a:spLocks noGrp="1"/>
          </p:cNvSpPr>
          <p:nvPr>
            <p:ph type="title"/>
          </p:nvPr>
        </p:nvSpPr>
        <p:spPr/>
        <p:txBody>
          <a:bodyPr/>
          <a:lstStyle/>
          <a:p>
            <a:r>
              <a:rPr lang="zh-CN" altLang="en-US" dirty="0"/>
              <a:t>与</a:t>
            </a:r>
            <a:r>
              <a:rPr lang="en-US" altLang="zh-CN" dirty="0" err="1"/>
              <a:t>Millroth</a:t>
            </a:r>
            <a:r>
              <a:rPr lang="zh-CN" altLang="en-US" dirty="0"/>
              <a:t>等人相比的优点</a:t>
            </a:r>
          </a:p>
        </p:txBody>
      </p:sp>
      <p:sp>
        <p:nvSpPr>
          <p:cNvPr id="4" name="灯片编号占位符 3">
            <a:extLst>
              <a:ext uri="{FF2B5EF4-FFF2-40B4-BE49-F238E27FC236}">
                <a16:creationId xmlns:a16="http://schemas.microsoft.com/office/drawing/2014/main" id="{FC3FCD31-AB11-4FF9-B359-E9D48D2B7222}"/>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8" name="文本框 7">
            <a:extLst>
              <a:ext uri="{FF2B5EF4-FFF2-40B4-BE49-F238E27FC236}">
                <a16:creationId xmlns:a16="http://schemas.microsoft.com/office/drawing/2014/main" id="{336DA8FD-73A3-4475-B4C7-643DAE74AE31}"/>
              </a:ext>
            </a:extLst>
          </p:cNvPr>
          <p:cNvSpPr txBox="1"/>
          <p:nvPr/>
        </p:nvSpPr>
        <p:spPr>
          <a:xfrm>
            <a:off x="669924" y="1618963"/>
            <a:ext cx="10611803" cy="2459071"/>
          </a:xfrm>
          <a:prstGeom prst="rect">
            <a:avLst/>
          </a:prstGeom>
          <a:noFill/>
        </p:spPr>
        <p:txBody>
          <a:bodyPr wrap="square">
            <a:spAutoFit/>
          </a:bodyPr>
          <a:lstStyle/>
          <a:p>
            <a:pPr marL="285750" indent="-285750">
              <a:lnSpc>
                <a:spcPct val="200000"/>
              </a:lnSpc>
              <a:buFont typeface="Wingdings" panose="05000000000000000000" pitchFamily="2" charset="2"/>
              <a:buChar char="l"/>
            </a:pPr>
            <a:r>
              <a:rPr lang="zh-CN" altLang="en-US" sz="2000" dirty="0"/>
              <a:t>我们的样本有可能具有相对较高的计算能力</a:t>
            </a:r>
            <a:endParaRPr lang="en-US" altLang="zh-CN" sz="2000" dirty="0"/>
          </a:p>
          <a:p>
            <a:pPr marL="285750" indent="-285750">
              <a:lnSpc>
                <a:spcPct val="200000"/>
              </a:lnSpc>
              <a:buFont typeface="Wingdings" panose="05000000000000000000" pitchFamily="2" charset="2"/>
              <a:buChar char="l"/>
            </a:pPr>
            <a:r>
              <a:rPr lang="zh-CN" altLang="en-US" sz="2000" dirty="0"/>
              <a:t>我们基于多地点收集的分类描述模型更好地展示了研究结果的分散性，突出了该理论的优点，但也对应用的普遍性提出了挑战。</a:t>
            </a:r>
          </a:p>
          <a:p>
            <a:pPr marL="285750" indent="-285750">
              <a:lnSpc>
                <a:spcPct val="200000"/>
              </a:lnSpc>
              <a:buFont typeface="Wingdings" panose="05000000000000000000" pitchFamily="2" charset="2"/>
              <a:buChar char="l"/>
            </a:pPr>
            <a:endParaRPr lang="zh-CN" altLang="en-US" sz="2000" dirty="0"/>
          </a:p>
        </p:txBody>
      </p:sp>
    </p:spTree>
    <p:extLst>
      <p:ext uri="{BB962C8B-B14F-4D97-AF65-F5344CB8AC3E}">
        <p14:creationId xmlns:p14="http://schemas.microsoft.com/office/powerpoint/2010/main" val="25781809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不足</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5" name="文本框 4">
            <a:extLst>
              <a:ext uri="{FF2B5EF4-FFF2-40B4-BE49-F238E27FC236}">
                <a16:creationId xmlns:a16="http://schemas.microsoft.com/office/drawing/2014/main" id="{6444BA0D-7AC8-4753-B883-CF351D744481}"/>
              </a:ext>
            </a:extLst>
          </p:cNvPr>
          <p:cNvSpPr txBox="1"/>
          <p:nvPr/>
        </p:nvSpPr>
        <p:spPr>
          <a:xfrm>
            <a:off x="638966" y="1024450"/>
            <a:ext cx="10850562" cy="4923399"/>
          </a:xfrm>
          <a:prstGeom prst="rect">
            <a:avLst/>
          </a:prstGeom>
          <a:noFill/>
        </p:spPr>
        <p:txBody>
          <a:bodyPr wrap="square" rtlCol="0">
            <a:spAutoFit/>
          </a:bodyPr>
          <a:lstStyle/>
          <a:p>
            <a:pPr>
              <a:lnSpc>
                <a:spcPct val="200000"/>
              </a:lnSpc>
            </a:pPr>
            <a:r>
              <a:rPr lang="en-US" altLang="zh-CN" sz="2000" dirty="0"/>
              <a:t>1</a:t>
            </a:r>
            <a:r>
              <a:rPr lang="zh-CN" altLang="en-US" sz="2000" dirty="0"/>
              <a:t>、没有解决所有与前景模式或其试图解释的效应有关的批评</a:t>
            </a:r>
            <a:endParaRPr lang="en-US" altLang="zh-CN" sz="2000" dirty="0"/>
          </a:p>
          <a:p>
            <a:pPr>
              <a:lnSpc>
                <a:spcPct val="200000"/>
              </a:lnSpc>
            </a:pPr>
            <a:r>
              <a:rPr lang="en-US" altLang="zh-CN" sz="2000" dirty="0"/>
              <a:t>2</a:t>
            </a:r>
            <a:r>
              <a:rPr lang="zh-CN" altLang="en-US" sz="2000" dirty="0"/>
              <a:t>、无法评估一个理论框架是否如所争论的那样取代或主导与前景理论相关的理论框架</a:t>
            </a:r>
            <a:endParaRPr lang="en-US" altLang="zh-CN" sz="2000" dirty="0"/>
          </a:p>
          <a:p>
            <a:pPr>
              <a:lnSpc>
                <a:spcPct val="200000"/>
              </a:lnSpc>
            </a:pPr>
            <a:r>
              <a:rPr lang="en-US" altLang="zh-CN" sz="2000" dirty="0"/>
              <a:t>3</a:t>
            </a:r>
            <a:r>
              <a:rPr lang="zh-CN" altLang="en-US" sz="2000" dirty="0"/>
              <a:t>、不太关心顺序效应的潜在影响</a:t>
            </a:r>
            <a:endParaRPr lang="en-US" altLang="zh-CN" sz="2000" dirty="0"/>
          </a:p>
          <a:p>
            <a:pPr>
              <a:lnSpc>
                <a:spcPct val="200000"/>
              </a:lnSpc>
            </a:pPr>
            <a:r>
              <a:rPr lang="en-US" altLang="zh-CN" sz="2000" dirty="0"/>
              <a:t>4</a:t>
            </a:r>
            <a:r>
              <a:rPr lang="zh-CN" altLang="en-US" sz="2000" dirty="0"/>
              <a:t>、未能分解由样本类型（直接样本与付费样本）与国家之间引起的差异</a:t>
            </a:r>
            <a:endParaRPr lang="en-US" altLang="zh-CN" sz="2000" dirty="0"/>
          </a:p>
          <a:p>
            <a:pPr>
              <a:lnSpc>
                <a:spcPct val="200000"/>
              </a:lnSpc>
            </a:pPr>
            <a:r>
              <a:rPr lang="en-US" altLang="zh-CN" sz="2000" dirty="0"/>
              <a:t>5</a:t>
            </a:r>
            <a:r>
              <a:rPr lang="zh-CN" altLang="en-US" sz="2000" dirty="0"/>
              <a:t>、注意力检查可能损失了较大样本</a:t>
            </a:r>
            <a:endParaRPr lang="en-US" altLang="zh-CN" sz="2000" dirty="0"/>
          </a:p>
          <a:p>
            <a:pPr>
              <a:lnSpc>
                <a:spcPct val="200000"/>
              </a:lnSpc>
            </a:pPr>
            <a:r>
              <a:rPr lang="en-US" altLang="zh-CN" sz="2000" dirty="0"/>
              <a:t>6</a:t>
            </a:r>
            <a:r>
              <a:rPr lang="zh-CN" altLang="en-US" sz="2000" dirty="0"/>
              <a:t>、样本偏向年轻人，对普遍性存在限制</a:t>
            </a:r>
            <a:endParaRPr lang="en-US" altLang="zh-CN" sz="2000" dirty="0"/>
          </a:p>
          <a:p>
            <a:pPr>
              <a:lnSpc>
                <a:spcPct val="200000"/>
              </a:lnSpc>
            </a:pPr>
            <a:r>
              <a:rPr lang="en-US" altLang="zh-CN" sz="2000" dirty="0"/>
              <a:t>7</a:t>
            </a:r>
            <a:r>
              <a:rPr lang="zh-CN" altLang="en-US" sz="2000" dirty="0"/>
              <a:t>、功率计算不是一种理想方式</a:t>
            </a:r>
            <a:endParaRPr lang="en-US" altLang="zh-CN" sz="2000" dirty="0"/>
          </a:p>
          <a:p>
            <a:pPr>
              <a:lnSpc>
                <a:spcPct val="200000"/>
              </a:lnSpc>
            </a:pPr>
            <a:r>
              <a:rPr lang="en-US" altLang="zh-CN" sz="2000" dirty="0"/>
              <a:t>8</a:t>
            </a:r>
            <a:r>
              <a:rPr lang="zh-CN" altLang="en-US" sz="2000" dirty="0"/>
              <a:t>、忽略风险决策中少数群体的结果</a:t>
            </a:r>
          </a:p>
        </p:txBody>
      </p:sp>
    </p:spTree>
    <p:extLst>
      <p:ext uri="{BB962C8B-B14F-4D97-AF65-F5344CB8AC3E}">
        <p14:creationId xmlns:p14="http://schemas.microsoft.com/office/powerpoint/2010/main" val="22267339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A6A819F1-33AF-45D7-8BF6-2B0A9769CAD4}"/>
              </a:ext>
            </a:extLst>
          </p:cNvPr>
          <p:cNvGraphicFramePr>
            <a:graphicFrameLocks noChangeAspect="1"/>
          </p:cNvGraphicFramePr>
          <p:nvPr>
            <p:extLst>
              <p:ext uri="{D42A27DB-BD31-4B8C-83A1-F6EECF244321}">
                <p14:modId xmlns:p14="http://schemas.microsoft.com/office/powerpoint/2010/main" val="10969869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对象 2" hidden="1">
                        <a:extLst>
                          <a:ext uri="{FF2B5EF4-FFF2-40B4-BE49-F238E27FC236}">
                            <a16:creationId xmlns:a16="http://schemas.microsoft.com/office/drawing/2014/main" id="{A6A819F1-33AF-45D7-8BF6-2B0A9769CAD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矩形 1" hidden="1">
            <a:extLst>
              <a:ext uri="{FF2B5EF4-FFF2-40B4-BE49-F238E27FC236}">
                <a16:creationId xmlns:a16="http://schemas.microsoft.com/office/drawing/2014/main" id="{FF51F16D-1BAD-46EE-A6F4-B8B94C9DF628}"/>
              </a:ext>
            </a:extLst>
          </p:cNvPr>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5830954" y="2490032"/>
            <a:ext cx="5426076" cy="1621509"/>
          </a:xfrm>
        </p:spPr>
        <p:txBody>
          <a:bodyPr>
            <a:normAutofit/>
          </a:bodyPr>
          <a:lstStyle/>
          <a:p>
            <a:r>
              <a:rPr lang="en-US" altLang="zh-CN" sz="4000" dirty="0">
                <a:ln w="6600">
                  <a:solidFill>
                    <a:schemeClr val="accent2"/>
                  </a:solidFill>
                  <a:prstDash val="solid"/>
                </a:ln>
                <a:solidFill>
                  <a:srgbClr val="FFFFFF"/>
                </a:solidFill>
                <a:effectLst>
                  <a:outerShdw dist="38100" dir="2700000" algn="tl" rotWithShape="0">
                    <a:schemeClr val="accent2"/>
                  </a:outerShdw>
                </a:effectLst>
              </a:rPr>
              <a:t>Thanks</a:t>
            </a:r>
            <a:br>
              <a:rPr lang="en-US" altLang="zh-CN" sz="4000" dirty="0">
                <a:ln w="6600">
                  <a:solidFill>
                    <a:schemeClr val="accent2"/>
                  </a:solidFill>
                  <a:prstDash val="solid"/>
                </a:ln>
                <a:solidFill>
                  <a:srgbClr val="FFFFFF"/>
                </a:solidFill>
                <a:effectLst>
                  <a:outerShdw dist="38100" dir="2700000" algn="tl" rotWithShape="0">
                    <a:schemeClr val="accent2"/>
                  </a:outerShdw>
                </a:effectLst>
              </a:rPr>
            </a:br>
            <a:endParaRPr lang="zh-CN" altLang="en-US" sz="400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125904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704B9E81-239B-458C-8078-39A6064454DA}"/>
              </a:ext>
            </a:extLst>
          </p:cNvPr>
          <p:cNvSpPr>
            <a:spLocks noGrp="1"/>
          </p:cNvSpPr>
          <p:nvPr>
            <p:ph type="title"/>
          </p:nvPr>
        </p:nvSpPr>
        <p:spPr/>
        <p:txBody>
          <a:bodyPr/>
          <a:lstStyle/>
          <a:p>
            <a:r>
              <a:rPr lang="zh-CN" altLang="en-US" dirty="0"/>
              <a:t>研究背景</a:t>
            </a:r>
          </a:p>
        </p:txBody>
      </p:sp>
      <p:sp>
        <p:nvSpPr>
          <p:cNvPr id="8" name="文本框 7">
            <a:extLst>
              <a:ext uri="{FF2B5EF4-FFF2-40B4-BE49-F238E27FC236}">
                <a16:creationId xmlns:a16="http://schemas.microsoft.com/office/drawing/2014/main" id="{B2B1B2A1-BF8D-466D-A3E8-2A353A9AE1C9}"/>
              </a:ext>
            </a:extLst>
          </p:cNvPr>
          <p:cNvSpPr txBox="1"/>
          <p:nvPr/>
        </p:nvSpPr>
        <p:spPr>
          <a:xfrm>
            <a:off x="904239" y="2107012"/>
            <a:ext cx="10220961" cy="1670329"/>
          </a:xfrm>
          <a:prstGeom prst="rect">
            <a:avLst/>
          </a:prstGeom>
          <a:noFill/>
        </p:spPr>
        <p:txBody>
          <a:bodyPr wrap="square">
            <a:spAutoFit/>
          </a:bodyPr>
          <a:lstStyle/>
          <a:p>
            <a:pPr>
              <a:lnSpc>
                <a:spcPct val="200000"/>
              </a:lnSpc>
            </a:pPr>
            <a:r>
              <a:rPr lang="zh-CN" altLang="en-US" dirty="0"/>
              <a:t>考虑到</a:t>
            </a:r>
            <a:r>
              <a:rPr lang="en-US" altLang="zh-CN" dirty="0"/>
              <a:t>Daniel Kahneman</a:t>
            </a:r>
            <a:r>
              <a:rPr lang="zh-CN" altLang="en-US" dirty="0"/>
              <a:t>和</a:t>
            </a:r>
            <a:r>
              <a:rPr lang="en-US" altLang="zh-CN" dirty="0"/>
              <a:t>Amos Tversky</a:t>
            </a:r>
            <a:r>
              <a:rPr lang="zh-CN" altLang="en-US" dirty="0"/>
              <a:t>在</a:t>
            </a:r>
            <a:r>
              <a:rPr lang="en-US" altLang="zh-CN" dirty="0"/>
              <a:t>1979</a:t>
            </a:r>
            <a:r>
              <a:rPr lang="zh-CN" altLang="en-US" dirty="0"/>
              <a:t>年进行的研究已经过去了一段时间、它在行为科学经典中的地位、在科学和政策中的广泛影响，以及对其方法和结论的相关批评，该研究值得以与其影响相称的尺度，公正、有力地重新评估。</a:t>
            </a:r>
          </a:p>
        </p:txBody>
      </p:sp>
    </p:spTree>
    <p:extLst>
      <p:ext uri="{BB962C8B-B14F-4D97-AF65-F5344CB8AC3E}">
        <p14:creationId xmlns:p14="http://schemas.microsoft.com/office/powerpoint/2010/main" val="353751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研究目的</a:t>
            </a:r>
          </a:p>
        </p:txBody>
      </p:sp>
      <p:sp>
        <p:nvSpPr>
          <p:cNvPr id="4" name="灯片编号占位符 3"/>
          <p:cNvSpPr>
            <a:spLocks noGrp="1"/>
          </p:cNvSpPr>
          <p:nvPr>
            <p:ph type="sldNum" sz="quarter" idx="12"/>
          </p:nvPr>
        </p:nvSpPr>
        <p:spPr/>
        <p:txBody>
          <a:bodyPr/>
          <a:lstStyle/>
          <a:p>
            <a:fld id="{5DD3DB80-B894-403A-B48E-6FDC1A72010E}" type="slidenum">
              <a:rPr lang="zh-CN" altLang="en-US" smtClean="0"/>
              <a:pPr/>
              <a:t>4</a:t>
            </a:fld>
            <a:endParaRPr lang="zh-CN" altLang="en-US"/>
          </a:p>
        </p:txBody>
      </p:sp>
      <p:sp>
        <p:nvSpPr>
          <p:cNvPr id="5" name="文本框 4">
            <a:extLst>
              <a:ext uri="{FF2B5EF4-FFF2-40B4-BE49-F238E27FC236}">
                <a16:creationId xmlns:a16="http://schemas.microsoft.com/office/drawing/2014/main" id="{559B38D4-2623-4B57-92EF-762FEAA8F647}"/>
              </a:ext>
            </a:extLst>
          </p:cNvPr>
          <p:cNvSpPr txBox="1"/>
          <p:nvPr/>
        </p:nvSpPr>
        <p:spPr>
          <a:xfrm>
            <a:off x="808522" y="1684422"/>
            <a:ext cx="10711965" cy="2653290"/>
          </a:xfrm>
          <a:prstGeom prst="rect">
            <a:avLst/>
          </a:prstGeom>
          <a:noFill/>
        </p:spPr>
        <p:txBody>
          <a:bodyPr wrap="square" rtlCol="0">
            <a:spAutoFit/>
          </a:bodyPr>
          <a:lstStyle/>
          <a:p>
            <a:pPr>
              <a:lnSpc>
                <a:spcPct val="200000"/>
              </a:lnSpc>
            </a:pPr>
            <a:endParaRPr lang="en-US" altLang="zh-CN" sz="2800" dirty="0"/>
          </a:p>
          <a:p>
            <a:pPr>
              <a:lnSpc>
                <a:spcPct val="200000"/>
              </a:lnSpc>
            </a:pPr>
            <a:r>
              <a:rPr lang="en-US" altLang="zh-CN" sz="2000" dirty="0"/>
              <a:t>1</a:t>
            </a:r>
            <a:r>
              <a:rPr lang="zh-CN" altLang="en-US" sz="2000" dirty="0"/>
              <a:t>、评估行为科学领域最具影响力的一篇论文的研究结果的可重复性</a:t>
            </a:r>
            <a:endParaRPr lang="en-US" altLang="zh-CN" sz="2000" dirty="0"/>
          </a:p>
          <a:p>
            <a:pPr>
              <a:lnSpc>
                <a:spcPct val="200000"/>
              </a:lnSpc>
            </a:pPr>
            <a:r>
              <a:rPr lang="en-US" altLang="zh-CN" sz="2000" dirty="0"/>
              <a:t>2</a:t>
            </a:r>
            <a:r>
              <a:rPr lang="zh-CN" altLang="en-US" sz="2000" dirty="0"/>
              <a:t>、在多种背景或语言的采样基础上，解读再现性的一般主题，如衰减和效果的可交换性</a:t>
            </a:r>
            <a:endParaRPr lang="en-US" altLang="zh-CN" sz="2000" dirty="0"/>
          </a:p>
          <a:p>
            <a:pPr>
              <a:lnSpc>
                <a:spcPct val="200000"/>
              </a:lnSpc>
            </a:pPr>
            <a:endParaRPr lang="en-US" altLang="zh-CN" dirty="0"/>
          </a:p>
        </p:txBody>
      </p:sp>
    </p:spTree>
    <p:extLst>
      <p:ext uri="{BB962C8B-B14F-4D97-AF65-F5344CB8AC3E}">
        <p14:creationId xmlns:p14="http://schemas.microsoft.com/office/powerpoint/2010/main" val="251968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AEE475-25E8-480F-A57B-3909793814D3}"/>
              </a:ext>
            </a:extLst>
          </p:cNvPr>
          <p:cNvSpPr>
            <a:spLocks noGrp="1"/>
          </p:cNvSpPr>
          <p:nvPr>
            <p:ph type="title"/>
          </p:nvPr>
        </p:nvSpPr>
        <p:spPr/>
        <p:txBody>
          <a:bodyPr/>
          <a:lstStyle/>
          <a:p>
            <a:r>
              <a:rPr lang="zh-CN" altLang="en-US" dirty="0"/>
              <a:t>研究方法</a:t>
            </a:r>
          </a:p>
        </p:txBody>
      </p:sp>
      <p:sp>
        <p:nvSpPr>
          <p:cNvPr id="3" name="页脚占位符 2">
            <a:extLst>
              <a:ext uri="{FF2B5EF4-FFF2-40B4-BE49-F238E27FC236}">
                <a16:creationId xmlns:a16="http://schemas.microsoft.com/office/drawing/2014/main" id="{EAB51156-A218-4197-8A53-D910E8D4003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F8DFDE6-3F05-482B-B577-ABD95AAE4B07}"/>
              </a:ext>
            </a:extLst>
          </p:cNvPr>
          <p:cNvSpPr>
            <a:spLocks noGrp="1"/>
          </p:cNvSpPr>
          <p:nvPr>
            <p:ph type="sldNum" sz="quarter" idx="12"/>
          </p:nvPr>
        </p:nvSpPr>
        <p:spPr/>
        <p:txBody>
          <a:bodyPr/>
          <a:lstStyle/>
          <a:p>
            <a:fld id="{5DD3DB80-B894-403A-B48E-6FDC1A72010E}" type="slidenum">
              <a:rPr lang="zh-CN" altLang="en-US" smtClean="0"/>
              <a:pPr/>
              <a:t>5</a:t>
            </a:fld>
            <a:endParaRPr lang="zh-CN" altLang="en-US"/>
          </a:p>
        </p:txBody>
      </p:sp>
      <p:graphicFrame>
        <p:nvGraphicFramePr>
          <p:cNvPr id="5" name="图示 4">
            <a:extLst>
              <a:ext uri="{FF2B5EF4-FFF2-40B4-BE49-F238E27FC236}">
                <a16:creationId xmlns:a16="http://schemas.microsoft.com/office/drawing/2014/main" id="{97715754-7339-4AC1-99ED-DBEDBDCB57F8}"/>
              </a:ext>
            </a:extLst>
          </p:cNvPr>
          <p:cNvGraphicFramePr/>
          <p:nvPr>
            <p:extLst>
              <p:ext uri="{D42A27DB-BD31-4B8C-83A1-F6EECF244321}">
                <p14:modId xmlns:p14="http://schemas.microsoft.com/office/powerpoint/2010/main" val="3312838490"/>
              </p:ext>
            </p:extLst>
          </p:nvPr>
        </p:nvGraphicFramePr>
        <p:xfrm>
          <a:off x="301273" y="1028700"/>
          <a:ext cx="11587864" cy="59410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642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19EDFA-58F3-44A0-AF0C-A20C32EF82D6}"/>
              </a:ext>
            </a:extLst>
          </p:cNvPr>
          <p:cNvSpPr>
            <a:spLocks noGrp="1"/>
          </p:cNvSpPr>
          <p:nvPr>
            <p:ph type="title"/>
          </p:nvPr>
        </p:nvSpPr>
        <p:spPr/>
        <p:txBody>
          <a:bodyPr/>
          <a:lstStyle/>
          <a:p>
            <a:r>
              <a:rPr lang="zh-CN" altLang="en-US" dirty="0"/>
              <a:t>数据来源</a:t>
            </a:r>
          </a:p>
        </p:txBody>
      </p:sp>
      <p:sp>
        <p:nvSpPr>
          <p:cNvPr id="3" name="页脚占位符 2">
            <a:extLst>
              <a:ext uri="{FF2B5EF4-FFF2-40B4-BE49-F238E27FC236}">
                <a16:creationId xmlns:a16="http://schemas.microsoft.com/office/drawing/2014/main" id="{902CC6FD-2671-45D5-B82F-2236117638F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BA0B321-89C3-4977-B4BA-CA5B3E338AF6}"/>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grpSp>
        <p:nvGrpSpPr>
          <p:cNvPr id="7" name="组合 6">
            <a:extLst>
              <a:ext uri="{FF2B5EF4-FFF2-40B4-BE49-F238E27FC236}">
                <a16:creationId xmlns:a16="http://schemas.microsoft.com/office/drawing/2014/main" id="{986DDAA2-A46E-4CDD-9A54-534839631926}"/>
              </a:ext>
            </a:extLst>
          </p:cNvPr>
          <p:cNvGrpSpPr/>
          <p:nvPr/>
        </p:nvGrpSpPr>
        <p:grpSpPr>
          <a:xfrm>
            <a:off x="371476" y="2338496"/>
            <a:ext cx="3238500" cy="2592170"/>
            <a:chOff x="438151" y="2057400"/>
            <a:chExt cx="3238500" cy="2592170"/>
          </a:xfrm>
        </p:grpSpPr>
        <p:sp>
          <p:nvSpPr>
            <p:cNvPr id="6" name="矩形: 折角 5">
              <a:extLst>
                <a:ext uri="{FF2B5EF4-FFF2-40B4-BE49-F238E27FC236}">
                  <a16:creationId xmlns:a16="http://schemas.microsoft.com/office/drawing/2014/main" id="{B36E3F16-894C-4A47-AC01-CF2275407A76}"/>
                </a:ext>
              </a:extLst>
            </p:cNvPr>
            <p:cNvSpPr/>
            <p:nvPr/>
          </p:nvSpPr>
          <p:spPr>
            <a:xfrm>
              <a:off x="438151" y="2057400"/>
              <a:ext cx="3238500" cy="2592170"/>
            </a:xfrm>
            <a:prstGeom prst="foldedCorner">
              <a:avLst/>
            </a:prstGeom>
            <a:effectLst>
              <a:glow rad="228600">
                <a:schemeClr val="accent4">
                  <a:satMod val="175000"/>
                  <a:alpha val="40000"/>
                </a:schemeClr>
              </a:glow>
            </a:effectLst>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8E36F0D3-14AF-4E63-BA4F-66F0CD06DDD0}"/>
                </a:ext>
              </a:extLst>
            </p:cNvPr>
            <p:cNvSpPr txBox="1"/>
            <p:nvPr/>
          </p:nvSpPr>
          <p:spPr>
            <a:xfrm>
              <a:off x="809626" y="2466797"/>
              <a:ext cx="2628900" cy="1477328"/>
            </a:xfrm>
            <a:prstGeom prst="rect">
              <a:avLst/>
            </a:prstGeom>
            <a:noFill/>
          </p:spPr>
          <p:txBody>
            <a:bodyPr wrap="square" rtlCol="0">
              <a:spAutoFit/>
            </a:bodyPr>
            <a:lstStyle/>
            <a:p>
              <a:r>
                <a:rPr lang="en-US" altLang="zh-CN" dirty="0"/>
                <a:t>Kahneman</a:t>
              </a:r>
              <a:r>
                <a:rPr lang="zh-CN" altLang="en-US" dirty="0"/>
                <a:t>和</a:t>
              </a:r>
              <a:r>
                <a:rPr lang="en-US" altLang="zh-CN" dirty="0"/>
                <a:t>Tversky </a:t>
              </a:r>
            </a:p>
            <a:p>
              <a:endParaRPr lang="en-US" altLang="zh-CN" dirty="0"/>
            </a:p>
            <a:p>
              <a:r>
                <a:rPr lang="en-US" altLang="zh-CN" dirty="0"/>
                <a:t>A. Prospect theory: an analysis of decisions under risk. </a:t>
              </a:r>
              <a:endParaRPr lang="zh-CN" altLang="en-US" dirty="0"/>
            </a:p>
          </p:txBody>
        </p:sp>
      </p:grpSp>
      <p:cxnSp>
        <p:nvCxnSpPr>
          <p:cNvPr id="9" name="直接箭头连接符 8">
            <a:extLst>
              <a:ext uri="{FF2B5EF4-FFF2-40B4-BE49-F238E27FC236}">
                <a16:creationId xmlns:a16="http://schemas.microsoft.com/office/drawing/2014/main" id="{470C1FE4-CDA5-4ECF-870B-FB0A16F684AC}"/>
              </a:ext>
            </a:extLst>
          </p:cNvPr>
          <p:cNvCxnSpPr/>
          <p:nvPr/>
        </p:nvCxnSpPr>
        <p:spPr>
          <a:xfrm flipV="1">
            <a:off x="1571625" y="1791052"/>
            <a:ext cx="666750" cy="409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10313032-06B9-45E3-9A1A-03D38A6AFB87}"/>
              </a:ext>
            </a:extLst>
          </p:cNvPr>
          <p:cNvSpPr txBox="1"/>
          <p:nvPr/>
        </p:nvSpPr>
        <p:spPr>
          <a:xfrm>
            <a:off x="2409823" y="1190888"/>
            <a:ext cx="2838451" cy="646331"/>
          </a:xfrm>
          <a:prstGeom prst="rect">
            <a:avLst/>
          </a:prstGeom>
          <a:noFill/>
        </p:spPr>
        <p:txBody>
          <a:bodyPr wrap="square" rtlCol="0">
            <a:spAutoFit/>
          </a:bodyPr>
          <a:lstStyle/>
          <a:p>
            <a:r>
              <a:rPr lang="zh-CN" altLang="en-US" dirty="0"/>
              <a:t>排除两个口头旅游条目和口头概率保险条目</a:t>
            </a:r>
          </a:p>
        </p:txBody>
      </p:sp>
      <p:cxnSp>
        <p:nvCxnSpPr>
          <p:cNvPr id="12" name="直接箭头连接符 11">
            <a:extLst>
              <a:ext uri="{FF2B5EF4-FFF2-40B4-BE49-F238E27FC236}">
                <a16:creationId xmlns:a16="http://schemas.microsoft.com/office/drawing/2014/main" id="{29D3158A-52C4-4E45-B7A4-2B2A7617022B}"/>
              </a:ext>
            </a:extLst>
          </p:cNvPr>
          <p:cNvCxnSpPr/>
          <p:nvPr/>
        </p:nvCxnSpPr>
        <p:spPr>
          <a:xfrm>
            <a:off x="1476375" y="5025005"/>
            <a:ext cx="666750" cy="370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22365E29-7C38-41C6-9713-7B46B2EDE824}"/>
              </a:ext>
            </a:extLst>
          </p:cNvPr>
          <p:cNvSpPr txBox="1"/>
          <p:nvPr/>
        </p:nvSpPr>
        <p:spPr>
          <a:xfrm>
            <a:off x="2143125" y="5535018"/>
            <a:ext cx="2343151" cy="369332"/>
          </a:xfrm>
          <a:prstGeom prst="rect">
            <a:avLst/>
          </a:prstGeom>
          <a:noFill/>
        </p:spPr>
        <p:txBody>
          <a:bodyPr wrap="square" rtlCol="0">
            <a:spAutoFit/>
          </a:bodyPr>
          <a:lstStyle/>
          <a:p>
            <a:r>
              <a:rPr lang="zh-CN" altLang="en-US" dirty="0"/>
              <a:t>调整各项目财物价值</a:t>
            </a:r>
          </a:p>
        </p:txBody>
      </p:sp>
      <p:sp>
        <p:nvSpPr>
          <p:cNvPr id="14" name="箭头: 右 13">
            <a:extLst>
              <a:ext uri="{FF2B5EF4-FFF2-40B4-BE49-F238E27FC236}">
                <a16:creationId xmlns:a16="http://schemas.microsoft.com/office/drawing/2014/main" id="{29579301-8E54-40EB-BBE1-191657BAD566}"/>
              </a:ext>
            </a:extLst>
          </p:cNvPr>
          <p:cNvSpPr/>
          <p:nvPr/>
        </p:nvSpPr>
        <p:spPr>
          <a:xfrm>
            <a:off x="4038600" y="3170867"/>
            <a:ext cx="3019425" cy="758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5290DB09-F544-4960-993F-18847EB14475}"/>
              </a:ext>
            </a:extLst>
          </p:cNvPr>
          <p:cNvSpPr txBox="1"/>
          <p:nvPr/>
        </p:nvSpPr>
        <p:spPr>
          <a:xfrm>
            <a:off x="4486276" y="3902126"/>
            <a:ext cx="2066924" cy="369332"/>
          </a:xfrm>
          <a:prstGeom prst="rect">
            <a:avLst/>
          </a:prstGeom>
          <a:noFill/>
        </p:spPr>
        <p:txBody>
          <a:bodyPr wrap="square" rtlCol="0">
            <a:spAutoFit/>
          </a:bodyPr>
          <a:lstStyle/>
          <a:p>
            <a:r>
              <a:rPr lang="zh-CN" altLang="en-US" dirty="0"/>
              <a:t>有偿抽样（</a:t>
            </a:r>
            <a:r>
              <a:rPr lang="en-US" altLang="zh-CN" dirty="0"/>
              <a:t>26.2%</a:t>
            </a:r>
            <a:r>
              <a:rPr lang="zh-CN" altLang="en-US" dirty="0"/>
              <a:t>）</a:t>
            </a:r>
          </a:p>
        </p:txBody>
      </p:sp>
      <p:sp>
        <p:nvSpPr>
          <p:cNvPr id="16" name="文本框 15">
            <a:extLst>
              <a:ext uri="{FF2B5EF4-FFF2-40B4-BE49-F238E27FC236}">
                <a16:creationId xmlns:a16="http://schemas.microsoft.com/office/drawing/2014/main" id="{BD0FB450-62AB-4FA8-A810-FBA26B8ED5B0}"/>
              </a:ext>
            </a:extLst>
          </p:cNvPr>
          <p:cNvSpPr txBox="1"/>
          <p:nvPr/>
        </p:nvSpPr>
        <p:spPr>
          <a:xfrm>
            <a:off x="4486276" y="2911456"/>
            <a:ext cx="2200275" cy="369332"/>
          </a:xfrm>
          <a:prstGeom prst="rect">
            <a:avLst/>
          </a:prstGeom>
          <a:noFill/>
        </p:spPr>
        <p:txBody>
          <a:bodyPr wrap="square" rtlCol="0">
            <a:spAutoFit/>
          </a:bodyPr>
          <a:lstStyle/>
          <a:p>
            <a:r>
              <a:rPr lang="zh-CN" altLang="en-US" dirty="0"/>
              <a:t>直接抽样（</a:t>
            </a:r>
            <a:r>
              <a:rPr lang="en-US" altLang="zh-CN" dirty="0"/>
              <a:t>73.8%</a:t>
            </a:r>
            <a:r>
              <a:rPr lang="zh-CN" altLang="en-US" dirty="0"/>
              <a:t>）</a:t>
            </a:r>
          </a:p>
        </p:txBody>
      </p:sp>
      <p:sp>
        <p:nvSpPr>
          <p:cNvPr id="17" name="文本框 16">
            <a:extLst>
              <a:ext uri="{FF2B5EF4-FFF2-40B4-BE49-F238E27FC236}">
                <a16:creationId xmlns:a16="http://schemas.microsoft.com/office/drawing/2014/main" id="{34F9070A-22F7-4151-894E-7969465CC2EC}"/>
              </a:ext>
            </a:extLst>
          </p:cNvPr>
          <p:cNvSpPr txBox="1"/>
          <p:nvPr/>
        </p:nvSpPr>
        <p:spPr>
          <a:xfrm>
            <a:off x="7562851" y="3193813"/>
            <a:ext cx="3457575"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19</a:t>
            </a:r>
            <a:r>
              <a:rPr lang="zh-CN" altLang="en-US" dirty="0"/>
              <a:t>个国家的</a:t>
            </a:r>
            <a:r>
              <a:rPr lang="en-US" altLang="zh-CN" dirty="0"/>
              <a:t>4098</a:t>
            </a:r>
            <a:r>
              <a:rPr lang="zh-CN" altLang="en-US" dirty="0"/>
              <a:t>名参与者，涵盖</a:t>
            </a:r>
            <a:r>
              <a:rPr lang="en-US" altLang="zh-CN" dirty="0"/>
              <a:t>13</a:t>
            </a:r>
            <a:r>
              <a:rPr lang="zh-CN" altLang="en-US" dirty="0"/>
              <a:t>种语言</a:t>
            </a:r>
          </a:p>
        </p:txBody>
      </p:sp>
      <p:pic>
        <p:nvPicPr>
          <p:cNvPr id="18" name="图片 17">
            <a:extLst>
              <a:ext uri="{FF2B5EF4-FFF2-40B4-BE49-F238E27FC236}">
                <a16:creationId xmlns:a16="http://schemas.microsoft.com/office/drawing/2014/main" id="{736CE0BE-294C-46EF-96E9-1A1A0D05FE20}"/>
              </a:ext>
            </a:extLst>
          </p:cNvPr>
          <p:cNvPicPr>
            <a:picLocks noChangeAspect="1"/>
          </p:cNvPicPr>
          <p:nvPr/>
        </p:nvPicPr>
        <p:blipFill>
          <a:blip r:embed="rId2"/>
          <a:stretch>
            <a:fillRect/>
          </a:stretch>
        </p:blipFill>
        <p:spPr>
          <a:xfrm>
            <a:off x="2285402" y="47362"/>
            <a:ext cx="7506894" cy="6770368"/>
          </a:xfrm>
          <a:prstGeom prst="rect">
            <a:avLst/>
          </a:prstGeom>
        </p:spPr>
      </p:pic>
    </p:spTree>
    <p:extLst>
      <p:ext uri="{BB962C8B-B14F-4D97-AF65-F5344CB8AC3E}">
        <p14:creationId xmlns:p14="http://schemas.microsoft.com/office/powerpoint/2010/main" val="6539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14" grpId="0" animBg="1"/>
      <p:bldP spid="15" grpId="0"/>
      <p:bldP spid="16" grpId="0"/>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D0372F46-7CF6-4C72-989F-0D03948444B8}"/>
              </a:ext>
            </a:extLst>
          </p:cNvPr>
          <p:cNvSpPr>
            <a:spLocks noGrp="1"/>
          </p:cNvSpPr>
          <p:nvPr>
            <p:ph type="title"/>
          </p:nvPr>
        </p:nvSpPr>
        <p:spPr>
          <a:xfrm>
            <a:off x="2151380" y="2696210"/>
            <a:ext cx="5419185" cy="895350"/>
          </a:xfrm>
        </p:spPr>
        <p:txBody>
          <a:bodyPr>
            <a:normAutofit/>
          </a:bodyPr>
          <a:lstStyle/>
          <a:p>
            <a:r>
              <a:rPr lang="zh-CN" altLang="en-US" sz="3600" b="0" dirty="0">
                <a:ln w="0"/>
                <a:solidFill>
                  <a:schemeClr val="accent1"/>
                </a:solidFill>
                <a:effectLst>
                  <a:outerShdw blurRad="38100" dist="25400" dir="5400000" algn="ctr" rotWithShape="0">
                    <a:srgbClr val="6E747A">
                      <a:alpha val="43000"/>
                    </a:srgbClr>
                  </a:outerShdw>
                </a:effectLst>
              </a:rPr>
              <a:t>研究思路</a:t>
            </a:r>
          </a:p>
        </p:txBody>
      </p:sp>
      <p:sp>
        <p:nvSpPr>
          <p:cNvPr id="4" name="灯片编号占位符 3">
            <a:extLst>
              <a:ext uri="{FF2B5EF4-FFF2-40B4-BE49-F238E27FC236}">
                <a16:creationId xmlns:a16="http://schemas.microsoft.com/office/drawing/2014/main" id="{5ED8BF56-29BE-4693-88C1-F072FA3F88D5}"/>
              </a:ext>
            </a:extLst>
          </p:cNvPr>
          <p:cNvSpPr>
            <a:spLocks noGrp="1"/>
          </p:cNvSpPr>
          <p:nvPr>
            <p:ph type="sldNum" sz="quarter" idx="4294967295"/>
          </p:nvPr>
        </p:nvSpPr>
        <p:spPr>
          <a:xfrm>
            <a:off x="9282113" y="6240463"/>
            <a:ext cx="2909887" cy="206375"/>
          </a:xfrm>
        </p:spPr>
        <p:txBody>
          <a:bodyPr/>
          <a:lstStyle/>
          <a:p>
            <a:fld id="{5DD3DB80-B894-403A-B48E-6FDC1A72010E}" type="slidenum">
              <a:rPr lang="zh-CN" altLang="en-US" smtClean="0"/>
              <a:pPr/>
              <a:t>7</a:t>
            </a:fld>
            <a:endParaRPr lang="zh-CN" altLang="en-US"/>
          </a:p>
        </p:txBody>
      </p:sp>
    </p:spTree>
    <p:extLst>
      <p:ext uri="{BB962C8B-B14F-4D97-AF65-F5344CB8AC3E}">
        <p14:creationId xmlns:p14="http://schemas.microsoft.com/office/powerpoint/2010/main" val="1876523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0E4212-C4F7-4E0D-94BF-0A37AE612C1E}"/>
              </a:ext>
            </a:extLst>
          </p:cNvPr>
          <p:cNvSpPr>
            <a:spLocks noGrp="1"/>
          </p:cNvSpPr>
          <p:nvPr>
            <p:ph type="title"/>
          </p:nvPr>
        </p:nvSpPr>
        <p:spPr>
          <a:xfrm>
            <a:off x="488949" y="0"/>
            <a:ext cx="10850563" cy="1028699"/>
          </a:xfrm>
        </p:spPr>
        <p:txBody>
          <a:bodyPr/>
          <a:lstStyle/>
          <a:p>
            <a:r>
              <a:rPr lang="zh-CN" altLang="en-US" dirty="0"/>
              <a:t>数据清洗</a:t>
            </a:r>
          </a:p>
        </p:txBody>
      </p:sp>
      <p:sp>
        <p:nvSpPr>
          <p:cNvPr id="4" name="灯片编号占位符 3">
            <a:extLst>
              <a:ext uri="{FF2B5EF4-FFF2-40B4-BE49-F238E27FC236}">
                <a16:creationId xmlns:a16="http://schemas.microsoft.com/office/drawing/2014/main" id="{2321AF47-4C87-4EBA-8E59-4285A9F7C3ED}"/>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graphicFrame>
        <p:nvGraphicFramePr>
          <p:cNvPr id="5" name="图示 4">
            <a:extLst>
              <a:ext uri="{FF2B5EF4-FFF2-40B4-BE49-F238E27FC236}">
                <a16:creationId xmlns:a16="http://schemas.microsoft.com/office/drawing/2014/main" id="{723A1270-516B-472F-83EB-EA98E81F7C27}"/>
              </a:ext>
            </a:extLst>
          </p:cNvPr>
          <p:cNvGraphicFramePr/>
          <p:nvPr>
            <p:extLst>
              <p:ext uri="{D42A27DB-BD31-4B8C-83A1-F6EECF244321}">
                <p14:modId xmlns:p14="http://schemas.microsoft.com/office/powerpoint/2010/main" val="1956064268"/>
              </p:ext>
            </p:extLst>
          </p:nvPr>
        </p:nvGraphicFramePr>
        <p:xfrm>
          <a:off x="-2203449" y="1182684"/>
          <a:ext cx="11569701" cy="51609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图示 5">
            <a:extLst>
              <a:ext uri="{FF2B5EF4-FFF2-40B4-BE49-F238E27FC236}">
                <a16:creationId xmlns:a16="http://schemas.microsoft.com/office/drawing/2014/main" id="{B3A95425-8B17-44A4-8E8A-18809C425262}"/>
              </a:ext>
            </a:extLst>
          </p:cNvPr>
          <p:cNvGraphicFramePr/>
          <p:nvPr>
            <p:extLst>
              <p:ext uri="{D42A27DB-BD31-4B8C-83A1-F6EECF244321}">
                <p14:modId xmlns:p14="http://schemas.microsoft.com/office/powerpoint/2010/main" val="2754486461"/>
              </p:ext>
            </p:extLst>
          </p:nvPr>
        </p:nvGraphicFramePr>
        <p:xfrm>
          <a:off x="4800807" y="821796"/>
          <a:ext cx="812800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文本框 8">
            <a:extLst>
              <a:ext uri="{FF2B5EF4-FFF2-40B4-BE49-F238E27FC236}">
                <a16:creationId xmlns:a16="http://schemas.microsoft.com/office/drawing/2014/main" id="{1FC1811E-68DA-4D95-BC17-6D7F3C194AE9}"/>
              </a:ext>
            </a:extLst>
          </p:cNvPr>
          <p:cNvSpPr txBox="1"/>
          <p:nvPr/>
        </p:nvSpPr>
        <p:spPr>
          <a:xfrm>
            <a:off x="9183329" y="3886505"/>
            <a:ext cx="3149600" cy="830997"/>
          </a:xfrm>
          <a:prstGeom prst="rect">
            <a:avLst/>
          </a:prstGeom>
          <a:noFill/>
        </p:spPr>
        <p:txBody>
          <a:bodyPr wrap="square" rtlCol="0">
            <a:spAutoFit/>
          </a:bodyPr>
          <a:lstStyle/>
          <a:p>
            <a:r>
              <a:rPr lang="zh-CN" altLang="en-US" sz="1600" dirty="0">
                <a:solidFill>
                  <a:srgbClr val="000000">
                    <a:hueOff val="0"/>
                    <a:satOff val="0"/>
                    <a:lumOff val="0"/>
                    <a:alphaOff val="0"/>
                  </a:srgbClr>
                </a:solidFill>
                <a:latin typeface="Arial"/>
                <a:ea typeface="微软雅黑"/>
              </a:rPr>
              <a:t>严格遵循预注册的排除标准（未通过注意检查的参与者以及完成时间过长或过短的参与者）</a:t>
            </a:r>
          </a:p>
        </p:txBody>
      </p:sp>
    </p:spTree>
    <p:extLst>
      <p:ext uri="{BB962C8B-B14F-4D97-AF65-F5344CB8AC3E}">
        <p14:creationId xmlns:p14="http://schemas.microsoft.com/office/powerpoint/2010/main" val="1506169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B501B1-14A3-41C5-91DB-0CF490DCB452}"/>
              </a:ext>
            </a:extLst>
          </p:cNvPr>
          <p:cNvSpPr>
            <a:spLocks noGrp="1"/>
          </p:cNvSpPr>
          <p:nvPr>
            <p:ph type="title"/>
          </p:nvPr>
        </p:nvSpPr>
        <p:spPr/>
        <p:txBody>
          <a:bodyPr/>
          <a:lstStyle/>
          <a:p>
            <a:r>
              <a:rPr lang="zh-CN" altLang="en-US" dirty="0"/>
              <a:t>合并分析（针对项目）</a:t>
            </a:r>
          </a:p>
        </p:txBody>
      </p:sp>
      <p:sp>
        <p:nvSpPr>
          <p:cNvPr id="4" name="灯片编号占位符 3">
            <a:extLst>
              <a:ext uri="{FF2B5EF4-FFF2-40B4-BE49-F238E27FC236}">
                <a16:creationId xmlns:a16="http://schemas.microsoft.com/office/drawing/2014/main" id="{26D0193B-7D4A-4F08-8E79-E2B0D1BB88CA}"/>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6" name="文本框 5">
            <a:extLst>
              <a:ext uri="{FF2B5EF4-FFF2-40B4-BE49-F238E27FC236}">
                <a16:creationId xmlns:a16="http://schemas.microsoft.com/office/drawing/2014/main" id="{EA9FD7A0-E062-4310-A62E-3F1D581656DF}"/>
              </a:ext>
            </a:extLst>
          </p:cNvPr>
          <p:cNvSpPr txBox="1"/>
          <p:nvPr/>
        </p:nvSpPr>
        <p:spPr>
          <a:xfrm>
            <a:off x="446087" y="1248872"/>
            <a:ext cx="11074400" cy="369332"/>
          </a:xfrm>
          <a:prstGeom prst="rect">
            <a:avLst/>
          </a:prstGeom>
          <a:noFill/>
        </p:spPr>
        <p:txBody>
          <a:bodyPr wrap="square">
            <a:spAutoFit/>
          </a:bodyPr>
          <a:lstStyle/>
          <a:p>
            <a:r>
              <a:rPr lang="zh-CN" altLang="en-US" dirty="0"/>
              <a:t>将所有国家的信息结合起来，使用最大似然估计，根据对数概率估计合并效应，然后将对数概率转换成比例</a:t>
            </a:r>
          </a:p>
        </p:txBody>
      </p:sp>
      <p:pic>
        <p:nvPicPr>
          <p:cNvPr id="7" name="图片 6">
            <a:extLst>
              <a:ext uri="{FF2B5EF4-FFF2-40B4-BE49-F238E27FC236}">
                <a16:creationId xmlns:a16="http://schemas.microsoft.com/office/drawing/2014/main" id="{235B0D43-4A22-4282-BC82-0AE0B9CC67C1}"/>
              </a:ext>
            </a:extLst>
          </p:cNvPr>
          <p:cNvPicPr>
            <a:picLocks noChangeAspect="1"/>
          </p:cNvPicPr>
          <p:nvPr/>
        </p:nvPicPr>
        <p:blipFill rotWithShape="1">
          <a:blip r:embed="rId3"/>
          <a:srcRect t="1600" r="384" b="48609"/>
          <a:stretch/>
        </p:blipFill>
        <p:spPr>
          <a:xfrm>
            <a:off x="270984" y="1663471"/>
            <a:ext cx="10317563" cy="3363544"/>
          </a:xfrm>
          <a:prstGeom prst="rect">
            <a:avLst/>
          </a:prstGeom>
        </p:spPr>
      </p:pic>
      <p:sp>
        <p:nvSpPr>
          <p:cNvPr id="9" name="文本框 8">
            <a:extLst>
              <a:ext uri="{FF2B5EF4-FFF2-40B4-BE49-F238E27FC236}">
                <a16:creationId xmlns:a16="http://schemas.microsoft.com/office/drawing/2014/main" id="{78BFC019-647A-4F30-AC80-FBDDB3EFB216}"/>
              </a:ext>
            </a:extLst>
          </p:cNvPr>
          <p:cNvSpPr txBox="1"/>
          <p:nvPr/>
        </p:nvSpPr>
        <p:spPr>
          <a:xfrm>
            <a:off x="270984" y="6343653"/>
            <a:ext cx="11648441" cy="400110"/>
          </a:xfrm>
          <a:prstGeom prst="rect">
            <a:avLst/>
          </a:prstGeom>
          <a:noFill/>
        </p:spPr>
        <p:txBody>
          <a:bodyPr wrap="square">
            <a:spAutoFit/>
          </a:bodyPr>
          <a:lstStyle/>
          <a:p>
            <a:r>
              <a:rPr lang="en-US" altLang="zh-CN" sz="1000" dirty="0"/>
              <a:t>Kahneman</a:t>
            </a:r>
            <a:r>
              <a:rPr lang="zh-CN" altLang="en-US" sz="1000" dirty="0"/>
              <a:t>和</a:t>
            </a:r>
            <a:r>
              <a:rPr lang="en-US" altLang="zh-CN" sz="1000" dirty="0"/>
              <a:t>T </a:t>
            </a:r>
            <a:r>
              <a:rPr lang="en-US" altLang="zh-CN" sz="1000" dirty="0" err="1"/>
              <a:t>versky</a:t>
            </a:r>
            <a:r>
              <a:rPr lang="zh-CN" altLang="en-US" sz="1000" dirty="0"/>
              <a:t>在</a:t>
            </a:r>
            <a:r>
              <a:rPr lang="en-US" altLang="zh-CN" sz="1000" dirty="0"/>
              <a:t>1979</a:t>
            </a:r>
            <a:r>
              <a:rPr lang="zh-CN" altLang="en-US" sz="1000" dirty="0"/>
              <a:t>年报告的效应</a:t>
            </a:r>
            <a:r>
              <a:rPr lang="en-US" altLang="zh-CN" sz="1000" dirty="0"/>
              <a:t>(</a:t>
            </a:r>
            <a:r>
              <a:rPr lang="zh-CN" altLang="en-US" sz="1000" dirty="0"/>
              <a:t>黑色条</a:t>
            </a:r>
            <a:r>
              <a:rPr lang="en-US" altLang="zh-CN" sz="1000" dirty="0"/>
              <a:t>)</a:t>
            </a:r>
            <a:r>
              <a:rPr lang="zh-CN" altLang="en-US" sz="1000" dirty="0"/>
              <a:t>，红色和橙色的条是合并的结果，误差条表示</a:t>
            </a:r>
            <a:r>
              <a:rPr lang="en-US" altLang="zh-CN" sz="1000" dirty="0"/>
              <a:t>95%</a:t>
            </a:r>
            <a:r>
              <a:rPr lang="zh-CN" altLang="en-US" sz="1000" dirty="0"/>
              <a:t>的置信区间。</a:t>
            </a:r>
            <a:r>
              <a:rPr lang="en-US" altLang="zh-CN" sz="1000" dirty="0"/>
              <a:t>NA:</a:t>
            </a:r>
            <a:r>
              <a:rPr lang="zh-CN" altLang="en-US" sz="1000" dirty="0"/>
              <a:t>第</a:t>
            </a:r>
            <a:r>
              <a:rPr lang="en-US" altLang="zh-CN" sz="1000" dirty="0"/>
              <a:t>8</a:t>
            </a:r>
            <a:r>
              <a:rPr lang="zh-CN" altLang="en-US" sz="1000" dirty="0"/>
              <a:t>项在</a:t>
            </a:r>
            <a:r>
              <a:rPr lang="en-US" altLang="zh-CN" sz="1000" dirty="0"/>
              <a:t>1979</a:t>
            </a:r>
            <a:r>
              <a:rPr lang="zh-CN" altLang="en-US" sz="1000" dirty="0"/>
              <a:t>年的论文中并不重要，因此不可能复制。虚线表示参与者在该项目中</a:t>
            </a:r>
            <a:r>
              <a:rPr lang="en-US" altLang="zh-CN" sz="1000" dirty="0"/>
              <a:t>50%</a:t>
            </a:r>
            <a:r>
              <a:rPr lang="zh-CN" altLang="en-US" sz="1000" dirty="0"/>
              <a:t>的时间会选择</a:t>
            </a:r>
            <a:r>
              <a:rPr lang="en-US" altLang="zh-CN" sz="1000" dirty="0"/>
              <a:t>A</a:t>
            </a:r>
            <a:r>
              <a:rPr lang="zh-CN" altLang="en-US" sz="1000" dirty="0"/>
              <a:t>选项，表示相对于</a:t>
            </a:r>
            <a:r>
              <a:rPr lang="en-US" altLang="zh-CN" sz="1000" dirty="0"/>
              <a:t>B</a:t>
            </a:r>
            <a:r>
              <a:rPr lang="zh-CN" altLang="en-US" sz="1000" dirty="0"/>
              <a:t>选项的漠不关心。</a:t>
            </a:r>
          </a:p>
        </p:txBody>
      </p:sp>
      <p:sp>
        <p:nvSpPr>
          <p:cNvPr id="10" name="文本框 9">
            <a:extLst>
              <a:ext uri="{FF2B5EF4-FFF2-40B4-BE49-F238E27FC236}">
                <a16:creationId xmlns:a16="http://schemas.microsoft.com/office/drawing/2014/main" id="{40CB7FF0-DE62-4C98-BF11-9B088F2FF710}"/>
              </a:ext>
            </a:extLst>
          </p:cNvPr>
          <p:cNvSpPr txBox="1"/>
          <p:nvPr/>
        </p:nvSpPr>
        <p:spPr>
          <a:xfrm>
            <a:off x="9700575" y="2738964"/>
            <a:ext cx="2278857" cy="923330"/>
          </a:xfrm>
          <a:prstGeom prst="rect">
            <a:avLst/>
          </a:prstGeom>
          <a:noFill/>
        </p:spPr>
        <p:txBody>
          <a:bodyPr wrap="square" rtlCol="0">
            <a:spAutoFit/>
          </a:bodyPr>
          <a:lstStyle/>
          <a:p>
            <a:r>
              <a:rPr lang="zh-CN" altLang="en-US" dirty="0"/>
              <a:t>成功复制的标准：在与原始研究相同的方向上检测出显著效果</a:t>
            </a:r>
          </a:p>
        </p:txBody>
      </p:sp>
      <p:sp>
        <p:nvSpPr>
          <p:cNvPr id="11" name="文本框 10">
            <a:extLst>
              <a:ext uri="{FF2B5EF4-FFF2-40B4-BE49-F238E27FC236}">
                <a16:creationId xmlns:a16="http://schemas.microsoft.com/office/drawing/2014/main" id="{9B8BFCED-2D9C-43B4-8CF5-00F0A4B62324}"/>
              </a:ext>
            </a:extLst>
          </p:cNvPr>
          <p:cNvSpPr txBox="1"/>
          <p:nvPr/>
        </p:nvSpPr>
        <p:spPr>
          <a:xfrm>
            <a:off x="964564" y="5194529"/>
            <a:ext cx="7569836" cy="1200329"/>
          </a:xfrm>
          <a:prstGeom prst="rect">
            <a:avLst/>
          </a:prstGeom>
          <a:noFill/>
        </p:spPr>
        <p:txBody>
          <a:bodyPr wrap="square" rtlCol="0">
            <a:spAutoFit/>
          </a:bodyPr>
          <a:lstStyle/>
          <a:p>
            <a:r>
              <a:rPr lang="zh-CN" altLang="en-US" dirty="0"/>
              <a:t>总体复制率：</a:t>
            </a:r>
            <a:r>
              <a:rPr lang="en-US" altLang="zh-CN" dirty="0"/>
              <a:t>16/17</a:t>
            </a:r>
            <a:r>
              <a:rPr lang="zh-CN" altLang="en-US" dirty="0"/>
              <a:t>（</a:t>
            </a:r>
            <a:r>
              <a:rPr lang="en-US" altLang="zh-CN" dirty="0"/>
              <a:t>94.1%)</a:t>
            </a:r>
          </a:p>
          <a:p>
            <a:r>
              <a:rPr lang="zh-CN" altLang="en-US" dirty="0"/>
              <a:t>所有重要影响都与原始研究相同：</a:t>
            </a:r>
            <a:r>
              <a:rPr lang="en-US" altLang="zh-CN" dirty="0"/>
              <a:t>15/16</a:t>
            </a:r>
            <a:r>
              <a:rPr lang="zh-CN" altLang="en-US" dirty="0"/>
              <a:t>（</a:t>
            </a:r>
            <a:r>
              <a:rPr lang="en-US" altLang="zh-CN" dirty="0"/>
              <a:t>93.8%</a:t>
            </a:r>
            <a:r>
              <a:rPr lang="zh-CN" altLang="en-US" dirty="0"/>
              <a:t>）</a:t>
            </a:r>
            <a:endParaRPr lang="en-US" altLang="zh-CN" dirty="0"/>
          </a:p>
          <a:p>
            <a:r>
              <a:rPr lang="zh-CN" altLang="en-US" dirty="0"/>
              <a:t>各国的效应大小存在系统性的变化。（</a:t>
            </a:r>
            <a:r>
              <a:rPr lang="en-US" altLang="zh-CN" dirty="0"/>
              <a:t>q</a:t>
            </a:r>
            <a:r>
              <a:rPr lang="zh-CN" altLang="en-US" dirty="0"/>
              <a:t>检验对所有项目均有显著性）</a:t>
            </a:r>
            <a:endParaRPr lang="en-US" altLang="zh-CN" dirty="0"/>
          </a:p>
          <a:p>
            <a:endParaRPr lang="zh-CN" altLang="en-US" dirty="0"/>
          </a:p>
        </p:txBody>
      </p:sp>
    </p:spTree>
    <p:extLst>
      <p:ext uri="{BB962C8B-B14F-4D97-AF65-F5344CB8AC3E}">
        <p14:creationId xmlns:p14="http://schemas.microsoft.com/office/powerpoint/2010/main" val="4193967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83f69f9a-b8bc-4b2f-b5f7-5f394c2dd0ba"/>
</p:tagLst>
</file>

<file path=ppt/tags/tag2.xml><?xml version="1.0" encoding="utf-8"?>
<p:tagLst xmlns:a="http://schemas.openxmlformats.org/drawingml/2006/main" xmlns:r="http://schemas.openxmlformats.org/officeDocument/2006/relationships" xmlns:p="http://schemas.openxmlformats.org/presentationml/2006/main">
  <p:tag name="ISLIDE.VECTOR" val="da759e8c-a566-48ab-a48b-07c97d1662a0"/>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themeOverride>
</file>

<file path=ppt/theme/themeOverride2.xml><?xml version="1.0" encoding="utf-8"?>
<a:themeOverride xmlns:a="http://schemas.openxmlformats.org/drawingml/2006/main">
  <a:clrScheme name="房利美">
    <a:dk1>
      <a:srgbClr val="000000"/>
    </a:dk1>
    <a:lt1>
      <a:srgbClr val="FFFFFF"/>
    </a:lt1>
    <a:dk2>
      <a:srgbClr val="768394"/>
    </a:dk2>
    <a:lt2>
      <a:srgbClr val="F0F0F0"/>
    </a:lt2>
    <a:accent1>
      <a:srgbClr val="1F9EC4"/>
    </a:accent1>
    <a:accent2>
      <a:srgbClr val="B3D9E2"/>
    </a:accent2>
    <a:accent3>
      <a:srgbClr val="94C4C2"/>
    </a:accent3>
    <a:accent4>
      <a:srgbClr val="1096A8"/>
    </a:accent4>
    <a:accent5>
      <a:srgbClr val="5F5F5F"/>
    </a:accent5>
    <a:accent6>
      <a:srgbClr val="525252"/>
    </a:accent6>
    <a:hlink>
      <a:srgbClr val="4276AA"/>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1123</TotalTime>
  <Words>1892</Words>
  <Application>Microsoft Office PowerPoint</Application>
  <PresentationFormat>宽屏</PresentationFormat>
  <Paragraphs>158</Paragraphs>
  <Slides>22</Slides>
  <Notes>5</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8" baseType="lpstr">
      <vt:lpstr>Arial</vt:lpstr>
      <vt:lpstr>Calibri</vt:lpstr>
      <vt:lpstr>Cambria Math</vt:lpstr>
      <vt:lpstr>Wingdings</vt:lpstr>
      <vt:lpstr>主题5</vt:lpstr>
      <vt:lpstr>think-cell Slide</vt:lpstr>
      <vt:lpstr>Replicating patterns of prospect theory for decision under risk 风险决策中前景理论的复制模式</vt:lpstr>
      <vt:lpstr>PowerPoint 演示文稿</vt:lpstr>
      <vt:lpstr>研究背景</vt:lpstr>
      <vt:lpstr>研究目的</vt:lpstr>
      <vt:lpstr>研究方法</vt:lpstr>
      <vt:lpstr>数据来源</vt:lpstr>
      <vt:lpstr>研究思路</vt:lpstr>
      <vt:lpstr>数据清洗</vt:lpstr>
      <vt:lpstr>合并分析（针对项目）</vt:lpstr>
      <vt:lpstr>非合并分析（针对项目）</vt:lpstr>
      <vt:lpstr>PowerPoint 演示文稿</vt:lpstr>
      <vt:lpstr>评估我们的发现在多大程度上归因于抽样变异</vt:lpstr>
      <vt:lpstr>测试人口统计变量是否可靠地影响选择</vt:lpstr>
      <vt:lpstr>合并分析（针对理论对比对）</vt:lpstr>
      <vt:lpstr>非合并分析（针对理论对比对）</vt:lpstr>
      <vt:lpstr>PowerPoint 演示文稿</vt:lpstr>
      <vt:lpstr>研究受访者内部的选择模式来评估前景理论</vt:lpstr>
      <vt:lpstr>检验厌恶损失的认知是否调节了所观察到的对比效应</vt:lpstr>
      <vt:lpstr>研究结论</vt:lpstr>
      <vt:lpstr>与Millroth等人相比的优点</vt:lpstr>
      <vt:lpstr>不足</vt:lpstr>
      <vt:lpstr>Thanks </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16</cp:revision>
  <cp:lastPrinted>2018-06-26T16:00:00Z</cp:lastPrinted>
  <dcterms:created xsi:type="dcterms:W3CDTF">2018-06-26T16:00:00Z</dcterms:created>
  <dcterms:modified xsi:type="dcterms:W3CDTF">2021-10-10T06:44:29Z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ies>
</file>