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3.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46" r:id="rId2"/>
    <p:sldId id="345" r:id="rId3"/>
    <p:sldId id="347" r:id="rId4"/>
    <p:sldId id="333" r:id="rId5"/>
    <p:sldId id="349" r:id="rId6"/>
    <p:sldId id="334" r:id="rId7"/>
    <p:sldId id="344" r:id="rId8"/>
    <p:sldId id="336" r:id="rId9"/>
    <p:sldId id="337" r:id="rId10"/>
    <p:sldId id="343" r:id="rId11"/>
    <p:sldId id="34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A5B8E-E5DE-48D3-900A-4D71ECA243B6}" type="datetimeFigureOut">
              <a:rPr lang="zh-CN" altLang="en-US" smtClean="0"/>
              <a:t>2023-10-25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94CB7-C819-4A64-8BFF-FF3E56B2DC91}" type="slidenum">
              <a:rPr lang="zh-CN" altLang="en-US" smtClean="0"/>
              <a:t>‹#›</a:t>
            </a:fld>
            <a:endParaRPr lang="zh-CN" altLang="en-US"/>
          </a:p>
        </p:txBody>
      </p:sp>
    </p:spTree>
    <p:extLst>
      <p:ext uri="{BB962C8B-B14F-4D97-AF65-F5344CB8AC3E}">
        <p14:creationId xmlns:p14="http://schemas.microsoft.com/office/powerpoint/2010/main" val="222341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去趋势：特定系列除以其商店的总体销售。滚动窗口是7的倍数，以便能够独立于每周的季节性来检测上升趋势或下降趋势。</a:t>
            </a:r>
          </a:p>
          <a:p>
            <a:r>
              <a:rPr lang="zh-CN" altLang="en-US"/>
              <a:t>过去3、7、15、30、100天的指数加权移动平均线</a:t>
            </a:r>
          </a:p>
          <a:p>
            <a:r>
              <a:rPr lang="zh-CN" altLang="en-US"/>
              <a:t>上述每个特征，在去趋势销售上执行</a:t>
            </a:r>
          </a:p>
          <a:p>
            <a:r>
              <a:rPr lang="zh-CN" altLang="en-US"/>
              <a:t>过去7、14、28、56、112天内非零销售天数的百分比</a:t>
            </a:r>
          </a:p>
          <a:p>
            <a:r>
              <a:rPr lang="zh-CN" altLang="en-US"/>
              <a:t>移动平均线的对和差</a:t>
            </a:r>
          </a:p>
          <a:p>
            <a:r>
              <a:rPr lang="zh-CN" altLang="en-US"/>
              <a:t>前十天中每一天的先前销售</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000" dirty="0">
                <a:sym typeface="+mn-ea"/>
              </a:rPr>
              <a:t>随机缩放（randomize scaling）</a:t>
            </a:r>
            <a:endParaRPr lang="zh-CN" altLang="en-US" sz="1000" dirty="0"/>
          </a:p>
          <a:p>
            <a:r>
              <a:rPr lang="zh-CN" altLang="en-US" sz="1000" dirty="0">
                <a:sym typeface="+mn-ea"/>
              </a:rPr>
              <a:t>1. `scaler = np.exp(SCALE_RANGE * random.normal(0, 1, len(x))`：首先，根据指定的缩放范围（`SCALE_RANGE`）和数据的长度（`len(x)`），使用正态分布随机生成一个与数据长度相同的随机数数组。然后，通过指数函数（`np.exp()`）对随机数进行指数化处理，得到一个缩放系数数组（`scaler`）。</a:t>
            </a:r>
            <a:endParaRPr lang="zh-CN" altLang="en-US" sz="1000" dirty="0"/>
          </a:p>
          <a:p>
            <a:r>
              <a:rPr lang="zh-CN" altLang="en-US" sz="1000" dirty="0">
                <a:sym typeface="+mn-ea"/>
              </a:rPr>
              <a:t>2. `for col in [c for c in X.columns if ‘quantity_’ in c and ‘ratio’ not in c]:`：接下来，对于数据集（`X`）中所有的列名（`X.columns`），筛选出满足条件的列名，即包含字符串"quantity_"但不包含"ratio"的列名。</a:t>
            </a:r>
            <a:endParaRPr lang="zh-CN" altLang="en-US" sz="1000" dirty="0"/>
          </a:p>
          <a:p>
            <a:r>
              <a:rPr lang="zh-CN" altLang="en-US" sz="1000" dirty="0">
                <a:sym typeface="+mn-ea"/>
              </a:rPr>
              <a:t>3. `X[col] *= scaler`：对于满足条件的列名，将其对应的数据（`X[col]`）与缩放系数数组（`scaler`）进行逐元素相乘的操作，实现对该列数据的随机缩放。</a:t>
            </a:r>
            <a:endParaRPr lang="zh-CN" altLang="en-US" sz="1000" dirty="0"/>
          </a:p>
          <a:p>
            <a:r>
              <a:rPr lang="zh-CN" altLang="en-US" sz="1000" dirty="0">
                <a:sym typeface="+mn-ea"/>
              </a:rPr>
              <a:t>4. `y *= scaler`：对目标变量（`y`）进行与缩放系数数组（`scaler`）的逐元素相乘的操作，实现对目标变量的随机缩放。</a:t>
            </a:r>
            <a:endParaRPr lang="zh-CN" altLang="en-US" sz="1000" dirty="0"/>
          </a:p>
          <a:p>
            <a:r>
              <a:rPr lang="zh-CN" altLang="en-US" sz="1000" dirty="0">
                <a:sym typeface="+mn-ea"/>
              </a:rPr>
              <a:t>通过随机缩放操作，可以对数据进行随机的缩放变换，从而引入一定的随机性和变异性。这可以用于数据增强（data augmentation）或模型训练中的正则化（regularization）等目的。具体应用场景和效果需要根据具体情况进行评估。</a:t>
            </a:r>
            <a:endParaRPr lang="en-US" altLang="zh-CN" sz="1000" dirty="0">
              <a:sym typeface="+mn-ea"/>
            </a:endParaRPr>
          </a:p>
          <a:p>
            <a:endParaRPr lang="zh-CN" altLang="en-US" sz="1000" dirty="0"/>
          </a:p>
          <a:p>
            <a:r>
              <a:rPr lang="zh-CN" altLang="en-US" sz="1000" b="0" i="0" dirty="0">
                <a:effectLst/>
                <a:latin typeface="-apple-system"/>
              </a:rPr>
              <a:t>范围混合增强。上图：单人训练系列。红色突出显示的两个点落入右侧直方图中的单个箱中。底部：在增强过程中，相同的点落入多个</a:t>
            </a:r>
            <a:r>
              <a:rPr lang="en-US" altLang="zh-CN" sz="1000" b="0" i="0" dirty="0">
                <a:effectLst/>
                <a:latin typeface="-apple-system"/>
              </a:rPr>
              <a:t>bin</a:t>
            </a:r>
            <a:r>
              <a:rPr lang="zh-CN" altLang="en-US" sz="1000" b="0" i="0" dirty="0">
                <a:effectLst/>
                <a:latin typeface="-apple-system"/>
              </a:rPr>
              <a:t>中，平滑了噪声分裂，使模型对过拟合更加鲁棒。</a:t>
            </a:r>
            <a:r>
              <a:rPr lang="en-US" altLang="zh-CN" sz="1000" b="0" i="0" dirty="0">
                <a:effectLst/>
                <a:latin typeface="-apple-system"/>
              </a:rPr>
              <a:t>(For</a:t>
            </a:r>
            <a:r>
              <a:rPr lang="zh-CN" altLang="en-US" sz="1000" b="0" i="0" dirty="0">
                <a:effectLst/>
                <a:latin typeface="-apple-system"/>
              </a:rPr>
              <a:t>对于图中颜色的解释，请读者参考本文的网络版本。）</a:t>
            </a:r>
            <a:endParaRPr lang="zh-CN" altLang="en-US"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B248C-5824-457A-B683-3C758F8F979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D47B28E-3296-4F57-8573-55A3DD8AD7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8117E17-B0CF-439C-AD38-B7F81C481148}"/>
              </a:ext>
            </a:extLst>
          </p:cNvPr>
          <p:cNvSpPr>
            <a:spLocks noGrp="1"/>
          </p:cNvSpPr>
          <p:nvPr>
            <p:ph type="dt" sz="half" idx="10"/>
          </p:nvPr>
        </p:nvSpPr>
        <p:spPr/>
        <p:txBody>
          <a:bodyPr/>
          <a:lstStyle/>
          <a:p>
            <a:fld id="{59B15441-2F19-4545-B4E6-DE20477084B7}" type="datetimeFigureOut">
              <a:rPr lang="zh-CN" altLang="en-US" smtClean="0"/>
              <a:t>2023-10-25</a:t>
            </a:fld>
            <a:endParaRPr lang="zh-CN" altLang="en-US"/>
          </a:p>
        </p:txBody>
      </p:sp>
      <p:sp>
        <p:nvSpPr>
          <p:cNvPr id="5" name="页脚占位符 4">
            <a:extLst>
              <a:ext uri="{FF2B5EF4-FFF2-40B4-BE49-F238E27FC236}">
                <a16:creationId xmlns:a16="http://schemas.microsoft.com/office/drawing/2014/main" id="{DAB763EC-BA8F-46D0-89D9-D97F5A5068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A4FA85-63D2-4F3D-9234-7002A4843226}"/>
              </a:ext>
            </a:extLst>
          </p:cNvPr>
          <p:cNvSpPr>
            <a:spLocks noGrp="1"/>
          </p:cNvSpPr>
          <p:nvPr>
            <p:ph type="sldNum" sz="quarter" idx="12"/>
          </p:nvPr>
        </p:nvSpPr>
        <p:spPr/>
        <p:txBody>
          <a:body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88794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93E65-862E-4F89-8E93-F274FE7A0C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76088A9-32C1-45A2-9B50-06C906F6B1B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5BCD8B-2CC1-43BC-9555-F3E3801B2603}"/>
              </a:ext>
            </a:extLst>
          </p:cNvPr>
          <p:cNvSpPr>
            <a:spLocks noGrp="1"/>
          </p:cNvSpPr>
          <p:nvPr>
            <p:ph type="dt" sz="half" idx="10"/>
          </p:nvPr>
        </p:nvSpPr>
        <p:spPr/>
        <p:txBody>
          <a:bodyPr/>
          <a:lstStyle/>
          <a:p>
            <a:fld id="{59B15441-2F19-4545-B4E6-DE20477084B7}" type="datetimeFigureOut">
              <a:rPr lang="zh-CN" altLang="en-US" smtClean="0"/>
              <a:t>2023-10-25</a:t>
            </a:fld>
            <a:endParaRPr lang="zh-CN" altLang="en-US"/>
          </a:p>
        </p:txBody>
      </p:sp>
      <p:sp>
        <p:nvSpPr>
          <p:cNvPr id="5" name="页脚占位符 4">
            <a:extLst>
              <a:ext uri="{FF2B5EF4-FFF2-40B4-BE49-F238E27FC236}">
                <a16:creationId xmlns:a16="http://schemas.microsoft.com/office/drawing/2014/main" id="{886FFB11-17FF-48E0-884E-E40A95C410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D76961-9075-409B-85C9-B3531B906D5D}"/>
              </a:ext>
            </a:extLst>
          </p:cNvPr>
          <p:cNvSpPr>
            <a:spLocks noGrp="1"/>
          </p:cNvSpPr>
          <p:nvPr>
            <p:ph type="sldNum" sz="quarter" idx="12"/>
          </p:nvPr>
        </p:nvSpPr>
        <p:spPr/>
        <p:txBody>
          <a:body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315842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D1163DD-030B-4660-B5DC-752BBB8409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21845D-A7D8-4CC1-9D87-E7340535976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2F9618-D416-474D-B84F-CEC4250D9940}"/>
              </a:ext>
            </a:extLst>
          </p:cNvPr>
          <p:cNvSpPr>
            <a:spLocks noGrp="1"/>
          </p:cNvSpPr>
          <p:nvPr>
            <p:ph type="dt" sz="half" idx="10"/>
          </p:nvPr>
        </p:nvSpPr>
        <p:spPr/>
        <p:txBody>
          <a:bodyPr/>
          <a:lstStyle/>
          <a:p>
            <a:fld id="{59B15441-2F19-4545-B4E6-DE20477084B7}" type="datetimeFigureOut">
              <a:rPr lang="zh-CN" altLang="en-US" smtClean="0"/>
              <a:t>2023-10-25</a:t>
            </a:fld>
            <a:endParaRPr lang="zh-CN" altLang="en-US"/>
          </a:p>
        </p:txBody>
      </p:sp>
      <p:sp>
        <p:nvSpPr>
          <p:cNvPr id="5" name="页脚占位符 4">
            <a:extLst>
              <a:ext uri="{FF2B5EF4-FFF2-40B4-BE49-F238E27FC236}">
                <a16:creationId xmlns:a16="http://schemas.microsoft.com/office/drawing/2014/main" id="{F99714E8-F98E-4DE1-9908-59D5210696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F572E5-24ED-4A93-8730-95CCEA878317}"/>
              </a:ext>
            </a:extLst>
          </p:cNvPr>
          <p:cNvSpPr>
            <a:spLocks noGrp="1"/>
          </p:cNvSpPr>
          <p:nvPr>
            <p:ph type="sldNum" sz="quarter" idx="12"/>
          </p:nvPr>
        </p:nvSpPr>
        <p:spPr/>
        <p:txBody>
          <a:body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1845496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A63DA-5C6E-4C2A-9560-E66A83C8F5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68848B-0894-4C3B-8673-D76045C6CF2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A2F47E-7BCA-4B13-9C02-BDB0E9A53C37}"/>
              </a:ext>
            </a:extLst>
          </p:cNvPr>
          <p:cNvSpPr>
            <a:spLocks noGrp="1"/>
          </p:cNvSpPr>
          <p:nvPr>
            <p:ph type="dt" sz="half" idx="10"/>
          </p:nvPr>
        </p:nvSpPr>
        <p:spPr/>
        <p:txBody>
          <a:bodyPr/>
          <a:lstStyle/>
          <a:p>
            <a:fld id="{59B15441-2F19-4545-B4E6-DE20477084B7}" type="datetimeFigureOut">
              <a:rPr lang="zh-CN" altLang="en-US" smtClean="0"/>
              <a:t>2023-10-25</a:t>
            </a:fld>
            <a:endParaRPr lang="zh-CN" altLang="en-US"/>
          </a:p>
        </p:txBody>
      </p:sp>
      <p:sp>
        <p:nvSpPr>
          <p:cNvPr id="5" name="页脚占位符 4">
            <a:extLst>
              <a:ext uri="{FF2B5EF4-FFF2-40B4-BE49-F238E27FC236}">
                <a16:creationId xmlns:a16="http://schemas.microsoft.com/office/drawing/2014/main" id="{5F9A8F48-05A3-45A9-BA96-63B41826C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791F00-1223-4036-827E-F6A08E90D274}"/>
              </a:ext>
            </a:extLst>
          </p:cNvPr>
          <p:cNvSpPr>
            <a:spLocks noGrp="1"/>
          </p:cNvSpPr>
          <p:nvPr>
            <p:ph type="sldNum" sz="quarter" idx="12"/>
          </p:nvPr>
        </p:nvSpPr>
        <p:spPr/>
        <p:txBody>
          <a:body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405311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4F200-D070-4DA3-BA7B-BC04F04B64C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BD0A19-39DD-4F38-A02C-089BCC859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478994C-BFC5-44FE-9CE5-1173CBE3412E}"/>
              </a:ext>
            </a:extLst>
          </p:cNvPr>
          <p:cNvSpPr>
            <a:spLocks noGrp="1"/>
          </p:cNvSpPr>
          <p:nvPr>
            <p:ph type="dt" sz="half" idx="10"/>
          </p:nvPr>
        </p:nvSpPr>
        <p:spPr/>
        <p:txBody>
          <a:bodyPr/>
          <a:lstStyle/>
          <a:p>
            <a:fld id="{59B15441-2F19-4545-B4E6-DE20477084B7}" type="datetimeFigureOut">
              <a:rPr lang="zh-CN" altLang="en-US" smtClean="0"/>
              <a:t>2023-10-25</a:t>
            </a:fld>
            <a:endParaRPr lang="zh-CN" altLang="en-US"/>
          </a:p>
        </p:txBody>
      </p:sp>
      <p:sp>
        <p:nvSpPr>
          <p:cNvPr id="5" name="页脚占位符 4">
            <a:extLst>
              <a:ext uri="{FF2B5EF4-FFF2-40B4-BE49-F238E27FC236}">
                <a16:creationId xmlns:a16="http://schemas.microsoft.com/office/drawing/2014/main" id="{F85D507A-E3CF-47FF-8422-BBB6BEBB12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147A99-1BE1-4033-8FD4-2842569D8661}"/>
              </a:ext>
            </a:extLst>
          </p:cNvPr>
          <p:cNvSpPr>
            <a:spLocks noGrp="1"/>
          </p:cNvSpPr>
          <p:nvPr>
            <p:ph type="sldNum" sz="quarter" idx="12"/>
          </p:nvPr>
        </p:nvSpPr>
        <p:spPr/>
        <p:txBody>
          <a:body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129365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70A2F-1C86-4FB5-A33B-1273EE9938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BE3863-A592-40B4-B9F5-7290FD9F148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B1F987C-E76C-4A7C-9762-6558171955B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6B02545-C599-4894-95C6-352E0E91BE11}"/>
              </a:ext>
            </a:extLst>
          </p:cNvPr>
          <p:cNvSpPr>
            <a:spLocks noGrp="1"/>
          </p:cNvSpPr>
          <p:nvPr>
            <p:ph type="dt" sz="half" idx="10"/>
          </p:nvPr>
        </p:nvSpPr>
        <p:spPr/>
        <p:txBody>
          <a:bodyPr/>
          <a:lstStyle/>
          <a:p>
            <a:fld id="{59B15441-2F19-4545-B4E6-DE20477084B7}" type="datetimeFigureOut">
              <a:rPr lang="zh-CN" altLang="en-US" smtClean="0"/>
              <a:t>2023-10-25</a:t>
            </a:fld>
            <a:endParaRPr lang="zh-CN" altLang="en-US"/>
          </a:p>
        </p:txBody>
      </p:sp>
      <p:sp>
        <p:nvSpPr>
          <p:cNvPr id="6" name="页脚占位符 5">
            <a:extLst>
              <a:ext uri="{FF2B5EF4-FFF2-40B4-BE49-F238E27FC236}">
                <a16:creationId xmlns:a16="http://schemas.microsoft.com/office/drawing/2014/main" id="{0E1F574F-1231-47F8-9632-E47CDA3A9D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5AE618-49EE-4737-92B8-FCCC95D91C96}"/>
              </a:ext>
            </a:extLst>
          </p:cNvPr>
          <p:cNvSpPr>
            <a:spLocks noGrp="1"/>
          </p:cNvSpPr>
          <p:nvPr>
            <p:ph type="sldNum" sz="quarter" idx="12"/>
          </p:nvPr>
        </p:nvSpPr>
        <p:spPr/>
        <p:txBody>
          <a:body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981127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679D3-40E5-4087-9121-F34ADACDD6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8EC1F1F-A14D-47F0-8262-BA396D74B9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37C3FB7-81A5-4BE2-AA97-74379E3C96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ADEE21-36D9-4B61-A8EA-18E95A6D7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D8BBCEB-6156-42B4-A12A-8D8CE90DA8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716441E-D1C5-41B9-B68B-B1FDD7749B8A}"/>
              </a:ext>
            </a:extLst>
          </p:cNvPr>
          <p:cNvSpPr>
            <a:spLocks noGrp="1"/>
          </p:cNvSpPr>
          <p:nvPr>
            <p:ph type="dt" sz="half" idx="10"/>
          </p:nvPr>
        </p:nvSpPr>
        <p:spPr/>
        <p:txBody>
          <a:bodyPr/>
          <a:lstStyle/>
          <a:p>
            <a:fld id="{59B15441-2F19-4545-B4E6-DE20477084B7}" type="datetimeFigureOut">
              <a:rPr lang="zh-CN" altLang="en-US" smtClean="0"/>
              <a:t>2023-10-25</a:t>
            </a:fld>
            <a:endParaRPr lang="zh-CN" altLang="en-US"/>
          </a:p>
        </p:txBody>
      </p:sp>
      <p:sp>
        <p:nvSpPr>
          <p:cNvPr id="8" name="页脚占位符 7">
            <a:extLst>
              <a:ext uri="{FF2B5EF4-FFF2-40B4-BE49-F238E27FC236}">
                <a16:creationId xmlns:a16="http://schemas.microsoft.com/office/drawing/2014/main" id="{34496FD1-871C-4EE8-BE97-977FF30B664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3E4D84-EAED-4314-A51A-EE768E27733C}"/>
              </a:ext>
            </a:extLst>
          </p:cNvPr>
          <p:cNvSpPr>
            <a:spLocks noGrp="1"/>
          </p:cNvSpPr>
          <p:nvPr>
            <p:ph type="sldNum" sz="quarter" idx="12"/>
          </p:nvPr>
        </p:nvSpPr>
        <p:spPr/>
        <p:txBody>
          <a:body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340817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0CAD12-B384-4D54-95F4-00F1FE0E4A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6C09D4-0825-4994-85C3-3F5D5A26D02B}"/>
              </a:ext>
            </a:extLst>
          </p:cNvPr>
          <p:cNvSpPr>
            <a:spLocks noGrp="1"/>
          </p:cNvSpPr>
          <p:nvPr>
            <p:ph type="dt" sz="half" idx="10"/>
          </p:nvPr>
        </p:nvSpPr>
        <p:spPr/>
        <p:txBody>
          <a:bodyPr/>
          <a:lstStyle/>
          <a:p>
            <a:fld id="{59B15441-2F19-4545-B4E6-DE20477084B7}" type="datetimeFigureOut">
              <a:rPr lang="zh-CN" altLang="en-US" smtClean="0"/>
              <a:t>2023-10-25</a:t>
            </a:fld>
            <a:endParaRPr lang="zh-CN" altLang="en-US"/>
          </a:p>
        </p:txBody>
      </p:sp>
      <p:sp>
        <p:nvSpPr>
          <p:cNvPr id="4" name="页脚占位符 3">
            <a:extLst>
              <a:ext uri="{FF2B5EF4-FFF2-40B4-BE49-F238E27FC236}">
                <a16:creationId xmlns:a16="http://schemas.microsoft.com/office/drawing/2014/main" id="{9BE05E86-700D-44C8-8C9C-F7D1915F5DC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4238FF-A20B-418A-B20A-D0B11AF3EDB5}"/>
              </a:ext>
            </a:extLst>
          </p:cNvPr>
          <p:cNvSpPr>
            <a:spLocks noGrp="1"/>
          </p:cNvSpPr>
          <p:nvPr>
            <p:ph type="sldNum" sz="quarter" idx="12"/>
          </p:nvPr>
        </p:nvSpPr>
        <p:spPr/>
        <p:txBody>
          <a:body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381785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8DADE74-CD7F-4EE0-B515-49896B0BE27A}"/>
              </a:ext>
            </a:extLst>
          </p:cNvPr>
          <p:cNvSpPr>
            <a:spLocks noGrp="1"/>
          </p:cNvSpPr>
          <p:nvPr>
            <p:ph type="dt" sz="half" idx="10"/>
          </p:nvPr>
        </p:nvSpPr>
        <p:spPr/>
        <p:txBody>
          <a:bodyPr/>
          <a:lstStyle/>
          <a:p>
            <a:fld id="{59B15441-2F19-4545-B4E6-DE20477084B7}" type="datetimeFigureOut">
              <a:rPr lang="zh-CN" altLang="en-US" smtClean="0"/>
              <a:t>2023-10-25</a:t>
            </a:fld>
            <a:endParaRPr lang="zh-CN" altLang="en-US"/>
          </a:p>
        </p:txBody>
      </p:sp>
      <p:sp>
        <p:nvSpPr>
          <p:cNvPr id="3" name="页脚占位符 2">
            <a:extLst>
              <a:ext uri="{FF2B5EF4-FFF2-40B4-BE49-F238E27FC236}">
                <a16:creationId xmlns:a16="http://schemas.microsoft.com/office/drawing/2014/main" id="{89FADE7E-0471-4F9B-8AE1-7A592BEC497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BBE074B-225B-4A67-A378-5429B9C6AC1A}"/>
              </a:ext>
            </a:extLst>
          </p:cNvPr>
          <p:cNvSpPr>
            <a:spLocks noGrp="1"/>
          </p:cNvSpPr>
          <p:nvPr>
            <p:ph type="sldNum" sz="quarter" idx="12"/>
          </p:nvPr>
        </p:nvSpPr>
        <p:spPr/>
        <p:txBody>
          <a:body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263704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FF7D04-F54C-4B0D-B5B9-C5B0A5B61D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18F3C9-553F-44CD-AFB4-8135732105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A2E431-69C5-454F-90DC-3A434CC50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6C35AA-00AB-449F-B0A6-20EB1E2BCE6B}"/>
              </a:ext>
            </a:extLst>
          </p:cNvPr>
          <p:cNvSpPr>
            <a:spLocks noGrp="1"/>
          </p:cNvSpPr>
          <p:nvPr>
            <p:ph type="dt" sz="half" idx="10"/>
          </p:nvPr>
        </p:nvSpPr>
        <p:spPr/>
        <p:txBody>
          <a:bodyPr/>
          <a:lstStyle/>
          <a:p>
            <a:fld id="{59B15441-2F19-4545-B4E6-DE20477084B7}" type="datetimeFigureOut">
              <a:rPr lang="zh-CN" altLang="en-US" smtClean="0"/>
              <a:t>2023-10-25</a:t>
            </a:fld>
            <a:endParaRPr lang="zh-CN" altLang="en-US"/>
          </a:p>
        </p:txBody>
      </p:sp>
      <p:sp>
        <p:nvSpPr>
          <p:cNvPr id="6" name="页脚占位符 5">
            <a:extLst>
              <a:ext uri="{FF2B5EF4-FFF2-40B4-BE49-F238E27FC236}">
                <a16:creationId xmlns:a16="http://schemas.microsoft.com/office/drawing/2014/main" id="{632A403E-7457-4BAB-9D36-D3EA342C4D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B71365-45D6-4400-BB73-6CE7FB6D7168}"/>
              </a:ext>
            </a:extLst>
          </p:cNvPr>
          <p:cNvSpPr>
            <a:spLocks noGrp="1"/>
          </p:cNvSpPr>
          <p:nvPr>
            <p:ph type="sldNum" sz="quarter" idx="12"/>
          </p:nvPr>
        </p:nvSpPr>
        <p:spPr/>
        <p:txBody>
          <a:body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4190301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CD805-A245-42DA-A713-082355B2C1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8B37A9-584F-4E61-9AC8-FFADCF8D94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7CEA56-192D-47AA-BBA7-7AEB79C4A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1B7BD7-D174-4219-8723-DF9A4BA0812A}"/>
              </a:ext>
            </a:extLst>
          </p:cNvPr>
          <p:cNvSpPr>
            <a:spLocks noGrp="1"/>
          </p:cNvSpPr>
          <p:nvPr>
            <p:ph type="dt" sz="half" idx="10"/>
          </p:nvPr>
        </p:nvSpPr>
        <p:spPr/>
        <p:txBody>
          <a:bodyPr/>
          <a:lstStyle/>
          <a:p>
            <a:fld id="{59B15441-2F19-4545-B4E6-DE20477084B7}" type="datetimeFigureOut">
              <a:rPr lang="zh-CN" altLang="en-US" smtClean="0"/>
              <a:t>2023-10-25</a:t>
            </a:fld>
            <a:endParaRPr lang="zh-CN" altLang="en-US"/>
          </a:p>
        </p:txBody>
      </p:sp>
      <p:sp>
        <p:nvSpPr>
          <p:cNvPr id="6" name="页脚占位符 5">
            <a:extLst>
              <a:ext uri="{FF2B5EF4-FFF2-40B4-BE49-F238E27FC236}">
                <a16:creationId xmlns:a16="http://schemas.microsoft.com/office/drawing/2014/main" id="{DD8E2EEB-FD00-4D4C-8013-EE607C83CDC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1252F7-B595-4088-9970-BA7F3846F3BA}"/>
              </a:ext>
            </a:extLst>
          </p:cNvPr>
          <p:cNvSpPr>
            <a:spLocks noGrp="1"/>
          </p:cNvSpPr>
          <p:nvPr>
            <p:ph type="sldNum" sz="quarter" idx="12"/>
          </p:nvPr>
        </p:nvSpPr>
        <p:spPr/>
        <p:txBody>
          <a:body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87748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FB432CF-9FC9-4240-AEAB-3B3358DCCC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B41ED2-7410-4FB2-AEE2-025E35FB5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5110ED-35E4-4FE2-BB97-13D1DDF2A8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15441-2F19-4545-B4E6-DE20477084B7}" type="datetimeFigureOut">
              <a:rPr lang="zh-CN" altLang="en-US" smtClean="0"/>
              <a:t>2023-10-25</a:t>
            </a:fld>
            <a:endParaRPr lang="zh-CN" altLang="en-US"/>
          </a:p>
        </p:txBody>
      </p:sp>
      <p:sp>
        <p:nvSpPr>
          <p:cNvPr id="5" name="页脚占位符 4">
            <a:extLst>
              <a:ext uri="{FF2B5EF4-FFF2-40B4-BE49-F238E27FC236}">
                <a16:creationId xmlns:a16="http://schemas.microsoft.com/office/drawing/2014/main" id="{138A0705-86C3-42C0-8D92-EFCE842832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7A420C-2D2E-49C6-B22B-FE7DB8FA3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BDC27E-5F84-478A-8C6C-2EFEFF85E876}" type="slidenum">
              <a:rPr lang="zh-CN" altLang="en-US" smtClean="0"/>
              <a:t>‹#›</a:t>
            </a:fld>
            <a:endParaRPr lang="zh-CN" altLang="en-US"/>
          </a:p>
        </p:txBody>
      </p:sp>
    </p:spTree>
    <p:extLst>
      <p:ext uri="{BB962C8B-B14F-4D97-AF65-F5344CB8AC3E}">
        <p14:creationId xmlns:p14="http://schemas.microsoft.com/office/powerpoint/2010/main" val="91187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image" Target="../media/image2.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image" Target="../media/image1.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slideLayout" Target="../slideLayouts/slideLayout7.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8" Type="http://schemas.openxmlformats.org/officeDocument/2006/relationships/tags" Target="../tags/tag8.xml"/><Relationship Id="rId3" Type="http://schemas.openxmlformats.org/officeDocument/2006/relationships/tags" Target="../tags/tag3.xml"/></Relationships>
</file>

<file path=ppt/slides/_rels/slide10.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image" Target="../media/image2.png"/><Relationship Id="rId5" Type="http://schemas.openxmlformats.org/officeDocument/2006/relationships/tags" Target="../tags/tag113.xml"/><Relationship Id="rId10" Type="http://schemas.openxmlformats.org/officeDocument/2006/relationships/image" Target="../media/image1.png"/><Relationship Id="rId4" Type="http://schemas.openxmlformats.org/officeDocument/2006/relationships/tags" Target="../tags/tag112.xml"/><Relationship Id="rId9"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124.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image" Target="../media/image2.pn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image" Target="../media/image1.png"/><Relationship Id="rId5" Type="http://schemas.openxmlformats.org/officeDocument/2006/relationships/tags" Target="../tags/tag121.xml"/><Relationship Id="rId10" Type="http://schemas.openxmlformats.org/officeDocument/2006/relationships/slideLayout" Target="../slideLayouts/slideLayout7.xml"/><Relationship Id="rId4" Type="http://schemas.openxmlformats.org/officeDocument/2006/relationships/tags" Target="../tags/tag120.xml"/><Relationship Id="rId9" Type="http://schemas.openxmlformats.org/officeDocument/2006/relationships/tags" Target="../tags/tag125.xml"/></Relationships>
</file>

<file path=ppt/slides/_rels/slide2.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image" Target="../media/image2.png"/><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image" Target="../media/image1.png"/><Relationship Id="rId2" Type="http://schemas.openxmlformats.org/officeDocument/2006/relationships/tags" Target="../tags/tag37.xml"/><Relationship Id="rId16"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10" Type="http://schemas.openxmlformats.org/officeDocument/2006/relationships/tags" Target="../tags/tag45.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3.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image" Target="../media/image2.pn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image" Target="../media/image1.png"/><Relationship Id="rId2" Type="http://schemas.openxmlformats.org/officeDocument/2006/relationships/tags" Target="../tags/tag52.xml"/><Relationship Id="rId16"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tags" Target="../tags/tag6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media/image4.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png"/><Relationship Id="rId5" Type="http://schemas.openxmlformats.org/officeDocument/2006/relationships/tags" Target="../tags/tag70.xml"/><Relationship Id="rId10" Type="http://schemas.openxmlformats.org/officeDocument/2006/relationships/image" Target="../media/image2.png"/><Relationship Id="rId4" Type="http://schemas.openxmlformats.org/officeDocument/2006/relationships/tags" Target="../tags/tag69.xml"/><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5.xml"/><Relationship Id="rId7" Type="http://schemas.openxmlformats.org/officeDocument/2006/relationships/image" Target="../media/image1.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slideLayout" Target="../slideLayouts/slideLayout7.xml"/><Relationship Id="rId11" Type="http://schemas.openxmlformats.org/officeDocument/2006/relationships/image" Target="../media/image7.png"/><Relationship Id="rId5" Type="http://schemas.openxmlformats.org/officeDocument/2006/relationships/tags" Target="../tags/tag77.xml"/><Relationship Id="rId10" Type="http://schemas.openxmlformats.org/officeDocument/2006/relationships/image" Target="../media/image6.png"/><Relationship Id="rId4" Type="http://schemas.openxmlformats.org/officeDocument/2006/relationships/tags" Target="../tags/tag76.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image" Target="../media/image9.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media/image8.png"/><Relationship Id="rId5" Type="http://schemas.openxmlformats.org/officeDocument/2006/relationships/tags" Target="../tags/tag82.xml"/><Relationship Id="rId10" Type="http://schemas.openxmlformats.org/officeDocument/2006/relationships/image" Target="../media/image2.png"/><Relationship Id="rId4" Type="http://schemas.openxmlformats.org/officeDocument/2006/relationships/tags" Target="../tags/tag81.xml"/><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image" Target="../media/image2.png"/><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image" Target="../media/image1.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notesSlide" Target="../notesSlides/notesSlide1.xml"/><Relationship Id="rId5" Type="http://schemas.openxmlformats.org/officeDocument/2006/relationships/tags" Target="../tags/tag89.xml"/><Relationship Id="rId10" Type="http://schemas.openxmlformats.org/officeDocument/2006/relationships/slideLayout" Target="../slideLayouts/slideLayout7.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image" Target="../media/image11.png"/><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image" Target="../media/image2.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image" Target="../media/image1.png"/><Relationship Id="rId5" Type="http://schemas.openxmlformats.org/officeDocument/2006/relationships/tags" Target="../tags/tag98.xml"/><Relationship Id="rId15" Type="http://schemas.openxmlformats.org/officeDocument/2006/relationships/image" Target="../media/image13.png"/><Relationship Id="rId10" Type="http://schemas.openxmlformats.org/officeDocument/2006/relationships/notesSlide" Target="../notesSlides/notesSlide2.xml"/><Relationship Id="rId4" Type="http://schemas.openxmlformats.org/officeDocument/2006/relationships/tags" Target="../tags/tag97.xml"/><Relationship Id="rId9" Type="http://schemas.openxmlformats.org/officeDocument/2006/relationships/slideLayout" Target="../slideLayouts/slideLayout7.xml"/><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15.png"/><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image" Target="../media/image14.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image" Target="../media/image2.png"/><Relationship Id="rId5" Type="http://schemas.openxmlformats.org/officeDocument/2006/relationships/tags" Target="../tags/tag106.xml"/><Relationship Id="rId10" Type="http://schemas.openxmlformats.org/officeDocument/2006/relationships/image" Target="../media/image1.png"/><Relationship Id="rId4" Type="http://schemas.openxmlformats.org/officeDocument/2006/relationships/tags" Target="../tags/tag105.xml"/><Relationship Id="rId9"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custDataLst>
              <p:tags r:id="rId2"/>
            </p:custDataLst>
          </p:nvPr>
        </p:nvPicPr>
        <p:blipFill>
          <a:blip r:embed="rId37"/>
          <a:stretch>
            <a:fillRect/>
          </a:stretch>
        </p:blipFill>
        <p:spPr>
          <a:xfrm>
            <a:off x="0" y="0"/>
            <a:ext cx="720090" cy="720090"/>
          </a:xfrm>
          <a:prstGeom prst="rect">
            <a:avLst/>
          </a:prstGeom>
        </p:spPr>
      </p:pic>
      <p:pic>
        <p:nvPicPr>
          <p:cNvPr id="20" name="图片 19"/>
          <p:cNvPicPr>
            <a:picLocks noChangeAspect="1"/>
          </p:cNvPicPr>
          <p:nvPr>
            <p:custDataLst>
              <p:tags r:id="rId3"/>
            </p:custDataLst>
          </p:nvPr>
        </p:nvPicPr>
        <p:blipFill>
          <a:blip r:embed="rId38"/>
          <a:stretch>
            <a:fillRect/>
          </a:stretch>
        </p:blipFill>
        <p:spPr>
          <a:xfrm>
            <a:off x="11471910" y="-5379"/>
            <a:ext cx="720090" cy="720090"/>
          </a:xfrm>
          <a:prstGeom prst="rect">
            <a:avLst/>
          </a:prstGeom>
        </p:spPr>
      </p:pic>
      <p:grpSp>
        <p:nvGrpSpPr>
          <p:cNvPr id="3" name="组合 2"/>
          <p:cNvGrpSpPr/>
          <p:nvPr>
            <p:custDataLst>
              <p:tags r:id="rId4"/>
            </p:custDataLst>
          </p:nvPr>
        </p:nvGrpSpPr>
        <p:grpSpPr>
          <a:xfrm>
            <a:off x="9115160" y="0"/>
            <a:ext cx="3083190" cy="4178868"/>
            <a:chOff x="9115160" y="0"/>
            <a:chExt cx="3083190" cy="4178868"/>
          </a:xfrm>
        </p:grpSpPr>
        <p:cxnSp>
          <p:nvCxnSpPr>
            <p:cNvPr id="2" name="直接连接符 1"/>
            <p:cNvCxnSpPr/>
            <p:nvPr>
              <p:custDataLst>
                <p:tags r:id="rId12"/>
              </p:custDataLst>
            </p:nvPr>
          </p:nvCxnSpPr>
          <p:spPr>
            <a:xfrm>
              <a:off x="11930252"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custDataLst>
                <p:tags r:id="rId13"/>
              </p:custDataLst>
            </p:nvPr>
          </p:nvCxnSpPr>
          <p:spPr>
            <a:xfrm>
              <a:off x="11662148"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14"/>
              </p:custDataLst>
            </p:nvPr>
          </p:nvCxnSpPr>
          <p:spPr>
            <a:xfrm>
              <a:off x="11528096"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15"/>
              </p:custDataLst>
            </p:nvPr>
          </p:nvCxnSpPr>
          <p:spPr>
            <a:xfrm>
              <a:off x="11259992"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6"/>
              </p:custDataLst>
            </p:nvPr>
          </p:nvCxnSpPr>
          <p:spPr>
            <a:xfrm>
              <a:off x="10991888"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17"/>
              </p:custDataLst>
            </p:nvPr>
          </p:nvCxnSpPr>
          <p:spPr>
            <a:xfrm>
              <a:off x="911516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8"/>
              </p:custDataLst>
            </p:nvPr>
          </p:nvCxnSpPr>
          <p:spPr>
            <a:xfrm>
              <a:off x="9651368"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9"/>
              </p:custDataLst>
            </p:nvPr>
          </p:nvCxnSpPr>
          <p:spPr>
            <a:xfrm>
              <a:off x="10187576"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20"/>
              </p:custDataLst>
            </p:nvPr>
          </p:nvCxnSpPr>
          <p:spPr>
            <a:xfrm>
              <a:off x="9249212"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21"/>
              </p:custDataLst>
            </p:nvPr>
          </p:nvCxnSpPr>
          <p:spPr>
            <a:xfrm>
              <a:off x="9919472"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22"/>
              </p:custDataLst>
            </p:nvPr>
          </p:nvCxnSpPr>
          <p:spPr>
            <a:xfrm>
              <a:off x="1045568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23"/>
              </p:custDataLst>
            </p:nvPr>
          </p:nvCxnSpPr>
          <p:spPr>
            <a:xfrm>
              <a:off x="10723784"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24"/>
              </p:custDataLst>
            </p:nvPr>
          </p:nvCxnSpPr>
          <p:spPr>
            <a:xfrm>
              <a:off x="1219835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25"/>
              </p:custDataLst>
            </p:nvPr>
          </p:nvCxnSpPr>
          <p:spPr>
            <a:xfrm>
              <a:off x="12064304"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26"/>
              </p:custDataLst>
            </p:nvPr>
          </p:nvCxnSpPr>
          <p:spPr>
            <a:xfrm>
              <a:off x="1179620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27"/>
              </p:custDataLst>
            </p:nvPr>
          </p:nvCxnSpPr>
          <p:spPr>
            <a:xfrm>
              <a:off x="11394044"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28"/>
              </p:custDataLst>
            </p:nvPr>
          </p:nvCxnSpPr>
          <p:spPr>
            <a:xfrm>
              <a:off x="1112594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custDataLst>
                <p:tags r:id="rId29"/>
              </p:custDataLst>
            </p:nvPr>
          </p:nvCxnSpPr>
          <p:spPr>
            <a:xfrm>
              <a:off x="9383264"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30"/>
              </p:custDataLst>
            </p:nvPr>
          </p:nvCxnSpPr>
          <p:spPr>
            <a:xfrm>
              <a:off x="9785420"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31"/>
              </p:custDataLst>
            </p:nvPr>
          </p:nvCxnSpPr>
          <p:spPr>
            <a:xfrm>
              <a:off x="10321628"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32"/>
              </p:custDataLst>
            </p:nvPr>
          </p:nvCxnSpPr>
          <p:spPr>
            <a:xfrm>
              <a:off x="9517316"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33"/>
              </p:custDataLst>
            </p:nvPr>
          </p:nvCxnSpPr>
          <p:spPr>
            <a:xfrm>
              <a:off x="10053524"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34"/>
              </p:custDataLst>
            </p:nvPr>
          </p:nvCxnSpPr>
          <p:spPr>
            <a:xfrm>
              <a:off x="10589732"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35"/>
              </p:custDataLst>
            </p:nvPr>
          </p:nvCxnSpPr>
          <p:spPr>
            <a:xfrm>
              <a:off x="10857836" y="0"/>
              <a:ext cx="0" cy="4178868"/>
            </a:xfrm>
            <a:prstGeom prst="line">
              <a:avLst/>
            </a:prstGeom>
            <a:ln w="12700">
              <a:solidFill>
                <a:schemeClr val="lt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2" name="椭圆 31"/>
          <p:cNvSpPr/>
          <p:nvPr>
            <p:custDataLst>
              <p:tags r:id="rId5"/>
            </p:custDataLst>
          </p:nvPr>
        </p:nvSpPr>
        <p:spPr>
          <a:xfrm>
            <a:off x="7490369" y="948895"/>
            <a:ext cx="3842284" cy="3842284"/>
          </a:xfrm>
          <a:prstGeom prst="ellipse">
            <a:avLst/>
          </a:prstGeom>
          <a:solidFill>
            <a:schemeClr val="accent1"/>
          </a:solidFill>
          <a:ln>
            <a:noFill/>
          </a:ln>
          <a:effectLst>
            <a:outerShdw blurRad="6604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3" name="任意多边形: 形状 19"/>
          <p:cNvSpPr/>
          <p:nvPr>
            <p:custDataLst>
              <p:tags r:id="rId6"/>
            </p:custDataLst>
          </p:nvPr>
        </p:nvSpPr>
        <p:spPr>
          <a:xfrm>
            <a:off x="6352684" y="2805790"/>
            <a:ext cx="5839318" cy="4052211"/>
          </a:xfrm>
          <a:custGeom>
            <a:avLst/>
            <a:gdLst>
              <a:gd name="connsiteX0" fmla="*/ 3152097 w 5400187"/>
              <a:gd name="connsiteY0" fmla="*/ 0 h 3747475"/>
              <a:gd name="connsiteX1" fmla="*/ 5380966 w 5400187"/>
              <a:gd name="connsiteY1" fmla="*/ 923228 h 3747475"/>
              <a:gd name="connsiteX2" fmla="*/ 5400187 w 5400187"/>
              <a:gd name="connsiteY2" fmla="*/ 944376 h 3747475"/>
              <a:gd name="connsiteX3" fmla="*/ 5400187 w 5400187"/>
              <a:gd name="connsiteY3" fmla="*/ 3747475 h 3747475"/>
              <a:gd name="connsiteX4" fmla="*/ 57954 w 5400187"/>
              <a:gd name="connsiteY4" fmla="*/ 3747475 h 3747475"/>
              <a:gd name="connsiteX5" fmla="*/ 16274 w 5400187"/>
              <a:gd name="connsiteY5" fmla="*/ 3474380 h 3747475"/>
              <a:gd name="connsiteX6" fmla="*/ 0 w 5400187"/>
              <a:gd name="connsiteY6" fmla="*/ 3152096 h 3747475"/>
              <a:gd name="connsiteX7" fmla="*/ 3152097 w 5400187"/>
              <a:gd name="connsiteY7" fmla="*/ 0 h 374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187" h="3747475">
                <a:moveTo>
                  <a:pt x="3152097" y="0"/>
                </a:moveTo>
                <a:cubicBezTo>
                  <a:pt x="4022524" y="0"/>
                  <a:pt x="4810549" y="352811"/>
                  <a:pt x="5380966" y="923228"/>
                </a:cubicBezTo>
                <a:lnTo>
                  <a:pt x="5400187" y="944376"/>
                </a:lnTo>
                <a:lnTo>
                  <a:pt x="5400187" y="3747475"/>
                </a:lnTo>
                <a:lnTo>
                  <a:pt x="57954" y="3747475"/>
                </a:lnTo>
                <a:lnTo>
                  <a:pt x="16274" y="3474380"/>
                </a:lnTo>
                <a:cubicBezTo>
                  <a:pt x="5513" y="3368416"/>
                  <a:pt x="0" y="3260900"/>
                  <a:pt x="0" y="3152096"/>
                </a:cubicBezTo>
                <a:cubicBezTo>
                  <a:pt x="0" y="1411241"/>
                  <a:pt x="1411242" y="0"/>
                  <a:pt x="3152097" y="0"/>
                </a:cubicBezTo>
                <a:close/>
              </a:path>
            </a:pathLst>
          </a:custGeom>
          <a:solidFill>
            <a:schemeClr val="lt1">
              <a:lumMod val="85000"/>
              <a:alpha val="99000"/>
            </a:schemeClr>
          </a:solidFill>
          <a:ln>
            <a:noFill/>
          </a:ln>
          <a:effectLst>
            <a:outerShdw blurRad="6604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34" name="任意多边形: 形状 17"/>
          <p:cNvSpPr/>
          <p:nvPr>
            <p:custDataLst>
              <p:tags r:id="rId7"/>
            </p:custDataLst>
          </p:nvPr>
        </p:nvSpPr>
        <p:spPr>
          <a:xfrm>
            <a:off x="0" y="0"/>
            <a:ext cx="9411512" cy="6857999"/>
          </a:xfrm>
          <a:custGeom>
            <a:avLst/>
            <a:gdLst>
              <a:gd name="connsiteX0" fmla="*/ 0 w 9411512"/>
              <a:gd name="connsiteY0" fmla="*/ 0 h 6857999"/>
              <a:gd name="connsiteX1" fmla="*/ 9066539 w 9411512"/>
              <a:gd name="connsiteY1" fmla="*/ 0 h 6857999"/>
              <a:gd name="connsiteX2" fmla="*/ 9141589 w 9411512"/>
              <a:gd name="connsiteY2" fmla="*/ 221804 h 6857999"/>
              <a:gd name="connsiteX3" fmla="*/ 9411512 w 9411512"/>
              <a:gd name="connsiteY3" fmla="*/ 2007174 h 6857999"/>
              <a:gd name="connsiteX4" fmla="*/ 6999850 w 9411512"/>
              <a:gd name="connsiteY4" fmla="*/ 6818295 h 6857999"/>
              <a:gd name="connsiteX5" fmla="*/ 6944016 w 9411512"/>
              <a:gd name="connsiteY5" fmla="*/ 6857999 h 6857999"/>
              <a:gd name="connsiteX6" fmla="*/ 0 w 941151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11512" h="6857999">
                <a:moveTo>
                  <a:pt x="0" y="0"/>
                </a:moveTo>
                <a:lnTo>
                  <a:pt x="9066539" y="0"/>
                </a:lnTo>
                <a:lnTo>
                  <a:pt x="9141589" y="221804"/>
                </a:lnTo>
                <a:cubicBezTo>
                  <a:pt x="9317011" y="785802"/>
                  <a:pt x="9411512" y="1385452"/>
                  <a:pt x="9411512" y="2007174"/>
                </a:cubicBezTo>
                <a:cubicBezTo>
                  <a:pt x="9411512" y="3975961"/>
                  <a:pt x="8463877" y="5723415"/>
                  <a:pt x="6999850" y="6818295"/>
                </a:cubicBezTo>
                <a:lnTo>
                  <a:pt x="6944016" y="6857999"/>
                </a:lnTo>
                <a:lnTo>
                  <a:pt x="0" y="6857999"/>
                </a:lnTo>
                <a:close/>
              </a:path>
            </a:pathLst>
          </a:custGeom>
          <a:solidFill>
            <a:schemeClr val="lt1">
              <a:alpha val="99000"/>
            </a:schemeClr>
          </a:solidFill>
          <a:ln>
            <a:noFill/>
          </a:ln>
          <a:effectLst>
            <a:outerShdw blurRad="355600" dist="381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35" name="直接连接符 34"/>
          <p:cNvCxnSpPr/>
          <p:nvPr>
            <p:custDataLst>
              <p:tags r:id="rId8"/>
            </p:custDataLst>
          </p:nvPr>
        </p:nvCxnSpPr>
        <p:spPr>
          <a:xfrm>
            <a:off x="1140739" y="3168621"/>
            <a:ext cx="0" cy="520499"/>
          </a:xfrm>
          <a:prstGeom prst="line">
            <a:avLst/>
          </a:prstGeom>
          <a:ln w="28575" cmpd="sng">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custDataLst>
              <p:tags r:id="rId9"/>
            </p:custDataLst>
          </p:nvPr>
        </p:nvCxnSpPr>
        <p:spPr>
          <a:xfrm>
            <a:off x="1066165" y="5654675"/>
            <a:ext cx="0" cy="516890"/>
          </a:xfrm>
          <a:prstGeom prst="line">
            <a:avLst/>
          </a:prstGeom>
          <a:ln w="12700">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10"/>
            </p:custDataLst>
          </p:nvPr>
        </p:nvCxnSpPr>
        <p:spPr>
          <a:xfrm>
            <a:off x="1200150" y="5654675"/>
            <a:ext cx="0" cy="516890"/>
          </a:xfrm>
          <a:prstGeom prst="line">
            <a:avLst/>
          </a:prstGeom>
          <a:ln w="12700">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itle 6"/>
          <p:cNvSpPr txBox="1"/>
          <p:nvPr>
            <p:custDataLst>
              <p:tags r:id="rId11"/>
            </p:custDataLst>
          </p:nvPr>
        </p:nvSpPr>
        <p:spPr>
          <a:xfrm>
            <a:off x="1371600" y="1524000"/>
            <a:ext cx="6804660" cy="38100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0" algn="ctr" fontAlgn="ctr">
              <a:lnSpc>
                <a:spcPct val="120000"/>
              </a:lnSpc>
              <a:spcBef>
                <a:spcPts val="0"/>
              </a:spcBef>
              <a:spcAft>
                <a:spcPts val="800"/>
              </a:spcAft>
              <a:buSzPct val="100000"/>
            </a:pPr>
            <a:r>
              <a:rPr lang="zh-CN" altLang="en-US" sz="2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Forecasting with gradient boosted trees: augmentation, tuning, and cross-validation strategies</a:t>
            </a:r>
          </a:p>
          <a:p>
            <a:pPr marL="406400" lvl="1" indent="0" algn="l" fontAlgn="auto">
              <a:lnSpc>
                <a:spcPct val="120000"/>
              </a:lnSpc>
              <a:spcBef>
                <a:spcPts val="0"/>
              </a:spcBef>
              <a:spcAft>
                <a:spcPts val="800"/>
              </a:spcAft>
              <a:buSzPct val="100000"/>
              <a:buNone/>
            </a:pPr>
            <a:r>
              <a:rPr lang="zh-CN" altLang="en-US" sz="20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使用梯度提升树的预测：增强、调整和交叉验证策略</a:t>
            </a: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custDataLst>
              <p:tags r:id="rId2"/>
            </p:custDataLst>
          </p:nvPr>
        </p:nvPicPr>
        <p:blipFill>
          <a:blip r:embed="rId10"/>
          <a:stretch>
            <a:fillRect/>
          </a:stretch>
        </p:blipFill>
        <p:spPr>
          <a:xfrm>
            <a:off x="0" y="0"/>
            <a:ext cx="720090" cy="720090"/>
          </a:xfrm>
          <a:prstGeom prst="rect">
            <a:avLst/>
          </a:prstGeom>
        </p:spPr>
      </p:pic>
      <p:pic>
        <p:nvPicPr>
          <p:cNvPr id="18" name="图片 17"/>
          <p:cNvPicPr>
            <a:picLocks noChangeAspect="1"/>
          </p:cNvPicPr>
          <p:nvPr>
            <p:custDataLst>
              <p:tags r:id="rId3"/>
            </p:custDataLst>
          </p:nvPr>
        </p:nvPicPr>
        <p:blipFill>
          <a:blip r:embed="rId11"/>
          <a:stretch>
            <a:fillRect/>
          </a:stretch>
        </p:blipFill>
        <p:spPr>
          <a:xfrm>
            <a:off x="11471910" y="-5379"/>
            <a:ext cx="720090" cy="720090"/>
          </a:xfrm>
          <a:prstGeom prst="rect">
            <a:avLst/>
          </a:prstGeom>
        </p:spPr>
      </p:pic>
      <p:sp>
        <p:nvSpPr>
          <p:cNvPr id="16" name="文本框 15"/>
          <p:cNvSpPr txBox="1"/>
          <p:nvPr>
            <p:custDataLst>
              <p:tags r:id="rId4"/>
            </p:custDataLst>
          </p:nvPr>
        </p:nvSpPr>
        <p:spPr>
          <a:xfrm>
            <a:off x="502921" y="2019301"/>
            <a:ext cx="3528092" cy="1981200"/>
          </a:xfrm>
          <a:prstGeom prst="rect">
            <a:avLst/>
          </a:prstGeom>
          <a:noFill/>
        </p:spPr>
        <p:txBody>
          <a:bodyPr wrap="square" lIns="63500" tIns="25400" rIns="63500" bIns="25400" rtlCol="0" anchor="ctr" anchorCtr="0">
            <a:normAutofit/>
          </a:bodyPr>
          <a:lstStyle/>
          <a:p>
            <a:pPr marL="0" indent="0" algn="ctr">
              <a:lnSpc>
                <a:spcPct val="110000"/>
              </a:lnSpc>
              <a:spcBef>
                <a:spcPts val="0"/>
              </a:spcBef>
              <a:spcAft>
                <a:spcPts val="0"/>
              </a:spcAft>
              <a:buSzPct val="100000"/>
              <a:buNone/>
            </a:pPr>
            <a:r>
              <a:rPr lang="zh-CN" altLang="en-US" sz="4000" b="1" spc="240" dirty="0">
                <a:solidFill>
                  <a:schemeClr val="accent1">
                    <a:lumMod val="75000"/>
                  </a:schemeClr>
                </a:solidFill>
                <a:uFillTx/>
                <a:latin typeface="汉仪旗黑-85S" panose="00020600040101010101" pitchFamily="18" charset="-122"/>
                <a:ea typeface="汉仪旗黑-85S" panose="00020600040101010101" pitchFamily="18" charset="-122"/>
              </a:rPr>
              <a:t>Ensem</a:t>
            </a:r>
            <a:r>
              <a:rPr lang="en-US" altLang="zh-CN" sz="4000" b="1" spc="240" dirty="0">
                <a:solidFill>
                  <a:schemeClr val="accent1">
                    <a:lumMod val="75000"/>
                  </a:schemeClr>
                </a:solidFill>
                <a:uFillTx/>
                <a:latin typeface="汉仪旗黑-85S" panose="00020600040101010101" pitchFamily="18" charset="-122"/>
                <a:ea typeface="汉仪旗黑-85S" panose="00020600040101010101" pitchFamily="18" charset="-122"/>
              </a:rPr>
              <a:t>bl</a:t>
            </a:r>
            <a:r>
              <a:rPr lang="zh-CN" altLang="en-US" sz="4000" b="1" spc="240" dirty="0">
                <a:solidFill>
                  <a:schemeClr val="accent1">
                    <a:lumMod val="75000"/>
                  </a:schemeClr>
                </a:solidFill>
                <a:uFillTx/>
                <a:latin typeface="汉仪旗黑-85S" panose="00020600040101010101" pitchFamily="18" charset="-122"/>
                <a:ea typeface="汉仪旗黑-85S" panose="00020600040101010101" pitchFamily="18" charset="-122"/>
              </a:rPr>
              <a:t>ing</a:t>
            </a:r>
          </a:p>
        </p:txBody>
      </p:sp>
      <p:sp>
        <p:nvSpPr>
          <p:cNvPr id="17" name="Title 6"/>
          <p:cNvSpPr txBox="1"/>
          <p:nvPr>
            <p:custDataLst>
              <p:tags r:id="rId5"/>
            </p:custDataLst>
          </p:nvPr>
        </p:nvSpPr>
        <p:spPr>
          <a:xfrm>
            <a:off x="4229132" y="670554"/>
            <a:ext cx="7353351" cy="551689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机器学习竞赛的一个常见批评是，获胜的解决方案通常由巨大的集合组成，数百个模型通过两层、三层甚至四层或五层连续建模堆叠而成。在我们看来，这是一个合理的问题，因为真实世界的模型需要定期监控、重新训练和合理的运行时间。</a:t>
            </a:r>
          </a:p>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M5竞赛为现实世界的可部署性提供了一个受欢迎的测试，因为预测108个分位数/粒度级别中的每一个级别都需要一个更系统化和受约束的解决方案。与我们的自动超参数调整和完全鲁棒的交叉验证策略一样，我们的集成水平也保持在商业实用性的水平。</a:t>
            </a:r>
          </a:p>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简而言之，我们的每个模型本身都是一个整体，这在很大程度上是由于几个架构选择：</a:t>
            </a:r>
          </a:p>
          <a:p>
            <a:pPr marL="508000" lvl="1" indent="-241300" algn="l" fontAlgn="ctr">
              <a:lnSpc>
                <a:spcPct val="120000"/>
              </a:lnSpc>
              <a:spcBef>
                <a:spcPts val="0"/>
              </a:spcBef>
              <a:spcAft>
                <a:spcPts val="800"/>
              </a:spcAft>
              <a:buSzPct val="100000"/>
              <a:buFont typeface="Calibri Light" panose="020F0302020204030204" charset="0"/>
              <a:buAutoNum type="arabicPeriod"/>
            </a:pPr>
            <a:r>
              <a:rPr lang="zh-CN" altLang="en-US" sz="11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我们使用</a:t>
            </a:r>
            <a:r>
              <a:rPr lang="zh-CN" altLang="en-US" sz="11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范围混合</a:t>
            </a:r>
            <a:r>
              <a:rPr lang="zh-CN" altLang="en-US" sz="11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增强确保了较高聚合级别的每个数据点可以过采样数百次，而不会出现在直方图箱的相同组合中。</a:t>
            </a:r>
          </a:p>
          <a:p>
            <a:pPr marL="508000" lvl="1" indent="-241300" algn="l" fontAlgn="ctr">
              <a:lnSpc>
                <a:spcPct val="120000"/>
              </a:lnSpc>
              <a:spcBef>
                <a:spcPts val="0"/>
              </a:spcBef>
              <a:spcAft>
                <a:spcPts val="800"/>
              </a:spcAft>
              <a:buSzPct val="100000"/>
              <a:buFont typeface="Calibri Light" panose="020F0302020204030204" charset="0"/>
              <a:buAutoNum type="arabicPeriod"/>
            </a:pPr>
            <a:r>
              <a:rPr lang="zh-CN" altLang="en-US" sz="11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我们的</a:t>
            </a:r>
            <a:r>
              <a:rPr lang="zh-CN" altLang="en-US" sz="11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自动化超参数调整设置</a:t>
            </a:r>
            <a:r>
              <a:rPr lang="zh-CN" altLang="en-US" sz="11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还有一个额外的好处，那就是五个折叠中的每一个都是使用一组不同的叶子、树和学习率来建模的。</a:t>
            </a:r>
          </a:p>
          <a:p>
            <a:pPr marL="508000" lvl="1" indent="-241300" algn="l" fontAlgn="ctr">
              <a:lnSpc>
                <a:spcPct val="120000"/>
              </a:lnSpc>
              <a:spcBef>
                <a:spcPts val="0"/>
              </a:spcBef>
              <a:spcAft>
                <a:spcPts val="800"/>
              </a:spcAft>
              <a:buSzPct val="100000"/>
              <a:buFont typeface="Calibri Light" panose="020F0302020204030204" charset="0"/>
              <a:buAutoNum type="arabicPeriod"/>
            </a:pPr>
            <a:r>
              <a:rPr lang="zh-CN" altLang="en-US" sz="11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超参数是通过完全</a:t>
            </a:r>
            <a:r>
              <a:rPr lang="zh-CN" altLang="en-US" sz="11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内部嵌套的交叉验证</a:t>
            </a:r>
            <a:r>
              <a:rPr lang="zh-CN" altLang="en-US" sz="11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选择的，这意味着最终部署的模型经过了很好的调整，不需要堆叠层来子选择或平均噪声或未调整的参数设置。</a:t>
            </a:r>
          </a:p>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最终的结果是，我们的整个模型堆栈-经过数百小时的训练-也可以在几个小时内训练，并产生一个仍然是这个竞争的获胜解决方案的结果。</a:t>
            </a:r>
          </a:p>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在2020年期间，这些想法的变化被用于赢得多轮COVID 19全球预测，包括在第3轮和第4轮的连续胜利以及在持续的国家和国际关注中数百支球队的持续最佳表现。</a:t>
            </a:r>
          </a:p>
          <a:p>
            <a:pPr marL="266700" lvl="0" indent="-266700" algn="l" fontAlgn="ctr">
              <a:lnSpc>
                <a:spcPct val="120000"/>
              </a:lnSpc>
              <a:spcBef>
                <a:spcPts val="0"/>
              </a:spcBef>
              <a:spcAft>
                <a:spcPts val="800"/>
              </a:spcAft>
              <a:buSzPct val="100000"/>
              <a:buFont typeface="Wingdings" panose="05000000000000000000" charset="0"/>
              <a:buChar char="l"/>
            </a:pPr>
            <a:r>
              <a:rPr lang="zh-CN" altLang="en-US" sz="13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这一系列的时间序列竞赛是机器学习领域的一个受欢迎的补充，为磨练和优化这些技术提供了训练基础，使它们成为一个易于适用于任何形式的时间序列预测的框架，并且能够产生世界级的性能，或者如果正确应用，至少是非常强大的性能。</a:t>
            </a:r>
          </a:p>
        </p:txBody>
      </p:sp>
      <p:sp>
        <p:nvSpPr>
          <p:cNvPr id="13" name="矩形 12"/>
          <p:cNvSpPr/>
          <p:nvPr>
            <p:custDataLst>
              <p:tags r:id="rId6"/>
            </p:custDataLst>
          </p:nvPr>
        </p:nvSpPr>
        <p:spPr>
          <a:xfrm>
            <a:off x="1421617" y="5"/>
            <a:ext cx="1690700"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矩形 13"/>
          <p:cNvSpPr/>
          <p:nvPr>
            <p:custDataLst>
              <p:tags r:id="rId7"/>
            </p:custDataLst>
          </p:nvPr>
        </p:nvSpPr>
        <p:spPr>
          <a:xfrm>
            <a:off x="1421617" y="1676418"/>
            <a:ext cx="1690700" cy="7620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矩形 14"/>
          <p:cNvSpPr/>
          <p:nvPr>
            <p:custDataLst>
              <p:tags r:id="rId8"/>
            </p:custDataLst>
          </p:nvPr>
        </p:nvSpPr>
        <p:spPr>
          <a:xfrm>
            <a:off x="1421617" y="4267184"/>
            <a:ext cx="1690700" cy="259081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13" name="图片 12"/>
          <p:cNvPicPr>
            <a:picLocks noChangeAspect="1"/>
          </p:cNvPicPr>
          <p:nvPr>
            <p:custDataLst>
              <p:tags r:id="rId3"/>
            </p:custDataLst>
          </p:nvPr>
        </p:nvPicPr>
        <p:blipFill>
          <a:blip r:embed="rId12"/>
          <a:stretch>
            <a:fillRect/>
          </a:stretch>
        </p:blipFill>
        <p:spPr>
          <a:xfrm>
            <a:off x="11471910" y="-5379"/>
            <a:ext cx="720090" cy="720090"/>
          </a:xfrm>
          <a:prstGeom prst="rect">
            <a:avLst/>
          </a:prstGeom>
        </p:spPr>
      </p:pic>
      <p:grpSp>
        <p:nvGrpSpPr>
          <p:cNvPr id="8" name="组合 7"/>
          <p:cNvGrpSpPr/>
          <p:nvPr>
            <p:custDataLst>
              <p:tags r:id="rId4"/>
            </p:custDataLst>
          </p:nvPr>
        </p:nvGrpSpPr>
        <p:grpSpPr>
          <a:xfrm>
            <a:off x="10515684" y="609600"/>
            <a:ext cx="717550" cy="478790"/>
            <a:chOff x="8005" y="6254"/>
            <a:chExt cx="1130" cy="754"/>
          </a:xfrm>
        </p:grpSpPr>
        <p:sp>
          <p:nvSpPr>
            <p:cNvPr id="6" name="装饰 3"/>
            <p:cNvSpPr>
              <a:spLocks noChangeAspect="1"/>
            </p:cNvSpPr>
            <p:nvPr>
              <p:custDataLst>
                <p:tags r:id="rId8"/>
              </p:custDataLst>
            </p:nvPr>
          </p:nvSpPr>
          <p:spPr>
            <a:xfrm>
              <a:off x="8005" y="6254"/>
              <a:ext cx="490" cy="755"/>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sp>
          <p:nvSpPr>
            <p:cNvPr id="10" name="装饰 4"/>
            <p:cNvSpPr>
              <a:spLocks noChangeAspect="1"/>
            </p:cNvSpPr>
            <p:nvPr>
              <p:custDataLst>
                <p:tags r:id="rId9"/>
              </p:custDataLst>
            </p:nvPr>
          </p:nvSpPr>
          <p:spPr>
            <a:xfrm>
              <a:off x="8645" y="6254"/>
              <a:ext cx="490" cy="755"/>
            </a:xfrm>
            <a:custGeom>
              <a:avLst/>
              <a:gdLst>
                <a:gd name="connsiteX0" fmla="*/ 0 w 950118"/>
                <a:gd name="connsiteY0" fmla="*/ 0 h 1464467"/>
                <a:gd name="connsiteX1" fmla="*/ 950118 w 950118"/>
                <a:gd name="connsiteY1" fmla="*/ 0 h 1464467"/>
                <a:gd name="connsiteX2" fmla="*/ 950118 w 950118"/>
                <a:gd name="connsiteY2" fmla="*/ 950118 h 1464467"/>
                <a:gd name="connsiteX3" fmla="*/ 945895 w 950118"/>
                <a:gd name="connsiteY3" fmla="*/ 1007193 h 1464467"/>
                <a:gd name="connsiteX4" fmla="*/ 534143 w 950118"/>
                <a:gd name="connsiteY4" fmla="*/ 1464467 h 1464467"/>
                <a:gd name="connsiteX5" fmla="*/ 525809 w 950118"/>
                <a:gd name="connsiteY5" fmla="*/ 1463322 h 1464467"/>
                <a:gd name="connsiteX6" fmla="*/ 525809 w 950118"/>
                <a:gd name="connsiteY6" fmla="*/ 950118 h 1464467"/>
                <a:gd name="connsiteX7" fmla="*/ 0 w 950118"/>
                <a:gd name="connsiteY7" fmla="*/ 950118 h 1464467"/>
                <a:gd name="connsiteX0-1" fmla="*/ 0 w 950118"/>
                <a:gd name="connsiteY0-2" fmla="*/ 0 h 1464467"/>
                <a:gd name="connsiteX1-3" fmla="*/ 950118 w 950118"/>
                <a:gd name="connsiteY1-4" fmla="*/ 0 h 1464467"/>
                <a:gd name="connsiteX2-5" fmla="*/ 950118 w 950118"/>
                <a:gd name="connsiteY2-6" fmla="*/ 950118 h 1464467"/>
                <a:gd name="connsiteX3-7" fmla="*/ 534143 w 950118"/>
                <a:gd name="connsiteY3-8" fmla="*/ 1464467 h 1464467"/>
                <a:gd name="connsiteX4-9" fmla="*/ 525809 w 950118"/>
                <a:gd name="connsiteY4-10" fmla="*/ 1463322 h 1464467"/>
                <a:gd name="connsiteX5-11" fmla="*/ 525809 w 950118"/>
                <a:gd name="connsiteY5-12" fmla="*/ 950118 h 1464467"/>
                <a:gd name="connsiteX6-13" fmla="*/ 0 w 950118"/>
                <a:gd name="connsiteY6-14" fmla="*/ 950118 h 1464467"/>
                <a:gd name="connsiteX7-15" fmla="*/ 0 w 950118"/>
                <a:gd name="connsiteY7-16" fmla="*/ 0 h 1464467"/>
                <a:gd name="connsiteX0-17" fmla="*/ 0 w 950118"/>
                <a:gd name="connsiteY0-18" fmla="*/ 0 h 1464467"/>
                <a:gd name="connsiteX1-19" fmla="*/ 950118 w 950118"/>
                <a:gd name="connsiteY1-20" fmla="*/ 0 h 1464467"/>
                <a:gd name="connsiteX2-21" fmla="*/ 950118 w 950118"/>
                <a:gd name="connsiteY2-22" fmla="*/ 950118 h 1464467"/>
                <a:gd name="connsiteX3-23" fmla="*/ 534143 w 950118"/>
                <a:gd name="connsiteY3-24" fmla="*/ 1464467 h 1464467"/>
                <a:gd name="connsiteX4-25" fmla="*/ 525809 w 950118"/>
                <a:gd name="connsiteY4-26" fmla="*/ 1463322 h 1464467"/>
                <a:gd name="connsiteX5-27" fmla="*/ 525809 w 950118"/>
                <a:gd name="connsiteY5-28" fmla="*/ 950118 h 1464467"/>
                <a:gd name="connsiteX6-29" fmla="*/ 0 w 950118"/>
                <a:gd name="connsiteY6-30" fmla="*/ 950118 h 1464467"/>
                <a:gd name="connsiteX7-31" fmla="*/ 0 w 950118"/>
                <a:gd name="connsiteY7-32" fmla="*/ 0 h 1464467"/>
                <a:gd name="connsiteX0-33" fmla="*/ 0 w 950118"/>
                <a:gd name="connsiteY0-34" fmla="*/ 0 h 1463322"/>
                <a:gd name="connsiteX1-35" fmla="*/ 950118 w 950118"/>
                <a:gd name="connsiteY1-36" fmla="*/ 0 h 1463322"/>
                <a:gd name="connsiteX2-37" fmla="*/ 950118 w 950118"/>
                <a:gd name="connsiteY2-38" fmla="*/ 950118 h 1463322"/>
                <a:gd name="connsiteX3-39" fmla="*/ 525809 w 950118"/>
                <a:gd name="connsiteY3-40" fmla="*/ 1463322 h 1463322"/>
                <a:gd name="connsiteX4-41" fmla="*/ 525809 w 950118"/>
                <a:gd name="connsiteY4-42" fmla="*/ 950118 h 1463322"/>
                <a:gd name="connsiteX5-43" fmla="*/ 0 w 950118"/>
                <a:gd name="connsiteY5-44" fmla="*/ 950118 h 1463322"/>
                <a:gd name="connsiteX6-45" fmla="*/ 0 w 950118"/>
                <a:gd name="connsiteY6-46" fmla="*/ 0 h 1463322"/>
                <a:gd name="connsiteX0-47" fmla="*/ 0 w 950118"/>
                <a:gd name="connsiteY0-48" fmla="*/ 0 h 1463322"/>
                <a:gd name="connsiteX1-49" fmla="*/ 950118 w 950118"/>
                <a:gd name="connsiteY1-50" fmla="*/ 0 h 1463322"/>
                <a:gd name="connsiteX2-51" fmla="*/ 950118 w 950118"/>
                <a:gd name="connsiteY2-52" fmla="*/ 950118 h 1463322"/>
                <a:gd name="connsiteX3-53" fmla="*/ 525809 w 950118"/>
                <a:gd name="connsiteY3-54" fmla="*/ 1463322 h 1463322"/>
                <a:gd name="connsiteX4-55" fmla="*/ 525809 w 950118"/>
                <a:gd name="connsiteY4-56" fmla="*/ 950118 h 1463322"/>
                <a:gd name="connsiteX5-57" fmla="*/ 0 w 950118"/>
                <a:gd name="connsiteY5-58" fmla="*/ 950118 h 1463322"/>
                <a:gd name="connsiteX6-59" fmla="*/ 0 w 950118"/>
                <a:gd name="connsiteY6-60" fmla="*/ 0 h 1463322"/>
                <a:gd name="connsiteX0-61" fmla="*/ 0 w 950118"/>
                <a:gd name="connsiteY0-62" fmla="*/ 0 h 1463322"/>
                <a:gd name="connsiteX1-63" fmla="*/ 950118 w 950118"/>
                <a:gd name="connsiteY1-64" fmla="*/ 0 h 1463322"/>
                <a:gd name="connsiteX2-65" fmla="*/ 950118 w 950118"/>
                <a:gd name="connsiteY2-66" fmla="*/ 923925 h 1463322"/>
                <a:gd name="connsiteX3-67" fmla="*/ 525809 w 950118"/>
                <a:gd name="connsiteY3-68" fmla="*/ 1463322 h 1463322"/>
                <a:gd name="connsiteX4-69" fmla="*/ 525809 w 950118"/>
                <a:gd name="connsiteY4-70" fmla="*/ 950118 h 1463322"/>
                <a:gd name="connsiteX5-71" fmla="*/ 0 w 950118"/>
                <a:gd name="connsiteY5-72" fmla="*/ 950118 h 1463322"/>
                <a:gd name="connsiteX6-73" fmla="*/ 0 w 950118"/>
                <a:gd name="connsiteY6-74" fmla="*/ 0 h 1463322"/>
                <a:gd name="connsiteX0-75" fmla="*/ 0 w 950118"/>
                <a:gd name="connsiteY0-76" fmla="*/ 0 h 1463322"/>
                <a:gd name="connsiteX1-77" fmla="*/ 950118 w 950118"/>
                <a:gd name="connsiteY1-78" fmla="*/ 0 h 1463322"/>
                <a:gd name="connsiteX2-79" fmla="*/ 950118 w 950118"/>
                <a:gd name="connsiteY2-80" fmla="*/ 923925 h 1463322"/>
                <a:gd name="connsiteX3-81" fmla="*/ 525809 w 950118"/>
                <a:gd name="connsiteY3-82" fmla="*/ 1463322 h 1463322"/>
                <a:gd name="connsiteX4-83" fmla="*/ 525809 w 950118"/>
                <a:gd name="connsiteY4-84" fmla="*/ 950118 h 1463322"/>
                <a:gd name="connsiteX5-85" fmla="*/ 0 w 950118"/>
                <a:gd name="connsiteY5-86" fmla="*/ 950118 h 1463322"/>
                <a:gd name="connsiteX6-87" fmla="*/ 0 w 950118"/>
                <a:gd name="connsiteY6-88" fmla="*/ 0 h 1463322"/>
                <a:gd name="connsiteX0-89" fmla="*/ 0 w 950118"/>
                <a:gd name="connsiteY0-90" fmla="*/ 0 h 1463322"/>
                <a:gd name="connsiteX1-91" fmla="*/ 950118 w 950118"/>
                <a:gd name="connsiteY1-92" fmla="*/ 0 h 1463322"/>
                <a:gd name="connsiteX2-93" fmla="*/ 950118 w 950118"/>
                <a:gd name="connsiteY2-94" fmla="*/ 923925 h 1463322"/>
                <a:gd name="connsiteX3-95" fmla="*/ 525809 w 950118"/>
                <a:gd name="connsiteY3-96" fmla="*/ 1463322 h 1463322"/>
                <a:gd name="connsiteX4-97" fmla="*/ 525809 w 950118"/>
                <a:gd name="connsiteY4-98" fmla="*/ 950118 h 1463322"/>
                <a:gd name="connsiteX5-99" fmla="*/ 0 w 950118"/>
                <a:gd name="connsiteY5-100" fmla="*/ 950118 h 1463322"/>
                <a:gd name="connsiteX6-101" fmla="*/ 0 w 950118"/>
                <a:gd name="connsiteY6-102" fmla="*/ 0 h 1463322"/>
                <a:gd name="connsiteX0-103" fmla="*/ 0 w 950118"/>
                <a:gd name="connsiteY0-104" fmla="*/ 0 h 1463322"/>
                <a:gd name="connsiteX1-105" fmla="*/ 950118 w 950118"/>
                <a:gd name="connsiteY1-106" fmla="*/ 0 h 1463322"/>
                <a:gd name="connsiteX2-107" fmla="*/ 950118 w 950118"/>
                <a:gd name="connsiteY2-108" fmla="*/ 923925 h 1463322"/>
                <a:gd name="connsiteX3-109" fmla="*/ 525809 w 950118"/>
                <a:gd name="connsiteY3-110" fmla="*/ 1463322 h 1463322"/>
                <a:gd name="connsiteX4-111" fmla="*/ 525809 w 950118"/>
                <a:gd name="connsiteY4-112" fmla="*/ 950118 h 1463322"/>
                <a:gd name="connsiteX5-113" fmla="*/ 0 w 950118"/>
                <a:gd name="connsiteY5-114" fmla="*/ 950118 h 1463322"/>
                <a:gd name="connsiteX6-115" fmla="*/ 0 w 950118"/>
                <a:gd name="connsiteY6-116" fmla="*/ 0 h 14633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50118" h="1463322">
                  <a:moveTo>
                    <a:pt x="0" y="0"/>
                  </a:moveTo>
                  <a:lnTo>
                    <a:pt x="950118" y="0"/>
                  </a:lnTo>
                  <a:lnTo>
                    <a:pt x="950118" y="923925"/>
                  </a:lnTo>
                  <a:cubicBezTo>
                    <a:pt x="946074" y="1377362"/>
                    <a:pt x="596527" y="1463322"/>
                    <a:pt x="525809" y="1463322"/>
                  </a:cubicBezTo>
                  <a:lnTo>
                    <a:pt x="525809" y="950118"/>
                  </a:lnTo>
                  <a:lnTo>
                    <a:pt x="0" y="950118"/>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2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sym typeface="Arial" panose="020B0604020202020204" pitchFamily="34" charset="0"/>
              </a:endParaRPr>
            </a:p>
          </p:txBody>
        </p:sp>
      </p:grpSp>
      <p:sp>
        <p:nvSpPr>
          <p:cNvPr id="11" name="文本框 10"/>
          <p:cNvSpPr txBox="1"/>
          <p:nvPr>
            <p:custDataLst>
              <p:tags r:id="rId5"/>
            </p:custDataLst>
          </p:nvPr>
        </p:nvSpPr>
        <p:spPr>
          <a:xfrm>
            <a:off x="609605" y="609600"/>
            <a:ext cx="9448864" cy="7620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600" b="1" spc="200">
                <a:solidFill>
                  <a:schemeClr val="accent1">
                    <a:lumMod val="75000"/>
                  </a:schemeClr>
                </a:solidFill>
                <a:uFillTx/>
                <a:latin typeface="汉仪旗黑-85S" panose="00020600040101010101" pitchFamily="18" charset="-122"/>
                <a:ea typeface="汉仪旗黑-85S" panose="00020600040101010101" pitchFamily="18" charset="-122"/>
              </a:rPr>
              <a:t>结论</a:t>
            </a:r>
          </a:p>
        </p:txBody>
      </p:sp>
      <p:sp>
        <p:nvSpPr>
          <p:cNvPr id="7" name="装饰3"/>
          <p:cNvSpPr/>
          <p:nvPr>
            <p:custDataLst>
              <p:tags r:id="rId6"/>
            </p:custDataLst>
          </p:nvPr>
        </p:nvSpPr>
        <p:spPr>
          <a:xfrm>
            <a:off x="609605" y="1674756"/>
            <a:ext cx="10972888" cy="4573761"/>
          </a:xfrm>
          <a:prstGeom prst="rect">
            <a:avLst/>
          </a:prstGeom>
          <a:solidFill>
            <a:schemeClr val="lt2"/>
          </a:solidFill>
          <a:ln>
            <a:noFill/>
          </a:ln>
          <a:effectLst>
            <a:outerShdw blurRad="165100" algn="ctr" rotWithShape="0">
              <a:schemeClr val="dk1">
                <a:lumMod val="95000"/>
                <a:lumOff val="5000"/>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buClrTx/>
              <a:buSzTx/>
              <a:buFontTx/>
            </a:pPr>
            <a:endParaRPr kumimoji="1" lang="zh-CN" altLang="en-US" sz="1600" b="1">
              <a:solidFill>
                <a:schemeClr val="lt1"/>
              </a:solidFill>
              <a:latin typeface="微软雅黑" panose="020B0503020204020204" charset="-122"/>
              <a:ea typeface="微软雅黑" panose="020B0503020204020204" charset="-122"/>
              <a:sym typeface="+mn-ea"/>
            </a:endParaRPr>
          </a:p>
        </p:txBody>
      </p:sp>
      <p:sp>
        <p:nvSpPr>
          <p:cNvPr id="12" name="Title 6"/>
          <p:cNvSpPr txBox="1"/>
          <p:nvPr>
            <p:custDataLst>
              <p:tags r:id="rId7"/>
            </p:custDataLst>
          </p:nvPr>
        </p:nvSpPr>
        <p:spPr>
          <a:xfrm>
            <a:off x="1082675" y="2131956"/>
            <a:ext cx="10058400" cy="365935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15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rPr>
              <a:t>M5竞赛、IJF的这期特刊以及本文为时间序列预测作为一个独特的机器学习领域向前迈进迈出了关键一步，其中最佳实践能够快速可靠地生成强大的模型。</a:t>
            </a:r>
            <a:r>
              <a:rPr lang="zh-CN" altLang="en-US" sz="1800" u="sng" spc="15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rPr>
              <a:t>预测未来的挑战</a:t>
            </a:r>
            <a:r>
              <a:rPr lang="zh-CN" altLang="en-US" sz="1800" spc="15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rPr>
              <a:t>在于它还不存在，需要有强大的理论基础来建立模型，在避免过度拟合过去和现在的同时，充分推广。</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15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rPr>
              <a:t>如果使用得当，机器学习模型能够具有非凡的预测能力。它们在时间序列领域的应用只有有限数量的真正独立的观测，</a:t>
            </a:r>
            <a:r>
              <a:rPr lang="zh-CN" altLang="en-US" sz="1800" u="sng" spc="15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rPr>
              <a:t>充满了泄漏（leakage）和过拟合的风险</a:t>
            </a:r>
            <a:r>
              <a:rPr lang="zh-CN" altLang="en-US" sz="1800" spc="15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rPr>
              <a:t>。通过严格的</a:t>
            </a:r>
            <a:r>
              <a:rPr lang="zh-CN" altLang="en-US" sz="1800" u="sng" spc="15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rPr>
              <a:t>交叉验证、特征工程、数据增强和参数调整最佳实践</a:t>
            </a:r>
            <a:r>
              <a:rPr lang="zh-CN" altLang="en-US" sz="1800" spc="15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rPr>
              <a:t>，可以克服这些问题，并生成易于训练和可靠预测未来的模型。</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150">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rPr>
              <a:t>我们讨论的技术已经在连续四次的时间序列预测竞赛中产生了大量的顶级解决方案。通过适当的理解，它们提供了使用机器学习处理任何时间序列数据集的基础知识。</a:t>
            </a:r>
            <a:endParaRPr lang="zh-CN" altLang="en-US" sz="1800" spc="150">
              <a:ln w="3175">
                <a:noFill/>
                <a:prstDash val="dash"/>
              </a:ln>
              <a:solidFill>
                <a:schemeClr val="dk1">
                  <a:lumMod val="65000"/>
                  <a:lumOff val="3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a:blip r:embed="rId17"/>
          <a:stretch>
            <a:fillRect/>
          </a:stretch>
        </p:blipFill>
        <p:spPr>
          <a:xfrm>
            <a:off x="0" y="0"/>
            <a:ext cx="720090" cy="720090"/>
          </a:xfrm>
          <a:prstGeom prst="rect">
            <a:avLst/>
          </a:prstGeom>
        </p:spPr>
      </p:pic>
      <p:pic>
        <p:nvPicPr>
          <p:cNvPr id="12" name="图片 11"/>
          <p:cNvPicPr>
            <a:picLocks noChangeAspect="1"/>
          </p:cNvPicPr>
          <p:nvPr>
            <p:custDataLst>
              <p:tags r:id="rId3"/>
            </p:custDataLst>
          </p:nvPr>
        </p:nvPicPr>
        <p:blipFill>
          <a:blip r:embed="rId18"/>
          <a:stretch>
            <a:fillRect/>
          </a:stretch>
        </p:blipFill>
        <p:spPr>
          <a:xfrm>
            <a:off x="11471910" y="-5379"/>
            <a:ext cx="720090" cy="720090"/>
          </a:xfrm>
          <a:prstGeom prst="rect">
            <a:avLst/>
          </a:prstGeom>
        </p:spPr>
      </p:pic>
      <p:sp>
        <p:nvSpPr>
          <p:cNvPr id="6" name="矩形 11"/>
          <p:cNvSpPr/>
          <p:nvPr>
            <p:custDataLst>
              <p:tags r:id="rId4"/>
            </p:custDataLst>
          </p:nvPr>
        </p:nvSpPr>
        <p:spPr>
          <a:xfrm>
            <a:off x="449580" y="617220"/>
            <a:ext cx="11412220" cy="5821680"/>
          </a:xfrm>
          <a:prstGeom prst="rect">
            <a:avLst/>
          </a:prstGeom>
          <a:noFill/>
          <a:ln w="1270">
            <a:solidFill>
              <a:schemeClr val="accent1"/>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7" name="矩形 6"/>
          <p:cNvSpPr/>
          <p:nvPr>
            <p:custDataLst>
              <p:tags r:id="rId5"/>
            </p:custDataLst>
          </p:nvPr>
        </p:nvSpPr>
        <p:spPr>
          <a:xfrm>
            <a:off x="351155" y="518160"/>
            <a:ext cx="11412220" cy="5821680"/>
          </a:xfrm>
          <a:prstGeom prst="rect">
            <a:avLst/>
          </a:prstGeom>
          <a:noFill/>
          <a:ln w="127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10" name="矩形 9"/>
          <p:cNvSpPr/>
          <p:nvPr>
            <p:custDataLst>
              <p:tags r:id="rId6"/>
            </p:custDataLst>
          </p:nvPr>
        </p:nvSpPr>
        <p:spPr>
          <a:xfrm>
            <a:off x="252095" y="419100"/>
            <a:ext cx="11412220" cy="5821680"/>
          </a:xfrm>
          <a:prstGeom prst="rect">
            <a:avLst/>
          </a:prstGeom>
          <a:noFill/>
          <a:ln w="1270">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grpSp>
        <p:nvGrpSpPr>
          <p:cNvPr id="30" name="组合 29"/>
          <p:cNvGrpSpPr>
            <a:grpSpLocks noChangeAspect="1"/>
          </p:cNvGrpSpPr>
          <p:nvPr>
            <p:custDataLst>
              <p:tags r:id="rId7"/>
            </p:custDataLst>
          </p:nvPr>
        </p:nvGrpSpPr>
        <p:grpSpPr>
          <a:xfrm rot="10800000">
            <a:off x="671830" y="822325"/>
            <a:ext cx="637540" cy="556260"/>
            <a:chOff x="3213087" y="1347855"/>
            <a:chExt cx="723913" cy="631688"/>
          </a:xfrm>
          <a:solidFill>
            <a:schemeClr val="accent1">
              <a:alpha val="20000"/>
            </a:schemeClr>
          </a:solidFill>
        </p:grpSpPr>
        <p:sp>
          <p:nvSpPr>
            <p:cNvPr id="31" name="任意多边形: 形状 17"/>
            <p:cNvSpPr>
              <a:spLocks noChangeAspect="1"/>
            </p:cNvSpPr>
            <p:nvPr>
              <p:custDataLst>
                <p:tags r:id="rId14"/>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32" name="任意多边形: 形状 18"/>
            <p:cNvSpPr>
              <a:spLocks noChangeAspect="1"/>
            </p:cNvSpPr>
            <p:nvPr>
              <p:custDataLst>
                <p:tags r:id="rId15"/>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33" name="组合 32"/>
          <p:cNvGrpSpPr>
            <a:grpSpLocks noChangeAspect="1"/>
          </p:cNvGrpSpPr>
          <p:nvPr>
            <p:custDataLst>
              <p:tags r:id="rId8"/>
            </p:custDataLst>
          </p:nvPr>
        </p:nvGrpSpPr>
        <p:grpSpPr>
          <a:xfrm>
            <a:off x="10511790" y="5229860"/>
            <a:ext cx="923290" cy="805180"/>
            <a:chOff x="3213087" y="1347855"/>
            <a:chExt cx="723913" cy="631688"/>
          </a:xfrm>
          <a:solidFill>
            <a:schemeClr val="accent1">
              <a:alpha val="20000"/>
            </a:schemeClr>
          </a:solidFill>
        </p:grpSpPr>
        <p:sp>
          <p:nvSpPr>
            <p:cNvPr id="34" name="任意多边形: 形状 21"/>
            <p:cNvSpPr>
              <a:spLocks noChangeAspect="1"/>
            </p:cNvSpPr>
            <p:nvPr>
              <p:custDataLst>
                <p:tags r:id="rId12"/>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35" name="任意多边形: 形状 22"/>
            <p:cNvSpPr>
              <a:spLocks noChangeAspect="1"/>
            </p:cNvSpPr>
            <p:nvPr>
              <p:custDataLst>
                <p:tags r:id="rId13"/>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6" name="直接连接符 35"/>
          <p:cNvCxnSpPr/>
          <p:nvPr>
            <p:custDataLst>
              <p:tags r:id="rId9"/>
            </p:custDataLst>
          </p:nvPr>
        </p:nvCxnSpPr>
        <p:spPr>
          <a:xfrm>
            <a:off x="2247932" y="2672366"/>
            <a:ext cx="7543800" cy="0"/>
          </a:xfrm>
          <a:prstGeom prst="line">
            <a:avLst/>
          </a:prstGeom>
          <a:ln w="127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custDataLst>
              <p:tags r:id="rId10"/>
            </p:custDataLst>
          </p:nvPr>
        </p:nvSpPr>
        <p:spPr>
          <a:xfrm>
            <a:off x="1981200" y="1691307"/>
            <a:ext cx="8077264" cy="676274"/>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en-US" altLang="zh-CN" sz="4000" b="1" spc="240">
                <a:solidFill>
                  <a:schemeClr val="accent1">
                    <a:lumMod val="75000"/>
                  </a:schemeClr>
                </a:solidFill>
                <a:uFillTx/>
                <a:latin typeface="汉仪旗黑-85S" panose="00020600040101010101" pitchFamily="18" charset="-122"/>
                <a:ea typeface="汉仪旗黑-85S" panose="00020600040101010101" pitchFamily="18" charset="-122"/>
              </a:rPr>
              <a:t>Author</a:t>
            </a:r>
          </a:p>
        </p:txBody>
      </p:sp>
      <p:sp>
        <p:nvSpPr>
          <p:cNvPr id="11" name="Title 6"/>
          <p:cNvSpPr txBox="1"/>
          <p:nvPr>
            <p:custDataLst>
              <p:tags r:id="rId11"/>
            </p:custDataLst>
          </p:nvPr>
        </p:nvSpPr>
        <p:spPr>
          <a:xfrm>
            <a:off x="1981200" y="2972133"/>
            <a:ext cx="8077264" cy="219456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 David Lainder a, Russell D. Wolfinger b,∗</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 TrueFii.AI, United States</a:t>
            </a:r>
          </a:p>
          <a:p>
            <a:pPr marL="355600" lvl="0" indent="-355600" algn="l" fontAlgn="ctr">
              <a:lnSpc>
                <a:spcPct val="120000"/>
              </a:lnSpc>
              <a:spcBef>
                <a:spcPts val="0"/>
              </a:spcBef>
              <a:spcAft>
                <a:spcPts val="800"/>
              </a:spcAft>
              <a:buSzPct val="100000"/>
              <a:buFont typeface="Wingdings" panose="05000000000000000000" charset="0"/>
              <a:buChar char="l"/>
            </a:pPr>
            <a:r>
              <a:rPr lang="zh-CN" altLang="en-US" sz="2000" spc="12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b SAS Institute Inc. Cary, NC, United States</a:t>
            </a: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custDataLst>
              <p:tags r:id="rId2"/>
            </p:custDataLst>
          </p:nvPr>
        </p:nvSpPr>
        <p:spPr>
          <a:xfrm>
            <a:off x="0" y="3048000"/>
            <a:ext cx="12192000" cy="3810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17" name="图片 16"/>
          <p:cNvPicPr>
            <a:picLocks noChangeAspect="1"/>
          </p:cNvPicPr>
          <p:nvPr>
            <p:custDataLst>
              <p:tags r:id="rId3"/>
            </p:custDataLst>
          </p:nvPr>
        </p:nvPicPr>
        <p:blipFill>
          <a:blip r:embed="rId17"/>
          <a:stretch>
            <a:fillRect/>
          </a:stretch>
        </p:blipFill>
        <p:spPr>
          <a:xfrm>
            <a:off x="0" y="0"/>
            <a:ext cx="720090" cy="720090"/>
          </a:xfrm>
          <a:prstGeom prst="rect">
            <a:avLst/>
          </a:prstGeom>
        </p:spPr>
      </p:pic>
      <p:pic>
        <p:nvPicPr>
          <p:cNvPr id="15" name="图片 14"/>
          <p:cNvPicPr>
            <a:picLocks noChangeAspect="1"/>
          </p:cNvPicPr>
          <p:nvPr>
            <p:custDataLst>
              <p:tags r:id="rId4"/>
            </p:custDataLst>
          </p:nvPr>
        </p:nvPicPr>
        <p:blipFill>
          <a:blip r:embed="rId18"/>
          <a:stretch>
            <a:fillRect/>
          </a:stretch>
        </p:blipFill>
        <p:spPr>
          <a:xfrm>
            <a:off x="11471910" y="6137910"/>
            <a:ext cx="720090" cy="720090"/>
          </a:xfrm>
          <a:prstGeom prst="rect">
            <a:avLst/>
          </a:prstGeom>
        </p:spPr>
      </p:pic>
      <p:sp>
        <p:nvSpPr>
          <p:cNvPr id="5" name="矩形 4"/>
          <p:cNvSpPr/>
          <p:nvPr>
            <p:custDataLst>
              <p:tags r:id="rId5"/>
            </p:custDataLst>
          </p:nvPr>
        </p:nvSpPr>
        <p:spPr>
          <a:xfrm>
            <a:off x="609562" y="1792447"/>
            <a:ext cx="10972888" cy="4435219"/>
          </a:xfrm>
          <a:prstGeom prst="rect">
            <a:avLst/>
          </a:prstGeom>
          <a:solidFill>
            <a:schemeClr val="lt1"/>
          </a:solidFill>
          <a:ln>
            <a:noFill/>
          </a:ln>
          <a:effectLst>
            <a:outerShdw blurRad="127000" dist="38100" dir="5400000" algn="t"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spcBef>
                <a:spcPts val="0"/>
              </a:spcBef>
              <a:spcAft>
                <a:spcPts val="0"/>
              </a:spcAft>
              <a:buClrTx/>
              <a:buSzTx/>
              <a:buFontTx/>
            </a:pPr>
            <a:endParaRPr kumimoji="1" lang="zh-CN" altLang="en-US" sz="1600" b="1" noProof="0" dirty="0">
              <a:ln>
                <a:noFill/>
              </a:ln>
              <a:solidFill>
                <a:srgbClr val="FF0000"/>
              </a:solidFill>
              <a:effectLst/>
              <a:uLnTx/>
              <a:uFillTx/>
              <a:latin typeface="微软雅黑" panose="020B0503020204020204" charset="-122"/>
              <a:ea typeface="微软雅黑" panose="020B0503020204020204" charset="-122"/>
              <a:sym typeface="+mn-ea"/>
            </a:endParaRPr>
          </a:p>
        </p:txBody>
      </p:sp>
      <p:sp>
        <p:nvSpPr>
          <p:cNvPr id="6" name="文本框 5"/>
          <p:cNvSpPr txBox="1"/>
          <p:nvPr>
            <p:custDataLst>
              <p:tags r:id="rId6"/>
            </p:custDataLst>
          </p:nvPr>
        </p:nvSpPr>
        <p:spPr>
          <a:xfrm>
            <a:off x="609562" y="609605"/>
            <a:ext cx="10972876" cy="762000"/>
          </a:xfrm>
          <a:prstGeom prst="rect">
            <a:avLst/>
          </a:prstGeom>
          <a:noFill/>
        </p:spPr>
        <p:txBody>
          <a:bodyPr wrap="square" lIns="63500" tIns="25400" rIns="63500" bIns="25400" rtlCol="0" anchor="t" anchorCtr="0">
            <a:normAutofit/>
          </a:bodyPr>
          <a:lstStyle/>
          <a:p>
            <a:pPr marL="0" indent="0" algn="ctr">
              <a:lnSpc>
                <a:spcPct val="100000"/>
              </a:lnSpc>
              <a:spcBef>
                <a:spcPts val="0"/>
              </a:spcBef>
              <a:spcAft>
                <a:spcPts val="0"/>
              </a:spcAft>
              <a:buSzPct val="100000"/>
              <a:buNone/>
            </a:pPr>
            <a:r>
              <a:rPr lang="en-US" altLang="zh-CN" sz="4600" b="1" spc="300">
                <a:solidFill>
                  <a:schemeClr val="accent1">
                    <a:lumMod val="75000"/>
                  </a:schemeClr>
                </a:solidFill>
                <a:uFillTx/>
                <a:latin typeface="汉仪旗黑-85S" panose="00020600040101010101" pitchFamily="18" charset="-122"/>
                <a:ea typeface="汉仪旗黑-85S" panose="00020600040101010101" pitchFamily="18" charset="-122"/>
              </a:rPr>
              <a:t>Introduction</a:t>
            </a:r>
          </a:p>
        </p:txBody>
      </p:sp>
      <p:sp>
        <p:nvSpPr>
          <p:cNvPr id="16" name="文本框 15"/>
          <p:cNvSpPr txBox="1"/>
          <p:nvPr>
            <p:custDataLst>
              <p:tags r:id="rId7"/>
            </p:custDataLst>
          </p:nvPr>
        </p:nvSpPr>
        <p:spPr>
          <a:xfrm>
            <a:off x="914400" y="2146415"/>
            <a:ext cx="10363200" cy="921015"/>
          </a:xfrm>
          <a:prstGeom prst="rect">
            <a:avLst/>
          </a:prstGeom>
          <a:noFill/>
        </p:spPr>
        <p:txBody>
          <a:bodyPr wrap="square" rtlCol="0">
            <a:noAutofit/>
          </a:bodyPr>
          <a:lstStyle/>
          <a:p>
            <a:pPr marL="0" lvl="0" indent="0" algn="l">
              <a:lnSpc>
                <a:spcPct val="120000"/>
              </a:lnSpc>
              <a:spcBef>
                <a:spcPts val="0"/>
              </a:spcBef>
              <a:spcAft>
                <a:spcPts val="800"/>
              </a:spcAft>
              <a:buSzPct val="100000"/>
            </a:pPr>
            <a:r>
              <a:rPr lang="zh-CN" altLang="en-US" sz="1300" spc="50" dirty="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rPr>
              <a:t>深度神经网络和梯度提升树模型在过去十年中席卷了机器学习领域，在性能方面取得了全面的进步。这些方法捕捉特征交互和非线性的能力使它们异常强大，同时，在具有目标非平稳性和共线性的领域（如时间序列预测）中容易出现过拟合、泄漏（leakage）和缺乏泛化。我们提供指导来解决这些困难，并提供一个框架，最大限度地提高预测的机会，推广良好，并提供最先进的性能。</a:t>
            </a:r>
          </a:p>
        </p:txBody>
      </p:sp>
      <p:cxnSp>
        <p:nvCxnSpPr>
          <p:cNvPr id="4" name="直接连接符 3"/>
          <p:cNvCxnSpPr/>
          <p:nvPr>
            <p:custDataLst>
              <p:tags r:id="rId8"/>
            </p:custDataLst>
          </p:nvPr>
        </p:nvCxnSpPr>
        <p:spPr>
          <a:xfrm>
            <a:off x="1015767" y="3042088"/>
            <a:ext cx="655718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9"/>
            </p:custDataLst>
          </p:nvPr>
        </p:nvCxnSpPr>
        <p:spPr>
          <a:xfrm>
            <a:off x="7504844" y="3042088"/>
            <a:ext cx="33625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10"/>
            </p:custDataLst>
          </p:nvPr>
        </p:nvSpPr>
        <p:spPr>
          <a:xfrm>
            <a:off x="914400" y="3549914"/>
            <a:ext cx="10363200" cy="921015"/>
          </a:xfrm>
          <a:prstGeom prst="rect">
            <a:avLst/>
          </a:prstGeom>
          <a:noFill/>
        </p:spPr>
        <p:txBody>
          <a:bodyPr wrap="square" rtlCol="0">
            <a:noAutofit/>
          </a:bodyPr>
          <a:lstStyle/>
          <a:p>
            <a:pPr marL="0" lvl="0" indent="0" algn="l">
              <a:lnSpc>
                <a:spcPct val="120000"/>
              </a:lnSpc>
              <a:spcBef>
                <a:spcPts val="0"/>
              </a:spcBef>
              <a:spcAft>
                <a:spcPts val="800"/>
              </a:spcAft>
              <a:buSzPct val="100000"/>
            </a:pPr>
            <a:r>
              <a:rPr lang="zh-CN" altLang="en-US" sz="1300" spc="50">
                <a:solidFill>
                  <a:schemeClr val="dk1">
                    <a:lumMod val="85000"/>
                    <a:lumOff val="15000"/>
                  </a:schemeClr>
                </a:solidFill>
                <a:uFillTx/>
                <a:latin typeface="微软雅黑" panose="020B0503020204020204" charset="-122"/>
                <a:ea typeface="微软雅黑" panose="020B0503020204020204" charset="-122"/>
                <a:sym typeface="+mn-ea"/>
              </a:rPr>
              <a:t>在计算机视觉和自然语言处理领域，出现了相当标准的网络设计、数据增强和训练技术，并为许多任务提供了几乎自动化的强大基线。这些领域通常涉及巨大的数据集，允许直接比较方法。然而，时间序列预测的大多数领域恰恰相反。在关键用例中，例如基于早期预测产品销售或预测新型流行病的过程，真正独立的观察数量非常少，并且很容易在事后建立一个完美的模型。</a:t>
            </a:r>
          </a:p>
        </p:txBody>
      </p:sp>
      <p:cxnSp>
        <p:nvCxnSpPr>
          <p:cNvPr id="9" name="直接连接符 8"/>
          <p:cNvCxnSpPr/>
          <p:nvPr>
            <p:custDataLst>
              <p:tags r:id="rId11"/>
            </p:custDataLst>
          </p:nvPr>
        </p:nvCxnSpPr>
        <p:spPr>
          <a:xfrm>
            <a:off x="1015767" y="4445587"/>
            <a:ext cx="6557183"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2"/>
            </p:custDataLst>
          </p:nvPr>
        </p:nvCxnSpPr>
        <p:spPr>
          <a:xfrm>
            <a:off x="7504844" y="4445587"/>
            <a:ext cx="3362536"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13"/>
            </p:custDataLst>
          </p:nvPr>
        </p:nvSpPr>
        <p:spPr>
          <a:xfrm>
            <a:off x="914400" y="4953412"/>
            <a:ext cx="10363200" cy="921015"/>
          </a:xfrm>
          <a:prstGeom prst="rect">
            <a:avLst/>
          </a:prstGeom>
          <a:noFill/>
        </p:spPr>
        <p:txBody>
          <a:bodyPr wrap="square" rtlCol="0">
            <a:noAutofit/>
          </a:bodyPr>
          <a:lstStyle/>
          <a:p>
            <a:pPr marL="0" lvl="0" indent="0" algn="l">
              <a:lnSpc>
                <a:spcPct val="120000"/>
              </a:lnSpc>
              <a:spcBef>
                <a:spcPts val="0"/>
              </a:spcBef>
              <a:spcAft>
                <a:spcPts val="800"/>
              </a:spcAft>
              <a:buSzPct val="100000"/>
            </a:pPr>
            <a:r>
              <a:rPr lang="zh-CN" altLang="en-US" sz="1300" spc="80">
                <a:solidFill>
                  <a:schemeClr val="dk1">
                    <a:lumMod val="85000"/>
                    <a:lumOff val="15000"/>
                  </a:schemeClr>
                </a:solidFill>
                <a:uFillTx/>
                <a:latin typeface="微软雅黑" panose="020B0503020204020204" charset="-122"/>
                <a:ea typeface="微软雅黑" panose="020B0503020204020204" charset="-122"/>
                <a:cs typeface="微软雅黑" panose="020B0503020204020204" charset="-122"/>
              </a:rPr>
              <a:t>我们提供的交叉验证，增强和参数调整技术已被用于赢得几个主要的时间序列预测竞赛-包括M5预测不确定性竞赛和Kaggle COVID 19预测系列-并在适当的理论基础上，构成了当前时间序列预测的最佳实践。</a:t>
            </a:r>
          </a:p>
        </p:txBody>
      </p:sp>
      <p:cxnSp>
        <p:nvCxnSpPr>
          <p:cNvPr id="12" name="直接连接符 11"/>
          <p:cNvCxnSpPr/>
          <p:nvPr>
            <p:custDataLst>
              <p:tags r:id="rId14"/>
            </p:custDataLst>
          </p:nvPr>
        </p:nvCxnSpPr>
        <p:spPr>
          <a:xfrm>
            <a:off x="1015767" y="5849086"/>
            <a:ext cx="6557183"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5"/>
            </p:custDataLst>
          </p:nvPr>
        </p:nvCxnSpPr>
        <p:spPr>
          <a:xfrm>
            <a:off x="7504844" y="5849086"/>
            <a:ext cx="336253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9"/>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10"/>
          <a:stretch>
            <a:fillRect/>
          </a:stretch>
        </p:blipFill>
        <p:spPr>
          <a:xfrm>
            <a:off x="11471910" y="-5379"/>
            <a:ext cx="720090" cy="720090"/>
          </a:xfrm>
          <a:prstGeom prst="rect">
            <a:avLst/>
          </a:prstGeom>
        </p:spPr>
      </p:pic>
      <p:pic>
        <p:nvPicPr>
          <p:cNvPr id="6" name="图片 5"/>
          <p:cNvPicPr>
            <a:picLocks noChangeAspect="1"/>
          </p:cNvPicPr>
          <p:nvPr>
            <p:custDataLst>
              <p:tags r:id="rId4"/>
            </p:custDataLst>
          </p:nvPr>
        </p:nvPicPr>
        <p:blipFill>
          <a:blip r:embed="rId11"/>
          <a:stretch>
            <a:fillRect/>
          </a:stretch>
        </p:blipFill>
        <p:spPr>
          <a:xfrm>
            <a:off x="3797935" y="3250565"/>
            <a:ext cx="4589145" cy="847725"/>
          </a:xfrm>
          <a:prstGeom prst="rect">
            <a:avLst/>
          </a:prstGeom>
        </p:spPr>
      </p:pic>
      <p:pic>
        <p:nvPicPr>
          <p:cNvPr id="7" name="图片 6"/>
          <p:cNvPicPr>
            <a:picLocks noChangeAspect="1"/>
          </p:cNvPicPr>
          <p:nvPr>
            <p:custDataLst>
              <p:tags r:id="rId5"/>
            </p:custDataLst>
          </p:nvPr>
        </p:nvPicPr>
        <p:blipFill>
          <a:blip r:embed="rId12"/>
          <a:stretch>
            <a:fillRect/>
          </a:stretch>
        </p:blipFill>
        <p:spPr>
          <a:xfrm>
            <a:off x="4058920" y="4390390"/>
            <a:ext cx="2743200" cy="815340"/>
          </a:xfrm>
          <a:prstGeom prst="rect">
            <a:avLst/>
          </a:prstGeom>
        </p:spPr>
      </p:pic>
      <p:sp>
        <p:nvSpPr>
          <p:cNvPr id="2" name="标题 1"/>
          <p:cNvSpPr>
            <a:spLocks noGrp="1"/>
          </p:cNvSpPr>
          <p:nvPr>
            <p:custDataLst>
              <p:tags r:id="rId6"/>
            </p:custDataLst>
          </p:nvPr>
        </p:nvSpPr>
        <p:spPr>
          <a:xfrm>
            <a:off x="608400" y="608400"/>
            <a:ext cx="10969200" cy="705600"/>
          </a:xfrm>
          <a:prstGeom prst="rect">
            <a:avLst/>
          </a:prstGeom>
        </p:spPr>
        <p:txBody>
          <a:bodyPr vert="horz" lIns="90000" tIns="46800" rIns="90000" bIns="46800" rtlCol="0" anchor="ctr" anchorCtr="0">
            <a:normAutofit fontScale="90000" lnSpcReduction="10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4600">
                <a:solidFill>
                  <a:schemeClr val="accent1">
                    <a:lumMod val="75000"/>
                  </a:schemeClr>
                </a:solidFill>
                <a:latin typeface="汉仪旗黑-85S" panose="00020600040101010101" pitchFamily="18" charset="-122"/>
                <a:ea typeface="汉仪旗黑-85S" panose="00020600040101010101" pitchFamily="18" charset="-122"/>
                <a:cs typeface="+mn-cs"/>
              </a:rPr>
              <a:t>M5-Uncertainty competition</a:t>
            </a:r>
          </a:p>
        </p:txBody>
      </p:sp>
      <p:sp>
        <p:nvSpPr>
          <p:cNvPr id="3" name="内容占位符 2"/>
          <p:cNvSpPr>
            <a:spLocks noGrp="1"/>
          </p:cNvSpPr>
          <p:nvPr>
            <p:custDataLst>
              <p:tags r:id="rId7"/>
            </p:custDataLst>
          </p:nvPr>
        </p:nvSpPr>
        <p:spPr>
          <a:xfrm>
            <a:off x="608400" y="1490400"/>
            <a:ext cx="10969200" cy="4759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M5竞赛的特点是对超过30，000个沃尔玛商店商品组合的五年每日销售数据进行分析，重点是预测具有间歇性销售模式的商品这一特别困难的挑战。两个同时进行的竞赛有不同的目标：一个是对所有项目进行点预测，以便尽可能多的参与者能够接触到，而不确定性竞赛要求参与者</a:t>
            </a: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预测9个不同分位数的12个不同聚合水平（从商店项目一直到整体销售）的销售额，以预测每个可能分组的全部未来结果</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p>
          <a:p>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评价指标：</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rPr>
              <a:t>缩放弹球损失函数（Scaled Pinball Loss</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sym typeface="+mn-ea"/>
              </a:rPr>
              <a:t> function</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sym typeface="+mn-ea"/>
              </a:rPr>
              <a:t>SPL</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rPr>
              <a:t>加权</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sym typeface="+mn-ea"/>
              </a:rPr>
              <a:t>SPL</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sz="1800" dirty="0" err="1">
                <a:solidFill>
                  <a:schemeClr val="tx1"/>
                </a:solidFill>
                <a:latin typeface="微软雅黑" panose="020B0503020204020204" charset="-122"/>
                <a:ea typeface="微软雅黑" panose="020B0503020204020204" charset="-122"/>
                <a:cs typeface="微软雅黑" panose="020B0503020204020204" charset="-122"/>
                <a:sym typeface="+mn-ea"/>
              </a:rPr>
              <a:t>WSPL</a:t>
            </a:r>
            <a:endParaRPr lang="en-US" altLang="zh-CN" sz="1800" dirty="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1800" dirty="0">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sz="1800" dirty="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1800" dirty="0">
                <a:solidFill>
                  <a:schemeClr val="tx1"/>
                </a:solidFill>
                <a:latin typeface="微软雅黑" panose="020B0503020204020204" charset="-122"/>
                <a:ea typeface="微软雅黑" panose="020B0503020204020204" charset="-122"/>
                <a:cs typeface="微软雅黑" panose="020B0503020204020204" charset="-122"/>
                <a:sym typeface="+mn-ea"/>
              </a:rPr>
              <a:t>权重：实际美元销售额，销售单位×各自价格</a:t>
            </a:r>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7"/>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8"/>
          <a:stretch>
            <a:fillRect/>
          </a:stretch>
        </p:blipFill>
        <p:spPr>
          <a:xfrm>
            <a:off x="11471910" y="-5379"/>
            <a:ext cx="720090" cy="720090"/>
          </a:xfrm>
          <a:prstGeom prst="rect">
            <a:avLst/>
          </a:prstGeom>
        </p:spPr>
      </p:pic>
      <p:sp>
        <p:nvSpPr>
          <p:cNvPr id="2" name="标题 1"/>
          <p:cNvSpPr>
            <a:spLocks noGrp="1"/>
          </p:cNvSpPr>
          <p:nvPr>
            <p:custDataLst>
              <p:tags r:id="rId4"/>
            </p:custDataLst>
          </p:nvPr>
        </p:nvSpPr>
        <p:spPr>
          <a:xfrm>
            <a:off x="608400" y="608400"/>
            <a:ext cx="10969200" cy="705600"/>
          </a:xfrm>
          <a:prstGeom prst="rect">
            <a:avLst/>
          </a:prstGeom>
        </p:spPr>
        <p:txBody>
          <a:bodyPr vert="horz" lIns="90000" tIns="46800" rIns="90000" bIns="46800" rtlCol="0" anchor="ctr" anchorCtr="0">
            <a:normAutofit fontScale="90000" lnSpcReduction="10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4600">
                <a:solidFill>
                  <a:schemeClr val="accent1">
                    <a:lumMod val="75000"/>
                  </a:schemeClr>
                </a:solidFill>
                <a:latin typeface="汉仪旗黑-85S" panose="00020600040101010101" pitchFamily="18" charset="-122"/>
                <a:ea typeface="汉仪旗黑-85S" panose="00020600040101010101" pitchFamily="18" charset="-122"/>
                <a:cs typeface="+mn-cs"/>
              </a:rPr>
              <a:t>M5-Uncertainty competition</a:t>
            </a:r>
          </a:p>
        </p:txBody>
      </p:sp>
      <p:sp>
        <p:nvSpPr>
          <p:cNvPr id="3" name="内容占位符 2"/>
          <p:cNvSpPr>
            <a:spLocks noGrp="1"/>
          </p:cNvSpPr>
          <p:nvPr>
            <p:custDataLst>
              <p:tags r:id="rId5"/>
            </p:custDataLst>
          </p:nvPr>
        </p:nvSpPr>
        <p:spPr>
          <a:xfrm>
            <a:off x="608400" y="1490400"/>
            <a:ext cx="10969200" cy="4759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b="0" i="0" dirty="0">
                <a:solidFill>
                  <a:srgbClr val="121212"/>
                </a:solidFill>
                <a:effectLst/>
                <a:latin typeface="-apple-system"/>
              </a:rPr>
              <a:t>此外，预测也应该与显示值有</a:t>
            </a:r>
            <a:r>
              <a:rPr lang="zh-CN" altLang="en-US" sz="1400" dirty="0">
                <a:solidFill>
                  <a:srgbClr val="121212"/>
                </a:solidFill>
                <a:latin typeface="-apple-system"/>
              </a:rPr>
              <a:t>尽可能小的偏差。这些属性在零售销售预测应用中至关重要，其中各个</a:t>
            </a:r>
            <a:r>
              <a:rPr lang="en-US" altLang="zh-CN" sz="1400" dirty="0">
                <a:solidFill>
                  <a:srgbClr val="121212"/>
                </a:solidFill>
                <a:latin typeface="-apple-system"/>
              </a:rPr>
              <a:t>PI</a:t>
            </a:r>
            <a:r>
              <a:rPr lang="zh-CN" altLang="en-US" sz="1400" dirty="0">
                <a:solidFill>
                  <a:srgbClr val="121212"/>
                </a:solidFill>
                <a:latin typeface="-apple-system"/>
              </a:rPr>
              <a:t>的宽度（上限</a:t>
            </a:r>
            <a:r>
              <a:rPr lang="en-US" altLang="zh-CN" sz="1400" dirty="0">
                <a:solidFill>
                  <a:srgbClr val="121212"/>
                </a:solidFill>
                <a:latin typeface="-apple-system"/>
              </a:rPr>
              <a:t>U</a:t>
            </a:r>
            <a:r>
              <a:rPr lang="zh-CN" altLang="en-US" sz="1400" dirty="0">
                <a:solidFill>
                  <a:srgbClr val="121212"/>
                </a:solidFill>
                <a:latin typeface="-apple-system"/>
              </a:rPr>
              <a:t>和下限</a:t>
            </a:r>
            <a:r>
              <a:rPr lang="en-US" altLang="zh-CN" sz="1400" dirty="0">
                <a:solidFill>
                  <a:srgbClr val="121212"/>
                </a:solidFill>
                <a:latin typeface="-apple-system"/>
              </a:rPr>
              <a:t>L</a:t>
            </a:r>
            <a:r>
              <a:rPr lang="zh-CN" altLang="en-US" sz="1400" dirty="0">
                <a:solidFill>
                  <a:srgbClr val="121212"/>
                </a:solidFill>
                <a:latin typeface="-apple-system"/>
              </a:rPr>
              <a:t>之间的距离）作为持有成本的代理，</a:t>
            </a:r>
            <a:r>
              <a:rPr lang="en-US" altLang="zh-CN" sz="1400" dirty="0">
                <a:solidFill>
                  <a:srgbClr val="121212"/>
                </a:solidFill>
                <a:latin typeface="-apple-system"/>
              </a:rPr>
              <a:t>RF</a:t>
            </a:r>
            <a:r>
              <a:rPr lang="zh-CN" altLang="en-US" sz="1400" dirty="0">
                <a:solidFill>
                  <a:srgbClr val="121212"/>
                </a:solidFill>
                <a:latin typeface="-apple-system"/>
              </a:rPr>
              <a:t>作为目标服务水平的代理。因此，对于正确评估概率预测性能的措施，必须计算惩罚，该惩罚（</a:t>
            </a:r>
            <a:r>
              <a:rPr lang="en-US" altLang="zh-CN" sz="1400" dirty="0" err="1">
                <a:solidFill>
                  <a:srgbClr val="121212"/>
                </a:solidFill>
                <a:latin typeface="-apple-system"/>
              </a:rPr>
              <a:t>i</a:t>
            </a:r>
            <a:r>
              <a:rPr lang="zh-CN" altLang="en-US" sz="1400" dirty="0">
                <a:solidFill>
                  <a:srgbClr val="121212"/>
                </a:solidFill>
                <a:latin typeface="-apple-system"/>
              </a:rPr>
              <a:t>）当未来值在指定界限之外时变得更显著，以及（</a:t>
            </a:r>
            <a:r>
              <a:rPr lang="en-US" altLang="zh-CN" sz="1400" dirty="0">
                <a:solidFill>
                  <a:srgbClr val="121212"/>
                </a:solidFill>
                <a:latin typeface="-apple-system"/>
              </a:rPr>
              <a:t>ii</a:t>
            </a:r>
            <a:r>
              <a:rPr lang="zh-CN" altLang="en-US" sz="1400" dirty="0">
                <a:solidFill>
                  <a:srgbClr val="121212"/>
                </a:solidFill>
                <a:latin typeface="-apple-system"/>
              </a:rPr>
              <a:t>）随着实现值和预测之间的距离增加而变得更大。</a:t>
            </a:r>
            <a:endParaRPr lang="en-US" altLang="zh-CN" sz="1400" dirty="0">
              <a:solidFill>
                <a:srgbClr val="121212"/>
              </a:solidFill>
              <a:latin typeface="-apple-system"/>
            </a:endParaRPr>
          </a:p>
          <a:p>
            <a:r>
              <a:rPr lang="zh-CN" altLang="en-US" sz="1400" b="0" i="0" dirty="0">
                <a:solidFill>
                  <a:srgbClr val="121212"/>
                </a:solidFill>
                <a:effectLst/>
                <a:latin typeface="-apple-system"/>
              </a:rPr>
              <a:t>针对概率预测，我们常用</a:t>
            </a:r>
            <a:r>
              <a:rPr lang="en-US" altLang="zh-CN" sz="1400" b="0" i="0" dirty="0">
                <a:solidFill>
                  <a:srgbClr val="121212"/>
                </a:solidFill>
                <a:effectLst/>
                <a:latin typeface="-apple-system"/>
              </a:rPr>
              <a:t>Pinball Loss</a:t>
            </a:r>
            <a:r>
              <a:rPr lang="zh-CN" altLang="en-US" sz="1400" b="0" i="0" dirty="0">
                <a:solidFill>
                  <a:srgbClr val="121212"/>
                </a:solidFill>
                <a:effectLst/>
                <a:latin typeface="-apple-system"/>
              </a:rPr>
              <a:t>来评估预测的精度。</a:t>
            </a:r>
            <a:endParaRPr lang="en-US" altLang="zh-CN" sz="1400" b="0" i="0" dirty="0">
              <a:solidFill>
                <a:srgbClr val="121212"/>
              </a:solidFill>
              <a:effectLst/>
              <a:latin typeface="-apple-system"/>
            </a:endParaRPr>
          </a:p>
          <a:p>
            <a:endParaRPr lang="en-US" altLang="zh-CN" sz="1400" dirty="0">
              <a:solidFill>
                <a:srgbClr val="121212"/>
              </a:solidFill>
              <a:latin typeface="-apple-system"/>
              <a:ea typeface="微软雅黑" panose="020B0503020204020204" charset="-122"/>
              <a:cs typeface="微软雅黑" panose="020B0503020204020204" charset="-122"/>
            </a:endParaRPr>
          </a:p>
          <a:p>
            <a:endParaRPr lang="en-US" altLang="zh-CN" sz="1400" dirty="0">
              <a:solidFill>
                <a:srgbClr val="121212"/>
              </a:solidFill>
              <a:latin typeface="-apple-system"/>
              <a:ea typeface="微软雅黑" panose="020B0503020204020204" charset="-122"/>
              <a:cs typeface="微软雅黑" panose="020B0503020204020204" charset="-122"/>
            </a:endParaRPr>
          </a:p>
          <a:p>
            <a:r>
              <a:rPr lang="en-US" altLang="zh-CN" sz="1400" b="0" i="0" dirty="0">
                <a:solidFill>
                  <a:srgbClr val="121212"/>
                </a:solidFill>
                <a:effectLst/>
                <a:latin typeface="-apple-system"/>
              </a:rPr>
              <a:t>Pinball Loss</a:t>
            </a:r>
            <a:r>
              <a:rPr lang="zh-CN" altLang="en-US" sz="1400" b="0" i="0" dirty="0">
                <a:solidFill>
                  <a:srgbClr val="121212"/>
                </a:solidFill>
                <a:effectLst/>
                <a:latin typeface="-apple-system"/>
              </a:rPr>
              <a:t>之所以叫</a:t>
            </a:r>
            <a:r>
              <a:rPr lang="en-US" altLang="zh-CN" sz="1400" b="0" i="0" dirty="0">
                <a:solidFill>
                  <a:srgbClr val="121212"/>
                </a:solidFill>
                <a:effectLst/>
                <a:latin typeface="-apple-system"/>
              </a:rPr>
              <a:t>Pinball (</a:t>
            </a:r>
            <a:r>
              <a:rPr lang="zh-CN" altLang="en-US" sz="1400" b="0" i="0" dirty="0">
                <a:solidFill>
                  <a:srgbClr val="121212"/>
                </a:solidFill>
                <a:effectLst/>
                <a:latin typeface="-apple-system"/>
              </a:rPr>
              <a:t>弹球</a:t>
            </a:r>
            <a:r>
              <a:rPr lang="en-US" altLang="zh-CN" sz="1400" b="0" i="0" dirty="0">
                <a:solidFill>
                  <a:srgbClr val="121212"/>
                </a:solidFill>
                <a:effectLst/>
                <a:latin typeface="-apple-system"/>
              </a:rPr>
              <a:t>)</a:t>
            </a:r>
            <a:r>
              <a:rPr lang="zh-CN" altLang="en-US" sz="1400" b="0" i="0" dirty="0">
                <a:solidFill>
                  <a:srgbClr val="121212"/>
                </a:solidFill>
                <a:effectLst/>
                <a:latin typeface="-apple-system"/>
              </a:rPr>
              <a:t>，是因为它的形状很像弹球落下弹起的形状。</a:t>
            </a:r>
            <a:r>
              <a:rPr lang="zh-CN" altLang="en-US" sz="1400" dirty="0">
                <a:solidFill>
                  <a:srgbClr val="121212"/>
                </a:solidFill>
                <a:latin typeface="-apple-system"/>
              </a:rPr>
              <a:t>（右图）</a:t>
            </a:r>
            <a:endParaRPr lang="en-US" altLang="zh-CN" sz="1400" dirty="0">
              <a:solidFill>
                <a:srgbClr val="121212"/>
              </a:solidFill>
              <a:latin typeface="-apple-system"/>
              <a:ea typeface="微软雅黑" panose="020B0503020204020204" charset="-122"/>
            </a:endParaRPr>
          </a:p>
          <a:p>
            <a:endParaRPr lang="en-US" altLang="zh-CN" sz="1400" b="0" i="0" dirty="0">
              <a:solidFill>
                <a:srgbClr val="121212"/>
              </a:solidFill>
              <a:effectLst/>
              <a:latin typeface="-apple-system"/>
              <a:ea typeface="微软雅黑" panose="020B0503020204020204" charset="-122"/>
            </a:endParaRPr>
          </a:p>
          <a:p>
            <a:r>
              <a:rPr lang="zh-CN" altLang="en-US" sz="1400" b="0" i="0" dirty="0">
                <a:solidFill>
                  <a:srgbClr val="121212"/>
                </a:solidFill>
                <a:effectLst/>
                <a:latin typeface="-apple-system"/>
              </a:rPr>
              <a:t>类似</a:t>
            </a:r>
            <a:r>
              <a:rPr lang="en-US" altLang="zh-CN" sz="1400" b="0" i="0" dirty="0">
                <a:solidFill>
                  <a:srgbClr val="121212"/>
                </a:solidFill>
                <a:effectLst/>
                <a:latin typeface="-apple-system"/>
              </a:rPr>
              <a:t>MASE</a:t>
            </a:r>
            <a:r>
              <a:rPr lang="zh-CN" altLang="en-US" sz="1400" b="0" i="0" dirty="0">
                <a:solidFill>
                  <a:srgbClr val="121212"/>
                </a:solidFill>
                <a:effectLst/>
                <a:latin typeface="-apple-system"/>
              </a:rPr>
              <a:t>，我们可以对</a:t>
            </a:r>
            <a:r>
              <a:rPr lang="en-US" altLang="zh-CN" sz="1400" b="0" i="0" dirty="0">
                <a:solidFill>
                  <a:srgbClr val="121212"/>
                </a:solidFill>
                <a:effectLst/>
                <a:latin typeface="-apple-system"/>
              </a:rPr>
              <a:t>Pinball Loss</a:t>
            </a:r>
            <a:r>
              <a:rPr lang="zh-CN" altLang="en-US" sz="1400" b="0" i="0" dirty="0">
                <a:solidFill>
                  <a:srgbClr val="121212"/>
                </a:solidFill>
                <a:effectLst/>
                <a:latin typeface="-apple-system"/>
              </a:rPr>
              <a:t>进行</a:t>
            </a:r>
            <a:r>
              <a:rPr lang="en-US" altLang="zh-CN" sz="1400" b="0" i="0" dirty="0">
                <a:solidFill>
                  <a:srgbClr val="121212"/>
                </a:solidFill>
                <a:effectLst/>
                <a:latin typeface="-apple-system"/>
              </a:rPr>
              <a:t>Scale</a:t>
            </a:r>
            <a:r>
              <a:rPr lang="zh-CN" altLang="en-US" sz="1400" b="0" i="0" dirty="0">
                <a:solidFill>
                  <a:srgbClr val="121212"/>
                </a:solidFill>
                <a:effectLst/>
                <a:latin typeface="-apple-system"/>
              </a:rPr>
              <a:t>操作，即</a:t>
            </a:r>
            <a:r>
              <a:rPr lang="en-US" altLang="zh-CN" sz="1400" b="0" i="0" dirty="0">
                <a:solidFill>
                  <a:srgbClr val="121212"/>
                </a:solidFill>
                <a:effectLst/>
                <a:latin typeface="-apple-system"/>
              </a:rPr>
              <a:t>Scaled Pinball Loss (SPL)</a:t>
            </a:r>
            <a:r>
              <a:rPr lang="zh-CN" altLang="en-US" sz="1400" b="0" i="0" dirty="0">
                <a:solidFill>
                  <a:srgbClr val="121212"/>
                </a:solidFill>
                <a:effectLst/>
                <a:latin typeface="-apple-system"/>
              </a:rPr>
              <a:t>进行评估</a:t>
            </a:r>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5" name="图片 4">
            <a:extLst>
              <a:ext uri="{FF2B5EF4-FFF2-40B4-BE49-F238E27FC236}">
                <a16:creationId xmlns:a16="http://schemas.microsoft.com/office/drawing/2014/main" id="{21482935-1D42-4E06-B4B8-48B00E83611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94000" y="2713235"/>
            <a:ext cx="5778786" cy="734026"/>
          </a:xfrm>
          <a:prstGeom prst="rect">
            <a:avLst/>
          </a:prstGeom>
        </p:spPr>
      </p:pic>
      <p:pic>
        <p:nvPicPr>
          <p:cNvPr id="9" name="图片 8">
            <a:extLst>
              <a:ext uri="{FF2B5EF4-FFF2-40B4-BE49-F238E27FC236}">
                <a16:creationId xmlns:a16="http://schemas.microsoft.com/office/drawing/2014/main" id="{F23D14D6-E9B4-48C5-8710-F9943DA2988A}"/>
              </a:ext>
            </a:extLst>
          </p:cNvPr>
          <p:cNvPicPr>
            <a:picLocks noChangeAspect="1"/>
          </p:cNvPicPr>
          <p:nvPr/>
        </p:nvPicPr>
        <p:blipFill>
          <a:blip r:embed="rId10"/>
          <a:stretch>
            <a:fillRect/>
          </a:stretch>
        </p:blipFill>
        <p:spPr>
          <a:xfrm>
            <a:off x="8215596" y="3501511"/>
            <a:ext cx="3444875" cy="2693838"/>
          </a:xfrm>
          <a:prstGeom prst="rect">
            <a:avLst/>
          </a:prstGeom>
        </p:spPr>
      </p:pic>
      <p:pic>
        <p:nvPicPr>
          <p:cNvPr id="11" name="图片 10">
            <a:extLst>
              <a:ext uri="{FF2B5EF4-FFF2-40B4-BE49-F238E27FC236}">
                <a16:creationId xmlns:a16="http://schemas.microsoft.com/office/drawing/2014/main" id="{CC4B6B80-7F1F-49B4-8143-7B7DBBA0F996}"/>
              </a:ext>
            </a:extLst>
          </p:cNvPr>
          <p:cNvPicPr>
            <a:picLocks noChangeAspect="1"/>
          </p:cNvPicPr>
          <p:nvPr/>
        </p:nvPicPr>
        <p:blipFill>
          <a:blip r:embed="rId11"/>
          <a:stretch>
            <a:fillRect/>
          </a:stretch>
        </p:blipFill>
        <p:spPr>
          <a:xfrm>
            <a:off x="2011680" y="4750693"/>
            <a:ext cx="5053644" cy="858827"/>
          </a:xfrm>
          <a:prstGeom prst="rect">
            <a:avLst/>
          </a:prstGeom>
        </p:spPr>
      </p:pic>
    </p:spTree>
    <p:custDataLst>
      <p:tags r:id="rId1"/>
    </p:custDataLst>
    <p:extLst>
      <p:ext uri="{BB962C8B-B14F-4D97-AF65-F5344CB8AC3E}">
        <p14:creationId xmlns:p14="http://schemas.microsoft.com/office/powerpoint/2010/main" val="37427323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9"/>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10"/>
          <a:stretch>
            <a:fillRect/>
          </a:stretch>
        </p:blipFill>
        <p:spPr>
          <a:xfrm>
            <a:off x="11471910" y="-5379"/>
            <a:ext cx="720090" cy="720090"/>
          </a:xfrm>
          <a:prstGeom prst="rect">
            <a:avLst/>
          </a:prstGeom>
        </p:spPr>
      </p:pic>
      <p:pic>
        <p:nvPicPr>
          <p:cNvPr id="4" name="图片 3"/>
          <p:cNvPicPr>
            <a:picLocks noChangeAspect="1"/>
          </p:cNvPicPr>
          <p:nvPr>
            <p:custDataLst>
              <p:tags r:id="rId4"/>
            </p:custDataLst>
          </p:nvPr>
        </p:nvPicPr>
        <p:blipFill>
          <a:blip r:embed="rId11"/>
          <a:stretch>
            <a:fillRect/>
          </a:stretch>
        </p:blipFill>
        <p:spPr>
          <a:xfrm>
            <a:off x="5387975" y="0"/>
            <a:ext cx="3450590" cy="2368550"/>
          </a:xfrm>
          <a:prstGeom prst="rect">
            <a:avLst/>
          </a:prstGeom>
        </p:spPr>
      </p:pic>
      <p:pic>
        <p:nvPicPr>
          <p:cNvPr id="6" name="图片 5"/>
          <p:cNvPicPr>
            <a:picLocks noChangeAspect="1"/>
          </p:cNvPicPr>
          <p:nvPr>
            <p:custDataLst>
              <p:tags r:id="rId5"/>
            </p:custDataLst>
          </p:nvPr>
        </p:nvPicPr>
        <p:blipFill>
          <a:blip r:embed="rId12"/>
          <a:stretch>
            <a:fillRect/>
          </a:stretch>
        </p:blipFill>
        <p:spPr>
          <a:xfrm>
            <a:off x="9090025" y="0"/>
            <a:ext cx="3101975" cy="2520315"/>
          </a:xfrm>
          <a:prstGeom prst="rect">
            <a:avLst/>
          </a:prstGeom>
        </p:spPr>
      </p:pic>
      <p:sp>
        <p:nvSpPr>
          <p:cNvPr id="2" name="标题 1"/>
          <p:cNvSpPr>
            <a:spLocks noGrp="1"/>
          </p:cNvSpPr>
          <p:nvPr>
            <p:custDataLst>
              <p:tags r:id="rId6"/>
            </p:custDataLst>
          </p:nvPr>
        </p:nvSpPr>
        <p:spPr>
          <a:xfrm>
            <a:off x="608400" y="608400"/>
            <a:ext cx="10969200" cy="705600"/>
          </a:xfrm>
          <a:prstGeom prst="rect">
            <a:avLst/>
          </a:prstGeom>
        </p:spPr>
        <p:txBody>
          <a:bodyPr vert="horz" lIns="90000" tIns="46800" rIns="90000" bIns="46800" rtlCol="0" anchor="ctr" anchorCtr="0">
            <a:normAutofit fontScale="90000" lnSpcReduction="10000"/>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4600">
                <a:solidFill>
                  <a:schemeClr val="accent1">
                    <a:lumMod val="75000"/>
                  </a:schemeClr>
                </a:solidFill>
                <a:latin typeface="汉仪旗黑-85S" panose="00020600040101010101" pitchFamily="18" charset="-122"/>
                <a:ea typeface="汉仪旗黑-85S" panose="00020600040101010101" pitchFamily="18" charset="-122"/>
                <a:cs typeface="+mn-cs"/>
              </a:rPr>
              <a:t>CV</a:t>
            </a:r>
          </a:p>
        </p:txBody>
      </p:sp>
      <p:sp>
        <p:nvSpPr>
          <p:cNvPr id="3" name="内容占位符 2"/>
          <p:cNvSpPr>
            <a:spLocks noGrp="1"/>
          </p:cNvSpPr>
          <p:nvPr>
            <p:custDataLst>
              <p:tags r:id="rId7"/>
            </p:custDataLst>
          </p:nvPr>
        </p:nvSpPr>
        <p:spPr>
          <a:xfrm>
            <a:off x="608330" y="1313815"/>
            <a:ext cx="10968990" cy="524256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200">
                <a:solidFill>
                  <a:schemeClr val="tx1"/>
                </a:solidFill>
                <a:latin typeface="微软雅黑" panose="020B0503020204020204" charset="-122"/>
                <a:ea typeface="微软雅黑" panose="020B0503020204020204" charset="-122"/>
                <a:cs typeface="微软雅黑" panose="020B0503020204020204" charset="-122"/>
              </a:rPr>
              <a:t>k-fold</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交叉验证</a:t>
            </a:r>
          </a:p>
          <a:p>
            <a:r>
              <a:rPr lang="zh-CN" altLang="en-US" sz="1200">
                <a:solidFill>
                  <a:schemeClr val="tx1"/>
                </a:solidFill>
                <a:latin typeface="微软雅黑" panose="020B0503020204020204" charset="-122"/>
                <a:ea typeface="微软雅黑" panose="020B0503020204020204" charset="-122"/>
                <a:cs typeface="微软雅黑" panose="020B0503020204020204" charset="-122"/>
              </a:rPr>
              <a:t>时间序列交叉验证面临的挑战：</a:t>
            </a:r>
          </a:p>
          <a:p>
            <a:pPr marL="457200" lvl="1" indent="0">
              <a:buNone/>
            </a:pPr>
            <a:r>
              <a:rPr lang="zh-CN" altLang="en-US" sz="1000">
                <a:solidFill>
                  <a:schemeClr val="tx1"/>
                </a:solidFill>
                <a:latin typeface="微软雅黑" panose="020B0503020204020204" charset="-122"/>
                <a:ea typeface="微软雅黑" panose="020B0503020204020204" charset="-122"/>
                <a:cs typeface="微软雅黑" panose="020B0503020204020204" charset="-122"/>
              </a:rPr>
              <a:t>(a)这些系列几乎都是相互关联的。</a:t>
            </a:r>
          </a:p>
          <a:p>
            <a:pPr marL="457200" lvl="1" indent="0">
              <a:buNone/>
            </a:pPr>
            <a:r>
              <a:rPr lang="zh-CN" altLang="en-US" sz="1000">
                <a:solidFill>
                  <a:schemeClr val="tx1"/>
                </a:solidFill>
                <a:latin typeface="微软雅黑" panose="020B0503020204020204" charset="-122"/>
                <a:ea typeface="微软雅黑" panose="020B0503020204020204" charset="-122"/>
                <a:cs typeface="微软雅黑" panose="020B0503020204020204" charset="-122"/>
              </a:rPr>
              <a:t>(b)预测间隔通常与其他间隔重叠（例如，15 days forward versus 30 days forward）。</a:t>
            </a:r>
          </a:p>
          <a:p>
            <a:pPr marL="457200" lvl="1" indent="0">
              <a:buNone/>
            </a:pPr>
            <a:r>
              <a:rPr lang="zh-CN" altLang="en-US" sz="1000">
                <a:solidFill>
                  <a:schemeClr val="tx1"/>
                </a:solidFill>
                <a:latin typeface="微软雅黑" panose="020B0503020204020204" charset="-122"/>
                <a:ea typeface="微软雅黑" panose="020B0503020204020204" charset="-122"/>
                <a:cs typeface="微软雅黑" panose="020B0503020204020204" charset="-122"/>
              </a:rPr>
              <a:t>(c)随着时间的推移，销售额可以上升或下降，并表现出其他形式的非平稳性。</a:t>
            </a:r>
          </a:p>
          <a:p>
            <a:pPr marL="457200" lvl="1" indent="0">
              <a:buNone/>
            </a:pPr>
            <a:r>
              <a:rPr lang="zh-CN" altLang="en-US" sz="1000">
                <a:solidFill>
                  <a:schemeClr val="tx1"/>
                </a:solidFill>
                <a:latin typeface="微软雅黑" panose="020B0503020204020204" charset="-122"/>
                <a:ea typeface="微软雅黑" panose="020B0503020204020204" charset="-122"/>
                <a:cs typeface="微软雅黑" panose="020B0503020204020204" charset="-122"/>
              </a:rPr>
              <a:t>(d)有些时间点比其他时间点来得晚；用未来的结果来预测过去的表现是否有效？</a:t>
            </a:r>
          </a:p>
          <a:p>
            <a:pPr lvl="0"/>
            <a:r>
              <a:rPr lang="zh-CN" altLang="en-US" sz="1200">
                <a:solidFill>
                  <a:schemeClr val="tx1"/>
                </a:solidFill>
                <a:latin typeface="微软雅黑" panose="020B0503020204020204" charset="-122"/>
                <a:ea typeface="微软雅黑" panose="020B0503020204020204" charset="-122"/>
                <a:cs typeface="微软雅黑" panose="020B0503020204020204" charset="-122"/>
              </a:rPr>
              <a:t>时间序列分割</a:t>
            </a:r>
          </a:p>
          <a:p>
            <a:pPr lvl="1"/>
            <a:r>
              <a:rPr lang="zh-CN" altLang="en-US" sz="1000">
                <a:solidFill>
                  <a:schemeClr val="tx1"/>
                </a:solidFill>
                <a:latin typeface="微软雅黑" panose="020B0503020204020204" charset="-122"/>
                <a:ea typeface="微软雅黑" panose="020B0503020204020204" charset="-122"/>
                <a:cs typeface="微软雅黑" panose="020B0503020204020204" charset="-122"/>
              </a:rPr>
              <a:t>解决了上述一些挑战，但它面临着数据利用，模型多样性，超参数选择和整体鲁棒性方面的主要问题。有价值的数据未被使用或权重不足，所选择的架构和超参数对全局训练未必最佳。</a:t>
            </a:r>
          </a:p>
          <a:p>
            <a:pPr lvl="0"/>
            <a:r>
              <a:rPr lang="zh-CN" altLang="en-US" sz="1200">
                <a:solidFill>
                  <a:schemeClr val="tx1"/>
                </a:solidFill>
                <a:latin typeface="微软雅黑" panose="020B0503020204020204" charset="-122"/>
                <a:ea typeface="微软雅黑" panose="020B0503020204020204" charset="-122"/>
                <a:cs typeface="微软雅黑" panose="020B0503020204020204" charset="-122"/>
              </a:rPr>
              <a:t>Purged k-fold</a:t>
            </a:r>
          </a:p>
          <a:p>
            <a:pPr lvl="1"/>
            <a:r>
              <a:rPr lang="zh-CN" altLang="en-US" sz="1000">
                <a:solidFill>
                  <a:schemeClr val="tx1"/>
                </a:solidFill>
                <a:latin typeface="微软雅黑" panose="020B0503020204020204" charset="-122"/>
                <a:ea typeface="微软雅黑" panose="020B0503020204020204" charset="-122"/>
                <a:cs typeface="微软雅黑" panose="020B0503020204020204" charset="-122"/>
              </a:rPr>
              <a:t>解决这一挑战的办法是认识到，在许多情况下，如果我们</a:t>
            </a:r>
            <a:r>
              <a:rPr lang="zh-CN" altLang="en-US" sz="1000" b="1">
                <a:solidFill>
                  <a:schemeClr val="tx1"/>
                </a:solidFill>
                <a:latin typeface="微软雅黑" panose="020B0503020204020204" charset="-122"/>
                <a:ea typeface="微软雅黑" panose="020B0503020204020204" charset="-122"/>
                <a:cs typeface="微软雅黑" panose="020B0503020204020204" charset="-122"/>
              </a:rPr>
              <a:t>适当地限制每个系列的数据，未来实际上可以用来预测过去</a:t>
            </a:r>
            <a:r>
              <a:rPr lang="zh-CN" altLang="en-US" sz="1000">
                <a:solidFill>
                  <a:schemeClr val="tx1"/>
                </a:solidFill>
                <a:latin typeface="微软雅黑" panose="020B0503020204020204" charset="-122"/>
                <a:ea typeface="微软雅黑" panose="020B0503020204020204" charset="-122"/>
                <a:cs typeface="微软雅黑" panose="020B0503020204020204" charset="-122"/>
              </a:rPr>
              <a:t>。模型和选定的超参数获得了完整和强大的训练集的好处，而每个数据点只知道自己过去的结果。关键的见解是</a:t>
            </a:r>
            <a:r>
              <a:rPr lang="zh-CN" altLang="en-US" sz="1000" b="1">
                <a:solidFill>
                  <a:schemeClr val="tx1"/>
                </a:solidFill>
                <a:latin typeface="微软雅黑" panose="020B0503020204020204" charset="-122"/>
                <a:ea typeface="微软雅黑" panose="020B0503020204020204" charset="-122"/>
                <a:cs typeface="微软雅黑" panose="020B0503020204020204" charset="-122"/>
              </a:rPr>
              <a:t>在每个折叠之间清除或禁止一些数据，足以覆盖最长的预测间隔（这里是28天）和任何多余的数据，以防止任何短期趋势出现在多个折叠之间。</a:t>
            </a:r>
          </a:p>
          <a:p>
            <a:pPr lvl="1"/>
            <a:r>
              <a:rPr lang="zh-CN" altLang="en-US" sz="1000">
                <a:solidFill>
                  <a:schemeClr val="tx1"/>
                </a:solidFill>
                <a:latin typeface="微软雅黑" panose="020B0503020204020204" charset="-122"/>
                <a:ea typeface="微软雅黑" panose="020B0503020204020204" charset="-122"/>
                <a:cs typeface="微软雅黑" panose="020B0503020204020204" charset="-122"/>
              </a:rPr>
              <a:t>考虑到这次比赛集中在食品和爱好类别的间歇性销售项目上，并且我们的目标预测窗口在假期（11月和12月）之外，我们选择了这个时期作为最好的遗漏，以避免折叠之间的任何重叠。这由（b）中的块之间的间隙示出。拥有一个稳定、非常强大的CV是我们所做的一切的关键，因为它使我们能够量化每一个可能的变化对我们的设置的影响，并确定它何时产生预测准确性的真正提高。</a:t>
            </a:r>
          </a:p>
          <a:p>
            <a:pPr lvl="0"/>
            <a:r>
              <a:rPr lang="zh-CN" altLang="en-US" sz="1200">
                <a:solidFill>
                  <a:schemeClr val="tx1"/>
                </a:solidFill>
                <a:latin typeface="微软雅黑" panose="020B0503020204020204" charset="-122"/>
                <a:ea typeface="微软雅黑" panose="020B0503020204020204" charset="-122"/>
                <a:cs typeface="微软雅黑" panose="020B0503020204020204" charset="-122"/>
              </a:rPr>
              <a:t>嵌套交叉验证</a:t>
            </a:r>
          </a:p>
          <a:p>
            <a:pPr lvl="1"/>
            <a:r>
              <a:rPr lang="zh-CN" altLang="en-US" sz="1000">
                <a:solidFill>
                  <a:schemeClr val="tx1"/>
                </a:solidFill>
                <a:latin typeface="微软雅黑" panose="020B0503020204020204" charset="-122"/>
                <a:ea typeface="微软雅黑" panose="020B0503020204020204" charset="-122"/>
                <a:cs typeface="微软雅黑" panose="020B0503020204020204" charset="-122"/>
              </a:rPr>
              <a:t>CV的一种常见方法是找到在所有折叠中效果最好的参数，然后返回并测量它们在每个保留折叠上的性能。虽然这对数百万个真正独立的数据点几乎没有问题，但它会导致对较小，高度相关或非静态数据集的性能的夸大。原因显而易见：在查看整个训练数据时，您尝试的参数组合越多，您的性能就提高得越多-或者更确切地说，似乎提高得越多。</a:t>
            </a:r>
          </a:p>
          <a:p>
            <a:pPr lvl="1"/>
            <a:r>
              <a:rPr lang="zh-CN" altLang="en-US" sz="1000">
                <a:solidFill>
                  <a:schemeClr val="tx1"/>
                </a:solidFill>
                <a:latin typeface="微软雅黑" panose="020B0503020204020204" charset="-122"/>
                <a:ea typeface="微软雅黑" panose="020B0503020204020204" charset="-122"/>
                <a:cs typeface="微软雅黑" panose="020B0503020204020204" charset="-122"/>
              </a:rPr>
              <a:t>当在时间序列上下文中，或者在项目之间具有任何相关性或潜在非平稳性的任何上下文中调优模型时，使用嵌套交叉验证是必不可少的。这需要获取每个训练折叠，并通过内部交叉验证过程搜索最佳超参数，以便剩余的保留数据真正成为验证折叠。虽然这通常会在验证性能上产生更少和更适度的增益，但它确保了任何发生的增益都是泛化性能的真正增益，并且不会过度拟合到这个特定的训练集。</a:t>
            </a: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custDataLst>
              <p:tags r:id="rId2"/>
            </p:custDataLst>
          </p:nvPr>
        </p:nvPicPr>
        <p:blipFill>
          <a:blip r:embed="rId12"/>
          <a:stretch>
            <a:fillRect/>
          </a:stretch>
        </p:blipFill>
        <p:spPr>
          <a:xfrm>
            <a:off x="0" y="0"/>
            <a:ext cx="720090" cy="720090"/>
          </a:xfrm>
          <a:prstGeom prst="rect">
            <a:avLst/>
          </a:prstGeom>
        </p:spPr>
      </p:pic>
      <p:pic>
        <p:nvPicPr>
          <p:cNvPr id="18" name="图片 17"/>
          <p:cNvPicPr>
            <a:picLocks noChangeAspect="1"/>
          </p:cNvPicPr>
          <p:nvPr>
            <p:custDataLst>
              <p:tags r:id="rId3"/>
            </p:custDataLst>
          </p:nvPr>
        </p:nvPicPr>
        <p:blipFill>
          <a:blip r:embed="rId13"/>
          <a:stretch>
            <a:fillRect/>
          </a:stretch>
        </p:blipFill>
        <p:spPr>
          <a:xfrm>
            <a:off x="11471910" y="6137910"/>
            <a:ext cx="720090" cy="720090"/>
          </a:xfrm>
          <a:prstGeom prst="rect">
            <a:avLst/>
          </a:prstGeom>
        </p:spPr>
      </p:pic>
      <p:sp>
        <p:nvSpPr>
          <p:cNvPr id="12" name="任意多边形: 形状 27"/>
          <p:cNvSpPr/>
          <p:nvPr>
            <p:custDataLst>
              <p:tags r:id="rId4"/>
            </p:custDataLst>
          </p:nvPr>
        </p:nvSpPr>
        <p:spPr>
          <a:xfrm rot="10800000">
            <a:off x="5162506" y="1471910"/>
            <a:ext cx="209550" cy="25654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13" name="任意多边形: 形状 28"/>
          <p:cNvSpPr/>
          <p:nvPr>
            <p:custDataLst>
              <p:tags r:id="rId5"/>
            </p:custDataLst>
          </p:nvPr>
        </p:nvSpPr>
        <p:spPr>
          <a:xfrm rot="10800000">
            <a:off x="4928191" y="1471910"/>
            <a:ext cx="209550" cy="256540"/>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14" name="直接连接符 13"/>
          <p:cNvCxnSpPr/>
          <p:nvPr>
            <p:custDataLst>
              <p:tags r:id="rId6"/>
            </p:custDataLst>
          </p:nvPr>
        </p:nvCxnSpPr>
        <p:spPr>
          <a:xfrm>
            <a:off x="609556" y="1600180"/>
            <a:ext cx="4000500" cy="0"/>
          </a:xfrm>
          <a:prstGeom prst="line">
            <a:avLst/>
          </a:prstGeom>
          <a:ln w="19050">
            <a:solidFill>
              <a:schemeClr val="dk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7"/>
            </p:custDataLst>
          </p:nvPr>
        </p:nvSpPr>
        <p:spPr>
          <a:xfrm>
            <a:off x="609556" y="609580"/>
            <a:ext cx="4762500" cy="762000"/>
          </a:xfrm>
          <a:prstGeom prst="rect">
            <a:avLst/>
          </a:prstGeom>
          <a:noFill/>
        </p:spPr>
        <p:txBody>
          <a:bodyPr wrap="square" lIns="63500" tIns="25400" rIns="63500" bIns="25400" rtlCol="0" anchor="b" anchorCtr="0">
            <a:normAutofit/>
          </a:bodyPr>
          <a:lstStyle/>
          <a:p>
            <a:pPr marL="0" indent="0" algn="l">
              <a:lnSpc>
                <a:spcPct val="110000"/>
              </a:lnSpc>
              <a:spcBef>
                <a:spcPts val="0"/>
              </a:spcBef>
              <a:spcAft>
                <a:spcPts val="0"/>
              </a:spcAft>
              <a:buSzPct val="100000"/>
              <a:buNone/>
            </a:pPr>
            <a:r>
              <a:rPr lang="zh-CN" altLang="en-US" sz="4000" b="1" spc="240">
                <a:solidFill>
                  <a:schemeClr val="accent1">
                    <a:lumMod val="75000"/>
                  </a:schemeClr>
                </a:solidFill>
                <a:uFillTx/>
                <a:latin typeface="汉仪旗黑-85S" panose="00020600040101010101" pitchFamily="18" charset="-122"/>
                <a:ea typeface="汉仪旗黑-85S" panose="00020600040101010101" pitchFamily="18" charset="-122"/>
              </a:rPr>
              <a:t>应用</a:t>
            </a:r>
          </a:p>
        </p:txBody>
      </p:sp>
      <p:sp>
        <p:nvSpPr>
          <p:cNvPr id="16" name="Title 6"/>
          <p:cNvSpPr txBox="1"/>
          <p:nvPr>
            <p:custDataLst>
              <p:tags r:id="rId8"/>
            </p:custDataLst>
          </p:nvPr>
        </p:nvSpPr>
        <p:spPr>
          <a:xfrm>
            <a:off x="609556" y="1828795"/>
            <a:ext cx="4762500" cy="441962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dirty="0">
                <a:ln w="3175">
                  <a:noFill/>
                  <a:prstDash val="dash"/>
                </a:ln>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rPr>
              <a:t>模型：LightGBM通常更快，更容易训练，并且更容易正则化。当预测108个独立的目标（12个水平× 9个分位数）时，这两个都是巨大的好处，如在M5不确定性中。</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dirty="0">
                <a:ln w="3175">
                  <a:noFill/>
                  <a:prstDash val="dash"/>
                </a:ln>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rPr>
              <a:t>特征工程：</a:t>
            </a:r>
          </a:p>
          <a:p>
            <a:pPr marL="762000" lvl="1" indent="-304800" fontAlgn="ctr">
              <a:lnSpc>
                <a:spcPct val="120000"/>
              </a:lnSpc>
              <a:spcAft>
                <a:spcPts val="800"/>
              </a:spcAft>
              <a:buSzPct val="100000"/>
              <a:buFont typeface="Wingdings" panose="05000000000000000000" charset="0"/>
              <a:buChar char="l"/>
            </a:pPr>
            <a:r>
              <a:rPr lang="zh-CN" altLang="en-US" sz="1400" spc="80" dirty="0">
                <a:ln w="3175">
                  <a:noFill/>
                  <a:prstDash val="dash"/>
                </a:ln>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rPr>
              <a:t>跨时间的一系列观测具有内在的顺序和结构，通常通过</a:t>
            </a:r>
            <a:r>
              <a:rPr lang="zh-CN" altLang="en-US" sz="1400" b="1" spc="80" dirty="0">
                <a:ln w="3175">
                  <a:noFill/>
                  <a:prstDash val="dash"/>
                </a:ln>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rPr>
              <a:t>方差和集中趋势</a:t>
            </a:r>
            <a:r>
              <a:rPr lang="zh-CN" altLang="en-US" sz="1400" spc="80" dirty="0">
                <a:ln w="3175">
                  <a:noFill/>
                  <a:prstDash val="dash"/>
                </a:ln>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rPr>
              <a:t>的各种滚动度量来合理地表征。</a:t>
            </a:r>
          </a:p>
          <a:p>
            <a:pPr marL="762000" lvl="1" indent="-304800" fontAlgn="ctr">
              <a:lnSpc>
                <a:spcPct val="120000"/>
              </a:lnSpc>
              <a:spcAft>
                <a:spcPts val="800"/>
              </a:spcAft>
              <a:buSzPct val="100000"/>
              <a:buFont typeface="Wingdings" panose="05000000000000000000" charset="0"/>
              <a:buChar char="l"/>
            </a:pPr>
            <a:r>
              <a:rPr lang="zh-CN" altLang="en-US" sz="1400" spc="80" dirty="0">
                <a:ln w="3175">
                  <a:noFill/>
                  <a:prstDash val="dash"/>
                </a:ln>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rPr>
              <a:t>时间序列数据通常跨越几个数量级，需要</a:t>
            </a:r>
            <a:r>
              <a:rPr lang="zh-CN" altLang="en-US" sz="1400" b="1" spc="80" dirty="0">
                <a:ln w="3175">
                  <a:noFill/>
                  <a:prstDash val="dash"/>
                </a:ln>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rPr>
              <a:t>缩放和归一化</a:t>
            </a:r>
            <a:r>
              <a:rPr lang="zh-CN" altLang="en-US" sz="1400" spc="80" dirty="0">
                <a:ln w="3175">
                  <a:noFill/>
                  <a:prstDash val="dash"/>
                </a:ln>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rPr>
              <a:t>来概括相关序列。</a:t>
            </a:r>
          </a:p>
          <a:p>
            <a:pPr marL="762000" lvl="1" indent="-304800" fontAlgn="ctr">
              <a:lnSpc>
                <a:spcPct val="120000"/>
              </a:lnSpc>
              <a:spcAft>
                <a:spcPts val="800"/>
              </a:spcAft>
              <a:buSzPct val="100000"/>
              <a:buFont typeface="Wingdings" panose="05000000000000000000" charset="0"/>
              <a:buChar char="l"/>
            </a:pPr>
            <a:r>
              <a:rPr lang="zh-CN" altLang="en-US" sz="1400" spc="80" dirty="0">
                <a:ln w="3175">
                  <a:noFill/>
                  <a:prstDash val="dash"/>
                </a:ln>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rPr>
              <a:t>对于图像和音频工作得很好的大型预训练模型不存在于时间序列预测中：每个问题都有一组</a:t>
            </a:r>
            <a:r>
              <a:rPr lang="zh-CN" altLang="en-US" sz="1400" b="1" spc="80" dirty="0">
                <a:ln w="3175">
                  <a:noFill/>
                  <a:prstDash val="dash"/>
                </a:ln>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rPr>
              <a:t>独特</a:t>
            </a:r>
            <a:r>
              <a:rPr lang="zh-CN" altLang="en-US" sz="1400" spc="80" dirty="0">
                <a:ln w="3175">
                  <a:noFill/>
                  <a:prstDash val="dash"/>
                </a:ln>
                <a:solidFill>
                  <a:schemeClr val="tx1">
                    <a:lumMod val="65000"/>
                    <a:lumOff val="35000"/>
                  </a:schemeClr>
                </a:solidFill>
                <a:uFillTx/>
                <a:latin typeface="微软雅黑" panose="020B0503020204020204" charset="-122"/>
                <a:ea typeface="微软雅黑" panose="020B0503020204020204" charset="-122"/>
                <a:cs typeface="微软雅黑" panose="020B0503020204020204" charset="-122"/>
              </a:rPr>
              <a:t>的输入和结构。</a:t>
            </a:r>
          </a:p>
        </p:txBody>
      </p:sp>
      <p:pic>
        <p:nvPicPr>
          <p:cNvPr id="17" name="图片 16"/>
          <p:cNvPicPr>
            <a:picLocks noChangeAspect="1"/>
          </p:cNvPicPr>
          <p:nvPr>
            <p:custDataLst>
              <p:tags r:id="rId9"/>
            </p:custDataLst>
          </p:nvPr>
        </p:nvPicPr>
        <p:blipFill rotWithShape="1">
          <a:blip r:embed="rId14"/>
          <a:srcRect/>
          <a:stretch>
            <a:fillRect/>
          </a:stretch>
        </p:blipFill>
        <p:spPr>
          <a:xfrm>
            <a:off x="5510530" y="2425065"/>
            <a:ext cx="6214110" cy="2190750"/>
          </a:xfrm>
          <a:custGeom>
            <a:avLst/>
            <a:gdLst/>
            <a:ahLst/>
            <a:cxnLst>
              <a:cxn ang="3">
                <a:pos x="hc" y="t"/>
              </a:cxn>
              <a:cxn ang="cd2">
                <a:pos x="l" y="vc"/>
              </a:cxn>
              <a:cxn ang="cd4">
                <a:pos x="hc" y="b"/>
              </a:cxn>
              <a:cxn ang="0">
                <a:pos x="r" y="vc"/>
              </a:cxn>
            </a:cxnLst>
            <a:rect l="l" t="t" r="r" b="b"/>
            <a:pathLst>
              <a:path w="8400" h="8880">
                <a:moveTo>
                  <a:pt x="0" y="0"/>
                </a:moveTo>
                <a:lnTo>
                  <a:pt x="8400" y="0"/>
                </a:lnTo>
                <a:lnTo>
                  <a:pt x="8400" y="8880"/>
                </a:lnTo>
                <a:lnTo>
                  <a:pt x="0" y="8880"/>
                </a:lnTo>
                <a:lnTo>
                  <a:pt x="0" y="0"/>
                </a:lnTo>
                <a:close/>
              </a:path>
            </a:pathLst>
          </a:custGeom>
        </p:spPr>
      </p:pic>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11"/>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12"/>
          <a:stretch>
            <a:fillRect/>
          </a:stretch>
        </p:blipFill>
        <p:spPr>
          <a:xfrm>
            <a:off x="11471910" y="-5379"/>
            <a:ext cx="720090" cy="720090"/>
          </a:xfrm>
          <a:prstGeom prst="rect">
            <a:avLst/>
          </a:prstGeom>
        </p:spPr>
      </p:pic>
      <p:pic>
        <p:nvPicPr>
          <p:cNvPr id="5" name="图片 4"/>
          <p:cNvPicPr>
            <a:picLocks noChangeAspect="1"/>
          </p:cNvPicPr>
          <p:nvPr>
            <p:custDataLst>
              <p:tags r:id="rId4"/>
            </p:custDataLst>
          </p:nvPr>
        </p:nvPicPr>
        <p:blipFill>
          <a:blip r:embed="rId13"/>
          <a:stretch>
            <a:fillRect/>
          </a:stretch>
        </p:blipFill>
        <p:spPr>
          <a:xfrm>
            <a:off x="7677150" y="0"/>
            <a:ext cx="4514850" cy="2287270"/>
          </a:xfrm>
          <a:prstGeom prst="rect">
            <a:avLst/>
          </a:prstGeom>
        </p:spPr>
      </p:pic>
      <p:pic>
        <p:nvPicPr>
          <p:cNvPr id="6" name="图片 5"/>
          <p:cNvPicPr>
            <a:picLocks noChangeAspect="1"/>
          </p:cNvPicPr>
          <p:nvPr>
            <p:custDataLst>
              <p:tags r:id="rId5"/>
            </p:custDataLst>
          </p:nvPr>
        </p:nvPicPr>
        <p:blipFill>
          <a:blip r:embed="rId14"/>
          <a:stretch>
            <a:fillRect/>
          </a:stretch>
        </p:blipFill>
        <p:spPr>
          <a:xfrm>
            <a:off x="7767955" y="2287905"/>
            <a:ext cx="4423410" cy="2307590"/>
          </a:xfrm>
          <a:prstGeom prst="rect">
            <a:avLst/>
          </a:prstGeom>
        </p:spPr>
      </p:pic>
      <p:pic>
        <p:nvPicPr>
          <p:cNvPr id="7" name="图片 6"/>
          <p:cNvPicPr>
            <a:picLocks noChangeAspect="1"/>
          </p:cNvPicPr>
          <p:nvPr>
            <p:custDataLst>
              <p:tags r:id="rId6"/>
            </p:custDataLst>
          </p:nvPr>
        </p:nvPicPr>
        <p:blipFill>
          <a:blip r:embed="rId15"/>
          <a:stretch>
            <a:fillRect/>
          </a:stretch>
        </p:blipFill>
        <p:spPr>
          <a:xfrm>
            <a:off x="7767955" y="4595495"/>
            <a:ext cx="4424045" cy="2262505"/>
          </a:xfrm>
          <a:prstGeom prst="rect">
            <a:avLst/>
          </a:prstGeom>
        </p:spPr>
      </p:pic>
      <p:sp>
        <p:nvSpPr>
          <p:cNvPr id="2" name="标题 1"/>
          <p:cNvSpPr>
            <a:spLocks noGrp="1"/>
          </p:cNvSpPr>
          <p:nvPr>
            <p:custDataLst>
              <p:tags r:id="rId7"/>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4000" spc="240">
                <a:solidFill>
                  <a:schemeClr val="accent1">
                    <a:lumMod val="75000"/>
                  </a:schemeClr>
                </a:solidFill>
                <a:latin typeface="汉仪旗黑-85S" panose="00020600040101010101" pitchFamily="18" charset="-122"/>
                <a:ea typeface="汉仪旗黑-85S" panose="00020600040101010101" pitchFamily="18" charset="-122"/>
                <a:cs typeface="+mn-cs"/>
              </a:rPr>
              <a:t>应用</a:t>
            </a:r>
          </a:p>
        </p:txBody>
      </p:sp>
      <p:sp>
        <p:nvSpPr>
          <p:cNvPr id="3" name="内容占位符 2"/>
          <p:cNvSpPr>
            <a:spLocks noGrp="1"/>
          </p:cNvSpPr>
          <p:nvPr>
            <p:custDataLst>
              <p:tags r:id="rId8"/>
            </p:custDataLst>
          </p:nvPr>
        </p:nvSpPr>
        <p:spPr>
          <a:xfrm>
            <a:off x="608330" y="1490345"/>
            <a:ext cx="6703060" cy="4759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bg1">
                    <a:lumMod val="50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bg1">
                    <a:lumMod val="50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特征重要性</a:t>
            </a:r>
          </a:p>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第3级，</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即</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总体商店销售额中，特征重要性：一周中的哪一天，紧随其后的是过去四周的平均销售额和去趋势平均销售额，以及来自商店和匹配状态的本地SNAP模式的额外贡献。</a:t>
            </a:r>
          </a:p>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第10级，即所有商店的单个产品销售额，中位数或</a:t>
            </a:r>
            <a:r>
              <a:rPr lang="en-US" altLang="zh-CN"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0.5</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分位数的销售额，</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特征重要性</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：15天和30天的销售额移动平均值</a:t>
            </a:r>
          </a:p>
          <a:p>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第12级</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，即</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单个商店产品销售额，</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ea"/>
              </a:rPr>
              <a:t>较低的分位数，</a:t>
            </a:r>
            <a:r>
              <a:rPr lang="zh-CN" altLang="en-US" sz="2000"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特征重要性就由系列不连续性主导，由最近几周非零销售天数表示。</a:t>
            </a: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图片 213"/>
          <p:cNvPicPr>
            <a:picLocks noChangeAspect="1"/>
          </p:cNvPicPr>
          <p:nvPr>
            <p:custDataLst>
              <p:tags r:id="rId2"/>
            </p:custDataLst>
          </p:nvPr>
        </p:nvPicPr>
        <p:blipFill>
          <a:blip r:embed="rId10"/>
          <a:stretch>
            <a:fillRect/>
          </a:stretch>
        </p:blipFill>
        <p:spPr>
          <a:xfrm>
            <a:off x="0" y="0"/>
            <a:ext cx="720090" cy="720090"/>
          </a:xfrm>
          <a:prstGeom prst="rect">
            <a:avLst/>
          </a:prstGeom>
        </p:spPr>
      </p:pic>
      <p:pic>
        <p:nvPicPr>
          <p:cNvPr id="176" name="图片 175"/>
          <p:cNvPicPr>
            <a:picLocks noChangeAspect="1"/>
          </p:cNvPicPr>
          <p:nvPr>
            <p:custDataLst>
              <p:tags r:id="rId3"/>
            </p:custDataLst>
          </p:nvPr>
        </p:nvPicPr>
        <p:blipFill>
          <a:blip r:embed="rId11"/>
          <a:stretch>
            <a:fillRect/>
          </a:stretch>
        </p:blipFill>
        <p:spPr>
          <a:xfrm>
            <a:off x="11471910" y="-5379"/>
            <a:ext cx="720090" cy="720090"/>
          </a:xfrm>
          <a:prstGeom prst="rect">
            <a:avLst/>
          </a:prstGeom>
        </p:spPr>
      </p:pic>
      <p:pic>
        <p:nvPicPr>
          <p:cNvPr id="5" name="图片 4"/>
          <p:cNvPicPr>
            <a:picLocks noChangeAspect="1"/>
          </p:cNvPicPr>
          <p:nvPr>
            <p:custDataLst>
              <p:tags r:id="rId4"/>
            </p:custDataLst>
          </p:nvPr>
        </p:nvPicPr>
        <p:blipFill>
          <a:blip r:embed="rId12"/>
          <a:stretch>
            <a:fillRect/>
          </a:stretch>
        </p:blipFill>
        <p:spPr>
          <a:xfrm>
            <a:off x="8474075" y="4013835"/>
            <a:ext cx="3717925" cy="2844165"/>
          </a:xfrm>
          <a:prstGeom prst="rect">
            <a:avLst/>
          </a:prstGeom>
        </p:spPr>
      </p:pic>
      <p:sp>
        <p:nvSpPr>
          <p:cNvPr id="7" name="内容占位符 2"/>
          <p:cNvSpPr>
            <a:spLocks noGrp="1"/>
          </p:cNvSpPr>
          <p:nvPr>
            <p:custDataLst>
              <p:tags r:id="rId5"/>
            </p:custDataLst>
          </p:nvPr>
        </p:nvSpPr>
        <p:spPr>
          <a:xfrm>
            <a:off x="608330" y="3930650"/>
            <a:ext cx="7606665" cy="301117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a:solidFill>
                  <a:schemeClr val="tx1"/>
                </a:solidFill>
                <a:latin typeface="微软雅黑" panose="020B0503020204020204" charset="-122"/>
                <a:ea typeface="微软雅黑" panose="020B0503020204020204" charset="-122"/>
                <a:cs typeface="微软雅黑" panose="020B0503020204020204" charset="-122"/>
              </a:rPr>
              <a:t>这种方法采用非常有限的数据点集，有时数千，创建数十万个类似的数据点，同时仍然精确地保留所有特征-目标和特征-特征交互。右图提供了图解说明。一个基本的Python实现如下：</a:t>
            </a:r>
          </a:p>
          <a:p>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p>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1200">
                <a:solidFill>
                  <a:schemeClr val="tx1"/>
                </a:solidFill>
                <a:latin typeface="微软雅黑" panose="020B0503020204020204" charset="-122"/>
                <a:ea typeface="微软雅黑" panose="020B0503020204020204" charset="-122"/>
                <a:cs typeface="微软雅黑" panose="020B0503020204020204" charset="-122"/>
              </a:rPr>
              <a:t>梯度提升树被称为一种不太平滑的建模方法，假设每个数据点被放置在每个特征的有限数量的bin（例如255）中的精确一个中。通过范围混合，这些独立的观测值可以平滑并分散在数十个箱中，从而产生更准确的模型。更重要的是，这种增强允许在不同规模的系列之间进行调整量的交叉学习。</a:t>
            </a:r>
          </a:p>
          <a:p>
            <a:r>
              <a:rPr lang="zh-CN" altLang="en-US" sz="1200">
                <a:solidFill>
                  <a:schemeClr val="tx1"/>
                </a:solidFill>
                <a:latin typeface="微软雅黑" panose="020B0503020204020204" charset="-122"/>
                <a:ea typeface="微软雅黑" panose="020B0503020204020204" charset="-122"/>
                <a:cs typeface="微软雅黑" panose="020B0503020204020204" charset="-122"/>
              </a:rPr>
              <a:t>范围混合在M5不确定性中被证明是非常有效的，特别是对于具有大量聚集的系列。它将我们的WSPL CV整体提高了5%，主要是由于1-9级的5%-15%的改进。</a:t>
            </a:r>
          </a:p>
        </p:txBody>
      </p:sp>
      <p:pic>
        <p:nvPicPr>
          <p:cNvPr id="4" name="图片 3"/>
          <p:cNvPicPr>
            <a:picLocks noChangeAspect="1"/>
          </p:cNvPicPr>
          <p:nvPr>
            <p:custDataLst>
              <p:tags r:id="rId6"/>
            </p:custDataLst>
          </p:nvPr>
        </p:nvPicPr>
        <p:blipFill>
          <a:blip r:embed="rId13"/>
          <a:stretch>
            <a:fillRect/>
          </a:stretch>
        </p:blipFill>
        <p:spPr>
          <a:xfrm>
            <a:off x="947420" y="4467860"/>
            <a:ext cx="4008120" cy="807720"/>
          </a:xfrm>
          <a:prstGeom prst="rect">
            <a:avLst/>
          </a:prstGeom>
        </p:spPr>
      </p:pic>
      <p:sp>
        <p:nvSpPr>
          <p:cNvPr id="2" name="标题 1"/>
          <p:cNvSpPr>
            <a:spLocks noGrp="1"/>
          </p:cNvSpPr>
          <p:nvPr>
            <p:custDataLst>
              <p:tags r:id="rId7"/>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zh-CN" altLang="en-US" sz="4000" spc="240">
                <a:solidFill>
                  <a:schemeClr val="accent1">
                    <a:lumMod val="75000"/>
                  </a:schemeClr>
                </a:solidFill>
                <a:latin typeface="汉仪旗黑-85S" panose="00020600040101010101" pitchFamily="18" charset="-122"/>
                <a:ea typeface="汉仪旗黑-85S" panose="00020600040101010101" pitchFamily="18" charset="-122"/>
                <a:cs typeface="+mn-cs"/>
              </a:rPr>
              <a:t>Augmentation</a:t>
            </a:r>
          </a:p>
        </p:txBody>
      </p:sp>
      <p:sp>
        <p:nvSpPr>
          <p:cNvPr id="3" name="内容占位符 2"/>
          <p:cNvSpPr>
            <a:spLocks noGrp="1"/>
          </p:cNvSpPr>
          <p:nvPr/>
        </p:nvSpPr>
        <p:spPr>
          <a:xfrm>
            <a:off x="608330" y="1263650"/>
            <a:ext cx="10968990" cy="3204210"/>
          </a:xfrm>
          <a:prstGeom prst="rect">
            <a:avLst/>
          </a:prstGeom>
        </p:spPr>
        <p:txBody>
          <a:bodyPr vert="horz" lIns="91440" tIns="45720" rIns="91440" bIns="45720" rtlCol="0">
            <a:noAutofit/>
          </a:bodyPr>
          <a:lstStyle>
            <a:lvl1pPr marL="357505" indent="-357505" algn="just" defTabSz="914400" rtl="0" eaLnBrk="1" latinLnBrk="0" hangingPunct="1">
              <a:lnSpc>
                <a:spcPct val="110000"/>
              </a:lnSpc>
              <a:spcBef>
                <a:spcPts val="1800"/>
              </a:spcBef>
              <a:spcAft>
                <a:spcPts val="0"/>
              </a:spcAft>
              <a:buClr>
                <a:schemeClr val="accent1">
                  <a:lumMod val="50000"/>
                </a:schemeClr>
              </a:buClr>
              <a:buSzPct val="60000"/>
              <a:buFont typeface="Wingdings" panose="05000000000000000000" pitchFamily="2" charset="2"/>
              <a:buChar char="u"/>
              <a:defRPr sz="2400" kern="1200" baseline="0">
                <a:solidFill>
                  <a:schemeClr val="tx1"/>
                </a:solidFill>
                <a:latin typeface="Arial" panose="020B0604020202020204" pitchFamily="34" charset="0"/>
                <a:ea typeface="黑体" panose="02010609060101010101" pitchFamily="49" charset="-122"/>
                <a:cs typeface="+mn-cs"/>
              </a:defRPr>
            </a:lvl1pPr>
            <a:lvl2pPr marL="719455" indent="-342900" algn="just" defTabSz="914400" rtl="0" eaLnBrk="1" latinLnBrk="0" hangingPunct="1">
              <a:spcBef>
                <a:spcPts val="0"/>
              </a:spcBef>
              <a:spcAft>
                <a:spcPts val="0"/>
              </a:spcAft>
              <a:buClr>
                <a:schemeClr val="tx1"/>
              </a:buClr>
              <a:buFont typeface="Arial" panose="020B0604020202020204" pitchFamily="34" charset="0"/>
              <a:buChar char="•"/>
              <a:defRPr sz="2000" kern="1200" baseline="0">
                <a:solidFill>
                  <a:schemeClr val="tx1"/>
                </a:solidFill>
                <a:latin typeface="Arial" panose="020B0604020202020204" pitchFamily="34"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30000"/>
              </a:lnSpc>
              <a:spcBef>
                <a:spcPts val="100"/>
              </a:spcBef>
              <a:spcAft>
                <a:spcPts val="100"/>
              </a:spcAft>
            </a:pPr>
            <a:r>
              <a:rPr lang="zh-CN" altLang="en-US" sz="1200" spc="150">
                <a:solidFill>
                  <a:schemeClr val="tx1"/>
                </a:solidFill>
                <a:uFillTx/>
                <a:latin typeface="微软雅黑" panose="020B0503020204020204" charset="-122"/>
                <a:ea typeface="微软雅黑" panose="020B0503020204020204" charset="-122"/>
                <a:cs typeface="微软雅黑" panose="020B0503020204020204" charset="-122"/>
              </a:rPr>
              <a:t>当处理图像数据时，存在相当标准的增强集。每个操作都被设计为获取一个图像，并生成一个看起来可能非常不同的图像（拉伸，裁剪，翻转，旋转，甚至随机剪切），但仍然应该属于同一类图像。相比之下，数量上的增加通常相当有限。一张图片的亮度可以调高200%，但仍然可以识别;一个销售平均系列（trailing sales average series）不能调高200%，还仍然有效地预测其目标--如果不缩放目标的话。这一关键的洞察力推动了定量预测特有的一种</a:t>
            </a:r>
            <a:r>
              <a:rPr lang="zh-CN" altLang="en-US" sz="1200" b="1" spc="150">
                <a:solidFill>
                  <a:schemeClr val="tx1"/>
                </a:solidFill>
                <a:uFillTx/>
                <a:latin typeface="微软雅黑" panose="020B0503020204020204" charset="-122"/>
                <a:ea typeface="微软雅黑" panose="020B0503020204020204" charset="-122"/>
                <a:cs typeface="微软雅黑" panose="020B0503020204020204" charset="-122"/>
              </a:rPr>
              <a:t>新的增强形式</a:t>
            </a:r>
            <a:r>
              <a:rPr lang="zh-CN" altLang="en-US" sz="1200" spc="150">
                <a:solidFill>
                  <a:schemeClr val="tx1"/>
                </a:solidFill>
                <a:uFillTx/>
                <a:latin typeface="微软雅黑" panose="020B0503020204020204" charset="-122"/>
                <a:ea typeface="微软雅黑" panose="020B0503020204020204" charset="-122"/>
                <a:cs typeface="微软雅黑" panose="020B0503020204020204" charset="-122"/>
              </a:rPr>
              <a:t>。</a:t>
            </a:r>
          </a:p>
          <a:p>
            <a:pPr fontAlgn="auto">
              <a:lnSpc>
                <a:spcPct val="130000"/>
              </a:lnSpc>
              <a:spcBef>
                <a:spcPts val="100"/>
              </a:spcBef>
              <a:spcAft>
                <a:spcPts val="100"/>
              </a:spcAft>
            </a:pPr>
            <a:r>
              <a:rPr lang="zh-CN" altLang="en-US" sz="1200" spc="150">
                <a:solidFill>
                  <a:schemeClr val="tx1"/>
                </a:solidFill>
                <a:uFillTx/>
                <a:latin typeface="微软雅黑" panose="020B0503020204020204" charset="-122"/>
                <a:ea typeface="微软雅黑" panose="020B0503020204020204" charset="-122"/>
                <a:cs typeface="微软雅黑" panose="020B0503020204020204" charset="-122"/>
              </a:rPr>
              <a:t>我们所说的</a:t>
            </a:r>
            <a:r>
              <a:rPr lang="zh-CN" altLang="en-US" sz="1200" b="1" spc="150">
                <a:solidFill>
                  <a:schemeClr val="tx1"/>
                </a:solidFill>
                <a:uFillTx/>
                <a:latin typeface="微软雅黑" panose="020B0503020204020204" charset="-122"/>
                <a:ea typeface="微软雅黑" panose="020B0503020204020204" charset="-122"/>
                <a:cs typeface="微软雅黑" panose="020B0503020204020204" charset="-122"/>
              </a:rPr>
              <a:t>范围混合</a:t>
            </a:r>
            <a:r>
              <a:rPr lang="zh-CN" altLang="en-US" sz="1200" spc="150">
                <a:solidFill>
                  <a:schemeClr val="tx1"/>
                </a:solidFill>
                <a:uFillTx/>
                <a:latin typeface="微软雅黑" panose="020B0503020204020204" charset="-122"/>
                <a:ea typeface="微软雅黑" panose="020B0503020204020204" charset="-122"/>
                <a:cs typeface="微软雅黑" panose="020B0503020204020204" charset="-122"/>
              </a:rPr>
              <a:t>（range blending ）或耦合高斯噪声（</a:t>
            </a:r>
            <a:r>
              <a:rPr lang="zh-CN" altLang="en-US" sz="1200" spc="150">
                <a:solidFill>
                  <a:schemeClr val="tx1"/>
                </a:solidFill>
                <a:uFillTx/>
                <a:latin typeface="微软雅黑" panose="020B0503020204020204" charset="-122"/>
                <a:ea typeface="微软雅黑" panose="020B0503020204020204" charset="-122"/>
                <a:cs typeface="微软雅黑" panose="020B0503020204020204" charset="-122"/>
                <a:sym typeface="+mn-ea"/>
              </a:rPr>
              <a:t>coupled Gaussian noise）</a:t>
            </a:r>
            <a:r>
              <a:rPr lang="zh-CN" altLang="en-US" sz="1200" spc="150">
                <a:solidFill>
                  <a:schemeClr val="tx1"/>
                </a:solidFill>
                <a:uFillTx/>
                <a:latin typeface="微软雅黑" panose="020B0503020204020204" charset="-122"/>
                <a:ea typeface="微软雅黑" panose="020B0503020204020204" charset="-122"/>
                <a:cs typeface="微软雅黑" panose="020B0503020204020204" charset="-122"/>
              </a:rPr>
              <a:t>背后的基本思想是，对训练特征的任何扰动都：</a:t>
            </a:r>
          </a:p>
          <a:p>
            <a:pPr lvl="1" fontAlgn="auto">
              <a:lnSpc>
                <a:spcPct val="130000"/>
              </a:lnSpc>
              <a:spcBef>
                <a:spcPts val="100"/>
              </a:spcBef>
              <a:spcAft>
                <a:spcPts val="100"/>
              </a:spcAft>
            </a:pPr>
            <a:r>
              <a:rPr lang="zh-CN" altLang="en-US" sz="1200" spc="150">
                <a:solidFill>
                  <a:schemeClr val="tx1"/>
                </a:solidFill>
                <a:uFillTx/>
                <a:latin typeface="微软雅黑" panose="020B0503020204020204" charset="-122"/>
                <a:ea typeface="微软雅黑" panose="020B0503020204020204" charset="-122"/>
                <a:cs typeface="微软雅黑" panose="020B0503020204020204" charset="-122"/>
              </a:rPr>
              <a:t>（a）均匀地应用于所有可伸缩特征</a:t>
            </a:r>
          </a:p>
          <a:p>
            <a:pPr lvl="1" fontAlgn="auto">
              <a:lnSpc>
                <a:spcPct val="130000"/>
              </a:lnSpc>
              <a:spcBef>
                <a:spcPts val="100"/>
              </a:spcBef>
              <a:spcAft>
                <a:spcPts val="100"/>
              </a:spcAft>
            </a:pPr>
            <a:r>
              <a:rPr lang="zh-CN" altLang="en-US" sz="1200" spc="150">
                <a:solidFill>
                  <a:schemeClr val="tx1"/>
                </a:solidFill>
                <a:uFillTx/>
                <a:latin typeface="微软雅黑" panose="020B0503020204020204" charset="-122"/>
                <a:ea typeface="微软雅黑" panose="020B0503020204020204" charset="-122"/>
                <a:cs typeface="微软雅黑" panose="020B0503020204020204" charset="-122"/>
              </a:rPr>
              <a:t>（b）应用于预测的目标值</a:t>
            </a:r>
          </a:p>
          <a:p>
            <a:pPr lvl="0" fontAlgn="auto">
              <a:lnSpc>
                <a:spcPct val="130000"/>
              </a:lnSpc>
              <a:spcBef>
                <a:spcPts val="100"/>
              </a:spcBef>
              <a:spcAft>
                <a:spcPts val="100"/>
              </a:spcAft>
            </a:pPr>
            <a:r>
              <a:rPr lang="zh-CN" altLang="en-US" sz="1200" spc="150">
                <a:solidFill>
                  <a:schemeClr val="tx1"/>
                </a:solidFill>
                <a:uFillTx/>
                <a:latin typeface="微软雅黑" panose="020B0503020204020204" charset="-122"/>
                <a:ea typeface="微软雅黑" panose="020B0503020204020204" charset="-122"/>
                <a:cs typeface="微软雅黑" panose="020B0503020204020204" charset="-122"/>
                <a:sym typeface="+mn-ea"/>
              </a:rPr>
              <a:t>具体地说，我们可以在第一层预测的1000天的总销售额中的任何一天，将所有销售额缩放的特征（即除了日历或分类特征之外的任何特征）移动一个共同的数量，这个数量也适用于目标。这种转变是显而易见的，但据我们所知，这是完全新颖的。</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415"/>
  <p:tag name="KSO_WM_SLIDE_BACKGROUND_TYPE" val="general"/>
  <p:tag name="KSO_WM_SLIDE_ID" val="diagram20217415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540"/>
  <p:tag name="KSO_WM_SLIDE_POSITION" val="0*0"/>
  <p:tag name="KSO_WM_TAG_VERSION" val="1.0"/>
  <p:tag name="KSO_WM_SLIDE_LAYOUT" val="f"/>
  <p:tag name="KSO_WM_SLIDE_LAYOUT_CNT" val="1"/>
  <p:tag name="KSO_WM_SLIDE_RATIO" val="1.777778"/>
  <p:tag name="KSO_WM_CHIP_INFOS" val="{&quot;type&quot;:0,&quot;layout_type&quot;:&quot;full&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7de04d383dce34166709"/>
  <p:tag name="KSO_WM_CHIP_FILLPROP" val="[[{&quot;text_align&quot;:&quot;lm&quot;,&quot;text_direction&quot;:&quot;horizontal&quot;,&quot;support_big_font&quot;:true,&quot;picture_toward&quot;:0,&quot;picture_dockside&quot;:[],&quot;fill_id&quot;:&quot;29d18f7ffd4745349d5fbab5978f6e7b&quot;,&quot;fill_align&quot;:&quot;lm&quot;,&quot;chip_types&quot;:[&quot;text&quot;,&quot;header&quot;]}]]"/>
  <p:tag name="KSO_WM_CHIP_DECFILLPROP" val="[]"/>
  <p:tag name="KSO_WM_SLIDE_CAN_ADD_NAVIGATION" val="1"/>
  <p:tag name="KSO_WM_SLIDE_BACKGROUND" val="[&quot;general&quot;]"/>
  <p:tag name="KSO_WM_SLIDE_LAYOUT_INFO" val="{&quot;backgroundInfo&quot;:[{&quot;bottom&quot;:0,&quot;bottomAbs&quot;:false,&quot;left&quot;:0,&quot;leftAbs&quot;:false,&quot;right&quot;:0,&quot;rightAbs&quot;:false,&quot;top&quot;:0,&quot;topAbs&quot;:false,&quot;type&quot;:&quot;general&quot;}],&quot;direction&quot;:1,&quot;id&quot;:&quot;2021-04-01T16:20:58&quot;,&quot;maxSize&quot;:{&quot;size1&quot;:63.8},&quot;minSize&quot;:{&quot;size1&quot;:63.8},&quot;normalSize&quot;:{&quot;size1&quot;:63.8},&quot;subLayout&quot;:[{&quot;id&quot;:&quot;2021-04-01T16:20:58&quot;,&quot;margin&quot;:{&quot;bottom&quot;:4.2330002784729,&quot;left&quot;:3.809999942779541,&quot;right&quot;:0.02600000612437725,&quot;top&quot;:4.2330002784729},&quot;type&quot;:0},{&quot;id&quot;:&quot;2021-04-01T16:20:58&quot;,&quot;type&quot;:0}],&quot;type&quot;:0}"/>
  <p:tag name="KSO_WM_CHIP_GROUPID" val="5fd07de04d383dce34166708"/>
  <p:tag name="KSO_WM_SLIDE_SUPPORT_FEATURE_TYPE" val="0"/>
  <p:tag name="KSO_WM_TEMPLATE_ASSEMBLE_XID" val="606570804054ed1e2fb8168e"/>
  <p:tag name="KSO_WM_TEMPLATE_ASSEMBLE_GROUPID" val="606570804054ed1e2fb8168e"/>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7415_1*i*6"/>
  <p:tag name="KSO_WM_TEMPLATE_CATEGORY" val="diagram"/>
  <p:tag name="KSO_WM_TEMPLATE_INDEX" val="20217415"/>
  <p:tag name="KSO_WM_UNIT_LAYERLEVEL" val="1"/>
  <p:tag name="KSO_WM_TAG_VERSION" val="1.0"/>
  <p:tag name="KSO_WM_BEAUTIFY_FLAG" val="#wm#"/>
  <p:tag name="KSO_WM_UNIT_BLOCK" val="0"/>
  <p:tag name="KSO_WM_UNIT_SM_LIMIT_TYPE" val="2"/>
  <p:tag name="KSO_WM_UNIT_DEC_AREA_ID" val="3847023d678945158392fbbdf7ce4e7f"/>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7de04d383dce34166708"/>
  <p:tag name="KSO_WM_CHIP_XID" val="5fd07de04d383dce34166709"/>
  <p:tag name="KSO_WM_UNIT_LINE_FORE_SCHEMECOLOR_INDEX_BRIGHTNESS" val="-0.25"/>
  <p:tag name="KSO_WM_UNIT_LINE_FORE_SCHEMECOLOR_INDEX" val="14"/>
  <p:tag name="KSO_WM_UNIT_LINE_FILL_TYPE" val="2"/>
  <p:tag name="KSO_WM_TEMPLATE_ASSEMBLE_XID" val="606570804054ed1e2fb8168e"/>
  <p:tag name="KSO_WM_TEMPLATE_ASSEMBLE_GROUPID" val="606570804054ed1e2fb8168e"/>
</p:tagLst>
</file>

<file path=ppt/tags/tag1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35"/>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4"/>
  <p:tag name="KSO_WM_SLIDE_BACKGROUND_TYPE" val="general"/>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quot;normalSize&quot;:{&quot;size1&quot;:29.787500000000005},&quot;subLayout&quot;:[{&quot;id&quot;:&quot;2021-04-01T15:44:13&quot;,&quot;margin&quot;:{&quot;bottom&quot;:8.043000221252441,&quot;left&quot;:2.5399999618530273,&quot;right&quot;:0.02600000612437725,&quot;top&quot;:5.502999782562256},&quot;type&quot;:0},{&quot;id&quot;:&quot;2021-04-01T15:44:13&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SUPPORT_FEATURE_TYPE" val="0"/>
  <p:tag name="KSO_WM_TEMPLATE_ASSEMBLE_XID" val="60656f654054ed1e2fb80950"/>
  <p:tag name="KSO_WM_TEMPLATE_ASSEMBLE_GROUPID" val="60656f654054ed1e2fb80950"/>
</p:tagLst>
</file>

<file path=ppt/tags/tag1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415_1*f*1"/>
  <p:tag name="KSO_WM_TEMPLATE_CATEGORY" val="diagram"/>
  <p:tag name="KSO_WM_TEMPLATE_INDEX" val="20217415"/>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70956f1434594d558c6b1f1426150a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67f987923fa2419986fae3f909b0cae1"/>
  <p:tag name="KSO_WM_UNIT_SUPPORT_BIG_FONT" val="1"/>
  <p:tag name="KSO_WM_UNIT_TEXT_FILL_FORE_SCHEMECOLOR_INDEX_BRIGHTNESS" val="0.25"/>
  <p:tag name="KSO_WM_UNIT_TEXT_FILL_FORE_SCHEMECOLOR_INDEX" val="13"/>
  <p:tag name="KSO_WM_UNIT_TEXT_FILL_TYPE" val="1"/>
  <p:tag name="KSO_WM_TEMPLATE_ASSEMBLE_XID" val="606570804054ed1e2fb8168e"/>
  <p:tag name="KSO_WM_TEMPLATE_ASSEMBLE_GROUPID" val="606570804054ed1e2fb8168e"/>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11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507"/>
  <p:tag name="KSO_WM_SLIDE_BACKGROUND_TYPE" val="general"/>
  <p:tag name="KSO_WM_SLIDE_COLORSCHEME_VERSION" val="3.2"/>
  <p:tag name="KSO_WM_SLIDE_ID" val="diagram20212507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20"/>
  <p:tag name="KSO_WM_SLIDE_POSITION" val="48*60"/>
  <p:tag name="KSO_WM_TAG_VERSION" val="1.0"/>
  <p:tag name="KSO_WM_SLIDE_LAYOUT" val="a_f"/>
  <p:tag name="KSO_WM_SLIDE_LAYOUT_CNT" val="1_1"/>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0bc3c1a022504dc18ddf2da8beea7bff&quot;,&quot;fill_align&quot;:&quot;lm&quot;,&quot;chip_types&quot;:[&quot;header&quot;]},{&quot;text_align&quot;:&quot;lm&quot;,&quot;text_direction&quot;:&quot;horizontal&quot;,&quot;support_big_font&quot;:false,&quot;picture_toward&quot;:0,&quot;picture_dockside&quot;:[],&quot;fill_id&quot;:&quot;1a64a48662ca45e7a2ef2dffb46de0df&quot;,&quot;fill_align&quot;:&quot;cm&quot;,&quot;chip_types&quot;:[&quot;text&quot;]}],[{&quot;text_align&quot;:&quot;lm&quot;,&quot;text_direction&quot;:&quot;horizontal&quot;,&quot;support_big_font&quot;:false,&quot;picture_toward&quot;:0,&quot;picture_dockside&quot;:[],&quot;fill_id&quot;:&quot;0bc3c1a022504dc18ddf2da8beea7bff&quot;,&quot;fill_align&quot;:&quot;lm&quot;,&quot;chip_types&quot;:[&quot;header&quot;]},{&quot;text_align&quot;:&quot;cm&quot;,&quot;text_direction&quot;:&quot;horizontal&quot;,&quot;support_features&quot;:[&quot;collage&quot;],&quot;support_big_font&quot;:false,&quot;picture_toward&quot;:0,&quot;picture_dockside&quot;:[],&quot;fill_id&quot;:&quot;1a64a48662ca45e7a2ef2dffb46de0df&quot;,&quot;fill_align&quot;:&quot;cm&quot;,&quot;chip_types&quot;:[&quot;pictext&quot;,&quot;picture&quot;,&quot;chart&quot;,&quot;table&quot;,&quot;video&quot;]}]]"/>
  <p:tag name="KSO_WM_SLIDE_LAYOUT_INFO" val="{&quot;id&quot;:&quot;2022-12-01T19:57:24&quot;,&quot;maxSize&quot;:{&quot;size1&quot;:28.9},&quot;minSize&quot;:{&quot;size1&quot;:22.2},&quot;normalSize&quot;:{&quot;size1&quot;:22.2},&quot;subLayout&quot;:[{&quot;id&quot;:&quot;2022-12-01T19:57:24&quot;,&quot;margin&quot;:{&quot;bottom&quot;:0.4230000674724579,&quot;left&quot;:1.6929999589920044,&quot;right&quot;:5.927000999450684,&quot;top&quot;:1.6929999589920044},&quot;type&quot;:0},{&quot;id&quot;:&quot;2022-12-01T19:57:24&quot;,&quot;margin&quot;:{&quot;bottom&quot;:2.9629998207092285,&quot;left&quot;:2.9629998207092285,&quot;right&quot;:2.9629998207092285,&quot;top&quot;:1.6929999589920044},&quot;type&quot;:0}],&quot;type&quot;:0}"/>
  <p:tag name="KSO_WM_SLIDE_RATIO" val="1.777778"/>
  <p:tag name="KSO_WM_CHIP_XID" val="5ef20a5ea491bb0086638ac2"/>
  <p:tag name="KSO_WM_CHIP_DECFILLPROP" val="[]"/>
  <p:tag name="KSO_WM_CHIP_GROUPID" val="5ef20a5ea491bb0086638ac1"/>
  <p:tag name="KSO_WM_SLIDE_SUPPORT_FEATURE_TYPE" val="0"/>
  <p:tag name="KSO_WM_TEMPLATE_ASSEMBLE_XID" val="638896a10c9383becde4cdd9"/>
  <p:tag name="KSO_WM_TEMPLATE_ASSEMBLE_GROUPID" val="638896a10c9383becde4cdd9"/>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2507_1**"/>
  <p:tag name="KSO_WM_TEMPLATE_CATEGORY" val="diagram"/>
  <p:tag name="KSO_WM_TEMPLATE_INDEX" val="20212507"/>
  <p:tag name="KSO_WM_UNIT_LAYERLEVEL" val="1"/>
  <p:tag name="KSO_WM_TAG_VERSION" val="1.0"/>
  <p:tag name="KSO_WM_BEAUTIFY_FLAG" val="#wm#"/>
  <p:tag name="KSO_WM_UNIT_BLOCK" val="0"/>
  <p:tag name="KSO_WM_UNIT_DEC_AREA_ID" val="35eb58c266794e9c92660c525c4ec180"/>
  <p:tag name="KSO_WM_UNIT_SM_LIMIT_TYPE" val="0"/>
  <p:tag name="KSO_WM_CHIP_GROUPID" val="5ef20a5ea491bb0086638ac1"/>
  <p:tag name="KSO_WM_CHIP_XID" val="5ef20a5ea491bb0086638ac2"/>
  <p:tag name="KSO_WM_TEMPLATE_ASSEMBLE_XID" val="638896a10c9383becde4cdd9"/>
  <p:tag name="KSO_WM_TEMPLATE_ASSEMBLE_GROUPID" val="638896a10c9383becde4cdd9"/>
</p:tagLst>
</file>

<file path=ppt/tags/tag1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diagram20212507_1*a*1"/>
  <p:tag name="KSO_WM_TEMPLATE_CATEGORY" val="diagram"/>
  <p:tag name="KSO_WM_TEMPLATE_INDEX" val="2021250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c8dc766b4317421ab7f0261a0fa14dd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2dc0ba89000f42fe89e5955705830bf0"/>
  <p:tag name="KSO_WM_UNIT_TEXT_FILL_FORE_SCHEMECOLOR_INDEX_BRIGHTNESS" val="0"/>
  <p:tag name="KSO_WM_UNIT_TEXT_FILL_FORE_SCHEMECOLOR_INDEX" val="13"/>
  <p:tag name="KSO_WM_UNIT_TEXT_FILL_TYPE" val="1"/>
  <p:tag name="KSO_WM_TEMPLATE_ASSEMBLE_XID" val="638896a10c9383becde4cdd9"/>
  <p:tag name="KSO_WM_TEMPLATE_ASSEMBLE_GROUPID" val="638896a10c9383becde4cdd9"/>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507_1*i*3"/>
  <p:tag name="KSO_WM_TEMPLATE_CATEGORY" val="diagram"/>
  <p:tag name="KSO_WM_TEMPLATE_INDEX" val="20212507"/>
  <p:tag name="KSO_WM_UNIT_LAYERLEVEL" val="1"/>
  <p:tag name="KSO_WM_TAG_VERSION" val="1.0"/>
  <p:tag name="KSO_WM_BEAUTIFY_FLAG" val="#wm#"/>
  <p:tag name="KSO_WM_UNIT_BLOCK" val="0"/>
  <p:tag name="KSO_WM_UNIT_SM_LIMIT_TYPE" val="2"/>
  <p:tag name="KSO_WM_UNIT_DEC_AREA_ID" val="c9dbcddf91b64421812a5465169829d1"/>
  <p:tag name="KSO_WM_UNIT_DECORATE_INFO" val="{&quot;DecorateInfoH&quot;:{&quot;IsAbs&quot;:true},&quot;DecorateInfoW&quot;:{&quot;IsAbs&quot;:true},&quot;DecorateInfoX&quot;:{&quot;IsAbs&quot;:true,&quot;Pos&quot;:1},&quot;DecorateInfoY&quot;:{&quot;IsAbs&quot;:true,&quot;Pos&quot;:1},&quot;ReferentInfo&quot;:{&quot;Id&quot;:&quot;1c61a24b52d14e63a35101651a0d8883&quot;,&quot;X&quot;:{&quot;Pos&quot;:1},&quot;Y&quot;:{&quot;Pos&quot;:1}},&quot;whChangeMode&quot;:0}"/>
  <p:tag name="KSO_WM_CHIP_GROUPID" val="5ef20a5ea491bb0086638ac1"/>
  <p:tag name="KSO_WM_CHIP_XID" val="5ef20a5ea491bb0086638ac2"/>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756"/>
  <p:tag name="KSO_WM_TEMPLATE_ASSEMBLE_XID" val="638896a10c9383becde4cdd9"/>
  <p:tag name="KSO_WM_TEMPLATE_ASSEMBLE_GROUPID" val="638896a10c9383becde4cdd9"/>
</p:tagLst>
</file>

<file path=ppt/tags/tag12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507_1*f*1"/>
  <p:tag name="KSO_WM_TEMPLATE_CATEGORY" val="diagram"/>
  <p:tag name="KSO_WM_TEMPLATE_INDEX" val="20212507"/>
  <p:tag name="KSO_WM_UNIT_LAYERLEVEL" val="1"/>
  <p:tag name="KSO_WM_TAG_VERSION" val="1.0"/>
  <p:tag name="KSO_WM_BEAUTIFY_FLAG" val="#wm#"/>
  <p:tag name="KSO_WM_UNIT_DEFAULT_FONT" val="14;20;2"/>
  <p:tag name="KSO_WM_UNIT_BLOCK" val="0"/>
  <p:tag name="KSO_WM_UNIT_VALUE" val="351"/>
  <p:tag name="KSO_WM_UNIT_SHOW_EDIT_AREA_INDICATION" val="1"/>
  <p:tag name="KSO_WM_CHIP_GROUPID" val="5e6b05596848fb12bee65ac8"/>
  <p:tag name="KSO_WM_CHIP_XID" val="5e6b05596848fb12bee65aca"/>
  <p:tag name="KSO_WM_UNIT_DEC_AREA_ID" val="1c61a24b52d14e63a35101651a0d88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4fab11f328941318b92f897cfa39401"/>
  <p:tag name="KSO_WM_UNIT_TEXT_FILL_FORE_SCHEMECOLOR_INDEX_BRIGHTNESS" val="0.25"/>
  <p:tag name="KSO_WM_UNIT_TEXT_FILL_FORE_SCHEMECOLOR_INDEX" val="13"/>
  <p:tag name="KSO_WM_UNIT_TEXT_FILL_TYPE" val="1"/>
  <p:tag name="KSO_WM_TEMPLATE_ASSEMBLE_XID" val="638896a10c9383becde4cdd9"/>
  <p:tag name="KSO_WM_TEMPLATE_ASSEMBLE_GROUPID" val="638896a10c9383becde4cdd9"/>
</p:tagLst>
</file>

<file path=ppt/tags/tag124.xml><?xml version="1.0" encoding="utf-8"?>
<p:tagLst xmlns:a="http://schemas.openxmlformats.org/drawingml/2006/main" xmlns:r="http://schemas.openxmlformats.org/officeDocument/2006/relationships"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1"/>
  <p:tag name="KSO_WM_UNIT_ID" val="diagram20212507_1*i*1"/>
  <p:tag name="KSO_WM_TEMPLATE_CATEGORY" val="diagram"/>
  <p:tag name="KSO_WM_TEMPLATE_INDEX" val="20212507"/>
  <p:tag name="KSO_WM_UNIT_LAYERLEVEL" val="1"/>
  <p:tag name="KSO_WM_TAG_VERSION" val="1.0"/>
  <p:tag name="KSO_WM_BEAUTIFY_FLAG" val="#wm#"/>
  <p:tag name="KSO_WM_UNIT_BLOCK" val="0"/>
  <p:tag name="KSO_WM_UNIT_DEC_AREA_ID" val="41671fd2bac94011bc43e1c0357fd0b2"/>
  <p:tag name="KSO_WM_UNIT_DECORATE_INFO" val="{&quot;ReferentInfo&quot;:{&quot;Id&quot;:&quot;e921d90287c24a3b9cfced2e449325fd&quot;,&quot;X&quot;:{&quot;Pos&quot;:2},&quot;Y&quot;:{&quot;Pos&quot;:2}},&quot;DecorateInfoX&quot;:{&quot;Pos&quot;:2,&quot;IsAbs&quot;:true},&quot;DecorateInfoY&quot;:{&quot;Pos&quot;:0,&quot;IsAbs&quot;:true},&quot;DecorateInfoW&quot;:{&quot;IsAbs&quot;:true},&quot;DecorateInfoH&quot;:{&quot;IsAbs&quot;:true}}"/>
  <p:tag name="KSO_WM_UNIT_SM_LIMIT_TYPE" val="0"/>
  <p:tag name="KSO_WM_CHIP_GROUPID" val="5ef20a5ea491bb0086638ac1"/>
  <p:tag name="KSO_WM_CHIP_XID" val="5ef20a5ea491bb0086638ac2"/>
  <p:tag name="KSO_WM_UNIT_FILL_FORE_SCHEMECOLOR_INDEX_BRIGHTNESS" val="0"/>
  <p:tag name="KSO_WM_UNIT_FILL_FORE_SCHEMECOLOR_INDEX" val="5"/>
  <p:tag name="KSO_WM_UNIT_FILL_TYPE" val="1"/>
  <p:tag name="KSO_WM_UNIT_VALUE" val="1"/>
  <p:tag name="KSO_WM_TEMPLATE_ASSEMBLE_XID" val="638896a10c9383becde4cdd9"/>
  <p:tag name="KSO_WM_TEMPLATE_ASSEMBLE_GROUPID" val="638896a10c9383becde4cdd9"/>
</p:tagLst>
</file>

<file path=ppt/tags/tag125.xml><?xml version="1.0" encoding="utf-8"?>
<p:tagLst xmlns:a="http://schemas.openxmlformats.org/drawingml/2006/main" xmlns:r="http://schemas.openxmlformats.org/officeDocument/2006/relationships"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212507_1*i*2"/>
  <p:tag name="KSO_WM_TEMPLATE_CATEGORY" val="diagram"/>
  <p:tag name="KSO_WM_TEMPLATE_INDEX" val="20212507"/>
  <p:tag name="KSO_WM_UNIT_LAYERLEVEL" val="1"/>
  <p:tag name="KSO_WM_TAG_VERSION" val="1.0"/>
  <p:tag name="KSO_WM_BEAUTIFY_FLAG" val="#wm#"/>
  <p:tag name="KSO_WM_UNIT_BLOCK" val="0"/>
  <p:tag name="KSO_WM_UNIT_DEC_AREA_ID" val="6c32adebec5d4a6ba863174d46b3cb02"/>
  <p:tag name="KSO_WM_UNIT_DECORATE_INFO" val="{&quot;ReferentInfo&quot;:{&quot;Id&quot;:&quot;e921d90287c24a3b9cfced2e449325fd&quot;,&quot;X&quot;:{&quot;Pos&quot;:2},&quot;Y&quot;:{&quot;Pos&quot;:2}},&quot;DecorateInfoX&quot;:{&quot;Pos&quot;:2,&quot;IsAbs&quot;:true},&quot;DecorateInfoY&quot;:{&quot;Pos&quot;:0,&quot;IsAbs&quot;:true},&quot;DecorateInfoW&quot;:{&quot;IsAbs&quot;:true},&quot;DecorateInfoH&quot;:{&quot;IsAbs&quot;:true}}"/>
  <p:tag name="KSO_WM_UNIT_SM_LIMIT_TYPE" val="0"/>
  <p:tag name="KSO_WM_CHIP_GROUPID" val="5ef20a5ea491bb0086638ac1"/>
  <p:tag name="KSO_WM_CHIP_XID" val="5ef20a5ea491bb0086638ac2"/>
  <p:tag name="KSO_WM_UNIT_FILL_FORE_SCHEMECOLOR_INDEX_BRIGHTNESS" val="0"/>
  <p:tag name="KSO_WM_UNIT_FILL_FORE_SCHEMECOLOR_INDEX" val="5"/>
  <p:tag name="KSO_WM_UNIT_FILL_TYPE" val="1"/>
  <p:tag name="KSO_WM_UNIT_VALUE" val="1"/>
  <p:tag name="KSO_WM_TEMPLATE_ASSEMBLE_XID" val="638896a10c9383becde4cdd9"/>
  <p:tag name="KSO_WM_TEMPLATE_ASSEMBLE_GROUPID" val="638896a10c9383becde4cdd9"/>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SM_LIMIT_TYPE" val="2"/>
  <p:tag name="KSO_WM_CHIP_GROUPID" val="5fd07de04d383dce34166708"/>
  <p:tag name="KSO_WM_CHIP_XID" val="5fd07de04d383dce34166709"/>
  <p:tag name="KSO_WM_UNIT_LINE_FORE_SCHEMECOLOR_INDEX_BRIGHTNESS" val="-0.05"/>
  <p:tag name="KSO_WM_UNIT_LINE_FORE_SCHEMECOLOR_INDEX" val="14"/>
  <p:tag name="KSO_WM_UNIT_LINE_FILL_TYPE" val="2"/>
  <p:tag name="KSO_WM_TEMPLATE_ASSEMBLE_XID" val="606570804054ed1e2fb8168e"/>
  <p:tag name="KSO_WM_TEMPLATE_ASSEMBLE_GROUPID" val="606570804054ed1e2fb8168e"/>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9028"/>
  <p:tag name="KSO_WM_SLIDE_BACKGROUND_TYPE" val="general"/>
  <p:tag name="KSO_WM_SLIDE_LAYOUT_INFO" val="{&quot;backgroundInfo&quot;:[{&quot;bottom&quot;:0,&quot;bottomAbs&quot;:false,&quot;left&quot;:0,&quot;leftAbs&quot;:false,&quot;right&quot;:0,&quot;rightAbs&quot;:false,&quot;top&quot;:0,&quot;topAbs&quot;:false,&quot;type&quot;:&quot;general&quot;}],&quot;id&quot;:&quot;2021-04-01T15:04:58&quot;,&quot;maxSize&quot;:{&quot;size1&quot;:42.00486059542055},&quot;minSize&quot;:{&quot;size1&quot;:33.104860595420554},&quot;normalSize&quot;:{&quot;size1&quot;:34.57152726208722},&quot;subLayout&quot;:[{&quot;id&quot;:&quot;2021-04-01T15:04:58&quot;,&quot;margin&quot;:{&quot;bottom&quot;:0,&quot;left&quot;:5.502999782562256,&quot;right&quot;:5.927000999450684,&quot;top&quot;:3.809999942779541},&quot;type&quot;:0},{&quot;id&quot;:&quot;2021-04-01T15:04:58&quot;,&quot;margin&quot;:{&quot;bottom&quot;:3.38700008392334,&quot;left&quot;:5.502999782562256,&quot;right&quot;:5.927000999450684,&quot;top&quot;:1.6929999589920044},&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f82e8f081cf7470ea5c2568bdc877b2b&quot;,&quot;fill_align&quot;:&quot;lm&quot;,&quot;chip_types&quot;:[&quot;header&quot;]},{&quot;text_align&quot;:&quot;lm&quot;,&quot;text_direction&quot;:&quot;horizontal&quot;,&quot;support_features&quot;:[&quot;collage&quot;,&quot;carousel&quot;],&quot;support_big_font&quot;:true,&quot;fill_id&quot;:&quot;82e4272de7e64849bcefb55c71fcddb0&quot;,&quot;fill_align&quot;:&quot;lm&quot;,&quot;chip_types&quot;:[&quot;text&quot;,&quot;picture&quot;]}]]"/>
  <p:tag name="KSO_WM_SLIDE_ID" val="diagram20209028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14*473"/>
  <p:tag name="KSO_WM_SLIDE_POSITION" val="19*33"/>
  <p:tag name="KSO_WM_TAG_VERSION" val="1.0"/>
  <p:tag name="KSO_WM_SLIDE_LAYOUT" val="a_f"/>
  <p:tag name="KSO_WM_SLIDE_LAYOUT_CNT" val="1_1"/>
  <p:tag name="KSO_WM_CHIP_XID" val="5efd9ea781ee359a788b1e00"/>
  <p:tag name="KSO_WM_CHIP_DECFILLPROP" val="[]"/>
  <p:tag name="KSO_WM_SLIDE_BACKGROUND" val="[&quot;general&quot;]"/>
  <p:tag name="KSO_WM_CHIP_GROUPID" val="5efd9ea781ee359a788b1dff"/>
  <p:tag name="KSO_WM_SLIDE_SUPPORT_FEATURE_TYPE" val="0"/>
  <p:tag name="KSO_WM_TEMPLATE_ASSEMBLE_XID" val="60656e884054ed1e2fb7faec"/>
  <p:tag name="KSO_WM_TEMPLATE_ASSEMBLE_GROUPID" val="60656e884054ed1e2fb7faec"/>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9028_1*i*1"/>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597b382ae9ee4c8891a2fa23d7a316b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efd9ea781ee359a788b1dff"/>
  <p:tag name="KSO_WM_CHIP_XID" val="5efd9ea781ee359a788b1e00"/>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44"/>
  <p:tag name="KSO_WM_TEMPLATE_ASSEMBLE_XID" val="60656e884054ed1e2fb7faec"/>
  <p:tag name="KSO_WM_TEMPLATE_ASSEMBLE_GROUPID" val="60656e884054ed1e2fb7faec"/>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415_1**"/>
  <p:tag name="KSO_WM_TEMPLATE_CATEGORY" val="diagram"/>
  <p:tag name="KSO_WM_TEMPLATE_INDEX" val="20217415"/>
  <p:tag name="KSO_WM_UNIT_LAYERLEVEL" val="1"/>
  <p:tag name="KSO_WM_TAG_VERSION" val="1.0"/>
  <p:tag name="KSO_WM_BEAUTIFY_FLAG" val="#wm#"/>
  <p:tag name="KSO_WM_UNIT_BLOCK" val="0"/>
  <p:tag name="KSO_WM_UNIT_DEC_AREA_ID" val="25136182e3114f46b6c3ca0cac3854a7"/>
  <p:tag name="KSO_WM_UNIT_SM_LIMIT_TYPE" val="2"/>
  <p:tag name="KSO_WM_CHIP_GROUPID" val="5fd07de04d383dce34166708"/>
  <p:tag name="KSO_WM_CHIP_XID" val="5fd07de04d383dce34166709"/>
  <p:tag name="KSO_WM_TEMPLATE_ASSEMBLE_XID" val="606570804054ed1e2fb8168e"/>
  <p:tag name="KSO_WM_TEMPLATE_ASSEMBLE_GROUPID" val="606570804054ed1e2fb8168e"/>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8_1*i*2"/>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f97cdf7b8b4e46a7bfbfd771fe57543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d9ea781ee359a788b1dff"/>
  <p:tag name="KSO_WM_CHIP_XID" val="5efd9ea781ee359a788b1e00"/>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44"/>
  <p:tag name="KSO_WM_TEMPLATE_ASSEMBLE_XID" val="60656e884054ed1e2fb7faec"/>
  <p:tag name="KSO_WM_TEMPLATE_ASSEMBLE_GROUPID" val="60656e884054ed1e2fb7faec"/>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8_1*i*3"/>
  <p:tag name="KSO_WM_TEMPLATE_CATEGORY" val="diagram"/>
  <p:tag name="KSO_WM_TEMPLATE_INDEX" val="20209028"/>
  <p:tag name="KSO_WM_UNIT_LAYERLEVEL" val="1"/>
  <p:tag name="KSO_WM_TAG_VERSION" val="1.0"/>
  <p:tag name="KSO_WM_BEAUTIFY_FLAG" val="#wm#"/>
  <p:tag name="KSO_WM_UNIT_BLOCK" val="0"/>
  <p:tag name="KSO_WM_UNIT_SM_LIMIT_TYPE" val="1"/>
  <p:tag name="KSO_WM_UNIT_DEC_AREA_ID" val="89283480f9e64afaa42da716c97a02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d9ea781ee359a788b1dff"/>
  <p:tag name="KSO_WM_CHIP_XID" val="5efd9ea781ee359a788b1e00"/>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4"/>
  <p:tag name="KSO_WM_UNIT_TEXT_FILL_TYPE" val="1"/>
  <p:tag name="KSO_WM_UNIT_VALUE" val="1344"/>
  <p:tag name="KSO_WM_TEMPLATE_ASSEMBLE_XID" val="60656e884054ed1e2fb7faec"/>
  <p:tag name="KSO_WM_TEMPLATE_ASSEMBLE_GROUPID" val="60656e884054ed1e2fb7faec"/>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28_1*i*4"/>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4ba5ea3486464446b5d7878ceb4ad4e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fd9ea781ee359a788b1dff"/>
  <p:tag name="KSO_WM_CHIP_XID" val="5efd9ea781ee359a788b1e00"/>
  <p:tag name="KSO_WM_TEMPLATE_ASSEMBLE_XID" val="60656e884054ed1e2fb7faec"/>
  <p:tag name="KSO_WM_TEMPLATE_ASSEMBLE_GROUPID" val="60656e884054ed1e2fb7faec"/>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9028_1*i*7"/>
  <p:tag name="KSO_WM_TEMPLATE_CATEGORY" val="diagram"/>
  <p:tag name="KSO_WM_TEMPLATE_INDEX" val="20209028"/>
  <p:tag name="KSO_WM_UNIT_LAYERLEVEL" val="1"/>
  <p:tag name="KSO_WM_TAG_VERSION" val="1.0"/>
  <p:tag name="KSO_WM_BEAUTIFY_FLAG" val="#wm#"/>
  <p:tag name="KSO_WM_UNIT_BLOCK" val="0"/>
  <p:tag name="KSO_WM_UNIT_SM_LIMIT_TYPE" val="2"/>
  <p:tag name="KSO_WM_UNIT_DEC_AREA_ID" val="96fce08095504b739f50c3127ecec35a"/>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fd9ea781ee359a788b1dff"/>
  <p:tag name="KSO_WM_CHIP_XID" val="5efd9ea781ee359a788b1e00"/>
  <p:tag name="KSO_WM_TEMPLATE_ASSEMBLE_XID" val="60656e884054ed1e2fb7faec"/>
  <p:tag name="KSO_WM_TEMPLATE_ASSEMBLE_GROUPID" val="60656e884054ed1e2fb7faec"/>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9028_1*i*10"/>
  <p:tag name="KSO_WM_TEMPLATE_CATEGORY" val="diagram"/>
  <p:tag name="KSO_WM_TEMPLATE_INDEX" val="20209028"/>
  <p:tag name="KSO_WM_UNIT_LAYERLEVEL" val="1"/>
  <p:tag name="KSO_WM_TAG_VERSION" val="1.0"/>
  <p:tag name="KSO_WM_BEAUTIFY_FLAG" val="#wm#"/>
  <p:tag name="KSO_WM_UNIT_BLOCK" val="0"/>
  <p:tag name="KSO_WM_UNIT_SM_LIMIT_TYPE" val="0"/>
  <p:tag name="KSO_WM_UNIT_DEC_AREA_ID" val="a5afc18e93b046b7a5e21a24f4b14aa0"/>
  <p:tag name="KSO_WM_UNIT_DECORATE_INFO" val="{&quot;DecorateInfoH&quot;:{&quot;IsAbs&quot;:true},&quot;DecorateInfoW&quot;:{&quot;IsAbs&quot;:true},&quot;DecorateInfoX&quot;:{&quot;IsAbs&quot;:true,&quot;Pos&quot;:1},&quot;DecorateInfoY&quot;:{&quot;IsAbs&quot;:true,&quot;Pos&quot;:1},&quot;ReferentInfo&quot;:{&quot;Id&quot;:&quot;2310885a3447419cad22d92fbd8299d2&quot;,&quot;X&quot;:{&quot;Pos&quot;:1},&quot;Y&quot;:{&quot;Pos&quot;:2}},&quot;whChangeMode&quot;:0}"/>
  <p:tag name="KSO_WM_CHIP_GROUPID" val="5efd9ea781ee359a788b1dff"/>
  <p:tag name="KSO_WM_CHIP_XID" val="5efd9ea781ee359a788b1e00"/>
  <p:tag name="KSO_WM_UNIT_LINE_FORE_SCHEMECOLOR_INDEX_BRIGHTNESS" val="-0.25"/>
  <p:tag name="KSO_WM_UNIT_LINE_FORE_SCHEMECOLOR_INDEX" val="14"/>
  <p:tag name="KSO_WM_UNIT_LINE_FILL_TYPE" val="2"/>
  <p:tag name="KSO_WM_TEMPLATE_ASSEMBLE_XID" val="60656e884054ed1e2fb7faec"/>
  <p:tag name="KSO_WM_TEMPLATE_ASSEMBLE_GROUPID" val="60656e884054ed1e2fb7faec"/>
</p:tagLst>
</file>

<file path=ppt/tags/tag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9028_1*a*1"/>
  <p:tag name="KSO_WM_TEMPLATE_CATEGORY" val="diagram"/>
  <p:tag name="KSO_WM_TEMPLATE_INDEX" val="20209028"/>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310885a3447419cad22d92fbd8299d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9d566cdac475490fa4dce2ba2e6381f5"/>
  <p:tag name="KSO_WM_UNIT_SUPPORT_BIG_FONT" val="1"/>
  <p:tag name="KSO_WM_UNIT_TEXT_FILL_FORE_SCHEMECOLOR_INDEX_BRIGHTNESS" val="0"/>
  <p:tag name="KSO_WM_UNIT_TEXT_FILL_FORE_SCHEMECOLOR_INDEX" val="13"/>
  <p:tag name="KSO_WM_UNIT_TEXT_FILL_TYPE" val="1"/>
  <p:tag name="KSO_WM_TEMPLATE_ASSEMBLE_XID" val="60656e884054ed1e2fb7faec"/>
  <p:tag name="KSO_WM_TEMPLATE_ASSEMBLE_GROUPID" val="60656e884054ed1e2fb7faec"/>
</p:tagLst>
</file>

<file path=ppt/tags/tag4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028_1*f*1"/>
  <p:tag name="KSO_WM_TEMPLATE_CATEGORY" val="diagram"/>
  <p:tag name="KSO_WM_TEMPLATE_INDEX" val="20209028"/>
  <p:tag name="KSO_WM_UNIT_LAYERLEVEL" val="1"/>
  <p:tag name="KSO_WM_TAG_VERSION" val="1.0"/>
  <p:tag name="KSO_WM_BEAUTIFY_FLAG" val="#wm#"/>
  <p:tag name="KSO_WM_UNIT_DEFAULT_FONT" val="14;20;2"/>
  <p:tag name="KSO_WM_UNIT_BLOCK" val="0"/>
  <p:tag name="KSO_WM_UNIT_VALUE" val="155"/>
  <p:tag name="KSO_WM_UNIT_SHOW_EDIT_AREA_INDICATION" val="1"/>
  <p:tag name="KSO_WM_CHIP_GROUPID" val="5e6b05596848fb12bee65ac8"/>
  <p:tag name="KSO_WM_CHIP_XID" val="5e6b05596848fb12bee65aca"/>
  <p:tag name="KSO_WM_UNIT_DEC_AREA_ID" val="e1f701cd4b3f4f4ebbd92e0c7a02b73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cba731373ac44410b77fbaa89d95202d"/>
  <p:tag name="KSO_WM_UNIT_SUPPORT_BIG_FONT" val="1"/>
  <p:tag name="KSO_WM_UNIT_SUPPORT_UNIT_TYPE" val="[&quot;d&quot;]"/>
  <p:tag name="KSO_WM_UNIT_TEXT_FILL_FORE_SCHEMECOLOR_INDEX_BRIGHTNESS" val="0.25"/>
  <p:tag name="KSO_WM_UNIT_TEXT_FILL_FORE_SCHEMECOLOR_INDEX" val="13"/>
  <p:tag name="KSO_WM_UNIT_TEXT_FILL_TYPE" val="1"/>
  <p:tag name="KSO_WM_TEMPLATE_ASSEMBLE_XID" val="60656e884054ed1e2fb7faec"/>
  <p:tag name="KSO_WM_TEMPLATE_ASSEMBLE_GROUPID" val="60656e884054ed1e2fb7faec"/>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9028_1*i*8"/>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60656e884054ed1e2fb7faec"/>
  <p:tag name="KSO_WM_TEMPLATE_ASSEMBLE_GROUPID" val="60656e884054ed1e2fb7faec"/>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9028_1*i*9"/>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3"/>
  <p:tag name="KSO_WM_TEMPLATE_ASSEMBLE_XID" val="60656e884054ed1e2fb7faec"/>
  <p:tag name="KSO_WM_TEMPLATE_ASSEMBLE_GROUPID" val="60656e884054ed1e2fb7faec"/>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8_1*i*5"/>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c"/>
  <p:tag name="KSO_WM_TEMPLATE_ASSEMBLE_GROUPID" val="60656e884054ed1e2fb7faec"/>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415_1*i*1"/>
  <p:tag name="KSO_WM_TEMPLATE_CATEGORY" val="diagram"/>
  <p:tag name="KSO_WM_TEMPLATE_INDEX" val="20217415"/>
  <p:tag name="KSO_WM_UNIT_LAYERLEVEL" val="1"/>
  <p:tag name="KSO_WM_TAG_VERSION" val="1.0"/>
  <p:tag name="KSO_WM_BEAUTIFY_FLAG" val="#wm#"/>
  <p:tag name="KSO_WM_UNIT_BLOCK" val="0"/>
  <p:tag name="KSO_WM_UNIT_SM_LIMIT_TYPE" val="2"/>
  <p:tag name="KSO_WM_UNIT_DEC_AREA_ID" val="e7ff1980d3894a1bb6fd46b57ff4aee9"/>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7de04d383dce34166708"/>
  <p:tag name="KSO_WM_CHIP_XID" val="5fd07de04d383dce34166709"/>
  <p:tag name="KSO_WM_UNIT_FILL_FORE_SCHEMECOLOR_INDEX_BRIGHTNESS" val="0"/>
  <p:tag name="KSO_WM_UNIT_FILL_FORE_SCHEMECOLOR_INDEX" val="5"/>
  <p:tag name="KSO_WM_UNIT_FILL_TYPE" val="1"/>
  <p:tag name="KSO_WM_UNIT_VALUE" val="224"/>
  <p:tag name="KSO_WM_TEMPLATE_ASSEMBLE_XID" val="606570804054ed1e2fb8168e"/>
  <p:tag name="KSO_WM_TEMPLATE_ASSEMBLE_GROUPID" val="606570804054ed1e2fb8168e"/>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28_1*i*6"/>
  <p:tag name="KSO_WM_TEMPLATE_CATEGORY" val="diagram"/>
  <p:tag name="KSO_WM_TEMPLATE_INDEX" val="20209028"/>
  <p:tag name="KSO_WM_UNIT_LAYERLEVEL" val="1"/>
  <p:tag name="KSO_WM_TAG_VERSION" val="1.0"/>
  <p:tag name="KSO_WM_BEAUTIFY_FLAG" val="#wm#"/>
  <p:tag name="KSO_WM_UNIT_SM_LIMIT_TYPE" val="2"/>
  <p:tag name="KSO_WM_CHIP_GROUPID" val="5efd9ea781ee359a788b1dff"/>
  <p:tag name="KSO_WM_CHIP_XID" val="5efd9ea781ee359a788b1e0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84054ed1e2fb7faec"/>
  <p:tag name="KSO_WM_TEMPLATE_ASSEMBLE_GROUPID" val="60656e884054ed1e2fb7faec"/>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554"/>
  <p:tag name="KSO_WM_SLIDE_BACKGROUND_TYPE" val="bottomTop"/>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8,&quot;topAbs&quot;:false,&quot;type&quot;:&quot;bottomTop&quot;},{&quot;bottom&quot;:0,&quot;bottomAbs&quot;:false,&quot;left&quot;:0,&quot;leftAbs&quot;:false,&quot;right&quot;:0,&quot;rightAbs&quot;:false,&quot;top&quot;:0,&quot;topAbs&quot;:false,&quot;type&quot;:&quot;general&quot;}],&quot;id&quot;:&quot;2022-11-17T17:36:38&quot;,&quot;maxSize&quot;:{&quot;size1&quot;:26.7},&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quot;type&quot;:0}],&quot;type&quot;:0}"/>
  <p:tag name="KSO_WM_SLIDE_BACKGROUND" val="[&quot;bottomTop&quot;,&quot;general&quot;]"/>
  <p:tag name="KSO_WM_SLIDE_RATIO" val="1.777778"/>
  <p:tag name="KSO_WM_SLIDE_ID" val="diagram2021255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91"/>
  <p:tag name="KSO_WM_SLIDE_POSITION" val="0*48"/>
  <p:tag name="KSO_WM_TAG_VERSION" val="1.0"/>
  <p:tag name="KSO_WM_SLIDE_LAYOUT" val="a_d"/>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SUPPORT_FEATURE_TYPE" val="3"/>
  <p:tag name="KSO_WM_TEMPLATE_ASSEMBLE_XID" val="637600a50c9383becde15bb7"/>
  <p:tag name="KSO_WM_TEMPLATE_ASSEMBLE_GROUPID" val="637600a50c9383becde15bb7"/>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5308_5*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6"/>
  <p:tag name="KSO_WM_UNIT_DEC_AREA_ID" val="8b8465e4371f4965ae7e918c0b7f247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4f756afc551487cb9c4312354b985c2"/>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fde4153c659a4cc0b2cb04546f716ef7"/>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fea8b878e147463ab6c00f70a85ee509"/>
  <p:tag name="KSO_WM_SLIDE_BACKGROUND_TYPE" val="bottomTop"/>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052ea7d8bdc45649c44b46faa1e842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75c52d1ce849469cb5fb250d159a31b2"/>
  <p:tag name="KSO_WM_SLIDE_BACKGROUND_TYPE" val="bottomTop"/>
</p:tagLst>
</file>

<file path=ppt/tags/tag55.xml><?xml version="1.0" encoding="utf-8"?>
<p:tagLst xmlns:a="http://schemas.openxmlformats.org/drawingml/2006/main" xmlns:r="http://schemas.openxmlformats.org/officeDocument/2006/relationships"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diagram20212554_1*i*2"/>
  <p:tag name="KSO_WM_TEMPLATE_CATEGORY" val="diagram"/>
  <p:tag name="KSO_WM_TEMPLATE_INDEX" val="20212554"/>
  <p:tag name="KSO_WM_UNIT_LAYERLEVEL" val="1"/>
  <p:tag name="KSO_WM_TAG_VERSION" val="1.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87954b66e62149b6bb20f091f3010c8e&quot;,&quot;X&quot;:{&quot;Pos&quot;:1},&quot;Y&quot;:{&quot;Pos&quot;:1}},&quot;whChangeMode&quot;:0}"/>
  <p:tag name="KSO_WM_UNIT_DEC_AREA_ID" val="20fff01016c043e99cd2397da552d07b"/>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7"/>
  <p:tag name="KSO_WM_TEMPLATE_ASSEMBLE_GROUPID" val="637600a50c9383becde15bb7"/>
</p:tagLst>
</file>

<file path=ppt/tags/tag5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2554_1*a*1"/>
  <p:tag name="KSO_WM_TEMPLATE_CATEGORY" val="diagram"/>
  <p:tag name="KSO_WM_TEMPLATE_INDEX" val="20212554"/>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03d247568e14cdfbc344fad355954c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f18b02edb6df47ea90428c4124985fab"/>
  <p:tag name="KSO_WM_UNIT_TEXT_FILL_FORE_SCHEMECOLOR_INDEX_BRIGHTNESS" val="0"/>
  <p:tag name="KSO_WM_UNIT_TEXT_FILL_FORE_SCHEMECOLOR_INDEX" val="13"/>
  <p:tag name="KSO_WM_UNIT_TEXT_FILL_TYPE" val="1"/>
  <p:tag name="KSO_WM_TEMPLATE_ASSEMBLE_XID" val="637600a50c9383becde15bb7"/>
  <p:tag name="KSO_WM_TEMPLATE_ASSEMBLE_GROUPID" val="637600a50c9383becde15bb7"/>
</p:tagLst>
</file>

<file path=ppt/tags/tag5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点击此处添加正文，请您尽可能简单的去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426_2*l_h_f*1_1_1"/>
  <p:tag name="KSO_WM_TEMPLATE_CATEGORY" val="diagram"/>
  <p:tag name="KSO_WM_TEMPLATE_INDEX" val="20219426"/>
  <p:tag name="KSO_WM_UNIT_LAYERLEVEL" val="1_1_1"/>
  <p:tag name="KSO_WM_TAG_VERSION" val="1.0"/>
  <p:tag name="KSO_WM_BEAUTIFY_FLAG" val="#wm#"/>
  <p:tag name="KSO_WM_CHIP_GROUPID" val="60bedbf4191caac4ef202476"/>
  <p:tag name="KSO_WM_CHIP_XID" val="60bedbf4191caac4ef202477"/>
  <p:tag name="KSO_WM_ASSEMBLE_CHIP_INDEX" val="86d33b9781dc4acbb290669cad846bf0"/>
  <p:tag name="KSO_WM_UNIT_VALUE" val="27"/>
  <p:tag name="KSO_WM_UNIT_TEXT_FILL_FORE_SCHEMECOLOR_INDEX_BRIGHTNESS" val="0.15"/>
  <p:tag name="KSO_WM_UNIT_TEXT_FILL_FORE_SCHEMECOLOR_INDEX" val="13"/>
  <p:tag name="KSO_WM_UNIT_TEX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426_2*l_h_i*1_1_1"/>
  <p:tag name="KSO_WM_TEMPLATE_CATEGORY" val="diagram"/>
  <p:tag name="KSO_WM_TEMPLATE_INDEX" val="20219426"/>
  <p:tag name="KSO_WM_UNIT_LAYERLEVEL" val="1_1_1"/>
  <p:tag name="KSO_WM_TAG_VERSION" val="1.0"/>
  <p:tag name="KSO_WM_BEAUTIFY_FLAG" val="#wm#"/>
  <p:tag name="KSO_WM_CHIP_GROUPID" val="60bedbf4191caac4ef202476"/>
  <p:tag name="KSO_WM_CHIP_XID" val="60bedbf4191caac4ef202477"/>
  <p:tag name="KSO_WM_ASSEMBLE_CHIP_INDEX" val="86d33b9781dc4acbb290669cad846bf0"/>
  <p:tag name="KSO_WM_UNIT_LINE_FORE_SCHEMECOLOR_INDEX_BRIGHTNESS" val="0"/>
  <p:tag name="KSO_WM_UNIT_LINE_FORE_SCHEMECOLOR_INDEX" val="5"/>
  <p:tag name="KSO_WM_UNIT_LINE_FILL_TYPE" val="2"/>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9426_2*l_h_i*1_1_2"/>
  <p:tag name="KSO_WM_TEMPLATE_CATEGORY" val="diagram"/>
  <p:tag name="KSO_WM_TEMPLATE_INDEX" val="20219426"/>
  <p:tag name="KSO_WM_UNIT_LAYERLEVEL" val="1_1_1"/>
  <p:tag name="KSO_WM_TAG_VERSION" val="1.0"/>
  <p:tag name="KSO_WM_BEAUTIFY_FLAG" val="#wm#"/>
  <p:tag name="KSO_WM_CHIP_GROUPID" val="60bedbf4191caac4ef202476"/>
  <p:tag name="KSO_WM_CHIP_XID" val="60bedbf4191caac4ef202477"/>
  <p:tag name="KSO_WM_ASSEMBLE_CHIP_INDEX" val="86d33b9781dc4acbb290669cad846bf0"/>
  <p:tag name="KSO_WM_UNIT_LINE_FORE_SCHEMECOLOR_INDEX_BRIGHTNESS" val="0"/>
  <p:tag name="KSO_WM_UNIT_LINE_FORE_SCHEMECOLOR_INDEX" val="5"/>
  <p:tag name="KSO_WM_UNIT_LINE_FILL_TYPE" val="2"/>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415_1*i*2"/>
  <p:tag name="KSO_WM_TEMPLATE_CATEGORY" val="diagram"/>
  <p:tag name="KSO_WM_TEMPLATE_INDEX" val="20217415"/>
  <p:tag name="KSO_WM_UNIT_LAYERLEVEL" val="1"/>
  <p:tag name="KSO_WM_TAG_VERSION" val="1.0"/>
  <p:tag name="KSO_WM_BEAUTIFY_FLAG" val="#wm#"/>
  <p:tag name="KSO_WM_UNIT_BLOCK" val="0"/>
  <p:tag name="KSO_WM_UNIT_SM_LIMIT_TYPE" val="2"/>
  <p:tag name="KSO_WM_UNIT_DEC_AREA_ID" val="152d74ec4eb043c9b7eeb03a601026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7de04d383dce34166708"/>
  <p:tag name="KSO_WM_CHIP_XID" val="5fd07de04d383dce34166709"/>
  <p:tag name="KSO_WM_UNIT_FILL_FORE_SCHEMECOLOR_INDEX_BRIGHTNESS" val="-0.15"/>
  <p:tag name="KSO_WM_UNIT_FILL_FORE_SCHEMECOLOR_INDEX" val="14"/>
  <p:tag name="KSO_WM_UNIT_FILL_TYPE" val="1"/>
  <p:tag name="KSO_WM_UNIT_VALUE" val="375"/>
  <p:tag name="KSO_WM_TEMPLATE_ASSEMBLE_XID" val="606570804054ed1e2fb8168e"/>
  <p:tag name="KSO_WM_TEMPLATE_ASSEMBLE_GROUPID" val="606570804054ed1e2fb8168e"/>
</p:tagLst>
</file>

<file path=ppt/tags/tag60.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点击此处添加正文，请您尽可能简单的去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426_2*l_h_f*1_2_1"/>
  <p:tag name="KSO_WM_TEMPLATE_CATEGORY" val="diagram"/>
  <p:tag name="KSO_WM_TEMPLATE_INDEX" val="20219426"/>
  <p:tag name="KSO_WM_UNIT_LAYERLEVEL" val="1_1_1"/>
  <p:tag name="KSO_WM_TAG_VERSION" val="1.0"/>
  <p:tag name="KSO_WM_BEAUTIFY_FLAG" val="#wm#"/>
  <p:tag name="KSO_WM_CHIP_GROUPID" val="60bedbf4191caac4ef202476"/>
  <p:tag name="KSO_WM_CHIP_XID" val="60bedbf4191caac4ef202477"/>
  <p:tag name="KSO_WM_ASSEMBLE_CHIP_INDEX" val="86d33b9781dc4acbb290669cad846bf0"/>
  <p:tag name="KSO_WM_UNIT_VALUE" val="27"/>
  <p:tag name="KSO_WM_UNIT_TEXT_FILL_FORE_SCHEMECOLOR_INDEX_BRIGHTNESS" val="0.15"/>
  <p:tag name="KSO_WM_UNIT_TEXT_FILL_FORE_SCHEMECOLOR_INDEX" val="13"/>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426_2*l_h_i*1_2_1"/>
  <p:tag name="KSO_WM_TEMPLATE_CATEGORY" val="diagram"/>
  <p:tag name="KSO_WM_TEMPLATE_INDEX" val="20219426"/>
  <p:tag name="KSO_WM_UNIT_LAYERLEVEL" val="1_1_1"/>
  <p:tag name="KSO_WM_TAG_VERSION" val="1.0"/>
  <p:tag name="KSO_WM_BEAUTIFY_FLAG" val="#wm#"/>
  <p:tag name="KSO_WM_CHIP_GROUPID" val="60bedbf4191caac4ef202476"/>
  <p:tag name="KSO_WM_CHIP_XID" val="60bedbf4191caac4ef202477"/>
  <p:tag name="KSO_WM_ASSEMBLE_CHIP_INDEX" val="86d33b9781dc4acbb290669cad846bf0"/>
  <p:tag name="KSO_WM_UNIT_LINE_FORE_SCHEMECOLOR_INDEX_BRIGHTNESS" val="0"/>
  <p:tag name="KSO_WM_UNIT_LINE_FORE_SCHEMECOLOR_INDEX" val="7"/>
  <p:tag name="KSO_WM_UNIT_LINE_FILL_TYPE" val="2"/>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9426_2*l_h_i*1_2_2"/>
  <p:tag name="KSO_WM_TEMPLATE_CATEGORY" val="diagram"/>
  <p:tag name="KSO_WM_TEMPLATE_INDEX" val="20219426"/>
  <p:tag name="KSO_WM_UNIT_LAYERLEVEL" val="1_1_1"/>
  <p:tag name="KSO_WM_TAG_VERSION" val="1.0"/>
  <p:tag name="KSO_WM_BEAUTIFY_FLAG" val="#wm#"/>
  <p:tag name="KSO_WM_CHIP_GROUPID" val="60bedbf4191caac4ef202476"/>
  <p:tag name="KSO_WM_CHIP_XID" val="60bedbf4191caac4ef202477"/>
  <p:tag name="KSO_WM_ASSEMBLE_CHIP_INDEX" val="86d33b9781dc4acbb290669cad846bf0"/>
  <p:tag name="KSO_WM_UNIT_LINE_FORE_SCHEMECOLOR_INDEX_BRIGHTNESS" val="0"/>
  <p:tag name="KSO_WM_UNIT_LINE_FORE_SCHEMECOLOR_INDEX" val="7"/>
  <p:tag name="KSO_WM_UNIT_LINE_FILL_TYPE" val="2"/>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点击此处添加正文，请您尽可能简单的去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426_2*l_h_f*1_3_1"/>
  <p:tag name="KSO_WM_TEMPLATE_CATEGORY" val="diagram"/>
  <p:tag name="KSO_WM_TEMPLATE_INDEX" val="20219426"/>
  <p:tag name="KSO_WM_UNIT_LAYERLEVEL" val="1_1_1"/>
  <p:tag name="KSO_WM_TAG_VERSION" val="1.0"/>
  <p:tag name="KSO_WM_BEAUTIFY_FLAG" val="#wm#"/>
  <p:tag name="KSO_WM_CHIP_GROUPID" val="60bedbf4191caac4ef202476"/>
  <p:tag name="KSO_WM_CHIP_XID" val="60bedbf4191caac4ef202477"/>
  <p:tag name="KSO_WM_ASSEMBLE_CHIP_INDEX" val="86d33b9781dc4acbb290669cad846bf0"/>
  <p:tag name="KSO_WM_UNIT_VALUE" val="27"/>
  <p:tag name="KSO_WM_UNIT_TEXT_FILL_FORE_SCHEMECOLOR_INDEX_BRIGHTNESS" val="0.15"/>
  <p:tag name="KSO_WM_UNIT_TEXT_FILL_FORE_SCHEMECOLOR_INDEX" val="13"/>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426_2*l_h_i*1_3_1"/>
  <p:tag name="KSO_WM_TEMPLATE_CATEGORY" val="diagram"/>
  <p:tag name="KSO_WM_TEMPLATE_INDEX" val="20219426"/>
  <p:tag name="KSO_WM_UNIT_LAYERLEVEL" val="1_1_1"/>
  <p:tag name="KSO_WM_TAG_VERSION" val="1.0"/>
  <p:tag name="KSO_WM_BEAUTIFY_FLAG" val="#wm#"/>
  <p:tag name="KSO_WM_CHIP_GROUPID" val="60bedbf4191caac4ef202476"/>
  <p:tag name="KSO_WM_CHIP_XID" val="60bedbf4191caac4ef202477"/>
  <p:tag name="KSO_WM_ASSEMBLE_CHIP_INDEX" val="86d33b9781dc4acbb290669cad846bf0"/>
  <p:tag name="KSO_WM_UNIT_LINE_FORE_SCHEMECOLOR_INDEX_BRIGHTNESS" val="0"/>
  <p:tag name="KSO_WM_UNIT_LINE_FORE_SCHEMECOLOR_INDEX" val="5"/>
  <p:tag name="KSO_WM_UNIT_LINE_FILL_TYPE" val="2"/>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9426_2*l_h_i*1_3_2"/>
  <p:tag name="KSO_WM_TEMPLATE_CATEGORY" val="diagram"/>
  <p:tag name="KSO_WM_TEMPLATE_INDEX" val="20219426"/>
  <p:tag name="KSO_WM_UNIT_LAYERLEVEL" val="1_1_1"/>
  <p:tag name="KSO_WM_TAG_VERSION" val="1.0"/>
  <p:tag name="KSO_WM_BEAUTIFY_FLAG" val="#wm#"/>
  <p:tag name="KSO_WM_CHIP_GROUPID" val="60bedbf4191caac4ef202476"/>
  <p:tag name="KSO_WM_CHIP_XID" val="60bedbf4191caac4ef202477"/>
  <p:tag name="KSO_WM_ASSEMBLE_CHIP_INDEX" val="86d33b9781dc4acbb290669cad846bf0"/>
  <p:tag name="KSO_WM_UNIT_LINE_FORE_SCHEMECOLOR_INDEX_BRIGHTNESS" val="0"/>
  <p:tag name="KSO_WM_UNIT_LINE_FORE_SCHEMECOLOR_INDEX" val="5"/>
  <p:tag name="KSO_WM_UNIT_LINE_FILL_TYPE" val="2"/>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415_1*i*3"/>
  <p:tag name="KSO_WM_TEMPLATE_CATEGORY" val="diagram"/>
  <p:tag name="KSO_WM_TEMPLATE_INDEX" val="20217415"/>
  <p:tag name="KSO_WM_UNIT_LAYERLEVEL" val="1"/>
  <p:tag name="KSO_WM_TAG_VERSION" val="1.0"/>
  <p:tag name="KSO_WM_BEAUTIFY_FLAG" val="#wm#"/>
  <p:tag name="KSO_WM_UNIT_BLOCK" val="0"/>
  <p:tag name="KSO_WM_UNIT_SM_LIMIT_TYPE" val="2"/>
  <p:tag name="KSO_WM_UNIT_DEC_AREA_ID" val="9de46e294f0b4ff889a48b926d08a4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d07de04d383dce34166708"/>
  <p:tag name="KSO_WM_CHIP_XID" val="5fd07de04d383dce34166709"/>
  <p:tag name="KSO_WM_UNIT_FILL_FORE_SCHEMECOLOR_INDEX_BRIGHTNESS" val="0"/>
  <p:tag name="KSO_WM_UNIT_FILL_FORE_SCHEMECOLOR_INDEX" val="14"/>
  <p:tag name="KSO_WM_UNIT_FILL_TYPE" val="1"/>
  <p:tag name="KSO_WM_UNIT_VALUE" val="1025"/>
  <p:tag name="KSO_WM_TEMPLATE_ASSEMBLE_XID" val="606570804054ed1e2fb8168e"/>
  <p:tag name="KSO_WM_TEMPLATE_ASSEMBLE_GROUPID" val="606570804054ed1e2fb8168e"/>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415_1*i*4"/>
  <p:tag name="KSO_WM_TEMPLATE_CATEGORY" val="diagram"/>
  <p:tag name="KSO_WM_TEMPLATE_INDEX" val="20217415"/>
  <p:tag name="KSO_WM_UNIT_LAYERLEVEL" val="1"/>
  <p:tag name="KSO_WM_TAG_VERSION" val="1.0"/>
  <p:tag name="KSO_WM_BEAUTIFY_FLAG" val="#wm#"/>
  <p:tag name="KSO_WM_UNIT_BLOCK" val="0"/>
  <p:tag name="KSO_WM_UNIT_SM_LIMIT_TYPE" val="0"/>
  <p:tag name="KSO_WM_UNIT_DEC_AREA_ID" val="4f8a1ad478674136b0b1e41bbbd2b30e"/>
  <p:tag name="KSO_WM_UNIT_DECORATE_INFO" val="{&quot;DecorateInfoH&quot;:{&quot;IsAbs&quot;:true},&quot;DecorateInfoW&quot;:{&quot;IsAbs&quot;:true},&quot;DecorateInfoX&quot;:{&quot;IsAbs&quot;:true,&quot;Pos&quot;:2},&quot;DecorateInfoY&quot;:{&quot;IsAbs&quot;:true,&quot;Pos&quot;:1},&quot;ReferentInfo&quot;:{&quot;Id&quot;:&quot;70956f1434594d558c6b1f1426150a6b&quot;,&quot;X&quot;:{&quot;Pos&quot;:0},&quot;Y&quot;:{&quot;Pos&quot;:1}},&quot;whChangeMode&quot;:0}"/>
  <p:tag name="KSO_WM_CHIP_GROUPID" val="5fd07de04d383dce34166708"/>
  <p:tag name="KSO_WM_CHIP_XID" val="5fd07de04d383dce34166709"/>
  <p:tag name="KSO_WM_UNIT_LINE_FORE_SCHEMECOLOR_INDEX_BRIGHTNESS" val="0"/>
  <p:tag name="KSO_WM_UNIT_LINE_FORE_SCHEMECOLOR_INDEX" val="5"/>
  <p:tag name="KSO_WM_UNIT_LINE_FILL_TYPE" val="2"/>
  <p:tag name="KSO_WM_TEMPLATE_ASSEMBLE_XID" val="606570804054ed1e2fb8168e"/>
  <p:tag name="KSO_WM_TEMPLATE_ASSEMBLE_GROUPID" val="606570804054ed1e2fb8168e"/>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1971"/>
  <p:tag name="KSO_WM_SLIDE_BACKGROUND_TYPE" val="frame"/>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7&quot;,&quot;maxSize&quot;:{&quot;size1&quot;:49.99963919321696},&quot;minSize&quot;:{&quot;size1&quot;:38.799639193216954},&quot;normalSize&quot;:{&quot;size1&quot;:46.56213919321696},&quot;subLayout&quot;:[{&quot;id&quot;:&quot;2021-04-01T15:29:27&quot;,&quot;maxSize&quot;:{&quot;size1&quot;:46.699708246301725},&quot;minSize&quot;:{&quot;size1&quot;:19.999708246301722},&quot;normalSize&quot;:{&quot;size1&quot;:19.999708246301722},&quot;subLayout&quot;:[{&quot;id&quot;:&quot;2021-04-01T15:29:27&quot;,&quot;margin&quot;:{&quot;bottom&quot;:0.02600000612437725,&quot;left&quot;:1.6929999589920044,&quot;right&quot;:0.847000002861023,&quot;top&quot;:1.6929999589920044},&quot;type&quot;:0},{&quot;id&quot;:&quot;2021-04-01T15:29:27&quot;,&quot;margin&quot;:{&quot;bottom&quot;:1.6929999589920044,&quot;left&quot;:1.6929999589920044,&quot;right&quot;:0.847000002861023,&quot;top&quot;:1.2699999809265137},&quot;type&quot;:0}],&quot;type&quot;:0},{&quot;id&quot;:&quot;2021-04-01T15:29:27&quot;,&quot;margin&quot;:{&quot;bottom&quot;:1.6929999589920044,&quot;left&quot;:0.4230000674724579,&quot;right&quot;:1.6929999589920044,&quot;top&quot;:1.6929999589920044},&quot;type&quot;:0}],&quot;type&quot;:0}"/>
  <p:tag name="KSO_WM_SLIDE_BACKGROUND" val="[&quot;general&quot;,&quot;frame&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615686bf8da9b674016e"/>
  <p:tag name="KSO_WM_CHIP_FILLPROP" val="[[{&quot;fill_id&quot;:&quot;722accd572074b41a2d4cf8c733c9957&quot;,&quot;fill_align&quot;:&quot;lb&quot;,&quot;text_align&quot;:&quot;lb&quot;,&quot;text_direction&quot;:&quot;horizontal&quot;,&quot;chip_types&quot;:[&quot;text&quot;,&quot;header&quot;]},{&quot;fill_id&quot;:&quot;164c300f690d423ab1b6e3b65edb0bf9&quot;,&quot;fill_align&quot;:&quot;lt&quot;,&quot;text_align&quot;:&quot;lt&quot;,&quot;text_direction&quot;:&quot;horizontal&quot;,&quot;chip_types&quot;:[&quot;text&quot;,&quot;picture&quot;,&quot;chart&quot;,&quot;table&quot;,&quot;video&quot;]},{&quot;fill_id&quot;:&quot;e836bed5e59843b5bc0179a1591ebf37&quot;,&quot;fill_align&quot;:&quot;rm&quot;,&quot;text_align&quot;:&quot;lm&quot;,&quot;text_direction&quot;:&quot;horizontal&quot;,&quot;chip_types&quot;:[&quot;diagram&quot;,&quot;pictext&quot;,&quot;picture&quot;,&quot;chart&quot;,&quot;table&quot;,&quot;video&quot;],&quot;support_features&quot;:[&quot;collage&quot;,&quot;carousel&quot;,&quot;creativecrop&quot;]}]]"/>
  <p:tag name="KSO_WM_SLIDE_ID" val="diagram2021197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4"/>
  <p:tag name="KSO_WM_SLIDE_POSITION" val="48*48"/>
  <p:tag name="KSO_WM_TAG_VERSION" val="1.0"/>
  <p:tag name="KSO_WM_SLIDE_LAYOUT" val="a_d_f"/>
  <p:tag name="KSO_WM_SLIDE_LAYOUT_CNT" val="1_1_1"/>
  <p:tag name="KSO_WM_SLIDE_CAN_ADD_NAVIGATION" val="1"/>
  <p:tag name="KSO_WM_CHIP_GROUPID" val="5ecf615686bf8da9b674016d"/>
  <p:tag name="KSO_WM_SLIDE_SUPPORT_FEATURE_TYPE" val="7"/>
  <p:tag name="KSO_WM_TEMPLATE_ASSEMBLE_XID" val="60656f214054ed1e2fb803de"/>
  <p:tag name="KSO_WM_TEMPLATE_ASSEMBLE_GROUPID" val="60656f214054ed1e2fb803de"/>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0c20596238cf40ce862c3417a29d63aa"/>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afea1ca9b2c4a12a9c925f406efb392"/>
  <p:tag name="KSO_WM_SLIDE_BACKGROUND_TYPE" val="frame"/>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c41b305d07ad4fd19782c0b88ec7abf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2fdf4ddc0f7840b48467d832ac1c7376"/>
  <p:tag name="KSO_WM_SLIDE_BACKGROUND_TYPE" val="frame"/>
</p:tagLst>
</file>

<file path=ppt/tags/tag88.xml><?xml version="1.0" encoding="utf-8"?>
<p:tagLst xmlns:a="http://schemas.openxmlformats.org/drawingml/2006/main" xmlns:r="http://schemas.openxmlformats.org/officeDocument/2006/relationships" xmlns:p="http://schemas.openxmlformats.org/presentationml/2006/main">
  <p:tag name="KSO_WM_UNIT_SM_LIMIT_TYPE" val="0"/>
  <p:tag name="KSO_WM_UNIT_HIGHLIGHT" val="0"/>
  <p:tag name="KSO_WM_UNIT_COMPATIBLE" val="0"/>
  <p:tag name="KSO_WM_UNIT_DIAGRAM_ISNUMVISUAL" val="0"/>
  <p:tag name="KSO_WM_UNIT_DIAGRAM_ISREFERUNIT" val="0"/>
  <p:tag name="KSO_WM_UNIT_TYPE" val="i"/>
  <p:tag name="KSO_WM_UNIT_INDEX" val="2"/>
  <p:tag name="KSO_WM_UNIT_ID" val="diagram20211971_1*i*2"/>
  <p:tag name="KSO_WM_TEMPLATE_CATEGORY" val="diagram"/>
  <p:tag name="KSO_WM_TEMPLATE_INDEX" val="20211971"/>
  <p:tag name="KSO_WM_UNIT_LAYERLEVEL" val="1"/>
  <p:tag name="KSO_WM_TAG_VERSION" val="1.0"/>
  <p:tag name="KSO_WM_BEAUTIFY_FLAG" val="#wm#"/>
  <p:tag name="KSO_WM_UNIT_BLOCK" val="0"/>
  <p:tag name="KSO_WM_UNIT_DEC_AREA_ID" val="808ca5c731c945519e18c6a4b30d09df"/>
  <p:tag name="KSO_WM_UNIT_DECORATE_INFO" val="{&quot;DecorateInfoH&quot;:{&quot;IsAbs&quot;:true},&quot;DecorateInfoW&quot;:{&quot;IsAbs&quot;:true},&quot;DecorateInfoX&quot;:{&quot;IsAbs&quot;:true,&quot;Pos&quot;:2},&quot;DecorateInfoY&quot;:{&quot;IsAbs&quot;:true,&quot;Pos&quot;:0},&quot;ReferentInfo&quot;:{&quot;Id&quot;:&quot;9210ae70bbd84acebb096b74a9639026&quot;,&quot;X&quot;:{&quot;Pos&quot;:2},&quot;Y&quot;:{&quot;Pos&quot;:2}},&quot;whChangeMode&quot;:0}"/>
  <p:tag name="KSO_WM_CHIP_GROUPID" val="5ecf615686bf8da9b674016d"/>
  <p:tag name="KSO_WM_CHIP_XID" val="5ecf615686bf8da9b674016e"/>
  <p:tag name="KSO_WM_UNIT_FILL_FORE_SCHEMECOLOR_INDEX_BRIGHTNESS" val="-0.2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214054ed1e2fb803de"/>
  <p:tag name="KSO_WM_TEMPLATE_ASSEMBLE_GROUPID" val="60656f214054ed1e2fb803de"/>
</p:tagLst>
</file>

<file path=ppt/tags/tag89.xml><?xml version="1.0" encoding="utf-8"?>
<p:tagLst xmlns:a="http://schemas.openxmlformats.org/drawingml/2006/main" xmlns:r="http://schemas.openxmlformats.org/officeDocument/2006/relationships" xmlns:p="http://schemas.openxmlformats.org/presentationml/2006/main">
  <p:tag name="KSO_WM_UNIT_SM_LIMIT_TYPE" val="0"/>
  <p:tag name="KSO_WM_UNIT_HIGHLIGHT" val="0"/>
  <p:tag name="KSO_WM_UNIT_COMPATIBLE" val="0"/>
  <p:tag name="KSO_WM_UNIT_DIAGRAM_ISNUMVISUAL" val="0"/>
  <p:tag name="KSO_WM_UNIT_DIAGRAM_ISREFERUNIT" val="0"/>
  <p:tag name="KSO_WM_UNIT_TYPE" val="i"/>
  <p:tag name="KSO_WM_UNIT_INDEX" val="3"/>
  <p:tag name="KSO_WM_UNIT_ID" val="diagram20211971_1*i*3"/>
  <p:tag name="KSO_WM_TEMPLATE_CATEGORY" val="diagram"/>
  <p:tag name="KSO_WM_TEMPLATE_INDEX" val="20211971"/>
  <p:tag name="KSO_WM_UNIT_LAYERLEVEL" val="1"/>
  <p:tag name="KSO_WM_TAG_VERSION" val="1.0"/>
  <p:tag name="KSO_WM_BEAUTIFY_FLAG" val="#wm#"/>
  <p:tag name="KSO_WM_UNIT_BLOCK" val="0"/>
  <p:tag name="KSO_WM_UNIT_DEC_AREA_ID" val="836832d99bf740f6930234eabeb73dfc"/>
  <p:tag name="KSO_WM_UNIT_DECORATE_INFO" val="{&quot;DecorateInfoH&quot;:{&quot;IsAbs&quot;:true},&quot;DecorateInfoW&quot;:{&quot;IsAbs&quot;:true},&quot;DecorateInfoX&quot;:{&quot;IsAbs&quot;:true,&quot;Pos&quot;:2},&quot;DecorateInfoY&quot;:{&quot;IsAbs&quot;:true,&quot;Pos&quot;:0},&quot;ReferentInfo&quot;:{&quot;Id&quot;:&quot;9210ae70bbd84acebb096b74a9639026&quot;,&quot;X&quot;:{&quot;Pos&quot;:2},&quot;Y&quot;:{&quot;Pos&quot;:2}},&quot;whChangeMode&quot;:0}"/>
  <p:tag name="KSO_WM_CHIP_GROUPID" val="5ecf615686bf8da9b674016d"/>
  <p:tag name="KSO_WM_CHIP_XID" val="5ecf615686bf8da9b674016e"/>
  <p:tag name="KSO_WM_UNIT_FILL_FORE_SCHEMECOLOR_INDEX_BRIGHTNESS" val="-0.2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214054ed1e2fb803de"/>
  <p:tag name="KSO_WM_TEMPLATE_ASSEMBLE_GROUPID" val="60656f214054ed1e2fb803de"/>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415_1*i*5"/>
  <p:tag name="KSO_WM_TEMPLATE_CATEGORY" val="diagram"/>
  <p:tag name="KSO_WM_TEMPLATE_INDEX" val="20217415"/>
  <p:tag name="KSO_WM_UNIT_LAYERLEVEL" val="1"/>
  <p:tag name="KSO_WM_TAG_VERSION" val="1.0"/>
  <p:tag name="KSO_WM_BEAUTIFY_FLAG" val="#wm#"/>
  <p:tag name="KSO_WM_UNIT_BLOCK" val="0"/>
  <p:tag name="KSO_WM_UNIT_SM_LIMIT_TYPE" val="2"/>
  <p:tag name="KSO_WM_UNIT_DEC_AREA_ID" val="eb7b6ca658a34279bbc42f7c8b40caf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7de04d383dce34166708"/>
  <p:tag name="KSO_WM_CHIP_XID" val="5fd07de04d383dce34166709"/>
  <p:tag name="KSO_WM_UNIT_LINE_FORE_SCHEMECOLOR_INDEX_BRIGHTNESS" val="-0.25"/>
  <p:tag name="KSO_WM_UNIT_LINE_FORE_SCHEMECOLOR_INDEX" val="14"/>
  <p:tag name="KSO_WM_UNIT_LINE_FILL_TYPE" val="2"/>
  <p:tag name="KSO_WM_TEMPLATE_ASSEMBLE_XID" val="606570804054ed1e2fb8168e"/>
  <p:tag name="KSO_WM_TEMPLATE_ASSEMBLE_GROUPID" val="606570804054ed1e2fb8168e"/>
</p:tagLst>
</file>

<file path=ppt/tags/tag90.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a8ce931499d94957a0ea566156d65450"/>
  <p:tag name="KSO_WM_UNIT_HIGHLIGHT" val="0"/>
  <p:tag name="KSO_WM_UNIT_COMPATIBLE" val="0"/>
  <p:tag name="KSO_WM_UNIT_DIAGRAM_ISNUMVISUAL" val="0"/>
  <p:tag name="KSO_WM_UNIT_DIAGRAM_ISREFERUNIT" val="0"/>
  <p:tag name="KSO_WM_UNIT_TYPE" val="i"/>
  <p:tag name="KSO_WM_UNIT_INDEX" val="4"/>
  <p:tag name="KSO_WM_UNIT_ID" val="diagram20211971_1*i*4"/>
  <p:tag name="KSO_WM_TEMPLATE_CATEGORY" val="diagram"/>
  <p:tag name="KSO_WM_TEMPLATE_INDEX" val="20211971"/>
  <p:tag name="KSO_WM_UNIT_LAYERLEVEL" val="1"/>
  <p:tag name="KSO_WM_TAG_VERSION" val="1.0"/>
  <p:tag name="KSO_WM_BEAUTIFY_FLAG" val="#wm#"/>
  <p:tag name="KSO_WM_UNIT_DECORATE_INFO" val="{&quot;DecorateInfoH&quot;:{&quot;IsAbs&quot;:true},&quot;DecorateInfoW&quot;:{&quot;IsAbs&quot;:true},&quot;DecorateInfoX&quot;:{&quot;IsAbs&quot;:true,&quot;Pos&quot;:2},&quot;DecorateInfoY&quot;:{&quot;IsAbs&quot;:true,&quot;Pos&quot;:2},&quot;ReferentInfo&quot;:{&quot;Id&quot;:&quot;9210ae70bbd84acebb096b74a9639026&quot;,&quot;X&quot;:{&quot;Pos&quot;:2},&quot;Y&quot;:{&quot;Pos&quot;:2}},&quot;whChangeMode&quot;:0}"/>
  <p:tag name="KSO_WM_CHIP_GROUPID" val="5ecf615686bf8da9b674016d"/>
  <p:tag name="KSO_WM_CHIP_XID" val="5ecf615686bf8da9b674016e"/>
  <p:tag name="KSO_WM_UNIT_LINE_FORE_SCHEMECOLOR_INDEX_BRIGHTNESS" val="0.25"/>
  <p:tag name="KSO_WM_UNIT_LINE_FORE_SCHEMECOLOR_INDEX" val="13"/>
  <p:tag name="KSO_WM_UNIT_LINE_FILL_TYPE" val="2"/>
  <p:tag name="KSO_WM_TEMPLATE_ASSEMBLE_XID" val="60656f214054ed1e2fb803de"/>
  <p:tag name="KSO_WM_TEMPLATE_ASSEMBLE_GROUPID" val="60656f214054ed1e2fb803de"/>
</p:tagLst>
</file>

<file path=ppt/tags/tag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1971_1*a*1"/>
  <p:tag name="KSO_WM_TEMPLATE_CATEGORY" val="diagram"/>
  <p:tag name="KSO_WM_TEMPLATE_INDEX" val="20211971"/>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210ae70bbd84acebb096b74a963902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1e35d2365474ab08e8730e602818ff3"/>
  <p:tag name="KSO_WM_UNIT_TEXT_FILL_FORE_SCHEMECOLOR_INDEX_BRIGHTNESS" val="0"/>
  <p:tag name="KSO_WM_UNIT_TEXT_FILL_FORE_SCHEMECOLOR_INDEX" val="13"/>
  <p:tag name="KSO_WM_UNIT_TEXT_FILL_TYPE" val="1"/>
  <p:tag name="KSO_WM_TEMPLATE_ASSEMBLE_XID" val="60656f214054ed1e2fb803de"/>
  <p:tag name="KSO_WM_TEMPLATE_ASSEMBLE_GROUPID" val="60656f214054ed1e2fb803de"/>
</p:tagLst>
</file>

<file path=ppt/tags/tag9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971_1*f*1"/>
  <p:tag name="KSO_WM_TEMPLATE_CATEGORY" val="diagram"/>
  <p:tag name="KSO_WM_TEMPLATE_INDEX" val="20211971"/>
  <p:tag name="KSO_WM_UNIT_LAYERLEVEL" val="1"/>
  <p:tag name="KSO_WM_TAG_VERSION" val="1.0"/>
  <p:tag name="KSO_WM_BEAUTIFY_FLAG" val="#wm#"/>
  <p:tag name="KSO_WM_UNIT_DEFAULT_FONT" val="14;20;2"/>
  <p:tag name="KSO_WM_UNIT_BLOCK" val="0"/>
  <p:tag name="KSO_WM_UNIT_VALUE" val="240"/>
  <p:tag name="KSO_WM_UNIT_SHOW_EDIT_AREA_INDICATION" val="1"/>
  <p:tag name="KSO_WM_CHIP_GROUPID" val="5e6b05596848fb12bee65ac8"/>
  <p:tag name="KSO_WM_CHIP_XID" val="5e6b05596848fb12bee65aca"/>
  <p:tag name="KSO_WM_UNIT_DEC_AREA_ID" val="211ef5ee6d754f7dbbfd31b7306734a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2b1fcf23c3364328a7d627614fc09c65"/>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f214054ed1e2fb803de"/>
  <p:tag name="KSO_WM_TEMPLATE_ASSEMBLE_GROUPID" val="60656f214054ed1e2fb803de"/>
</p:tagLst>
</file>

<file path=ppt/tags/tag93.xml><?xml version="1.0" encoding="utf-8"?>
<p:tagLst xmlns:a="http://schemas.openxmlformats.org/drawingml/2006/main" xmlns:r="http://schemas.openxmlformats.org/officeDocument/2006/relationships" xmlns:p="http://schemas.openxmlformats.org/presentationml/2006/main">
  <p:tag name="KSO_WM_UNIT_VALUE" val="1565*1481"/>
  <p:tag name="KSO_WM_UNIT_HIGHLIGHT" val="0"/>
  <p:tag name="KSO_WM_UNIT_COMPATIBLE" val="0"/>
  <p:tag name="KSO_WM_UNIT_DIAGRAM_ISNUMVISUAL" val="0"/>
  <p:tag name="KSO_WM_UNIT_DIAGRAM_ISREFERUNIT" val="0"/>
  <p:tag name="KSO_WM_UNIT_TYPE" val="d"/>
  <p:tag name="KSO_WM_UNIT_INDEX" val="1"/>
  <p:tag name="KSO_WM_UNIT_ID" val="diagram20211971_1*d*1"/>
  <p:tag name="KSO_WM_TEMPLATE_CATEGORY" val="diagram"/>
  <p:tag name="KSO_WM_TEMPLATE_INDEX" val="20211971"/>
  <p:tag name="KSO_WM_UNIT_LAYERLEVEL" val="1"/>
  <p:tag name="KSO_WM_TAG_VERSION" val="1.0"/>
  <p:tag name="KSO_WM_BEAUTIFY_FLAG" val="#wm#"/>
  <p:tag name="KSO_WM_CHIP_GROUPID" val="5e7310da9a230a26b9e88a19"/>
  <p:tag name="KSO_WM_CHIP_XID" val="5e7310da9a230a26b9e88a1a"/>
  <p:tag name="KSO_WM_UNIT_DEC_AREA_ID" val="d1442dc0f8b0401bb7b2ef60eac8e69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rm&quot;,&quot;fill_mode&quot;:&quot;full&quot;,&quot;sacle_strategy&quot;:&quot;smart&quot;}"/>
  <p:tag name="KSO_WM_ASSEMBLE_CHIP_INDEX" val="2c75c77e8262491eb1a67d7f3f26ab8d"/>
  <p:tag name="KSO_WM_UNIT_SUPPORT_UNIT_TYPE" val="[&quot;l&quot;,&quot;m&quot;,&quot;n&quot;,&quot;o&quot;,&quot;p&quot;,&quot;q&quot;,&quot;r&quot;,&quot;δ&quot;,&quot;ε&quot;,&quot;ζ&quot;,&quot;η&quot;,&quot;d&quot;,&quot;α&quot;,&quot;β&quot;,&quot;θ&quot;]"/>
  <p:tag name="KSO_WM_TEMPLATE_ASSEMBLE_XID" val="60656f214054ed1e2fb803de"/>
  <p:tag name="KSO_WM_TEMPLATE_ASSEMBLE_GROUPID" val="60656f214054ed1e2fb803de"/>
  <p:tag name="KSO_WM_UNIT_PICTURE_CLIP_FLAG" val="0"/>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 name="KSO_WM_SLIDE_BACKGROUND_TYPE" val="general"/>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3*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4"/>
  <p:tag name="KSO_WM_UNIT_DEC_AREA_ID" val="a24d54d824184aa4bdf707828e32e4fd"/>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86571861ccf4d7baf5be84c726c174d"/>
  <p:tag name="KSO_WM_SLIDE_BACKGROUND_TYPE" val="general"/>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5308_4*i*1"/>
  <p:tag name="KSO_WM_TEMPLATE_CATEGORY" val="chip"/>
  <p:tag name="KSO_WM_TEMPLATE_INDEX" val="20205308"/>
  <p:tag name="KSO_WM_UNIT_LAYERLEVEL" val="1"/>
  <p:tag name="KSO_WM_TAG_VERSION" val="1.0"/>
  <p:tag name="KSO_WM_BEAUTIFY_FLAG" val="#wm#"/>
  <p:tag name="KSO_WM_CHIP_GROUPID" val="5fbf21119532eafaafd2acf1"/>
  <p:tag name="KSO_WM_CHIP_XID" val="5fbf21119532eafaafd2acf5"/>
  <p:tag name="KSO_WM_UNIT_DEC_AREA_ID" val="fd6c8a1d225b4f43a8d41d53b5eba81e"/>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13c28f52946d4c20933522c6a0a082ec"/>
  <p:tag name="KSO_WM_SLIDE_BACKGROUND_TYPE" val="gener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2938</Words>
  <Application>Microsoft Office PowerPoint</Application>
  <PresentationFormat>宽屏</PresentationFormat>
  <Paragraphs>92</Paragraphs>
  <Slides>11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-apple-system</vt:lpstr>
      <vt:lpstr>等线</vt:lpstr>
      <vt:lpstr>等线 Light</vt:lpstr>
      <vt:lpstr>汉仪旗黑-85S</vt:lpstr>
      <vt:lpstr>微软雅黑</vt:lpstr>
      <vt:lpstr>Arial</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z张 静</dc:creator>
  <cp:lastModifiedBy>z张 静</cp:lastModifiedBy>
  <cp:revision>1</cp:revision>
  <dcterms:created xsi:type="dcterms:W3CDTF">2023-10-25T14:07:56Z</dcterms:created>
  <dcterms:modified xsi:type="dcterms:W3CDTF">2023-10-25T14:12:58Z</dcterms:modified>
</cp:coreProperties>
</file>