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2" r:id="rId3"/>
    <p:sldId id="283" r:id="rId4"/>
    <p:sldId id="297" r:id="rId5"/>
    <p:sldId id="298" r:id="rId6"/>
    <p:sldId id="299" r:id="rId7"/>
    <p:sldId id="300" r:id="rId8"/>
    <p:sldId id="301" r:id="rId9"/>
    <p:sldId id="302" r:id="rId10"/>
    <p:sldId id="308" r:id="rId11"/>
    <p:sldId id="303" r:id="rId12"/>
    <p:sldId id="304" r:id="rId13"/>
    <p:sldId id="305" r:id="rId14"/>
    <p:sldId id="306" r:id="rId15"/>
    <p:sldId id="309" r:id="rId16"/>
    <p:sldId id="310" r:id="rId17"/>
    <p:sldId id="311" r:id="rId18"/>
    <p:sldId id="316" r:id="rId19"/>
    <p:sldId id="307" r:id="rId20"/>
    <p:sldId id="312" r:id="rId21"/>
    <p:sldId id="317" r:id="rId22"/>
    <p:sldId id="313" r:id="rId23"/>
    <p:sldId id="318" r:id="rId24"/>
    <p:sldId id="314" r:id="rId25"/>
    <p:sldId id="319" r:id="rId26"/>
    <p:sldId id="315" r:id="rId27"/>
    <p:sldId id="325" r:id="rId28"/>
    <p:sldId id="326" r:id="rId29"/>
    <p:sldId id="327" r:id="rId30"/>
    <p:sldId id="321" r:id="rId31"/>
    <p:sldId id="328" r:id="rId32"/>
    <p:sldId id="322" r:id="rId33"/>
    <p:sldId id="329" r:id="rId34"/>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2F3D"/>
    <a:srgbClr val="394B82"/>
    <a:srgbClr val="ECB52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14" name="组合 13"/>
          <p:cNvGrpSpPr/>
          <p:nvPr userDrawn="1"/>
        </p:nvGrpSpPr>
        <p:grpSpPr>
          <a:xfrm>
            <a:off x="11031794" y="341681"/>
            <a:ext cx="761999" cy="1086465"/>
            <a:chOff x="3215148" y="1995948"/>
            <a:chExt cx="761999" cy="1086465"/>
          </a:xfrm>
        </p:grpSpPr>
        <p:sp>
          <p:nvSpPr>
            <p:cNvPr id="12" name="任意多边形: 形状 11"/>
            <p:cNvSpPr/>
            <p:nvPr userDrawn="1"/>
          </p:nvSpPr>
          <p:spPr>
            <a:xfrm>
              <a:off x="3215148" y="1995948"/>
              <a:ext cx="727587" cy="993058"/>
            </a:xfrm>
            <a:custGeom>
              <a:avLst/>
              <a:gdLst>
                <a:gd name="connsiteX0" fmla="*/ 0 w 727587"/>
                <a:gd name="connsiteY0" fmla="*/ 0 h 993058"/>
                <a:gd name="connsiteX1" fmla="*/ 727587 w 727587"/>
                <a:gd name="connsiteY1" fmla="*/ 0 h 993058"/>
                <a:gd name="connsiteX2" fmla="*/ 727587 w 727587"/>
                <a:gd name="connsiteY2" fmla="*/ 993058 h 993058"/>
              </a:gdLst>
              <a:ahLst/>
              <a:cxnLst>
                <a:cxn ang="0">
                  <a:pos x="connsiteX0" y="connsiteY0"/>
                </a:cxn>
                <a:cxn ang="0">
                  <a:pos x="connsiteX1" y="connsiteY1"/>
                </a:cxn>
                <a:cxn ang="0">
                  <a:pos x="connsiteX2" y="connsiteY2"/>
                </a:cxn>
              </a:cxnLst>
              <a:rect l="l" t="t" r="r" b="b"/>
              <a:pathLst>
                <a:path w="727587" h="993058">
                  <a:moveTo>
                    <a:pt x="0" y="0"/>
                  </a:moveTo>
                  <a:lnTo>
                    <a:pt x="727587" y="0"/>
                  </a:lnTo>
                  <a:lnTo>
                    <a:pt x="727587" y="993058"/>
                  </a:lnTo>
                </a:path>
              </a:pathLst>
            </a:custGeom>
            <a:noFill/>
            <a:ln>
              <a:solidFill>
                <a:srgbClr val="394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userDrawn="1"/>
          </p:nvSpPr>
          <p:spPr>
            <a:xfrm>
              <a:off x="3249560" y="2089355"/>
              <a:ext cx="727587" cy="993058"/>
            </a:xfrm>
            <a:custGeom>
              <a:avLst/>
              <a:gdLst>
                <a:gd name="connsiteX0" fmla="*/ 0 w 727587"/>
                <a:gd name="connsiteY0" fmla="*/ 0 h 993058"/>
                <a:gd name="connsiteX1" fmla="*/ 727587 w 727587"/>
                <a:gd name="connsiteY1" fmla="*/ 0 h 993058"/>
                <a:gd name="connsiteX2" fmla="*/ 727587 w 727587"/>
                <a:gd name="connsiteY2" fmla="*/ 993058 h 993058"/>
              </a:gdLst>
              <a:ahLst/>
              <a:cxnLst>
                <a:cxn ang="0">
                  <a:pos x="connsiteX0" y="connsiteY0"/>
                </a:cxn>
                <a:cxn ang="0">
                  <a:pos x="connsiteX1" y="connsiteY1"/>
                </a:cxn>
                <a:cxn ang="0">
                  <a:pos x="connsiteX2" y="connsiteY2"/>
                </a:cxn>
              </a:cxnLst>
              <a:rect l="l" t="t" r="r" b="b"/>
              <a:pathLst>
                <a:path w="727587" h="993058">
                  <a:moveTo>
                    <a:pt x="0" y="0"/>
                  </a:moveTo>
                  <a:lnTo>
                    <a:pt x="727587" y="0"/>
                  </a:lnTo>
                  <a:lnTo>
                    <a:pt x="727587" y="993058"/>
                  </a:lnTo>
                </a:path>
              </a:pathLst>
            </a:custGeom>
            <a:noFill/>
            <a:ln>
              <a:solidFill>
                <a:srgbClr val="D32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userDrawn="1"/>
        </p:nvGrpSpPr>
        <p:grpSpPr>
          <a:xfrm flipH="1" flipV="1">
            <a:off x="417872" y="5395497"/>
            <a:ext cx="761999" cy="1086465"/>
            <a:chOff x="3215148" y="1995948"/>
            <a:chExt cx="761999" cy="1086465"/>
          </a:xfrm>
        </p:grpSpPr>
        <p:sp>
          <p:nvSpPr>
            <p:cNvPr id="16" name="任意多边形: 形状 15"/>
            <p:cNvSpPr/>
            <p:nvPr userDrawn="1"/>
          </p:nvSpPr>
          <p:spPr>
            <a:xfrm>
              <a:off x="3215148" y="1995948"/>
              <a:ext cx="727587" cy="993058"/>
            </a:xfrm>
            <a:custGeom>
              <a:avLst/>
              <a:gdLst>
                <a:gd name="connsiteX0" fmla="*/ 0 w 727587"/>
                <a:gd name="connsiteY0" fmla="*/ 0 h 993058"/>
                <a:gd name="connsiteX1" fmla="*/ 727587 w 727587"/>
                <a:gd name="connsiteY1" fmla="*/ 0 h 993058"/>
                <a:gd name="connsiteX2" fmla="*/ 727587 w 727587"/>
                <a:gd name="connsiteY2" fmla="*/ 993058 h 993058"/>
              </a:gdLst>
              <a:ahLst/>
              <a:cxnLst>
                <a:cxn ang="0">
                  <a:pos x="connsiteX0" y="connsiteY0"/>
                </a:cxn>
                <a:cxn ang="0">
                  <a:pos x="connsiteX1" y="connsiteY1"/>
                </a:cxn>
                <a:cxn ang="0">
                  <a:pos x="connsiteX2" y="connsiteY2"/>
                </a:cxn>
              </a:cxnLst>
              <a:rect l="l" t="t" r="r" b="b"/>
              <a:pathLst>
                <a:path w="727587" h="993058">
                  <a:moveTo>
                    <a:pt x="0" y="0"/>
                  </a:moveTo>
                  <a:lnTo>
                    <a:pt x="727587" y="0"/>
                  </a:lnTo>
                  <a:lnTo>
                    <a:pt x="727587" y="993058"/>
                  </a:lnTo>
                </a:path>
              </a:pathLst>
            </a:custGeom>
            <a:noFill/>
            <a:ln>
              <a:solidFill>
                <a:srgbClr val="394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userDrawn="1"/>
          </p:nvSpPr>
          <p:spPr>
            <a:xfrm>
              <a:off x="3249560" y="2089355"/>
              <a:ext cx="727587" cy="993058"/>
            </a:xfrm>
            <a:custGeom>
              <a:avLst/>
              <a:gdLst>
                <a:gd name="connsiteX0" fmla="*/ 0 w 727587"/>
                <a:gd name="connsiteY0" fmla="*/ 0 h 993058"/>
                <a:gd name="connsiteX1" fmla="*/ 727587 w 727587"/>
                <a:gd name="connsiteY1" fmla="*/ 0 h 993058"/>
                <a:gd name="connsiteX2" fmla="*/ 727587 w 727587"/>
                <a:gd name="connsiteY2" fmla="*/ 993058 h 993058"/>
              </a:gdLst>
              <a:ahLst/>
              <a:cxnLst>
                <a:cxn ang="0">
                  <a:pos x="connsiteX0" y="connsiteY0"/>
                </a:cxn>
                <a:cxn ang="0">
                  <a:pos x="connsiteX1" y="connsiteY1"/>
                </a:cxn>
                <a:cxn ang="0">
                  <a:pos x="connsiteX2" y="connsiteY2"/>
                </a:cxn>
              </a:cxnLst>
              <a:rect l="l" t="t" r="r" b="b"/>
              <a:pathLst>
                <a:path w="727587" h="993058">
                  <a:moveTo>
                    <a:pt x="0" y="0"/>
                  </a:moveTo>
                  <a:lnTo>
                    <a:pt x="727587" y="0"/>
                  </a:lnTo>
                  <a:lnTo>
                    <a:pt x="727587" y="993058"/>
                  </a:lnTo>
                </a:path>
              </a:pathLst>
            </a:custGeom>
            <a:noFill/>
            <a:ln>
              <a:solidFill>
                <a:srgbClr val="D32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userDrawn="1"/>
        </p:nvGrpSpPr>
        <p:grpSpPr>
          <a:xfrm>
            <a:off x="2831076" y="1219199"/>
            <a:ext cx="6529848" cy="4441768"/>
            <a:chOff x="2555158" y="1219199"/>
            <a:chExt cx="6529848" cy="4441768"/>
          </a:xfrm>
        </p:grpSpPr>
        <p:grpSp>
          <p:nvGrpSpPr>
            <p:cNvPr id="27" name="组合 26"/>
            <p:cNvGrpSpPr/>
            <p:nvPr userDrawn="1"/>
          </p:nvGrpSpPr>
          <p:grpSpPr>
            <a:xfrm>
              <a:off x="7273412" y="1219199"/>
              <a:ext cx="1811594" cy="1128262"/>
              <a:chOff x="7116096" y="1258528"/>
              <a:chExt cx="1811594" cy="1128262"/>
            </a:xfrm>
          </p:grpSpPr>
          <p:cxnSp>
            <p:nvCxnSpPr>
              <p:cNvPr id="20" name="直接连接符 19"/>
              <p:cNvCxnSpPr/>
              <p:nvPr userDrawn="1"/>
            </p:nvCxnSpPr>
            <p:spPr>
              <a:xfrm flipV="1">
                <a:off x="7708490" y="1258528"/>
                <a:ext cx="1219200" cy="875071"/>
              </a:xfrm>
              <a:prstGeom prst="line">
                <a:avLst/>
              </a:prstGeom>
              <a:ln>
                <a:solidFill>
                  <a:srgbClr val="D32F3D"/>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flipV="1">
                <a:off x="7116096" y="1511719"/>
                <a:ext cx="1219200" cy="875071"/>
              </a:xfrm>
              <a:prstGeom prst="line">
                <a:avLst/>
              </a:prstGeom>
              <a:ln>
                <a:solidFill>
                  <a:srgbClr val="394B8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8369708" y="1605126"/>
                <a:ext cx="383458" cy="263001"/>
              </a:xfrm>
              <a:prstGeom prst="line">
                <a:avLst/>
              </a:prstGeom>
              <a:ln>
                <a:solidFill>
                  <a:srgbClr val="D32F3D"/>
                </a:solidFill>
              </a:ln>
            </p:spPr>
            <p:style>
              <a:lnRef idx="1">
                <a:schemeClr val="accent1"/>
              </a:lnRef>
              <a:fillRef idx="0">
                <a:schemeClr val="accent1"/>
              </a:fillRef>
              <a:effectRef idx="0">
                <a:schemeClr val="accent1"/>
              </a:effectRef>
              <a:fontRef idx="minor">
                <a:schemeClr val="tx1"/>
              </a:fontRef>
            </p:style>
          </p:cxnSp>
        </p:grpSp>
        <p:grpSp>
          <p:nvGrpSpPr>
            <p:cNvPr id="28" name="组合 27"/>
            <p:cNvGrpSpPr/>
            <p:nvPr userDrawn="1"/>
          </p:nvGrpSpPr>
          <p:grpSpPr>
            <a:xfrm>
              <a:off x="2555158" y="4532705"/>
              <a:ext cx="1811594" cy="1128262"/>
              <a:chOff x="7116096" y="1258528"/>
              <a:chExt cx="1811594" cy="1128262"/>
            </a:xfrm>
          </p:grpSpPr>
          <p:cxnSp>
            <p:nvCxnSpPr>
              <p:cNvPr id="29" name="直接连接符 28"/>
              <p:cNvCxnSpPr/>
              <p:nvPr userDrawn="1"/>
            </p:nvCxnSpPr>
            <p:spPr>
              <a:xfrm flipV="1">
                <a:off x="7708490" y="1258528"/>
                <a:ext cx="1219200" cy="875071"/>
              </a:xfrm>
              <a:prstGeom prst="line">
                <a:avLst/>
              </a:prstGeom>
              <a:ln>
                <a:solidFill>
                  <a:srgbClr val="394B82"/>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userDrawn="1"/>
            </p:nvCxnSpPr>
            <p:spPr>
              <a:xfrm flipV="1">
                <a:off x="7116096" y="1511719"/>
                <a:ext cx="1219200" cy="875071"/>
              </a:xfrm>
              <a:prstGeom prst="line">
                <a:avLst/>
              </a:prstGeom>
              <a:ln>
                <a:solidFill>
                  <a:srgbClr val="D32F3D"/>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userDrawn="1"/>
            </p:nvCxnSpPr>
            <p:spPr>
              <a:xfrm flipV="1">
                <a:off x="8369708" y="1605126"/>
                <a:ext cx="383458" cy="263001"/>
              </a:xfrm>
              <a:prstGeom prst="line">
                <a:avLst/>
              </a:prstGeom>
              <a:ln>
                <a:solidFill>
                  <a:srgbClr val="D32F3D"/>
                </a:solidFill>
              </a:ln>
            </p:spPr>
            <p:style>
              <a:lnRef idx="1">
                <a:schemeClr val="accent1"/>
              </a:lnRef>
              <a:fillRef idx="0">
                <a:schemeClr val="accent1"/>
              </a:fillRef>
              <a:effectRef idx="0">
                <a:schemeClr val="accent1"/>
              </a:effectRef>
              <a:fontRef idx="minor">
                <a:schemeClr val="tx1"/>
              </a:fontRef>
            </p:style>
          </p:cxnSp>
        </p:grpSp>
      </p:grpSp>
      <p:grpSp>
        <p:nvGrpSpPr>
          <p:cNvPr id="36" name="组合 35"/>
          <p:cNvGrpSpPr/>
          <p:nvPr userDrawn="1"/>
        </p:nvGrpSpPr>
        <p:grpSpPr>
          <a:xfrm>
            <a:off x="288619" y="338801"/>
            <a:ext cx="540077" cy="410199"/>
            <a:chOff x="288619" y="338801"/>
            <a:chExt cx="540077" cy="410199"/>
          </a:xfrm>
        </p:grpSpPr>
        <p:sp>
          <p:nvSpPr>
            <p:cNvPr id="34" name="椭圆 33"/>
            <p:cNvSpPr/>
            <p:nvPr userDrawn="1"/>
          </p:nvSpPr>
          <p:spPr>
            <a:xfrm>
              <a:off x="288619" y="569000"/>
              <a:ext cx="180000" cy="180000"/>
            </a:xfrm>
            <a:prstGeom prst="ellipse">
              <a:avLst/>
            </a:prstGeom>
            <a:solidFill>
              <a:schemeClr val="bg1"/>
            </a:solidFill>
            <a:ln>
              <a:solidFill>
                <a:srgbClr val="394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userDrawn="1"/>
          </p:nvSpPr>
          <p:spPr>
            <a:xfrm>
              <a:off x="378619" y="338801"/>
              <a:ext cx="108000" cy="108000"/>
            </a:xfrm>
            <a:prstGeom prst="ellipse">
              <a:avLst/>
            </a:prstGeom>
            <a:noFill/>
            <a:ln>
              <a:solidFill>
                <a:srgbClr val="D32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userDrawn="1"/>
          </p:nvSpPr>
          <p:spPr>
            <a:xfrm>
              <a:off x="540696" y="422552"/>
              <a:ext cx="288000" cy="288000"/>
            </a:xfrm>
            <a:prstGeom prst="ellipse">
              <a:avLst/>
            </a:prstGeom>
            <a:solidFill>
              <a:schemeClr val="bg1"/>
            </a:solidFill>
            <a:ln>
              <a:solidFill>
                <a:srgbClr val="394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userDrawn="1"/>
          </p:nvSpPr>
          <p:spPr>
            <a:xfrm>
              <a:off x="415490" y="453158"/>
              <a:ext cx="216000" cy="216000"/>
            </a:xfrm>
            <a:prstGeom prst="ellipse">
              <a:avLst/>
            </a:prstGeom>
            <a:solidFill>
              <a:schemeClr val="bg1"/>
            </a:solidFill>
            <a:ln>
              <a:solidFill>
                <a:srgbClr val="D32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2C3E464-C364-470C-BB7D-B564D0790FA2}" type="datetimeFigureOut">
              <a:rPr lang="zh-CN" altLang="en-US" smtClean="0"/>
              <a:t>2023-07-27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ECD8B9-B723-4CD7-A135-824A14C6DD9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2C3E464-C364-470C-BB7D-B564D0790FA2}" type="datetimeFigureOut">
              <a:rPr lang="zh-CN" altLang="en-US" smtClean="0"/>
              <a:t>2023-07-27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DECD8B9-B723-4CD7-A135-824A14C6DD9F}"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grpSp>
        <p:nvGrpSpPr>
          <p:cNvPr id="7" name="组合 6"/>
          <p:cNvGrpSpPr/>
          <p:nvPr userDrawn="1"/>
        </p:nvGrpSpPr>
        <p:grpSpPr>
          <a:xfrm>
            <a:off x="2389236" y="1012741"/>
            <a:ext cx="761999" cy="1086465"/>
            <a:chOff x="3215148" y="1995948"/>
            <a:chExt cx="761999" cy="1086465"/>
          </a:xfrm>
        </p:grpSpPr>
        <p:sp>
          <p:nvSpPr>
            <p:cNvPr id="8" name="任意多边形: 形状 7"/>
            <p:cNvSpPr/>
            <p:nvPr userDrawn="1"/>
          </p:nvSpPr>
          <p:spPr>
            <a:xfrm>
              <a:off x="3215148" y="1995948"/>
              <a:ext cx="727587" cy="993058"/>
            </a:xfrm>
            <a:custGeom>
              <a:avLst/>
              <a:gdLst>
                <a:gd name="connsiteX0" fmla="*/ 0 w 727587"/>
                <a:gd name="connsiteY0" fmla="*/ 0 h 993058"/>
                <a:gd name="connsiteX1" fmla="*/ 727587 w 727587"/>
                <a:gd name="connsiteY1" fmla="*/ 0 h 993058"/>
                <a:gd name="connsiteX2" fmla="*/ 727587 w 727587"/>
                <a:gd name="connsiteY2" fmla="*/ 993058 h 993058"/>
              </a:gdLst>
              <a:ahLst/>
              <a:cxnLst>
                <a:cxn ang="0">
                  <a:pos x="connsiteX0" y="connsiteY0"/>
                </a:cxn>
                <a:cxn ang="0">
                  <a:pos x="connsiteX1" y="connsiteY1"/>
                </a:cxn>
                <a:cxn ang="0">
                  <a:pos x="connsiteX2" y="connsiteY2"/>
                </a:cxn>
              </a:cxnLst>
              <a:rect l="l" t="t" r="r" b="b"/>
              <a:pathLst>
                <a:path w="727587" h="993058">
                  <a:moveTo>
                    <a:pt x="0" y="0"/>
                  </a:moveTo>
                  <a:lnTo>
                    <a:pt x="727587" y="0"/>
                  </a:lnTo>
                  <a:lnTo>
                    <a:pt x="727587" y="993058"/>
                  </a:lnTo>
                </a:path>
              </a:pathLst>
            </a:custGeom>
            <a:noFill/>
            <a:ln>
              <a:solidFill>
                <a:srgbClr val="394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userDrawn="1"/>
          </p:nvSpPr>
          <p:spPr>
            <a:xfrm>
              <a:off x="3249560" y="2089355"/>
              <a:ext cx="727587" cy="993058"/>
            </a:xfrm>
            <a:custGeom>
              <a:avLst/>
              <a:gdLst>
                <a:gd name="connsiteX0" fmla="*/ 0 w 727587"/>
                <a:gd name="connsiteY0" fmla="*/ 0 h 993058"/>
                <a:gd name="connsiteX1" fmla="*/ 727587 w 727587"/>
                <a:gd name="connsiteY1" fmla="*/ 0 h 993058"/>
                <a:gd name="connsiteX2" fmla="*/ 727587 w 727587"/>
                <a:gd name="connsiteY2" fmla="*/ 993058 h 993058"/>
              </a:gdLst>
              <a:ahLst/>
              <a:cxnLst>
                <a:cxn ang="0">
                  <a:pos x="connsiteX0" y="connsiteY0"/>
                </a:cxn>
                <a:cxn ang="0">
                  <a:pos x="connsiteX1" y="connsiteY1"/>
                </a:cxn>
                <a:cxn ang="0">
                  <a:pos x="connsiteX2" y="connsiteY2"/>
                </a:cxn>
              </a:cxnLst>
              <a:rect l="l" t="t" r="r" b="b"/>
              <a:pathLst>
                <a:path w="727587" h="993058">
                  <a:moveTo>
                    <a:pt x="0" y="0"/>
                  </a:moveTo>
                  <a:lnTo>
                    <a:pt x="727587" y="0"/>
                  </a:lnTo>
                  <a:lnTo>
                    <a:pt x="727587" y="993058"/>
                  </a:lnTo>
                </a:path>
              </a:pathLst>
            </a:custGeom>
            <a:noFill/>
            <a:ln>
              <a:solidFill>
                <a:srgbClr val="D32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flipH="1" flipV="1">
            <a:off x="1136854" y="3967416"/>
            <a:ext cx="761999" cy="1086465"/>
            <a:chOff x="3215148" y="1995948"/>
            <a:chExt cx="761999" cy="1086465"/>
          </a:xfrm>
        </p:grpSpPr>
        <p:sp>
          <p:nvSpPr>
            <p:cNvPr id="11" name="任意多边形: 形状 10"/>
            <p:cNvSpPr/>
            <p:nvPr userDrawn="1"/>
          </p:nvSpPr>
          <p:spPr>
            <a:xfrm>
              <a:off x="3215148" y="1995948"/>
              <a:ext cx="727587" cy="993058"/>
            </a:xfrm>
            <a:custGeom>
              <a:avLst/>
              <a:gdLst>
                <a:gd name="connsiteX0" fmla="*/ 0 w 727587"/>
                <a:gd name="connsiteY0" fmla="*/ 0 h 993058"/>
                <a:gd name="connsiteX1" fmla="*/ 727587 w 727587"/>
                <a:gd name="connsiteY1" fmla="*/ 0 h 993058"/>
                <a:gd name="connsiteX2" fmla="*/ 727587 w 727587"/>
                <a:gd name="connsiteY2" fmla="*/ 993058 h 993058"/>
              </a:gdLst>
              <a:ahLst/>
              <a:cxnLst>
                <a:cxn ang="0">
                  <a:pos x="connsiteX0" y="connsiteY0"/>
                </a:cxn>
                <a:cxn ang="0">
                  <a:pos x="connsiteX1" y="connsiteY1"/>
                </a:cxn>
                <a:cxn ang="0">
                  <a:pos x="connsiteX2" y="connsiteY2"/>
                </a:cxn>
              </a:cxnLst>
              <a:rect l="l" t="t" r="r" b="b"/>
              <a:pathLst>
                <a:path w="727587" h="993058">
                  <a:moveTo>
                    <a:pt x="0" y="0"/>
                  </a:moveTo>
                  <a:lnTo>
                    <a:pt x="727587" y="0"/>
                  </a:lnTo>
                  <a:lnTo>
                    <a:pt x="727587" y="993058"/>
                  </a:lnTo>
                </a:path>
              </a:pathLst>
            </a:custGeom>
            <a:noFill/>
            <a:ln>
              <a:solidFill>
                <a:srgbClr val="394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userDrawn="1"/>
          </p:nvSpPr>
          <p:spPr>
            <a:xfrm>
              <a:off x="3249560" y="2089355"/>
              <a:ext cx="727587" cy="993058"/>
            </a:xfrm>
            <a:custGeom>
              <a:avLst/>
              <a:gdLst>
                <a:gd name="connsiteX0" fmla="*/ 0 w 727587"/>
                <a:gd name="connsiteY0" fmla="*/ 0 h 993058"/>
                <a:gd name="connsiteX1" fmla="*/ 727587 w 727587"/>
                <a:gd name="connsiteY1" fmla="*/ 0 h 993058"/>
                <a:gd name="connsiteX2" fmla="*/ 727587 w 727587"/>
                <a:gd name="connsiteY2" fmla="*/ 993058 h 993058"/>
              </a:gdLst>
              <a:ahLst/>
              <a:cxnLst>
                <a:cxn ang="0">
                  <a:pos x="connsiteX0" y="connsiteY0"/>
                </a:cxn>
                <a:cxn ang="0">
                  <a:pos x="connsiteX1" y="connsiteY1"/>
                </a:cxn>
                <a:cxn ang="0">
                  <a:pos x="connsiteX2" y="connsiteY2"/>
                </a:cxn>
              </a:cxnLst>
              <a:rect l="l" t="t" r="r" b="b"/>
              <a:pathLst>
                <a:path w="727587" h="993058">
                  <a:moveTo>
                    <a:pt x="0" y="0"/>
                  </a:moveTo>
                  <a:lnTo>
                    <a:pt x="727587" y="0"/>
                  </a:lnTo>
                  <a:lnTo>
                    <a:pt x="727587" y="993058"/>
                  </a:lnTo>
                </a:path>
              </a:pathLst>
            </a:custGeom>
            <a:noFill/>
            <a:ln>
              <a:solidFill>
                <a:srgbClr val="D32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p:nvPr userDrawn="1"/>
        </p:nvGrpSpPr>
        <p:grpSpPr>
          <a:xfrm>
            <a:off x="9243552" y="1022564"/>
            <a:ext cx="1811594" cy="1128262"/>
            <a:chOff x="7116096" y="1258528"/>
            <a:chExt cx="1811594" cy="1128262"/>
          </a:xfrm>
        </p:grpSpPr>
        <p:cxnSp>
          <p:nvCxnSpPr>
            <p:cNvPr id="14" name="直接连接符 13"/>
            <p:cNvCxnSpPr/>
            <p:nvPr userDrawn="1"/>
          </p:nvCxnSpPr>
          <p:spPr>
            <a:xfrm flipV="1">
              <a:off x="7708490" y="1258528"/>
              <a:ext cx="1219200" cy="875071"/>
            </a:xfrm>
            <a:prstGeom prst="line">
              <a:avLst/>
            </a:prstGeom>
            <a:ln>
              <a:solidFill>
                <a:srgbClr val="D32F3D"/>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userDrawn="1"/>
          </p:nvCxnSpPr>
          <p:spPr>
            <a:xfrm flipV="1">
              <a:off x="7116096" y="1511719"/>
              <a:ext cx="1219200" cy="875071"/>
            </a:xfrm>
            <a:prstGeom prst="line">
              <a:avLst/>
            </a:prstGeom>
            <a:ln>
              <a:solidFill>
                <a:srgbClr val="394B82"/>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userDrawn="1"/>
          </p:nvCxnSpPr>
          <p:spPr>
            <a:xfrm flipV="1">
              <a:off x="8369708" y="1605126"/>
              <a:ext cx="383458" cy="263001"/>
            </a:xfrm>
            <a:prstGeom prst="line">
              <a:avLst/>
            </a:prstGeom>
            <a:ln>
              <a:solidFill>
                <a:srgbClr val="D32F3D"/>
              </a:solidFil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userDrawn="1"/>
        </p:nvGrpSpPr>
        <p:grpSpPr>
          <a:xfrm>
            <a:off x="3341740" y="4557352"/>
            <a:ext cx="1811594" cy="1128262"/>
            <a:chOff x="7116096" y="1258528"/>
            <a:chExt cx="1811594" cy="1128262"/>
          </a:xfrm>
        </p:grpSpPr>
        <p:cxnSp>
          <p:nvCxnSpPr>
            <p:cNvPr id="18" name="直接连接符 17"/>
            <p:cNvCxnSpPr/>
            <p:nvPr userDrawn="1"/>
          </p:nvCxnSpPr>
          <p:spPr>
            <a:xfrm flipV="1">
              <a:off x="7708490" y="1258528"/>
              <a:ext cx="1219200" cy="875071"/>
            </a:xfrm>
            <a:prstGeom prst="line">
              <a:avLst/>
            </a:prstGeom>
            <a:ln>
              <a:solidFill>
                <a:srgbClr val="394B82"/>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userDrawn="1"/>
          </p:nvCxnSpPr>
          <p:spPr>
            <a:xfrm flipV="1">
              <a:off x="7116096" y="1511719"/>
              <a:ext cx="1219200" cy="875071"/>
            </a:xfrm>
            <a:prstGeom prst="line">
              <a:avLst/>
            </a:prstGeom>
            <a:ln>
              <a:solidFill>
                <a:srgbClr val="D32F3D"/>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userDrawn="1"/>
          </p:nvCxnSpPr>
          <p:spPr>
            <a:xfrm flipV="1">
              <a:off x="8369708" y="1605126"/>
              <a:ext cx="383458" cy="263001"/>
            </a:xfrm>
            <a:prstGeom prst="line">
              <a:avLst/>
            </a:prstGeom>
            <a:ln>
              <a:solidFill>
                <a:srgbClr val="D32F3D"/>
              </a:solidFill>
            </a:ln>
          </p:spPr>
          <p:style>
            <a:lnRef idx="1">
              <a:schemeClr val="accent1"/>
            </a:lnRef>
            <a:fillRef idx="0">
              <a:schemeClr val="accent1"/>
            </a:fillRef>
            <a:effectRef idx="0">
              <a:schemeClr val="accent1"/>
            </a:effectRef>
            <a:fontRef idx="minor">
              <a:schemeClr val="tx1"/>
            </a:fontRef>
          </p:style>
        </p:cxnSp>
      </p:grpSp>
      <p:sp>
        <p:nvSpPr>
          <p:cNvPr id="21" name="文本框 20"/>
          <p:cNvSpPr txBox="1"/>
          <p:nvPr userDrawn="1"/>
        </p:nvSpPr>
        <p:spPr>
          <a:xfrm>
            <a:off x="1706880" y="1602677"/>
            <a:ext cx="1015663" cy="2045091"/>
          </a:xfrm>
          <a:prstGeom prst="rect">
            <a:avLst/>
          </a:prstGeom>
          <a:noFill/>
        </p:spPr>
        <p:txBody>
          <a:bodyPr vert="eaVert" wrap="square" rtlCol="0">
            <a:spAutoFit/>
          </a:bodyPr>
          <a:lstStyle/>
          <a:p>
            <a:pPr algn="dist"/>
            <a:r>
              <a:rPr lang="zh-CN" altLang="en-US" sz="5400"/>
              <a:t>目录</a:t>
            </a:r>
          </a:p>
        </p:txBody>
      </p:sp>
      <p:sp>
        <p:nvSpPr>
          <p:cNvPr id="22" name="文本框 21"/>
          <p:cNvSpPr txBox="1"/>
          <p:nvPr userDrawn="1"/>
        </p:nvSpPr>
        <p:spPr>
          <a:xfrm>
            <a:off x="1496200" y="2871747"/>
            <a:ext cx="306320" cy="1815882"/>
          </a:xfrm>
          <a:prstGeom prst="rect">
            <a:avLst/>
          </a:prstGeom>
          <a:noFill/>
        </p:spPr>
        <p:txBody>
          <a:bodyPr wrap="square" rtlCol="0">
            <a:spAutoFit/>
          </a:bodyPr>
          <a:lstStyle/>
          <a:p>
            <a:pPr algn="ctr"/>
            <a:r>
              <a:rPr lang="en-US" altLang="zh-CN" sz="1400"/>
              <a:t>CONTENTS</a:t>
            </a:r>
            <a:endParaRPr lang="zh-CN" altLang="en-US" sz="1400"/>
          </a:p>
        </p:txBody>
      </p:sp>
      <p:grpSp>
        <p:nvGrpSpPr>
          <p:cNvPr id="23" name="组合 22"/>
          <p:cNvGrpSpPr/>
          <p:nvPr userDrawn="1"/>
        </p:nvGrpSpPr>
        <p:grpSpPr>
          <a:xfrm>
            <a:off x="11181032" y="6046265"/>
            <a:ext cx="540077" cy="410199"/>
            <a:chOff x="288619" y="338801"/>
            <a:chExt cx="540077" cy="410199"/>
          </a:xfrm>
        </p:grpSpPr>
        <p:sp>
          <p:nvSpPr>
            <p:cNvPr id="24" name="椭圆 23"/>
            <p:cNvSpPr/>
            <p:nvPr userDrawn="1"/>
          </p:nvSpPr>
          <p:spPr>
            <a:xfrm>
              <a:off x="288619" y="569000"/>
              <a:ext cx="180000" cy="180000"/>
            </a:xfrm>
            <a:prstGeom prst="ellipse">
              <a:avLst/>
            </a:prstGeom>
            <a:solidFill>
              <a:schemeClr val="bg1"/>
            </a:solidFill>
            <a:ln>
              <a:solidFill>
                <a:srgbClr val="394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userDrawn="1"/>
          </p:nvSpPr>
          <p:spPr>
            <a:xfrm>
              <a:off x="378619" y="338801"/>
              <a:ext cx="108000" cy="108000"/>
            </a:xfrm>
            <a:prstGeom prst="ellipse">
              <a:avLst/>
            </a:prstGeom>
            <a:noFill/>
            <a:ln>
              <a:solidFill>
                <a:srgbClr val="D32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userDrawn="1"/>
          </p:nvSpPr>
          <p:spPr>
            <a:xfrm>
              <a:off x="540696" y="422552"/>
              <a:ext cx="288000" cy="288000"/>
            </a:xfrm>
            <a:prstGeom prst="ellipse">
              <a:avLst/>
            </a:prstGeom>
            <a:solidFill>
              <a:schemeClr val="bg1"/>
            </a:solidFill>
            <a:ln>
              <a:solidFill>
                <a:srgbClr val="394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p:cNvSpPr/>
            <p:nvPr userDrawn="1"/>
          </p:nvSpPr>
          <p:spPr>
            <a:xfrm>
              <a:off x="415490" y="453158"/>
              <a:ext cx="216000" cy="216000"/>
            </a:xfrm>
            <a:prstGeom prst="ellipse">
              <a:avLst/>
            </a:prstGeom>
            <a:solidFill>
              <a:schemeClr val="bg1"/>
            </a:solidFill>
            <a:ln>
              <a:solidFill>
                <a:srgbClr val="D32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userDrawn="1"/>
        </p:nvGrpSpPr>
        <p:grpSpPr>
          <a:xfrm flipV="1">
            <a:off x="2861183" y="1892027"/>
            <a:ext cx="761999" cy="1086465"/>
            <a:chOff x="3215148" y="1995948"/>
            <a:chExt cx="761999" cy="1086465"/>
          </a:xfrm>
        </p:grpSpPr>
        <p:sp>
          <p:nvSpPr>
            <p:cNvPr id="8" name="任意多边形: 形状 7"/>
            <p:cNvSpPr/>
            <p:nvPr userDrawn="1"/>
          </p:nvSpPr>
          <p:spPr>
            <a:xfrm>
              <a:off x="3215148" y="1995948"/>
              <a:ext cx="727587" cy="993058"/>
            </a:xfrm>
            <a:custGeom>
              <a:avLst/>
              <a:gdLst>
                <a:gd name="connsiteX0" fmla="*/ 0 w 727587"/>
                <a:gd name="connsiteY0" fmla="*/ 0 h 993058"/>
                <a:gd name="connsiteX1" fmla="*/ 727587 w 727587"/>
                <a:gd name="connsiteY1" fmla="*/ 0 h 993058"/>
                <a:gd name="connsiteX2" fmla="*/ 727587 w 727587"/>
                <a:gd name="connsiteY2" fmla="*/ 993058 h 993058"/>
              </a:gdLst>
              <a:ahLst/>
              <a:cxnLst>
                <a:cxn ang="0">
                  <a:pos x="connsiteX0" y="connsiteY0"/>
                </a:cxn>
                <a:cxn ang="0">
                  <a:pos x="connsiteX1" y="connsiteY1"/>
                </a:cxn>
                <a:cxn ang="0">
                  <a:pos x="connsiteX2" y="connsiteY2"/>
                </a:cxn>
              </a:cxnLst>
              <a:rect l="l" t="t" r="r" b="b"/>
              <a:pathLst>
                <a:path w="727587" h="993058">
                  <a:moveTo>
                    <a:pt x="0" y="0"/>
                  </a:moveTo>
                  <a:lnTo>
                    <a:pt x="727587" y="0"/>
                  </a:lnTo>
                  <a:lnTo>
                    <a:pt x="727587" y="993058"/>
                  </a:lnTo>
                </a:path>
              </a:pathLst>
            </a:custGeom>
            <a:noFill/>
            <a:ln>
              <a:solidFill>
                <a:srgbClr val="394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8"/>
            <p:cNvSpPr/>
            <p:nvPr userDrawn="1"/>
          </p:nvSpPr>
          <p:spPr>
            <a:xfrm>
              <a:off x="3249560" y="2089355"/>
              <a:ext cx="727587" cy="993058"/>
            </a:xfrm>
            <a:custGeom>
              <a:avLst/>
              <a:gdLst>
                <a:gd name="connsiteX0" fmla="*/ 0 w 727587"/>
                <a:gd name="connsiteY0" fmla="*/ 0 h 993058"/>
                <a:gd name="connsiteX1" fmla="*/ 727587 w 727587"/>
                <a:gd name="connsiteY1" fmla="*/ 0 h 993058"/>
                <a:gd name="connsiteX2" fmla="*/ 727587 w 727587"/>
                <a:gd name="connsiteY2" fmla="*/ 993058 h 993058"/>
              </a:gdLst>
              <a:ahLst/>
              <a:cxnLst>
                <a:cxn ang="0">
                  <a:pos x="connsiteX0" y="connsiteY0"/>
                </a:cxn>
                <a:cxn ang="0">
                  <a:pos x="connsiteX1" y="connsiteY1"/>
                </a:cxn>
                <a:cxn ang="0">
                  <a:pos x="connsiteX2" y="connsiteY2"/>
                </a:cxn>
              </a:cxnLst>
              <a:rect l="l" t="t" r="r" b="b"/>
              <a:pathLst>
                <a:path w="727587" h="993058">
                  <a:moveTo>
                    <a:pt x="0" y="0"/>
                  </a:moveTo>
                  <a:lnTo>
                    <a:pt x="727587" y="0"/>
                  </a:lnTo>
                  <a:lnTo>
                    <a:pt x="727587" y="993058"/>
                  </a:lnTo>
                </a:path>
              </a:pathLst>
            </a:custGeom>
            <a:noFill/>
            <a:ln>
              <a:solidFill>
                <a:srgbClr val="D32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hidden="1"/>
          <p:cNvGrpSpPr/>
          <p:nvPr userDrawn="1"/>
        </p:nvGrpSpPr>
        <p:grpSpPr>
          <a:xfrm flipV="1">
            <a:off x="2514596" y="2296513"/>
            <a:ext cx="761999" cy="1086465"/>
            <a:chOff x="3215148" y="1995948"/>
            <a:chExt cx="761999" cy="1086465"/>
          </a:xfrm>
        </p:grpSpPr>
        <p:sp>
          <p:nvSpPr>
            <p:cNvPr id="11" name="任意多边形: 形状 10"/>
            <p:cNvSpPr/>
            <p:nvPr userDrawn="1"/>
          </p:nvSpPr>
          <p:spPr>
            <a:xfrm>
              <a:off x="3215148" y="1995948"/>
              <a:ext cx="727587" cy="993058"/>
            </a:xfrm>
            <a:custGeom>
              <a:avLst/>
              <a:gdLst>
                <a:gd name="connsiteX0" fmla="*/ 0 w 727587"/>
                <a:gd name="connsiteY0" fmla="*/ 0 h 993058"/>
                <a:gd name="connsiteX1" fmla="*/ 727587 w 727587"/>
                <a:gd name="connsiteY1" fmla="*/ 0 h 993058"/>
                <a:gd name="connsiteX2" fmla="*/ 727587 w 727587"/>
                <a:gd name="connsiteY2" fmla="*/ 993058 h 993058"/>
              </a:gdLst>
              <a:ahLst/>
              <a:cxnLst>
                <a:cxn ang="0">
                  <a:pos x="connsiteX0" y="connsiteY0"/>
                </a:cxn>
                <a:cxn ang="0">
                  <a:pos x="connsiteX1" y="connsiteY1"/>
                </a:cxn>
                <a:cxn ang="0">
                  <a:pos x="connsiteX2" y="connsiteY2"/>
                </a:cxn>
              </a:cxnLst>
              <a:rect l="l" t="t" r="r" b="b"/>
              <a:pathLst>
                <a:path w="727587" h="993058">
                  <a:moveTo>
                    <a:pt x="0" y="0"/>
                  </a:moveTo>
                  <a:lnTo>
                    <a:pt x="727587" y="0"/>
                  </a:lnTo>
                  <a:lnTo>
                    <a:pt x="727587" y="993058"/>
                  </a:lnTo>
                </a:path>
              </a:pathLst>
            </a:custGeom>
            <a:noFill/>
            <a:ln>
              <a:solidFill>
                <a:srgbClr val="394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userDrawn="1"/>
          </p:nvSpPr>
          <p:spPr>
            <a:xfrm>
              <a:off x="3249560" y="2089355"/>
              <a:ext cx="727587" cy="993058"/>
            </a:xfrm>
            <a:custGeom>
              <a:avLst/>
              <a:gdLst>
                <a:gd name="connsiteX0" fmla="*/ 0 w 727587"/>
                <a:gd name="connsiteY0" fmla="*/ 0 h 993058"/>
                <a:gd name="connsiteX1" fmla="*/ 727587 w 727587"/>
                <a:gd name="connsiteY1" fmla="*/ 0 h 993058"/>
                <a:gd name="connsiteX2" fmla="*/ 727587 w 727587"/>
                <a:gd name="connsiteY2" fmla="*/ 993058 h 993058"/>
              </a:gdLst>
              <a:ahLst/>
              <a:cxnLst>
                <a:cxn ang="0">
                  <a:pos x="connsiteX0" y="connsiteY0"/>
                </a:cxn>
                <a:cxn ang="0">
                  <a:pos x="connsiteX1" y="connsiteY1"/>
                </a:cxn>
                <a:cxn ang="0">
                  <a:pos x="connsiteX2" y="connsiteY2"/>
                </a:cxn>
              </a:cxnLst>
              <a:rect l="l" t="t" r="r" b="b"/>
              <a:pathLst>
                <a:path w="727587" h="993058">
                  <a:moveTo>
                    <a:pt x="0" y="0"/>
                  </a:moveTo>
                  <a:lnTo>
                    <a:pt x="727587" y="0"/>
                  </a:lnTo>
                  <a:lnTo>
                    <a:pt x="727587" y="993058"/>
                  </a:lnTo>
                </a:path>
              </a:pathLst>
            </a:custGeom>
            <a:noFill/>
            <a:ln>
              <a:solidFill>
                <a:srgbClr val="D32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0" name="组合 19"/>
          <p:cNvGrpSpPr/>
          <p:nvPr userDrawn="1"/>
        </p:nvGrpSpPr>
        <p:grpSpPr>
          <a:xfrm>
            <a:off x="9296405" y="683807"/>
            <a:ext cx="1811594" cy="1128262"/>
            <a:chOff x="7116096" y="1258528"/>
            <a:chExt cx="1811594" cy="1128262"/>
          </a:xfrm>
        </p:grpSpPr>
        <p:cxnSp>
          <p:nvCxnSpPr>
            <p:cNvPr id="21" name="直接连接符 20"/>
            <p:cNvCxnSpPr/>
            <p:nvPr userDrawn="1"/>
          </p:nvCxnSpPr>
          <p:spPr>
            <a:xfrm flipV="1">
              <a:off x="7708490" y="1258528"/>
              <a:ext cx="1219200" cy="875071"/>
            </a:xfrm>
            <a:prstGeom prst="line">
              <a:avLst/>
            </a:prstGeom>
            <a:ln>
              <a:solidFill>
                <a:srgbClr val="D32F3D"/>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flipV="1">
              <a:off x="7116096" y="1511719"/>
              <a:ext cx="1219200" cy="875071"/>
            </a:xfrm>
            <a:prstGeom prst="line">
              <a:avLst/>
            </a:prstGeom>
            <a:ln>
              <a:solidFill>
                <a:srgbClr val="394B8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userDrawn="1"/>
          </p:nvCxnSpPr>
          <p:spPr>
            <a:xfrm flipV="1">
              <a:off x="8369708" y="1605126"/>
              <a:ext cx="383458" cy="263001"/>
            </a:xfrm>
            <a:prstGeom prst="line">
              <a:avLst/>
            </a:prstGeom>
            <a:ln>
              <a:solidFill>
                <a:srgbClr val="D32F3D"/>
              </a:solidFill>
            </a:ln>
          </p:spPr>
          <p:style>
            <a:lnRef idx="1">
              <a:schemeClr val="accent1"/>
            </a:lnRef>
            <a:fillRef idx="0">
              <a:schemeClr val="accent1"/>
            </a:fillRef>
            <a:effectRef idx="0">
              <a:schemeClr val="accent1"/>
            </a:effectRef>
            <a:fontRef idx="minor">
              <a:schemeClr val="tx1"/>
            </a:fontRef>
          </p:style>
        </p:cxnSp>
      </p:grpSp>
      <p:grpSp>
        <p:nvGrpSpPr>
          <p:cNvPr id="24" name="组合 23"/>
          <p:cNvGrpSpPr/>
          <p:nvPr userDrawn="1"/>
        </p:nvGrpSpPr>
        <p:grpSpPr>
          <a:xfrm>
            <a:off x="1811588" y="4528288"/>
            <a:ext cx="1811594" cy="1128262"/>
            <a:chOff x="7116096" y="1258528"/>
            <a:chExt cx="1811594" cy="1128262"/>
          </a:xfrm>
        </p:grpSpPr>
        <p:cxnSp>
          <p:nvCxnSpPr>
            <p:cNvPr id="25" name="直接连接符 24"/>
            <p:cNvCxnSpPr/>
            <p:nvPr userDrawn="1"/>
          </p:nvCxnSpPr>
          <p:spPr>
            <a:xfrm flipV="1">
              <a:off x="7708490" y="1258528"/>
              <a:ext cx="1219200" cy="875071"/>
            </a:xfrm>
            <a:prstGeom prst="line">
              <a:avLst/>
            </a:prstGeom>
            <a:ln>
              <a:solidFill>
                <a:srgbClr val="394B82"/>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userDrawn="1"/>
          </p:nvCxnSpPr>
          <p:spPr>
            <a:xfrm flipV="1">
              <a:off x="7116096" y="1511719"/>
              <a:ext cx="1219200" cy="875071"/>
            </a:xfrm>
            <a:prstGeom prst="line">
              <a:avLst/>
            </a:prstGeom>
            <a:ln>
              <a:solidFill>
                <a:srgbClr val="D32F3D"/>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userDrawn="1"/>
          </p:nvCxnSpPr>
          <p:spPr>
            <a:xfrm flipV="1">
              <a:off x="8369708" y="1605126"/>
              <a:ext cx="383458" cy="263001"/>
            </a:xfrm>
            <a:prstGeom prst="line">
              <a:avLst/>
            </a:prstGeom>
            <a:ln>
              <a:solidFill>
                <a:srgbClr val="D32F3D"/>
              </a:solidFill>
            </a:ln>
          </p:spPr>
          <p:style>
            <a:lnRef idx="1">
              <a:schemeClr val="accent1"/>
            </a:lnRef>
            <a:fillRef idx="0">
              <a:schemeClr val="accent1"/>
            </a:fillRef>
            <a:effectRef idx="0">
              <a:schemeClr val="accent1"/>
            </a:effectRef>
            <a:fontRef idx="minor">
              <a:schemeClr val="tx1"/>
            </a:fontRef>
          </p:style>
        </p:cxnSp>
      </p:grpSp>
      <p:grpSp>
        <p:nvGrpSpPr>
          <p:cNvPr id="30" name="组合 29"/>
          <p:cNvGrpSpPr/>
          <p:nvPr userDrawn="1"/>
        </p:nvGrpSpPr>
        <p:grpSpPr>
          <a:xfrm flipH="1">
            <a:off x="9266261" y="2886449"/>
            <a:ext cx="757730" cy="1085102"/>
            <a:chOff x="3914591" y="2840427"/>
            <a:chExt cx="757730" cy="1085102"/>
          </a:xfrm>
        </p:grpSpPr>
        <p:sp>
          <p:nvSpPr>
            <p:cNvPr id="28" name="箭头: 右 27"/>
            <p:cNvSpPr/>
            <p:nvPr userDrawn="1"/>
          </p:nvSpPr>
          <p:spPr>
            <a:xfrm>
              <a:off x="3944735" y="2932470"/>
              <a:ext cx="727586" cy="993059"/>
            </a:xfrm>
            <a:prstGeom prst="rightArrow">
              <a:avLst/>
            </a:prstGeom>
            <a:solidFill>
              <a:schemeClr val="bg1"/>
            </a:solidFill>
            <a:ln>
              <a:solidFill>
                <a:srgbClr val="394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箭头: 右 28"/>
            <p:cNvSpPr/>
            <p:nvPr userDrawn="1"/>
          </p:nvSpPr>
          <p:spPr>
            <a:xfrm>
              <a:off x="3914591" y="2840427"/>
              <a:ext cx="727586" cy="993059"/>
            </a:xfrm>
            <a:prstGeom prst="rightArrow">
              <a:avLst/>
            </a:prstGeom>
            <a:solidFill>
              <a:schemeClr val="bg1"/>
            </a:solidFill>
            <a:ln>
              <a:solidFill>
                <a:srgbClr val="D32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1" name="组合 30"/>
          <p:cNvGrpSpPr/>
          <p:nvPr userDrawn="1"/>
        </p:nvGrpSpPr>
        <p:grpSpPr>
          <a:xfrm>
            <a:off x="304916" y="285980"/>
            <a:ext cx="540077" cy="410199"/>
            <a:chOff x="288619" y="338801"/>
            <a:chExt cx="540077" cy="410199"/>
          </a:xfrm>
        </p:grpSpPr>
        <p:sp>
          <p:nvSpPr>
            <p:cNvPr id="32" name="椭圆 31"/>
            <p:cNvSpPr/>
            <p:nvPr userDrawn="1"/>
          </p:nvSpPr>
          <p:spPr>
            <a:xfrm>
              <a:off x="288619" y="569000"/>
              <a:ext cx="180000" cy="180000"/>
            </a:xfrm>
            <a:prstGeom prst="ellipse">
              <a:avLst/>
            </a:prstGeom>
            <a:solidFill>
              <a:schemeClr val="bg1"/>
            </a:solidFill>
            <a:ln>
              <a:solidFill>
                <a:srgbClr val="394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userDrawn="1"/>
          </p:nvSpPr>
          <p:spPr>
            <a:xfrm>
              <a:off x="378619" y="338801"/>
              <a:ext cx="108000" cy="108000"/>
            </a:xfrm>
            <a:prstGeom prst="ellipse">
              <a:avLst/>
            </a:prstGeom>
            <a:noFill/>
            <a:ln>
              <a:solidFill>
                <a:srgbClr val="D32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userDrawn="1"/>
          </p:nvSpPr>
          <p:spPr>
            <a:xfrm>
              <a:off x="540696" y="422552"/>
              <a:ext cx="288000" cy="288000"/>
            </a:xfrm>
            <a:prstGeom prst="ellipse">
              <a:avLst/>
            </a:prstGeom>
            <a:solidFill>
              <a:schemeClr val="bg1"/>
            </a:solidFill>
            <a:ln>
              <a:solidFill>
                <a:srgbClr val="394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userDrawn="1"/>
          </p:nvSpPr>
          <p:spPr>
            <a:xfrm>
              <a:off x="415490" y="453158"/>
              <a:ext cx="216000" cy="216000"/>
            </a:xfrm>
            <a:prstGeom prst="ellipse">
              <a:avLst/>
            </a:prstGeom>
            <a:solidFill>
              <a:schemeClr val="bg1"/>
            </a:solidFill>
            <a:ln>
              <a:solidFill>
                <a:srgbClr val="D32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2C3E464-C364-470C-BB7D-B564D0790FA2}" type="datetimeFigureOut">
              <a:rPr lang="zh-CN" altLang="en-US" smtClean="0"/>
              <a:t>2023-07-27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ECD8B9-B723-4CD7-A135-824A14C6DD9F}"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2C3E464-C364-470C-BB7D-B564D0790FA2}" type="datetimeFigureOut">
              <a:rPr lang="zh-CN" altLang="en-US" smtClean="0"/>
              <a:t>2023-07-27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DECD8B9-B723-4CD7-A135-824A14C6DD9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2C3E464-C364-470C-BB7D-B564D0790FA2}" type="datetimeFigureOut">
              <a:rPr lang="zh-CN" altLang="en-US" smtClean="0"/>
              <a:t>2023-07-27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DECD8B9-B723-4CD7-A135-824A14C6DD9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C3E464-C364-470C-BB7D-B564D0790FA2}" type="datetimeFigureOut">
              <a:rPr lang="zh-CN" altLang="en-US" smtClean="0"/>
              <a:t>2023-07-27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DECD8B9-B723-4CD7-A135-824A14C6DD9F}" type="slidenum">
              <a:rPr lang="zh-CN" altLang="en-US" smtClean="0"/>
              <a:t>‹#›</a:t>
            </a:fld>
            <a:endParaRPr lang="zh-CN" altLang="en-US"/>
          </a:p>
        </p:txBody>
      </p:sp>
      <p:grpSp>
        <p:nvGrpSpPr>
          <p:cNvPr id="5" name="组合 4"/>
          <p:cNvGrpSpPr>
            <a:grpSpLocks noChangeAspect="1"/>
          </p:cNvGrpSpPr>
          <p:nvPr userDrawn="1"/>
        </p:nvGrpSpPr>
        <p:grpSpPr>
          <a:xfrm>
            <a:off x="283034" y="237010"/>
            <a:ext cx="432000" cy="618642"/>
            <a:chOff x="3914591" y="2840427"/>
            <a:chExt cx="757730" cy="1085102"/>
          </a:xfrm>
        </p:grpSpPr>
        <p:sp>
          <p:nvSpPr>
            <p:cNvPr id="6" name="箭头: 右 5"/>
            <p:cNvSpPr/>
            <p:nvPr userDrawn="1"/>
          </p:nvSpPr>
          <p:spPr>
            <a:xfrm>
              <a:off x="3944735" y="2932470"/>
              <a:ext cx="727586" cy="993059"/>
            </a:xfrm>
            <a:prstGeom prst="rightArrow">
              <a:avLst/>
            </a:prstGeom>
            <a:solidFill>
              <a:schemeClr val="bg1"/>
            </a:solidFill>
            <a:ln>
              <a:solidFill>
                <a:srgbClr val="394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右 6"/>
            <p:cNvSpPr/>
            <p:nvPr userDrawn="1"/>
          </p:nvSpPr>
          <p:spPr>
            <a:xfrm>
              <a:off x="3914591" y="2840427"/>
              <a:ext cx="727586" cy="993059"/>
            </a:xfrm>
            <a:prstGeom prst="rightArrow">
              <a:avLst/>
            </a:prstGeom>
            <a:solidFill>
              <a:schemeClr val="bg1"/>
            </a:solidFill>
            <a:ln>
              <a:solidFill>
                <a:srgbClr val="D32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userDrawn="1"/>
        </p:nvGrpSpPr>
        <p:grpSpPr>
          <a:xfrm>
            <a:off x="11211178" y="5835250"/>
            <a:ext cx="540077" cy="410199"/>
            <a:chOff x="288619" y="338801"/>
            <a:chExt cx="540077" cy="410199"/>
          </a:xfrm>
        </p:grpSpPr>
        <p:sp>
          <p:nvSpPr>
            <p:cNvPr id="9" name="椭圆 8"/>
            <p:cNvSpPr/>
            <p:nvPr userDrawn="1"/>
          </p:nvSpPr>
          <p:spPr>
            <a:xfrm>
              <a:off x="288619" y="569000"/>
              <a:ext cx="180000" cy="180000"/>
            </a:xfrm>
            <a:prstGeom prst="ellipse">
              <a:avLst/>
            </a:prstGeom>
            <a:solidFill>
              <a:schemeClr val="bg1"/>
            </a:solidFill>
            <a:ln>
              <a:solidFill>
                <a:srgbClr val="394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userDrawn="1"/>
          </p:nvSpPr>
          <p:spPr>
            <a:xfrm>
              <a:off x="378619" y="338801"/>
              <a:ext cx="108000" cy="108000"/>
            </a:xfrm>
            <a:prstGeom prst="ellipse">
              <a:avLst/>
            </a:prstGeom>
            <a:noFill/>
            <a:ln>
              <a:solidFill>
                <a:srgbClr val="D32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userDrawn="1"/>
          </p:nvSpPr>
          <p:spPr>
            <a:xfrm>
              <a:off x="540696" y="422552"/>
              <a:ext cx="288000" cy="288000"/>
            </a:xfrm>
            <a:prstGeom prst="ellipse">
              <a:avLst/>
            </a:prstGeom>
            <a:solidFill>
              <a:schemeClr val="bg1"/>
            </a:solidFill>
            <a:ln>
              <a:solidFill>
                <a:srgbClr val="394B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userDrawn="1"/>
          </p:nvSpPr>
          <p:spPr>
            <a:xfrm>
              <a:off x="415490" y="453158"/>
              <a:ext cx="216000" cy="216000"/>
            </a:xfrm>
            <a:prstGeom prst="ellipse">
              <a:avLst/>
            </a:prstGeom>
            <a:solidFill>
              <a:schemeClr val="bg1"/>
            </a:solidFill>
            <a:ln>
              <a:solidFill>
                <a:srgbClr val="D32F3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2C3E464-C364-470C-BB7D-B564D0790FA2}" type="datetimeFigureOut">
              <a:rPr lang="zh-CN" altLang="en-US" smtClean="0"/>
              <a:t>2023-07-27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ECD8B9-B723-4CD7-A135-824A14C6DD9F}"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2C3E464-C364-470C-BB7D-B564D0790FA2}" type="datetimeFigureOut">
              <a:rPr lang="zh-CN" altLang="en-US" smtClean="0"/>
              <a:t>2023-07-27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DECD8B9-B723-4CD7-A135-824A14C6DD9F}"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2000"/>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3E464-C364-470C-BB7D-B564D0790FA2}" type="datetimeFigureOut">
              <a:rPr lang="zh-CN" altLang="en-US" smtClean="0"/>
              <a:t>2023-07-27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ECD8B9-B723-4CD7-A135-824A14C6DD9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7.xml"/><Relationship Id="rId1" Type="http://schemas.openxmlformats.org/officeDocument/2006/relationships/tags" Target="../tags/tag1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7.xml"/><Relationship Id="rId1" Type="http://schemas.openxmlformats.org/officeDocument/2006/relationships/tags" Target="../tags/tag18.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22.xml"/><Relationship Id="rId7" Type="http://schemas.openxmlformats.org/officeDocument/2006/relationships/image" Target="../media/image17.png"/><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Layout" Target="../slideLayouts/slideLayout7.xml"/><Relationship Id="rId5" Type="http://schemas.openxmlformats.org/officeDocument/2006/relationships/tags" Target="../tags/tag24.xml"/><Relationship Id="rId10" Type="http://schemas.openxmlformats.org/officeDocument/2006/relationships/image" Target="../media/image20.png"/><Relationship Id="rId4" Type="http://schemas.openxmlformats.org/officeDocument/2006/relationships/tags" Target="../tags/tag23.xml"/><Relationship Id="rId9"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tags" Target="../tags/tag27.xml"/><Relationship Id="rId7" Type="http://schemas.openxmlformats.org/officeDocument/2006/relationships/image" Target="../media/image1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slideLayout" Target="../slideLayouts/slideLayout7.xml"/><Relationship Id="rId5" Type="http://schemas.openxmlformats.org/officeDocument/2006/relationships/tags" Target="../tags/tag29.xml"/><Relationship Id="rId10" Type="http://schemas.openxmlformats.org/officeDocument/2006/relationships/image" Target="../media/image21.png"/><Relationship Id="rId4" Type="http://schemas.openxmlformats.org/officeDocument/2006/relationships/tags" Target="../tags/tag28.xml"/><Relationship Id="rId9"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7.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897505" y="3720465"/>
            <a:ext cx="6396355" cy="685165"/>
          </a:xfrm>
          <a:prstGeom prst="rect">
            <a:avLst/>
          </a:prstGeom>
          <a:noFill/>
        </p:spPr>
        <p:txBody>
          <a:bodyPr wrap="none" rtlCol="0">
            <a:noAutofit/>
          </a:bodyPr>
          <a:lstStyle/>
          <a:p>
            <a:pPr algn="l"/>
            <a:r>
              <a:rPr sz="2800" b="1"/>
              <a:t>存在结构变化的零售商产品销售</a:t>
            </a:r>
            <a:r>
              <a:rPr sz="2800" b="1">
                <a:sym typeface="+mn-ea"/>
              </a:rPr>
              <a:t>预测</a:t>
            </a:r>
          </a:p>
        </p:txBody>
      </p:sp>
      <p:sp>
        <p:nvSpPr>
          <p:cNvPr id="4" name="文本框 3"/>
          <p:cNvSpPr txBox="1"/>
          <p:nvPr/>
        </p:nvSpPr>
        <p:spPr>
          <a:xfrm>
            <a:off x="568325" y="2566670"/>
            <a:ext cx="11093450" cy="862330"/>
          </a:xfrm>
          <a:prstGeom prst="rect">
            <a:avLst/>
          </a:prstGeom>
          <a:noFill/>
        </p:spPr>
        <p:txBody>
          <a:bodyPr wrap="none" rtlCol="0">
            <a:noAutofit/>
          </a:bodyPr>
          <a:lstStyle/>
          <a:p>
            <a:pPr algn="ctr"/>
            <a:r>
              <a:rPr lang="zh-CN" altLang="en-US" sz="3200" b="1" dirty="0">
                <a:solidFill>
                  <a:srgbClr val="27232B"/>
                </a:solidFill>
                <a:latin typeface="微软雅黑" panose="020B0503020204020204" pitchFamily="34" charset="-122"/>
                <a:ea typeface="微软雅黑" panose="020B0503020204020204" pitchFamily="34" charset="-122"/>
              </a:rPr>
              <a:t>Forecasting retailer product sales in the presence </a:t>
            </a:r>
          </a:p>
          <a:p>
            <a:pPr algn="ctr"/>
            <a:r>
              <a:rPr lang="zh-CN" altLang="en-US" sz="3200" b="1" dirty="0">
                <a:solidFill>
                  <a:srgbClr val="27232B"/>
                </a:solidFill>
                <a:latin typeface="微软雅黑" panose="020B0503020204020204" pitchFamily="34" charset="-122"/>
                <a:ea typeface="微软雅黑" panose="020B0503020204020204" pitchFamily="34" charset="-122"/>
              </a:rPr>
              <a:t>of structural change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处理结构变化的问题</a:t>
            </a:r>
          </a:p>
        </p:txBody>
      </p:sp>
      <p:sp>
        <p:nvSpPr>
          <p:cNvPr id="2" name="文本框 1"/>
          <p:cNvSpPr txBox="1"/>
          <p:nvPr/>
        </p:nvSpPr>
        <p:spPr>
          <a:xfrm>
            <a:off x="816610" y="1012190"/>
            <a:ext cx="10889615" cy="964565"/>
          </a:xfrm>
          <a:prstGeom prst="rect">
            <a:avLst/>
          </a:prstGeom>
          <a:noFill/>
        </p:spPr>
        <p:txBody>
          <a:bodyPr wrap="square" rtlCol="0">
            <a:spAutoFit/>
          </a:bodyPr>
          <a:lstStyle/>
          <a:p>
            <a:pPr marL="342900"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估计窗口组合(EWC)</a:t>
            </a:r>
          </a:p>
          <a:p>
            <a:pPr marL="800100" lvl="1"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组合了相同模型下由于估计窗口</a:t>
            </a:r>
            <a:r>
              <a:rPr lang="zh-CN" altLang="en-US">
                <a:latin typeface="微软雅黑" panose="020B0503020204020204" pitchFamily="34" charset="-122"/>
                <a:ea typeface="微软雅黑" panose="020B0503020204020204" pitchFamily="34" charset="-122"/>
                <a:sym typeface="+mn-ea"/>
              </a:rPr>
              <a:t>不同</a:t>
            </a:r>
            <a:r>
              <a:rPr lang="zh-CN" altLang="en-US">
                <a:latin typeface="微软雅黑" panose="020B0503020204020204" pitchFamily="34" charset="-122"/>
                <a:ea typeface="微软雅黑" panose="020B0503020204020204" pitchFamily="34" charset="-122"/>
              </a:rPr>
              <a:t>的预测，可以基于等权重进行组合</a:t>
            </a:r>
          </a:p>
        </p:txBody>
      </p:sp>
      <p:pic>
        <p:nvPicPr>
          <p:cNvPr id="7" name="图片 6"/>
          <p:cNvPicPr>
            <a:picLocks noChangeAspect="1"/>
          </p:cNvPicPr>
          <p:nvPr>
            <p:custDataLst>
              <p:tags r:id="rId1"/>
            </p:custDataLst>
          </p:nvPr>
        </p:nvPicPr>
        <p:blipFill>
          <a:blip r:embed="rId5"/>
          <a:stretch>
            <a:fillRect/>
          </a:stretch>
        </p:blipFill>
        <p:spPr>
          <a:xfrm>
            <a:off x="1362075" y="4288155"/>
            <a:ext cx="5310505" cy="1238250"/>
          </a:xfrm>
          <a:prstGeom prst="rect">
            <a:avLst/>
          </a:prstGeom>
        </p:spPr>
      </p:pic>
      <p:sp>
        <p:nvSpPr>
          <p:cNvPr id="8" name="文本框 7"/>
          <p:cNvSpPr txBox="1"/>
          <p:nvPr>
            <p:custDataLst>
              <p:tags r:id="rId2"/>
            </p:custDataLst>
          </p:nvPr>
        </p:nvSpPr>
        <p:spPr>
          <a:xfrm>
            <a:off x="816610" y="2110740"/>
            <a:ext cx="10889615" cy="2043430"/>
          </a:xfrm>
          <a:prstGeom prst="rect">
            <a:avLst/>
          </a:prstGeom>
          <a:noFill/>
        </p:spPr>
        <p:txBody>
          <a:bodyPr wrap="square" rtlCol="0">
            <a:spAutoFit/>
          </a:bodyPr>
          <a:lstStyle/>
          <a:p>
            <a:pPr marL="342900" indent="-342900" fontAlgn="auto">
              <a:lnSpc>
                <a:spcPct val="130000"/>
              </a:lnSpc>
              <a:spcBef>
                <a:spcPts val="600"/>
              </a:spcBef>
              <a:spcAft>
                <a:spcPts val="600"/>
              </a:spcAft>
              <a:buAutoNum type="arabicPeriod"/>
            </a:pPr>
            <a:r>
              <a:rPr lang="zh-CN" altLang="en-US">
                <a:latin typeface="微软雅黑" panose="020B0503020204020204" pitchFamily="34" charset="-122"/>
                <a:ea typeface="微软雅黑" panose="020B0503020204020204" pitchFamily="34" charset="-122"/>
              </a:rPr>
              <a:t>使用最近的ω观测来初始估计模型。估计窗口是[ T − ω + 1，T ]。ω的值可以任意选择，只要有足够的观测值来估计模型和解释变量的足够变化。</a:t>
            </a:r>
          </a:p>
          <a:p>
            <a:pPr marL="342900" indent="-342900" fontAlgn="auto">
              <a:lnSpc>
                <a:spcPct val="130000"/>
              </a:lnSpc>
              <a:spcBef>
                <a:spcPts val="600"/>
              </a:spcBef>
              <a:spcAft>
                <a:spcPts val="600"/>
              </a:spcAft>
              <a:buAutoNum type="arabicPeriod"/>
            </a:pPr>
            <a:r>
              <a:rPr lang="zh-CN" altLang="en-US">
                <a:latin typeface="微软雅黑" panose="020B0503020204020204" pitchFamily="34" charset="-122"/>
                <a:ea typeface="微软雅黑" panose="020B0503020204020204" pitchFamily="34" charset="-122"/>
              </a:rPr>
              <a:t>可以生成第一组预测，例如，y </a:t>
            </a:r>
            <a:r>
              <a:rPr lang="zh-CN" altLang="en-US" baseline="-25000">
                <a:latin typeface="微软雅黑" panose="020B0503020204020204" pitchFamily="34" charset="-122"/>
                <a:ea typeface="微软雅黑" panose="020B0503020204020204" pitchFamily="34" charset="-122"/>
              </a:rPr>
              <a:t>T + h，1</a:t>
            </a:r>
            <a:r>
              <a:rPr lang="zh-CN" altLang="en-US">
                <a:latin typeface="微软雅黑" panose="020B0503020204020204" pitchFamily="34" charset="-122"/>
                <a:ea typeface="微软雅黑" panose="020B0503020204020204" pitchFamily="34" charset="-122"/>
              </a:rPr>
              <a:t>，其中h是预测范围。我们可以添加更多的观察到估计窗口并生成第二组预测，例如，y </a:t>
            </a:r>
            <a:r>
              <a:rPr lang="zh-CN" altLang="en-US" baseline="-25000">
                <a:latin typeface="微软雅黑" panose="020B0503020204020204" pitchFamily="34" charset="-122"/>
                <a:ea typeface="微软雅黑" panose="020B0503020204020204" pitchFamily="34" charset="-122"/>
              </a:rPr>
              <a:t>T + h，2</a:t>
            </a:r>
            <a:r>
              <a:rPr lang="zh-CN" altLang="en-US">
                <a:latin typeface="微软雅黑" panose="020B0503020204020204" pitchFamily="34" charset="-122"/>
                <a:ea typeface="微软雅黑" panose="020B0503020204020204" pitchFamily="34" charset="-122"/>
              </a:rPr>
              <a:t>，依此类推，直到我们使用估计窗口[ 1，T ]估计模型并生成最后一组预测y </a:t>
            </a:r>
            <a:r>
              <a:rPr lang="zh-CN" altLang="en-US" baseline="-25000">
                <a:latin typeface="微软雅黑" panose="020B0503020204020204" pitchFamily="34" charset="-122"/>
                <a:ea typeface="微软雅黑" panose="020B0503020204020204" pitchFamily="34" charset="-122"/>
              </a:rPr>
              <a:t>T + h，T −ω+1</a:t>
            </a:r>
            <a:r>
              <a:rPr lang="zh-CN" altLang="en-US">
                <a:latin typeface="微软雅黑" panose="020B0503020204020204" pitchFamily="34" charset="-122"/>
                <a:ea typeface="微软雅黑" panose="020B0503020204020204" pitchFamily="34" charset="-122"/>
              </a:rPr>
              <a:t>。因此，我们可以通过相等地组合T −ω + 1组预测来获得最终预测。</a:t>
            </a:r>
          </a:p>
        </p:txBody>
      </p:sp>
      <p:sp>
        <p:nvSpPr>
          <p:cNvPr id="10" name="文本框 9"/>
          <p:cNvSpPr txBox="1"/>
          <p:nvPr>
            <p:custDataLst>
              <p:tags r:id="rId3"/>
            </p:custDataLst>
          </p:nvPr>
        </p:nvSpPr>
        <p:spPr>
          <a:xfrm>
            <a:off x="816610" y="5526405"/>
            <a:ext cx="10889615" cy="1170305"/>
          </a:xfrm>
          <a:prstGeom prst="rect">
            <a:avLst/>
          </a:prstGeom>
          <a:noFill/>
        </p:spPr>
        <p:txBody>
          <a:bodyPr wrap="square" rtlCol="0">
            <a:spAutoFit/>
          </a:bodyPr>
          <a:lstStyle/>
          <a:p>
            <a:pPr indent="0" fontAlgn="auto">
              <a:lnSpc>
                <a:spcPct val="130000"/>
              </a:lnSpc>
              <a:spcBef>
                <a:spcPts val="600"/>
              </a:spcBef>
              <a:spcAft>
                <a:spcPts val="600"/>
              </a:spcAft>
              <a:buNone/>
            </a:pPr>
            <a:r>
              <a:rPr lang="zh-CN" altLang="en-US">
                <a:latin typeface="微软雅黑" panose="020B0503020204020204" pitchFamily="34" charset="-122"/>
                <a:ea typeface="微软雅黑" panose="020B0503020204020204" pitchFamily="34" charset="-122"/>
              </a:rPr>
              <a:t>局限：可能承担膨胀的预测误差方差的成本。因为基于较小估计窗口的模型倾向于忽略结构变化之前的一些数据（与结构变化之后的数据相比，这些数据可能潜在地更具信息性）。因此，EWC方法试图通过在减少的预测偏差和潜在的膨胀的预测误差方差之间进行权衡来生成更准确的预测</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数据说明</a:t>
            </a:r>
          </a:p>
        </p:txBody>
      </p:sp>
      <p:sp>
        <p:nvSpPr>
          <p:cNvPr id="2" name="文本框 1"/>
          <p:cNvSpPr txBox="1"/>
          <p:nvPr/>
        </p:nvSpPr>
        <p:spPr>
          <a:xfrm>
            <a:off x="816610" y="1012190"/>
            <a:ext cx="10889615" cy="1959319"/>
          </a:xfrm>
          <a:prstGeom prst="rect">
            <a:avLst/>
          </a:prstGeom>
          <a:noFill/>
        </p:spPr>
        <p:txBody>
          <a:bodyPr wrap="square" rtlCol="0">
            <a:spAutoFit/>
          </a:bodyPr>
          <a:lstStyle/>
          <a:p>
            <a:pPr marL="342900"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SKU级别的周度数据</a:t>
            </a:r>
          </a:p>
          <a:p>
            <a:pPr marL="342900"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变量包括产品单位销量、价格、features、</a:t>
            </a:r>
            <a:r>
              <a:rPr lang="zh-CN" altLang="en-US" dirty="0">
                <a:latin typeface="微软雅黑" panose="020B0503020204020204" pitchFamily="34" charset="-122"/>
                <a:ea typeface="微软雅黑" panose="020B0503020204020204" pitchFamily="34" charset="-122"/>
                <a:sym typeface="+mn-ea"/>
              </a:rPr>
              <a:t>displays</a:t>
            </a:r>
            <a:r>
              <a:rPr lang="zh-CN" altLang="en-US" dirty="0">
                <a:latin typeface="微软雅黑" panose="020B0503020204020204" pitchFamily="34" charset="-122"/>
                <a:ea typeface="微软雅黑" panose="020B0503020204020204" pitchFamily="34" charset="-122"/>
              </a:rPr>
              <a:t>。</a:t>
            </a:r>
          </a:p>
          <a:p>
            <a:pPr marL="342900"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28家不同门店的28个产品类别，共1831个sku的各种模型的预测性能进行了初步评估。</a:t>
            </a:r>
          </a:p>
          <a:p>
            <a:pPr marL="342900" indent="-342900" fontAlgn="auto">
              <a:lnSpc>
                <a:spcPct val="130000"/>
              </a:lnSpc>
              <a:spcBef>
                <a:spcPts val="600"/>
              </a:spcBef>
              <a:spcAft>
                <a:spcPts val="600"/>
              </a:spcAft>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p:nvPr>
            <p:custDataLst>
              <p:tags r:id="rId1"/>
            </p:custDataLst>
          </p:nvPr>
        </p:nvGraphicFramePr>
        <p:xfrm>
          <a:off x="452120" y="-635"/>
          <a:ext cx="10716260" cy="5584825"/>
        </p:xfrm>
        <a:graphic>
          <a:graphicData uri="http://schemas.openxmlformats.org/drawingml/2006/table">
            <a:tbl>
              <a:tblPr/>
              <a:tblGrid>
                <a:gridCol w="1209675">
                  <a:extLst>
                    <a:ext uri="{9D8B030D-6E8A-4147-A177-3AD203B41FA5}">
                      <a16:colId xmlns:a16="http://schemas.microsoft.com/office/drawing/2014/main" val="20000"/>
                    </a:ext>
                  </a:extLst>
                </a:gridCol>
                <a:gridCol w="829945">
                  <a:extLst>
                    <a:ext uri="{9D8B030D-6E8A-4147-A177-3AD203B41FA5}">
                      <a16:colId xmlns:a16="http://schemas.microsoft.com/office/drawing/2014/main" val="20001"/>
                    </a:ext>
                  </a:extLst>
                </a:gridCol>
                <a:gridCol w="829310">
                  <a:extLst>
                    <a:ext uri="{9D8B030D-6E8A-4147-A177-3AD203B41FA5}">
                      <a16:colId xmlns:a16="http://schemas.microsoft.com/office/drawing/2014/main" val="20002"/>
                    </a:ext>
                  </a:extLst>
                </a:gridCol>
                <a:gridCol w="829945">
                  <a:extLst>
                    <a:ext uri="{9D8B030D-6E8A-4147-A177-3AD203B41FA5}">
                      <a16:colId xmlns:a16="http://schemas.microsoft.com/office/drawing/2014/main" val="20003"/>
                    </a:ext>
                  </a:extLst>
                </a:gridCol>
                <a:gridCol w="829310">
                  <a:extLst>
                    <a:ext uri="{9D8B030D-6E8A-4147-A177-3AD203B41FA5}">
                      <a16:colId xmlns:a16="http://schemas.microsoft.com/office/drawing/2014/main" val="20004"/>
                    </a:ext>
                  </a:extLst>
                </a:gridCol>
                <a:gridCol w="829945">
                  <a:extLst>
                    <a:ext uri="{9D8B030D-6E8A-4147-A177-3AD203B41FA5}">
                      <a16:colId xmlns:a16="http://schemas.microsoft.com/office/drawing/2014/main" val="20005"/>
                    </a:ext>
                  </a:extLst>
                </a:gridCol>
                <a:gridCol w="1372870">
                  <a:extLst>
                    <a:ext uri="{9D8B030D-6E8A-4147-A177-3AD203B41FA5}">
                      <a16:colId xmlns:a16="http://schemas.microsoft.com/office/drawing/2014/main" val="20006"/>
                    </a:ext>
                  </a:extLst>
                </a:gridCol>
                <a:gridCol w="796925">
                  <a:extLst>
                    <a:ext uri="{9D8B030D-6E8A-4147-A177-3AD203B41FA5}">
                      <a16:colId xmlns:a16="http://schemas.microsoft.com/office/drawing/2014/main" val="20007"/>
                    </a:ext>
                  </a:extLst>
                </a:gridCol>
                <a:gridCol w="796925">
                  <a:extLst>
                    <a:ext uri="{9D8B030D-6E8A-4147-A177-3AD203B41FA5}">
                      <a16:colId xmlns:a16="http://schemas.microsoft.com/office/drawing/2014/main" val="20008"/>
                    </a:ext>
                  </a:extLst>
                </a:gridCol>
                <a:gridCol w="797560">
                  <a:extLst>
                    <a:ext uri="{9D8B030D-6E8A-4147-A177-3AD203B41FA5}">
                      <a16:colId xmlns:a16="http://schemas.microsoft.com/office/drawing/2014/main" val="20009"/>
                    </a:ext>
                  </a:extLst>
                </a:gridCol>
                <a:gridCol w="796925">
                  <a:extLst>
                    <a:ext uri="{9D8B030D-6E8A-4147-A177-3AD203B41FA5}">
                      <a16:colId xmlns:a16="http://schemas.microsoft.com/office/drawing/2014/main" val="20010"/>
                    </a:ext>
                  </a:extLst>
                </a:gridCol>
                <a:gridCol w="796925">
                  <a:extLst>
                    <a:ext uri="{9D8B030D-6E8A-4147-A177-3AD203B41FA5}">
                      <a16:colId xmlns:a16="http://schemas.microsoft.com/office/drawing/2014/main" val="20011"/>
                    </a:ext>
                  </a:extLst>
                </a:gridCol>
              </a:tblGrid>
              <a:tr h="767715">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类别</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a:noFill/>
                    </a:lnT>
                    <a:lnB w="12700">
                      <a:solidFill>
                        <a:schemeClr val="tx1"/>
                      </a:solidFill>
                      <a:prstDash val="solid"/>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Price mean</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a:noFill/>
                    </a:lnT>
                    <a:lnB w="12700">
                      <a:solidFill>
                        <a:schemeClr val="tx1"/>
                      </a:solidFill>
                      <a:prstDash val="solid"/>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Sales mean </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a:noFill/>
                    </a:lnT>
                    <a:lnB w="12700">
                      <a:solidFill>
                        <a:schemeClr val="tx1"/>
                      </a:solidFill>
                      <a:prstDash val="solid"/>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Display percentage </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a:noFill/>
                    </a:lnT>
                    <a:lnB w="12700">
                      <a:solidFill>
                        <a:schemeClr val="tx1"/>
                      </a:solidFill>
                      <a:prstDash val="solid"/>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Feature percentage </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a:noFill/>
                    </a:lnT>
                    <a:lnB w="12700">
                      <a:solidFill>
                        <a:schemeClr val="tx1"/>
                      </a:solidFill>
                      <a:prstDash val="solid"/>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sku数量</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a:noFill/>
                    </a:lnL>
                    <a:lnR w="12700">
                      <a:solidFill>
                        <a:schemeClr val="tx1"/>
                      </a:solidFill>
                      <a:prstDash val="solid"/>
                    </a:lnR>
                    <a:lnT>
                      <a:noFill/>
                    </a:lnT>
                    <a:lnB w="12700">
                      <a:solidFill>
                        <a:schemeClr val="tx1"/>
                      </a:solidFill>
                      <a:prstDash val="solid"/>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类别</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w="12700">
                      <a:solidFill>
                        <a:schemeClr val="tx1"/>
                      </a:solidFill>
                      <a:prstDash val="solid"/>
                    </a:lnL>
                    <a:lnR>
                      <a:noFill/>
                    </a:lnR>
                    <a:lnT>
                      <a:noFill/>
                    </a:lnT>
                    <a:lnB w="12700">
                      <a:solidFill>
                        <a:schemeClr val="tx1"/>
                      </a:solidFill>
                      <a:prstDash val="solid"/>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Price mean</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a:noFill/>
                    </a:lnT>
                    <a:lnB w="12700">
                      <a:solidFill>
                        <a:schemeClr val="tx1"/>
                      </a:solidFill>
                      <a:prstDash val="solid"/>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Sales mean </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a:noFill/>
                    </a:lnT>
                    <a:lnB w="12700">
                      <a:solidFill>
                        <a:schemeClr val="tx1"/>
                      </a:solidFill>
                      <a:prstDash val="solid"/>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Display percentage </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a:noFill/>
                    </a:lnT>
                    <a:lnB w="12700">
                      <a:solidFill>
                        <a:schemeClr val="tx1"/>
                      </a:solidFill>
                      <a:prstDash val="solid"/>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Feature percentage </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a:noFill/>
                    </a:lnT>
                    <a:lnB w="12700">
                      <a:solidFill>
                        <a:schemeClr val="tx1"/>
                      </a:solidFill>
                      <a:prstDash val="solid"/>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sku数量</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a:noFill/>
                    </a:lnL>
                    <a:lnR>
                      <a:noFill/>
                    </a:lnR>
                    <a:lnT>
                      <a:noFill/>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344170">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啤酒</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w="12700">
                      <a:solidFill>
                        <a:schemeClr val="tx1"/>
                      </a:solidFill>
                      <a:prstDash val="solid"/>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8.3</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w="12700">
                      <a:solidFill>
                        <a:schemeClr val="tx1"/>
                      </a:solidFill>
                      <a:prstDash val="solid"/>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20.6</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w="12700">
                      <a:solidFill>
                        <a:schemeClr val="tx1"/>
                      </a:solidFill>
                      <a:prstDash val="solid"/>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13.90%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w="12700">
                      <a:solidFill>
                        <a:schemeClr val="tx1"/>
                      </a:solidFill>
                      <a:prstDash val="solid"/>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4.00%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w="12700">
                      <a:solidFill>
                        <a:schemeClr val="tx1"/>
                      </a:solidFill>
                      <a:prstDash val="solid"/>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169</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w="6350" cap="flat" cmpd="sng">
                      <a:solidFill>
                        <a:srgbClr val="000000"/>
                      </a:solidFill>
                      <a:prstDash val="solid"/>
                      <a:headEnd type="none" w="med" len="med"/>
                      <a:tailEnd type="none" w="med" len="med"/>
                    </a:lnR>
                    <a:lnT w="12700">
                      <a:solidFill>
                        <a:schemeClr val="tx1"/>
                      </a:solidFill>
                      <a:prstDash val="solid"/>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蛋黄酱</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a:noFill/>
                    </a:lnR>
                    <a:lnT w="12700">
                      <a:solidFill>
                        <a:schemeClr val="tx1"/>
                      </a:solidFill>
                      <a:prstDash val="solid"/>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3</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w="12700">
                      <a:solidFill>
                        <a:schemeClr val="tx1"/>
                      </a:solidFill>
                      <a:prstDash val="solid"/>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79.7</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w="12700">
                      <a:solidFill>
                        <a:schemeClr val="tx1"/>
                      </a:solidFill>
                      <a:prstDash val="solid"/>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3.00%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w="12700">
                      <a:solidFill>
                        <a:schemeClr val="tx1"/>
                      </a:solidFill>
                      <a:prstDash val="solid"/>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0.40%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w="12700">
                      <a:solidFill>
                        <a:schemeClr val="tx1"/>
                      </a:solidFill>
                      <a:prstDash val="solid"/>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22</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cap="flat">
                      <a:noFill/>
                    </a:lnR>
                    <a:lnT w="12700">
                      <a:solidFill>
                        <a:schemeClr val="tx1"/>
                      </a:solidFill>
                      <a:prstDash val="solid"/>
                    </a:lnT>
                    <a:lnB cap="flat">
                      <a:noFill/>
                    </a:lnB>
                    <a:lnTlToBr>
                      <a:noFill/>
                    </a:lnTlToBr>
                    <a:lnBlToTr>
                      <a:noFill/>
                    </a:lnBlToTr>
                    <a:noFill/>
                  </a:tcPr>
                </a:tc>
                <a:extLst>
                  <a:ext uri="{0D108BD9-81ED-4DB2-BD59-A6C34878D82A}">
                    <a16:rowId xmlns:a16="http://schemas.microsoft.com/office/drawing/2014/main" val="10001"/>
                  </a:ext>
                </a:extLst>
              </a:tr>
              <a:tr h="344170">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刀片</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8.1</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14.6</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7.40%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2.20%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22</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牛奶</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2.5</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222.3</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2.10%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1.80%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30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44170">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碳酸饮料</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2.1</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113.6</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26.80%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15.60%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82</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芥末和番茄酱</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2.1</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64.5</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5.30%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0.90%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22</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43535">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香烟</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22.3</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22.2</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0.00%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0.80%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203</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花生酱</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3.7</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34.2</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3.20%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0.60%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15</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344170">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咖啡</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5.2</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14.5</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5.20%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2.90%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86</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照片</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7.2</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9.2</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4.60%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5.10%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13</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44170">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冷麦片</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3.5</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70.7</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4.00%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18.10%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125</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咸零食</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2.3</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50.9</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6.70%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5.00%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101</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344170">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除臭剂</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2.7</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6.9</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4.10%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5.20%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126</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洗发水</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3.5</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9.9</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12.80%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7.10%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70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343535">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面部组织</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2.1</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75.8</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0.30%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11.70%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6</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汤</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1.5</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61.6</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1.20%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9.70%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139</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8"/>
                  </a:ext>
                </a:extLst>
              </a:tr>
              <a:tr h="344170">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冷冻晚餐</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43.8</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5.30%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23.70%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87</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意大利面酱</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2.4</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39.1</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1.60%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6.50%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52</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9"/>
                  </a:ext>
                </a:extLst>
              </a:tr>
              <a:tr h="344805">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冷冻披萨</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3.4</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31.2</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8.90%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9.10%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147</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糖替代品</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2.8</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14.5</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0.10%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1.40%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0"/>
                  </a:ext>
                </a:extLst>
              </a:tr>
              <a:tr h="344170">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家用清洁剂</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2.5</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29.9</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0.30%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3.60%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18</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卫生纸</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5.4</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89.1</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4.30%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8.30%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1"/>
                  </a:ext>
                </a:extLst>
              </a:tr>
              <a:tr h="343535">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热狗</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4</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68.6</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13.20%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15.60%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35</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牙刷</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2.6</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8.7</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3.10%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6.30%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28</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2"/>
                  </a:ext>
                </a:extLst>
              </a:tr>
              <a:tr h="344170">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洗衣粉</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8.8</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28.9</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2.30%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8.80%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57</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牙膏</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2.8</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35.5</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11.00%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12.50%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25</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3"/>
                  </a:ext>
                </a:extLst>
              </a:tr>
              <a:tr h="344170">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rPr>
                        <a:t>人造奶油/黄油</a:t>
                      </a:r>
                      <a:endParaRPr lang="en-US" altLang="en-US" sz="1400" b="0">
                        <a:solidFill>
                          <a:srgbClr val="000000"/>
                        </a:solidFill>
                        <a:latin typeface="微软雅黑" panose="020B0503020204020204" pitchFamily="34" charset="-122"/>
                        <a:ea typeface="微软雅黑" panose="020B0503020204020204" pitchFamily="34" charset="-122"/>
                        <a:cs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2</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71.4</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0.10%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6.30%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36</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w="6350" cap="flat" cmpd="sng">
                      <a:solidFill>
                        <a:srgbClr val="000000"/>
                      </a:solidFill>
                      <a:prstDash val="solid"/>
                      <a:headEnd type="none" w="med" len="med"/>
                      <a:tailEnd type="none" w="med" len="med"/>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酸奶</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1.1</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115.1</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0.70%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6.30%</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a:noFill/>
                    </a:lnR>
                    <a:lnT cap="flat">
                      <a:noFill/>
                    </a:lnT>
                    <a:lnB cap="flat">
                      <a:noFill/>
                    </a:lnB>
                    <a:lnTlToBr>
                      <a:noFill/>
                    </a:lnTlToBr>
                    <a:lnBlToTr>
                      <a:noFill/>
                    </a:lnBlToTr>
                    <a:noFill/>
                  </a:tcPr>
                </a:tc>
                <a:tc>
                  <a:txBody>
                    <a:bodyPr/>
                    <a:lstStyle/>
                    <a:p>
                      <a:pPr indent="0" algn="ctr">
                        <a:buNone/>
                      </a:pPr>
                      <a:r>
                        <a:rPr lang="en-US" sz="1400" b="0">
                          <a:solidFill>
                            <a:srgbClr val="000000"/>
                          </a:solidFill>
                          <a:latin typeface="微软雅黑" panose="020B0503020204020204" pitchFamily="34" charset="-122"/>
                          <a:ea typeface="微软雅黑" panose="020B0503020204020204" pitchFamily="34" charset="-122"/>
                        </a:rPr>
                        <a:t>75</a:t>
                      </a:r>
                      <a:endParaRPr lang="en-US" altLang="en-US" sz="1400" b="0">
                        <a:solidFill>
                          <a:srgbClr val="000000"/>
                        </a:solidFill>
                        <a:latin typeface="微软雅黑" panose="020B0503020204020204" pitchFamily="34" charset="-122"/>
                        <a:ea typeface="微软雅黑" panose="020B0503020204020204" pitchFamily="3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4"/>
                  </a:ext>
                </a:extLst>
              </a:tr>
            </a:tbl>
          </a:graphicData>
        </a:graphic>
      </p:graphicFrame>
      <p:sp>
        <p:nvSpPr>
          <p:cNvPr id="6" name="文本框 5"/>
          <p:cNvSpPr txBox="1"/>
          <p:nvPr/>
        </p:nvSpPr>
        <p:spPr>
          <a:xfrm>
            <a:off x="394970" y="5584190"/>
            <a:ext cx="10549255" cy="1170305"/>
          </a:xfrm>
          <a:prstGeom prst="rect">
            <a:avLst/>
          </a:prstGeom>
          <a:noFill/>
        </p:spPr>
        <p:txBody>
          <a:bodyPr wrap="square" rtlCol="0" anchor="t">
            <a:spAutoFit/>
          </a:bodyPr>
          <a:lstStyle/>
          <a:p>
            <a:pPr indent="0" fontAlgn="auto">
              <a:lnSpc>
                <a:spcPct val="130000"/>
              </a:lnSpc>
            </a:pPr>
            <a:r>
              <a:rPr 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“销售平均值”表示特定商店的类别的所有SKU的平均单位销售额</a:t>
            </a:r>
          </a:p>
          <a:p>
            <a:pPr indent="0" fontAlgn="auto">
              <a:lnSpc>
                <a:spcPct val="130000"/>
              </a:lnSpc>
            </a:pPr>
            <a:r>
              <a:rPr 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Display percentage </a:t>
            </a:r>
            <a:r>
              <a:rPr lang="zh-CN" altLang="en-US">
                <a:latin typeface="微软雅黑" panose="020B0503020204020204" pitchFamily="34" charset="-122"/>
                <a:ea typeface="微软雅黑" panose="020B0503020204020204" pitchFamily="34" charset="-122"/>
                <a:cs typeface="微软雅黑" panose="020B0503020204020204" pitchFamily="34" charset="-122"/>
              </a:rPr>
              <a:t>和</a:t>
            </a:r>
            <a:r>
              <a:rPr lang="en-US">
                <a:solidFill>
                  <a:srgbClr val="000000"/>
                </a:solidFill>
                <a:latin typeface="微软雅黑" panose="020B0503020204020204" pitchFamily="34" charset="-122"/>
                <a:ea typeface="微软雅黑" panose="020B0503020204020204" pitchFamily="34" charset="-122"/>
                <a:cs typeface="微软雅黑" panose="020B0503020204020204" pitchFamily="34" charset="-122"/>
                <a:sym typeface="+mn-ea"/>
              </a:rPr>
              <a:t>Feature percentage </a:t>
            </a:r>
            <a:r>
              <a:rPr lang="zh-CN" altLang="en-US">
                <a:latin typeface="微软雅黑" panose="020B0503020204020204" pitchFamily="34" charset="-122"/>
                <a:ea typeface="微软雅黑" panose="020B0503020204020204" pitchFamily="34" charset="-122"/>
                <a:cs typeface="微软雅黑" panose="020B0503020204020204" pitchFamily="34" charset="-122"/>
              </a:rPr>
              <a:t>分别表示在202周时间段内焦点产品被宣传用于</a:t>
            </a:r>
            <a:r>
              <a:rPr lang="en-US" altLang="zh-CN">
                <a:latin typeface="微软雅黑" panose="020B0503020204020204" pitchFamily="34" charset="-122"/>
                <a:ea typeface="微软雅黑" panose="020B0503020204020204" pitchFamily="34" charset="-122"/>
                <a:cs typeface="微软雅黑" panose="020B0503020204020204" pitchFamily="34" charset="-122"/>
              </a:rPr>
              <a:t>display</a:t>
            </a:r>
            <a:r>
              <a:rPr lang="zh-CN" altLang="en-US">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a:latin typeface="微软雅黑" panose="020B0503020204020204" pitchFamily="34" charset="-122"/>
                <a:ea typeface="微软雅黑" panose="020B0503020204020204" pitchFamily="34" charset="-122"/>
                <a:cs typeface="微软雅黑" panose="020B0503020204020204" pitchFamily="34" charset="-122"/>
              </a:rPr>
              <a:t>feature</a:t>
            </a:r>
            <a:r>
              <a:rPr lang="zh-CN" altLang="en-US">
                <a:latin typeface="微软雅黑" panose="020B0503020204020204" pitchFamily="34" charset="-122"/>
                <a:ea typeface="微软雅黑" panose="020B0503020204020204" pitchFamily="34" charset="-122"/>
                <a:cs typeface="微软雅黑" panose="020B0503020204020204" pitchFamily="34" charset="-122"/>
              </a:rPr>
              <a:t>的周数百分比。</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3"/>
          <a:stretch>
            <a:fillRect/>
          </a:stretch>
        </p:blipFill>
        <p:spPr>
          <a:xfrm>
            <a:off x="1167765" y="266065"/>
            <a:ext cx="9857105" cy="3872865"/>
          </a:xfrm>
          <a:prstGeom prst="rect">
            <a:avLst/>
          </a:prstGeom>
        </p:spPr>
      </p:pic>
      <p:sp>
        <p:nvSpPr>
          <p:cNvPr id="5" name="文本框 4"/>
          <p:cNvSpPr txBox="1"/>
          <p:nvPr/>
        </p:nvSpPr>
        <p:spPr>
          <a:xfrm>
            <a:off x="3048635" y="4244340"/>
            <a:ext cx="6096000" cy="368300"/>
          </a:xfrm>
          <a:prstGeom prst="rect">
            <a:avLst/>
          </a:prstGeom>
          <a:noFill/>
        </p:spPr>
        <p:txBody>
          <a:bodyPr wrap="square" rtlCol="0" anchor="t">
            <a:spAutoFit/>
          </a:bodyPr>
          <a:lstStyle/>
          <a:p>
            <a:pPr algn="ctr"/>
            <a:r>
              <a:rPr lang="zh-CN" altLang="en-US">
                <a:latin typeface="微软雅黑" panose="020B0503020204020204" pitchFamily="34" charset="-122"/>
                <a:ea typeface="微软雅黑" panose="020B0503020204020204" pitchFamily="34" charset="-122"/>
                <a:cs typeface="微软雅黑" panose="020B0503020204020204" pitchFamily="34" charset="-122"/>
              </a:rPr>
              <a:t>Beer类别中SKU的级别数据</a:t>
            </a:r>
          </a:p>
        </p:txBody>
      </p:sp>
      <p:sp>
        <p:nvSpPr>
          <p:cNvPr id="6" name="文本框 5"/>
          <p:cNvSpPr txBox="1"/>
          <p:nvPr/>
        </p:nvSpPr>
        <p:spPr>
          <a:xfrm>
            <a:off x="1167765" y="4947920"/>
            <a:ext cx="9856470" cy="810260"/>
          </a:xfrm>
          <a:prstGeom prst="rect">
            <a:avLst/>
          </a:prstGeom>
          <a:noFill/>
        </p:spPr>
        <p:txBody>
          <a:bodyPr wrap="square" rtlCol="0" anchor="t">
            <a:spAutoFit/>
          </a:bodyPr>
          <a:lstStyle/>
          <a:p>
            <a:pPr indent="0" fontAlgn="auto">
              <a:lnSpc>
                <a:spcPct val="13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week 1表示2001年的第一周。日历上的活动包括万圣节、感恩节、圣诞节、元旦、总统日、复活节、阵亡将士纪念日、7月4日和劳动节。促销活动包括</a:t>
            </a:r>
            <a:r>
              <a:rPr lang="en-US" altLang="zh-CN">
                <a:latin typeface="微软雅黑" panose="020B0503020204020204" pitchFamily="34" charset="-122"/>
                <a:ea typeface="微软雅黑" panose="020B0503020204020204" pitchFamily="34" charset="-122"/>
                <a:cs typeface="微软雅黑" panose="020B0503020204020204" pitchFamily="34" charset="-122"/>
              </a:rPr>
              <a:t>feature</a:t>
            </a:r>
            <a:r>
              <a:rPr lang="zh-CN" altLang="en-US">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a:latin typeface="微软雅黑" panose="020B0503020204020204" pitchFamily="34" charset="-122"/>
                <a:ea typeface="微软雅黑" panose="020B0503020204020204" pitchFamily="34" charset="-122"/>
                <a:cs typeface="微软雅黑" panose="020B0503020204020204" pitchFamily="34" charset="-122"/>
              </a:rPr>
              <a:t>display</a:t>
            </a:r>
            <a:r>
              <a:rPr lang="zh-CN" altLang="en-US">
                <a:latin typeface="微软雅黑" panose="020B0503020204020204" pitchFamily="34" charset="-122"/>
                <a:ea typeface="微软雅黑" panose="020B0503020204020204" pitchFamily="34" charset="-122"/>
                <a:cs typeface="微软雅黑" panose="020B0503020204020204" pitchFamily="34" charset="-122"/>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3"/>
          <a:stretch>
            <a:fillRect/>
          </a:stretch>
        </p:blipFill>
        <p:spPr>
          <a:xfrm>
            <a:off x="816610" y="3235960"/>
            <a:ext cx="5760720" cy="1417320"/>
          </a:xfrm>
          <a:prstGeom prst="rect">
            <a:avLst/>
          </a:prstGeom>
        </p:spPr>
      </p:pic>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预测方法</a:t>
            </a:r>
          </a:p>
        </p:txBody>
      </p:sp>
      <p:sp>
        <p:nvSpPr>
          <p:cNvPr id="2" name="文本框 1"/>
          <p:cNvSpPr txBox="1"/>
          <p:nvPr/>
        </p:nvSpPr>
        <p:spPr>
          <a:xfrm>
            <a:off x="816610" y="878205"/>
            <a:ext cx="10889615" cy="2711450"/>
          </a:xfrm>
          <a:prstGeom prst="rect">
            <a:avLst/>
          </a:prstGeom>
          <a:noFill/>
        </p:spPr>
        <p:txBody>
          <a:bodyPr wrap="square" rtlCol="0">
            <a:spAutoFit/>
          </a:bodyPr>
          <a:lstStyle/>
          <a:p>
            <a:pPr marL="342900"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两种方法，三个阶段</a:t>
            </a:r>
          </a:p>
          <a:p>
            <a:pPr marL="342900"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第一阶段</a:t>
            </a:r>
          </a:p>
          <a:p>
            <a:pPr indent="0" fontAlgn="auto">
              <a:lnSpc>
                <a:spcPct val="130000"/>
              </a:lnSpc>
              <a:spcBef>
                <a:spcPts val="600"/>
              </a:spcBef>
              <a:spcAft>
                <a:spcPts val="600"/>
              </a:spcAft>
              <a:buNone/>
            </a:pPr>
            <a:r>
              <a:rPr lang="zh-CN" altLang="en-US">
                <a:solidFill>
                  <a:srgbClr val="FF0000"/>
                </a:solidFill>
                <a:latin typeface="微软雅黑" panose="020B0503020204020204" pitchFamily="34" charset="-122"/>
                <a:ea typeface="微软雅黑" panose="020B0503020204020204" pitchFamily="34" charset="-122"/>
              </a:rPr>
              <a:t>确定产品类别内焦点产品最相关的竞争解释变量</a:t>
            </a:r>
            <a:r>
              <a:rPr lang="zh-CN" altLang="en-US">
                <a:latin typeface="微软雅黑" panose="020B0503020204020204" pitchFamily="34" charset="-122"/>
                <a:ea typeface="微软雅黑" panose="020B0503020204020204" pitchFamily="34" charset="-122"/>
              </a:rPr>
              <a:t>。在实践中，杂货零售商通常在一个产品类别中销售数百个sku。这就导致了焦点产品的数百个潜在的竞争性解释变量。将所有的变量合并到模型中很容易使模型过拟合，使估计任务变得不可行。</a:t>
            </a:r>
          </a:p>
          <a:p>
            <a:pPr indent="0" fontAlgn="auto">
              <a:lnSpc>
                <a:spcPct val="130000"/>
              </a:lnSpc>
              <a:spcBef>
                <a:spcPts val="600"/>
              </a:spcBef>
              <a:spcAft>
                <a:spcPts val="600"/>
              </a:spcAft>
              <a:buNone/>
            </a:pPr>
            <a:r>
              <a:rPr lang="zh-CN" altLang="en-US">
                <a:latin typeface="微软雅黑" panose="020B0503020204020204" pitchFamily="34" charset="-122"/>
                <a:ea typeface="微软雅黑" panose="020B0503020204020204" pitchFamily="34" charset="-122"/>
              </a:rPr>
              <a:t>使用</a:t>
            </a:r>
            <a:r>
              <a:rPr lang="zh-CN" altLang="en-US">
                <a:solidFill>
                  <a:srgbClr val="FF0000"/>
                </a:solidFill>
                <a:latin typeface="微软雅黑" panose="020B0503020204020204" pitchFamily="34" charset="-122"/>
                <a:ea typeface="微软雅黑" panose="020B0503020204020204" pitchFamily="34" charset="-122"/>
              </a:rPr>
              <a:t>最小绝对收缩和选择算子(LASSO)程序</a:t>
            </a:r>
            <a:r>
              <a:rPr lang="zh-CN" altLang="en-US">
                <a:latin typeface="微软雅黑" panose="020B0503020204020204" pitchFamily="34" charset="-122"/>
                <a:ea typeface="微软雅黑" panose="020B0503020204020204" pitchFamily="34" charset="-122"/>
              </a:rPr>
              <a:t>选择最相关的有竞争力的解释变量。为每个SKU构建如下模型:</a:t>
            </a:r>
          </a:p>
        </p:txBody>
      </p:sp>
      <p:sp>
        <p:nvSpPr>
          <p:cNvPr id="5" name="文本框 4"/>
          <p:cNvSpPr txBox="1"/>
          <p:nvPr/>
        </p:nvSpPr>
        <p:spPr>
          <a:xfrm>
            <a:off x="978535" y="4303395"/>
            <a:ext cx="9869170" cy="1889760"/>
          </a:xfrm>
          <a:prstGeom prst="rect">
            <a:avLst/>
          </a:prstGeom>
          <a:noFill/>
        </p:spPr>
        <p:txBody>
          <a:bodyPr wrap="square" rtlCol="0" anchor="t">
            <a:spAutoFit/>
          </a:bodyPr>
          <a:lstStyle/>
          <a:p>
            <a:pPr indent="0" fontAlgn="auto">
              <a:lnSpc>
                <a:spcPct val="13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其中ln（y</a:t>
            </a:r>
            <a:r>
              <a:rPr lang="zh-CN" altLang="en-US" baseline="-25000">
                <a:latin typeface="微软雅黑" panose="020B0503020204020204" pitchFamily="34" charset="-122"/>
                <a:ea typeface="微软雅黑" panose="020B0503020204020204" pitchFamily="34" charset="-122"/>
                <a:cs typeface="微软雅黑" panose="020B0503020204020204" pitchFamily="34" charset="-122"/>
              </a:rPr>
              <a:t> 0</a:t>
            </a:r>
            <a:r>
              <a:rPr lang="zh-CN" altLang="en-US">
                <a:latin typeface="微软雅黑" panose="020B0503020204020204" pitchFamily="34" charset="-122"/>
                <a:ea typeface="微软雅黑" panose="020B0503020204020204" pitchFamily="34" charset="-122"/>
                <a:cs typeface="微软雅黑" panose="020B0503020204020204" pitchFamily="34" charset="-122"/>
              </a:rPr>
              <a:t>，t）表示商店在第t周的焦点产品的对数销售。X是解释变量的矩阵，包括同一产品类别中所有产品的价格，</a:t>
            </a:r>
            <a:r>
              <a:rPr lang="en-US" altLang="zh-CN">
                <a:latin typeface="微软雅黑" panose="020B0503020204020204" pitchFamily="34" charset="-122"/>
                <a:ea typeface="微软雅黑" panose="020B0503020204020204" pitchFamily="34" charset="-122"/>
                <a:cs typeface="微软雅黑" panose="020B0503020204020204" pitchFamily="34" charset="-122"/>
              </a:rPr>
              <a:t>features</a:t>
            </a:r>
            <a:r>
              <a:rPr lang="zh-CN" altLang="en-US">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a:latin typeface="微软雅黑" panose="020B0503020204020204" pitchFamily="34" charset="-122"/>
                <a:ea typeface="微软雅黑" panose="020B0503020204020204" pitchFamily="34" charset="-122"/>
                <a:cs typeface="微软雅黑" panose="020B0503020204020204" pitchFamily="34" charset="-122"/>
              </a:rPr>
              <a:t>displays</a:t>
            </a:r>
            <a:r>
              <a:rPr lang="zh-CN" altLang="en-US">
                <a:latin typeface="微软雅黑" panose="020B0503020204020204" pitchFamily="34" charset="-122"/>
                <a:ea typeface="微软雅黑" panose="020B0503020204020204" pitchFamily="34" charset="-122"/>
                <a:cs typeface="微软雅黑" panose="020B0503020204020204" pitchFamily="34" charset="-122"/>
              </a:rPr>
              <a:t>。u表示误差项。β表示参数系数的向量。N是类别的SKU总数。η</a:t>
            </a:r>
            <a:r>
              <a:rPr lang="zh-CN" altLang="en-US" baseline="-25000">
                <a:latin typeface="微软雅黑" panose="020B0503020204020204" pitchFamily="34" charset="-122"/>
                <a:ea typeface="微软雅黑" panose="020B0503020204020204" pitchFamily="34" charset="-122"/>
                <a:cs typeface="微软雅黑" panose="020B0503020204020204" pitchFamily="34" charset="-122"/>
              </a:rPr>
              <a:t> </a:t>
            </a:r>
            <a:r>
              <a:rPr lang="en-US" altLang="zh-CN" baseline="-25000">
                <a:latin typeface="微软雅黑" panose="020B0503020204020204" pitchFamily="34" charset="-122"/>
                <a:ea typeface="微软雅黑" panose="020B0503020204020204" pitchFamily="34" charset="-122"/>
                <a:cs typeface="微软雅黑" panose="020B0503020204020204" pitchFamily="34" charset="-122"/>
              </a:rPr>
              <a:t>0</a:t>
            </a:r>
            <a:r>
              <a:rPr lang="zh-CN" altLang="en-US">
                <a:latin typeface="微软雅黑" panose="020B0503020204020204" pitchFamily="34" charset="-122"/>
                <a:ea typeface="微软雅黑" panose="020B0503020204020204" pitchFamily="34" charset="-122"/>
                <a:cs typeface="微软雅黑" panose="020B0503020204020204" pitchFamily="34" charset="-122"/>
              </a:rPr>
              <a:t>是收缩因子。</a:t>
            </a:r>
          </a:p>
          <a:p>
            <a:pPr indent="0" fontAlgn="auto">
              <a:lnSpc>
                <a:spcPct val="130000"/>
              </a:lnSpc>
            </a:pPr>
            <a:r>
              <a:rPr lang="zh-CN" altLang="en-US">
                <a:latin typeface="微软雅黑" panose="020B0503020204020204" pitchFamily="34" charset="-122"/>
                <a:ea typeface="微软雅黑" panose="020B0503020204020204" pitchFamily="34" charset="-122"/>
                <a:cs typeface="微软雅黑" panose="020B0503020204020204" pitchFamily="34" charset="-122"/>
              </a:rPr>
              <a:t>LASSO过程对模型的参数系数的绝对值的总和施加约束。将它们的参数系数推向零来移除不太相关的解释变量。我们使用基于10倍交叉验证的收缩因子来控制模型简化过程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预测方法</a:t>
            </a:r>
          </a:p>
        </p:txBody>
      </p:sp>
      <p:pic>
        <p:nvPicPr>
          <p:cNvPr id="6" name="图片 5"/>
          <p:cNvPicPr>
            <a:picLocks noChangeAspect="1"/>
          </p:cNvPicPr>
          <p:nvPr>
            <p:custDataLst>
              <p:tags r:id="rId1"/>
            </p:custDataLst>
          </p:nvPr>
        </p:nvPicPr>
        <p:blipFill>
          <a:blip r:embed="rId3"/>
          <a:stretch>
            <a:fillRect/>
          </a:stretch>
        </p:blipFill>
        <p:spPr>
          <a:xfrm>
            <a:off x="6304915" y="171450"/>
            <a:ext cx="5779135" cy="4122420"/>
          </a:xfrm>
          <a:prstGeom prst="rect">
            <a:avLst/>
          </a:prstGeom>
        </p:spPr>
      </p:pic>
      <p:sp>
        <p:nvSpPr>
          <p:cNvPr id="2" name="文本框 1"/>
          <p:cNvSpPr txBox="1"/>
          <p:nvPr/>
        </p:nvSpPr>
        <p:spPr>
          <a:xfrm>
            <a:off x="816610" y="878205"/>
            <a:ext cx="6128385" cy="4665345"/>
          </a:xfrm>
          <a:prstGeom prst="rect">
            <a:avLst/>
          </a:prstGeom>
          <a:noFill/>
        </p:spPr>
        <p:txBody>
          <a:bodyPr wrap="square" rtlCol="0">
            <a:spAutoFit/>
          </a:bodyPr>
          <a:lstStyle/>
          <a:p>
            <a:pPr marL="342900" indent="-342900" fontAlgn="auto">
              <a:lnSpc>
                <a:spcPct val="130000"/>
              </a:lnSpc>
              <a:spcBef>
                <a:spcPts val="600"/>
              </a:spcBef>
              <a:spcAft>
                <a:spcPts val="600"/>
              </a:spcAft>
              <a:buFont typeface="Arial" panose="020B0604020202020204" pitchFamily="34" charset="0"/>
              <a:buChar char="•"/>
            </a:pPr>
            <a:r>
              <a:rPr lang="zh-CN" altLang="en-US">
                <a:solidFill>
                  <a:schemeClr val="tx1"/>
                </a:solidFill>
                <a:latin typeface="微软雅黑" panose="020B0503020204020204" pitchFamily="34" charset="-122"/>
                <a:ea typeface="微软雅黑" panose="020B0503020204020204" pitchFamily="34" charset="-122"/>
              </a:rPr>
              <a:t>第二阶段</a:t>
            </a:r>
          </a:p>
          <a:p>
            <a:pPr indent="0" fontAlgn="auto">
              <a:lnSpc>
                <a:spcPct val="130000"/>
              </a:lnSpc>
              <a:spcBef>
                <a:spcPts val="600"/>
              </a:spcBef>
              <a:spcAft>
                <a:spcPts val="600"/>
              </a:spcAft>
              <a:buNone/>
            </a:pPr>
            <a:r>
              <a:rPr lang="zh-CN" altLang="en-US">
                <a:latin typeface="微软雅黑" panose="020B0503020204020204" pitchFamily="34" charset="-122"/>
                <a:ea typeface="微软雅黑" panose="020B0503020204020204" pitchFamily="34" charset="-122"/>
                <a:sym typeface="+mn-ea"/>
              </a:rPr>
              <a:t>基于在第一阶段期间由LASSO程序保留的变量，</a:t>
            </a:r>
            <a:r>
              <a:rPr lang="zh-CN" altLang="en-US">
                <a:solidFill>
                  <a:schemeClr val="tx1"/>
                </a:solidFill>
                <a:latin typeface="微软雅黑" panose="020B0503020204020204" pitchFamily="34" charset="-122"/>
                <a:ea typeface="微软雅黑" panose="020B0503020204020204" pitchFamily="34" charset="-122"/>
              </a:rPr>
              <a:t>构建了</a:t>
            </a:r>
            <a:r>
              <a:rPr lang="zh-CN" altLang="en-US">
                <a:solidFill>
                  <a:srgbClr val="FF0000"/>
                </a:solidFill>
                <a:latin typeface="微软雅黑" panose="020B0503020204020204" pitchFamily="34" charset="-122"/>
                <a:ea typeface="微软雅黑" panose="020B0503020204020204" pitchFamily="34" charset="-122"/>
              </a:rPr>
              <a:t>广义自回归分布滞后（ADL）模型</a:t>
            </a:r>
            <a:r>
              <a:rPr lang="zh-CN" altLang="en-US">
                <a:solidFill>
                  <a:schemeClr val="tx1"/>
                </a:solidFill>
                <a:latin typeface="微软雅黑" panose="020B0503020204020204" pitchFamily="34" charset="-122"/>
                <a:ea typeface="微软雅黑" panose="020B0503020204020204" pitchFamily="34" charset="-122"/>
              </a:rPr>
              <a:t>。</a:t>
            </a:r>
          </a:p>
          <a:p>
            <a:pPr marL="742950" lvl="1" indent="-285750" fontAlgn="auto">
              <a:lnSpc>
                <a:spcPct val="130000"/>
              </a:lnSpc>
              <a:spcBef>
                <a:spcPts val="600"/>
              </a:spcBef>
              <a:spcAft>
                <a:spcPts val="600"/>
              </a:spcAft>
              <a:buFont typeface="Arial" panose="020B0604020202020204" pitchFamily="34" charset="0"/>
              <a:buChar char="•"/>
            </a:pPr>
            <a:r>
              <a:rPr lang="zh-CN" altLang="en-US" sz="1600">
                <a:solidFill>
                  <a:schemeClr val="tx1"/>
                </a:solidFill>
                <a:latin typeface="微软雅黑" panose="020B0503020204020204" pitchFamily="34" charset="-122"/>
                <a:ea typeface="微软雅黑" panose="020B0503020204020204" pitchFamily="34" charset="-122"/>
              </a:rPr>
              <a:t>LASSO方法的</a:t>
            </a:r>
            <a:r>
              <a:rPr lang="zh-CN" altLang="en-US" sz="1600">
                <a:solidFill>
                  <a:srgbClr val="FF0000"/>
                </a:solidFill>
                <a:latin typeface="微软雅黑" panose="020B0503020204020204" pitchFamily="34" charset="-122"/>
                <a:ea typeface="微软雅黑" panose="020B0503020204020204" pitchFamily="34" charset="-122"/>
              </a:rPr>
              <a:t>局限性</a:t>
            </a:r>
            <a:r>
              <a:rPr lang="zh-CN" altLang="en-US" sz="1600">
                <a:solidFill>
                  <a:schemeClr val="tx1"/>
                </a:solidFill>
                <a:latin typeface="微软雅黑" panose="020B0503020204020204" pitchFamily="34" charset="-122"/>
                <a:ea typeface="微软雅黑" panose="020B0503020204020204" pitchFamily="34" charset="-122"/>
              </a:rPr>
              <a:t>在于，它可能潜在地错过重要变量，特别是在高度共线性的条件下。以前的研究表明，产品销售通常主要受产品本身的价格和促销活动的影响。</a:t>
            </a:r>
          </a:p>
          <a:p>
            <a:pPr marL="742950" lvl="1" indent="-285750" fontAlgn="auto">
              <a:lnSpc>
                <a:spcPct val="130000"/>
              </a:lnSpc>
              <a:spcBef>
                <a:spcPts val="600"/>
              </a:spcBef>
              <a:spcAft>
                <a:spcPts val="600"/>
              </a:spcAft>
              <a:buFont typeface="Arial" panose="020B0604020202020204" pitchFamily="34" charset="0"/>
              <a:buChar char="•"/>
            </a:pPr>
            <a:r>
              <a:rPr lang="zh-CN" altLang="en-US" sz="1600">
                <a:solidFill>
                  <a:schemeClr val="tx1"/>
                </a:solidFill>
                <a:latin typeface="微软雅黑" panose="020B0503020204020204" pitchFamily="34" charset="-122"/>
                <a:ea typeface="微软雅黑" panose="020B0503020204020204" pitchFamily="34" charset="-122"/>
              </a:rPr>
              <a:t>因此，我们有意将</a:t>
            </a:r>
            <a:r>
              <a:rPr lang="zh-CN" altLang="en-US" sz="1600">
                <a:solidFill>
                  <a:srgbClr val="FF0000"/>
                </a:solidFill>
                <a:latin typeface="微软雅黑" panose="020B0503020204020204" pitchFamily="34" charset="-122"/>
                <a:ea typeface="微软雅黑" panose="020B0503020204020204" pitchFamily="34" charset="-122"/>
              </a:rPr>
              <a:t>焦点产品的价格和促销变量</a:t>
            </a:r>
            <a:r>
              <a:rPr lang="zh-CN" altLang="en-US" sz="1600">
                <a:solidFill>
                  <a:schemeClr val="tx1"/>
                </a:solidFill>
                <a:latin typeface="微软雅黑" panose="020B0503020204020204" pitchFamily="34" charset="-122"/>
                <a:ea typeface="微软雅黑" panose="020B0503020204020204" pitchFamily="34" charset="-122"/>
              </a:rPr>
              <a:t>纳入一般ADL模型，即使这些变量在第一阶段</a:t>
            </a:r>
            <a:r>
              <a:rPr lang="zh-CN" altLang="en-US" sz="1600">
                <a:solidFill>
                  <a:srgbClr val="00B050"/>
                </a:solidFill>
                <a:latin typeface="微软雅黑" panose="020B0503020204020204" pitchFamily="34" charset="-122"/>
                <a:ea typeface="微软雅黑" panose="020B0503020204020204" pitchFamily="34" charset="-122"/>
              </a:rPr>
              <a:t>未被LASSO程序保留</a:t>
            </a:r>
            <a:r>
              <a:rPr lang="zh-CN" altLang="en-US" sz="1600">
                <a:solidFill>
                  <a:schemeClr val="tx1"/>
                </a:solidFill>
                <a:latin typeface="微软雅黑" panose="020B0503020204020204" pitchFamily="34" charset="-122"/>
                <a:ea typeface="微软雅黑" panose="020B0503020204020204" pitchFamily="34" charset="-122"/>
              </a:rPr>
              <a:t>。</a:t>
            </a:r>
          </a:p>
          <a:p>
            <a:pPr marL="742950" lvl="1" indent="-285750" fontAlgn="auto">
              <a:lnSpc>
                <a:spcPct val="130000"/>
              </a:lnSpc>
              <a:spcBef>
                <a:spcPts val="600"/>
              </a:spcBef>
              <a:spcAft>
                <a:spcPts val="600"/>
              </a:spcAft>
              <a:buFont typeface="Arial" panose="020B0604020202020204" pitchFamily="34" charset="0"/>
              <a:buChar char="•"/>
            </a:pPr>
            <a:r>
              <a:rPr lang="zh-CN" altLang="en-US" sz="1600">
                <a:solidFill>
                  <a:schemeClr val="tx1"/>
                </a:solidFill>
                <a:latin typeface="微软雅黑" panose="020B0503020204020204" pitchFamily="34" charset="-122"/>
                <a:ea typeface="微软雅黑" panose="020B0503020204020204" pitchFamily="34" charset="-122"/>
              </a:rPr>
              <a:t>我们还将这些解释变量的动态效果，以及一个时间变量来捕捉潜在的趋势，四个三角变量来捕捉季节性效应，和其他虚拟变量来捕捉日历效应。针对特定商店中的每个产品所构造的通用ADL模型如右图</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预测方法</a:t>
            </a:r>
          </a:p>
        </p:txBody>
      </p:sp>
      <p:pic>
        <p:nvPicPr>
          <p:cNvPr id="6" name="图片 5"/>
          <p:cNvPicPr>
            <a:picLocks noChangeAspect="1"/>
          </p:cNvPicPr>
          <p:nvPr>
            <p:custDataLst>
              <p:tags r:id="rId1"/>
            </p:custDataLst>
          </p:nvPr>
        </p:nvPicPr>
        <p:blipFill>
          <a:blip r:embed="rId3"/>
          <a:stretch>
            <a:fillRect/>
          </a:stretch>
        </p:blipFill>
        <p:spPr>
          <a:xfrm>
            <a:off x="6304915" y="171450"/>
            <a:ext cx="5779135" cy="4122420"/>
          </a:xfrm>
          <a:prstGeom prst="rect">
            <a:avLst/>
          </a:prstGeom>
        </p:spPr>
      </p:pic>
      <mc:AlternateContent xmlns:mc="http://schemas.openxmlformats.org/markup-compatibility/2006" xmlns:a14="http://schemas.microsoft.com/office/drawing/2010/main">
        <mc:Choice Requires="a14">
          <p:sp>
            <p:nvSpPr>
              <p:cNvPr id="2" name="文本框 1"/>
              <p:cNvSpPr txBox="1"/>
              <p:nvPr/>
            </p:nvSpPr>
            <p:spPr>
              <a:xfrm>
                <a:off x="816610" y="878205"/>
                <a:ext cx="6482715" cy="5916295"/>
              </a:xfrm>
              <a:prstGeom prst="rect">
                <a:avLst/>
              </a:prstGeom>
              <a:noFill/>
            </p:spPr>
            <p:txBody>
              <a:bodyPr wrap="square" rtlCol="0">
                <a:spAutoFit/>
              </a:bodyPr>
              <a:lstStyle/>
              <a:p>
                <a:pPr marL="285750" indent="-285750" fontAlgn="auto">
                  <a:lnSpc>
                    <a:spcPct val="130000"/>
                  </a:lnSpc>
                  <a:spcBef>
                    <a:spcPts val="600"/>
                  </a:spcBef>
                  <a:spcAft>
                    <a:spcPts val="600"/>
                  </a:spcAft>
                  <a:buFont typeface="Arial" panose="020B0604020202020204" pitchFamily="34" charset="0"/>
                  <a:buChar char="•"/>
                </a:pPr>
                <a:r>
                  <a:rPr lang="zh-CN" altLang="en-US" sz="1600">
                    <a:solidFill>
                      <a:schemeClr val="tx1"/>
                    </a:solidFill>
                    <a:latin typeface="微软雅黑" panose="020B0503020204020204" pitchFamily="34" charset="-122"/>
                    <a:ea typeface="微软雅黑" panose="020B0503020204020204" pitchFamily="34" charset="-122"/>
                  </a:rPr>
                  <a:t>ln（y</a:t>
                </a:r>
                <a:r>
                  <a:rPr lang="zh-CN" altLang="en-US" sz="1600" baseline="-25000">
                    <a:solidFill>
                      <a:schemeClr val="tx1"/>
                    </a:solidFill>
                    <a:latin typeface="微软雅黑" panose="020B0503020204020204" pitchFamily="34" charset="-122"/>
                    <a:ea typeface="微软雅黑" panose="020B0503020204020204" pitchFamily="34" charset="-122"/>
                  </a:rPr>
                  <a:t>0，t</a:t>
                </a:r>
                <a:r>
                  <a:rPr lang="zh-CN" altLang="en-US" sz="1600">
                    <a:solidFill>
                      <a:schemeClr val="tx1"/>
                    </a:solidFill>
                    <a:latin typeface="微软雅黑" panose="020B0503020204020204" pitchFamily="34" charset="-122"/>
                    <a:ea typeface="微软雅黑" panose="020B0503020204020204" pitchFamily="34" charset="-122"/>
                  </a:rPr>
                  <a:t>）是第t周焦点产品的对数销售额。</a:t>
                </a:r>
              </a:p>
              <a:p>
                <a:pPr marL="285750" indent="-285750" fontAlgn="auto">
                  <a:lnSpc>
                    <a:spcPct val="130000"/>
                  </a:lnSpc>
                  <a:spcBef>
                    <a:spcPts val="600"/>
                  </a:spcBef>
                  <a:spcAft>
                    <a:spcPts val="600"/>
                  </a:spcAft>
                  <a:buFont typeface="Arial" panose="020B0604020202020204" pitchFamily="34" charset="0"/>
                  <a:buChar char="•"/>
                </a:pPr>
                <a:r>
                  <a:rPr lang="zh-CN" altLang="en-US" sz="1600">
                    <a:solidFill>
                      <a:schemeClr val="tx1"/>
                    </a:solidFill>
                    <a:latin typeface="微软雅黑" panose="020B0503020204020204" pitchFamily="34" charset="-122"/>
                    <a:ea typeface="微软雅黑" panose="020B0503020204020204" pitchFamily="34" charset="-122"/>
                  </a:rPr>
                  <a:t>将时间t作为一个变量，以捕获估计期间的任何潜在趋势</a:t>
                </a:r>
              </a:p>
              <a:p>
                <a:pPr marL="285750" indent="-285750" fontAlgn="auto">
                  <a:lnSpc>
                    <a:spcPct val="130000"/>
                  </a:lnSpc>
                  <a:spcBef>
                    <a:spcPts val="600"/>
                  </a:spcBef>
                  <a:spcAft>
                    <a:spcPts val="600"/>
                  </a:spcAft>
                  <a:buFont typeface="Arial" panose="020B0604020202020204" pitchFamily="34" charset="0"/>
                  <a:buChar char="•"/>
                </a:pPr>
                <a:r>
                  <a:rPr lang="zh-CN" altLang="en-US" sz="1600">
                    <a:solidFill>
                      <a:schemeClr val="tx1"/>
                    </a:solidFill>
                    <a:latin typeface="微软雅黑" panose="020B0503020204020204" pitchFamily="34" charset="-122"/>
                    <a:ea typeface="微软雅黑" panose="020B0503020204020204" pitchFamily="34" charset="-122"/>
                  </a:rPr>
                  <a:t>ln（p</a:t>
                </a:r>
                <a:r>
                  <a:rPr lang="zh-CN" altLang="en-US" sz="1600" baseline="-25000">
                    <a:solidFill>
                      <a:schemeClr val="tx1"/>
                    </a:solidFill>
                    <a:latin typeface="微软雅黑" panose="020B0503020204020204" pitchFamily="34" charset="-122"/>
                    <a:ea typeface="微软雅黑" panose="020B0503020204020204" pitchFamily="34" charset="-122"/>
                  </a:rPr>
                  <a:t>0，t-j</a:t>
                </a:r>
                <a:r>
                  <a:rPr lang="zh-CN" altLang="en-US" sz="1600">
                    <a:solidFill>
                      <a:schemeClr val="tx1"/>
                    </a:solidFill>
                    <a:latin typeface="微软雅黑" panose="020B0503020204020204" pitchFamily="34" charset="-122"/>
                    <a:ea typeface="微软雅黑" panose="020B0503020204020204" pitchFamily="34" charset="-122"/>
                  </a:rPr>
                  <a:t>）和ln（p</a:t>
                </a:r>
                <a:r>
                  <a:rPr lang="zh-CN" altLang="en-US" sz="1600" baseline="-25000">
                    <a:solidFill>
                      <a:schemeClr val="tx1"/>
                    </a:solidFill>
                    <a:latin typeface="微软雅黑" panose="020B0503020204020204" pitchFamily="34" charset="-122"/>
                    <a:ea typeface="微软雅黑" panose="020B0503020204020204" pitchFamily="34" charset="-122"/>
                  </a:rPr>
                  <a:t>m，t-j</a:t>
                </a:r>
                <a:r>
                  <a:rPr lang="zh-CN" altLang="en-US" sz="1600">
                    <a:solidFill>
                      <a:schemeClr val="tx1"/>
                    </a:solidFill>
                    <a:latin typeface="微软雅黑" panose="020B0503020204020204" pitchFamily="34" charset="-122"/>
                    <a:ea typeface="微软雅黑" panose="020B0503020204020204" pitchFamily="34" charset="-122"/>
                  </a:rPr>
                  <a:t>）分别表示焦点产品的对数价格和竞争产品m在第t-j周的对数价格。</a:t>
                </a:r>
              </a:p>
              <a:p>
                <a:pPr marL="285750" indent="-285750" fontAlgn="auto">
                  <a:lnSpc>
                    <a:spcPct val="130000"/>
                  </a:lnSpc>
                  <a:spcBef>
                    <a:spcPts val="600"/>
                  </a:spcBef>
                  <a:spcAft>
                    <a:spcPts val="600"/>
                  </a:spcAft>
                  <a:buFont typeface="Arial" panose="020B0604020202020204" pitchFamily="34" charset="0"/>
                  <a:buChar char="•"/>
                </a:pPr>
                <a:r>
                  <a:rPr lang="zh-CN" altLang="en-US" sz="1600">
                    <a:solidFill>
                      <a:schemeClr val="tx1"/>
                    </a:solidFill>
                    <a:latin typeface="微软雅黑" panose="020B0503020204020204" pitchFamily="34" charset="-122"/>
                    <a:ea typeface="微软雅黑" panose="020B0503020204020204" pitchFamily="34" charset="-122"/>
                  </a:rPr>
                  <a:t>Feature</a:t>
                </a:r>
                <a:r>
                  <a:rPr lang="zh-CN" altLang="en-US" sz="1600" baseline="-25000">
                    <a:solidFill>
                      <a:schemeClr val="tx1"/>
                    </a:solidFill>
                    <a:latin typeface="微软雅黑" panose="020B0503020204020204" pitchFamily="34" charset="-122"/>
                    <a:ea typeface="微软雅黑" panose="020B0503020204020204" pitchFamily="34" charset="-122"/>
                  </a:rPr>
                  <a:t> 0，t−j</a:t>
                </a:r>
                <a:r>
                  <a:rPr lang="zh-CN" altLang="en-US" sz="1600">
                    <a:solidFill>
                      <a:schemeClr val="tx1"/>
                    </a:solidFill>
                    <a:latin typeface="微软雅黑" panose="020B0503020204020204" pitchFamily="34" charset="-122"/>
                    <a:ea typeface="微软雅黑" panose="020B0503020204020204" pitchFamily="34" charset="-122"/>
                  </a:rPr>
                  <a:t>和Display</a:t>
                </a:r>
                <a:r>
                  <a:rPr lang="zh-CN" altLang="en-US" sz="1600" baseline="-25000">
                    <a:solidFill>
                      <a:schemeClr val="tx1"/>
                    </a:solidFill>
                    <a:latin typeface="微软雅黑" panose="020B0503020204020204" pitchFamily="34" charset="-122"/>
                    <a:ea typeface="微软雅黑" panose="020B0503020204020204" pitchFamily="34" charset="-122"/>
                  </a:rPr>
                  <a:t> 0，t−j</a:t>
                </a:r>
                <a:r>
                  <a:rPr lang="zh-CN" altLang="en-US" sz="1600">
                    <a:solidFill>
                      <a:schemeClr val="tx1"/>
                    </a:solidFill>
                    <a:latin typeface="微软雅黑" panose="020B0503020204020204" pitchFamily="34" charset="-122"/>
                    <a:ea typeface="微软雅黑" panose="020B0503020204020204" pitchFamily="34" charset="-122"/>
                  </a:rPr>
                  <a:t>表示第t−j周焦点产品的特征和显示虚拟变量。</a:t>
                </a:r>
              </a:p>
              <a:p>
                <a:pPr marL="285750" indent="-285750" fontAlgn="auto">
                  <a:lnSpc>
                    <a:spcPct val="130000"/>
                  </a:lnSpc>
                  <a:spcBef>
                    <a:spcPts val="600"/>
                  </a:spcBef>
                  <a:spcAft>
                    <a:spcPts val="600"/>
                  </a:spcAft>
                  <a:buFont typeface="Arial" panose="020B0604020202020204" pitchFamily="34" charset="0"/>
                  <a:buChar char="•"/>
                </a:pPr>
                <a:r>
                  <a:rPr lang="zh-CN" altLang="en-US" sz="1600">
                    <a:solidFill>
                      <a:schemeClr val="tx1"/>
                    </a:solidFill>
                    <a:latin typeface="微软雅黑" panose="020B0503020204020204" pitchFamily="34" charset="-122"/>
                    <a:ea typeface="微软雅黑" panose="020B0503020204020204" pitchFamily="34" charset="-122"/>
                  </a:rPr>
                  <a:t>sin（</a:t>
                </a:r>
                <a14:m>
                  <m:oMath xmlns:m="http://schemas.openxmlformats.org/officeDocument/2006/math">
                    <m:f>
                      <m:fPr>
                        <m:ctrlPr>
                          <a:rPr lang="en-US" altLang="zh-CN" sz="1600" i="1">
                            <a:solidFill>
                              <a:schemeClr val="tx1"/>
                            </a:solidFill>
                            <a:latin typeface="Cambria Math" panose="02040503050406030204" pitchFamily="18" charset="0"/>
                            <a:ea typeface="微软雅黑" panose="020B0503020204020204" pitchFamily="34" charset="-122"/>
                            <a:cs typeface="Cambria Math" panose="02040503050406030204" charset="0"/>
                          </a:rPr>
                        </m:ctrlPr>
                      </m:fPr>
                      <m:num>
                        <m:r>
                          <a:rPr lang="en-US" altLang="zh-CN" sz="1600" i="1">
                            <a:solidFill>
                              <a:schemeClr val="tx1"/>
                            </a:solidFill>
                            <a:latin typeface="Cambria Math" panose="02040503050406030204" charset="0"/>
                            <a:ea typeface="微软雅黑" panose="020B0503020204020204" pitchFamily="34" charset="-122"/>
                            <a:cs typeface="Cambria Math" panose="02040503050406030204" charset="0"/>
                          </a:rPr>
                          <m:t>2</m:t>
                        </m:r>
                        <m:r>
                          <a:rPr lang="en-US" altLang="zh-CN" sz="1600" i="1">
                            <a:solidFill>
                              <a:schemeClr val="tx1"/>
                            </a:solidFill>
                            <a:latin typeface="Cambria Math" panose="02040503050406030204" charset="0"/>
                            <a:ea typeface="微软雅黑" panose="020B0503020204020204" pitchFamily="34" charset="-122"/>
                            <a:cs typeface="Cambria Math" panose="02040503050406030204" charset="0"/>
                          </a:rPr>
                          <m:t>𝜋</m:t>
                        </m:r>
                        <m:r>
                          <a:rPr lang="en-US" altLang="zh-CN" sz="1600" i="1">
                            <a:solidFill>
                              <a:schemeClr val="tx1"/>
                            </a:solidFill>
                            <a:latin typeface="Cambria Math" panose="02040503050406030204" charset="0"/>
                            <a:ea typeface="微软雅黑" panose="020B0503020204020204" pitchFamily="34" charset="-122"/>
                            <a:cs typeface="Cambria Math" panose="02040503050406030204" charset="0"/>
                          </a:rPr>
                          <m:t>𝑡</m:t>
                        </m:r>
                      </m:num>
                      <m:den>
                        <m:r>
                          <a:rPr lang="en-US" altLang="zh-CN" sz="1600" i="1">
                            <a:solidFill>
                              <a:schemeClr val="tx1"/>
                            </a:solidFill>
                            <a:latin typeface="Cambria Math" panose="02040503050406030204" charset="0"/>
                            <a:ea typeface="微软雅黑" panose="020B0503020204020204" pitchFamily="34" charset="-122"/>
                            <a:cs typeface="Cambria Math" panose="02040503050406030204" charset="0"/>
                          </a:rPr>
                          <m:t>52</m:t>
                        </m:r>
                      </m:den>
                    </m:f>
                  </m:oMath>
                </a14:m>
                <a:r>
                  <a:rPr lang="zh-CN" altLang="en-US" sz="1600">
                    <a:solidFill>
                      <a:schemeClr val="tx1"/>
                    </a:solidFill>
                    <a:latin typeface="微软雅黑" panose="020B0503020204020204" pitchFamily="34" charset="-122"/>
                    <a:ea typeface="微软雅黑" panose="020B0503020204020204" pitchFamily="34" charset="-122"/>
                  </a:rPr>
                  <a:t>）和cos（</a:t>
                </a:r>
                <a14:m>
                  <m:oMath xmlns:m="http://schemas.openxmlformats.org/officeDocument/2006/math">
                    <m:f>
                      <m:fPr>
                        <m:ctrlPr>
                          <a:rPr lang="en-US" altLang="zh-CN" sz="1600" i="1">
                            <a:solidFill>
                              <a:schemeClr val="tx1"/>
                            </a:solidFill>
                            <a:latin typeface="Cambria Math" panose="02040503050406030204" pitchFamily="18" charset="0"/>
                            <a:ea typeface="微软雅黑" panose="020B0503020204020204" pitchFamily="34" charset="-122"/>
                            <a:cs typeface="Cambria Math" panose="02040503050406030204" charset="0"/>
                          </a:rPr>
                        </m:ctrlPr>
                      </m:fPr>
                      <m:num>
                        <m:r>
                          <a:rPr lang="en-US" altLang="zh-CN" sz="1600" i="1">
                            <a:solidFill>
                              <a:schemeClr val="tx1"/>
                            </a:solidFill>
                            <a:latin typeface="Cambria Math" panose="02040503050406030204" charset="0"/>
                            <a:ea typeface="微软雅黑" panose="020B0503020204020204" pitchFamily="34" charset="-122"/>
                            <a:cs typeface="Cambria Math" panose="02040503050406030204" charset="0"/>
                          </a:rPr>
                          <m:t>2</m:t>
                        </m:r>
                        <m:r>
                          <a:rPr lang="en-US" altLang="zh-CN" sz="1600" i="1">
                            <a:solidFill>
                              <a:schemeClr val="tx1"/>
                            </a:solidFill>
                            <a:latin typeface="Cambria Math" panose="02040503050406030204" charset="0"/>
                            <a:ea typeface="微软雅黑" panose="020B0503020204020204" pitchFamily="34" charset="-122"/>
                            <a:cs typeface="Cambria Math" panose="02040503050406030204" charset="0"/>
                          </a:rPr>
                          <m:t>𝜋</m:t>
                        </m:r>
                        <m:r>
                          <a:rPr lang="en-US" altLang="zh-CN" sz="1600" i="1">
                            <a:solidFill>
                              <a:schemeClr val="tx1"/>
                            </a:solidFill>
                            <a:latin typeface="Cambria Math" panose="02040503050406030204" charset="0"/>
                            <a:ea typeface="微软雅黑" panose="020B0503020204020204" pitchFamily="34" charset="-122"/>
                            <a:cs typeface="Cambria Math" panose="02040503050406030204" charset="0"/>
                          </a:rPr>
                          <m:t>𝑡</m:t>
                        </m:r>
                      </m:num>
                      <m:den>
                        <m:r>
                          <a:rPr lang="en-US" altLang="zh-CN" sz="1600" i="1">
                            <a:solidFill>
                              <a:schemeClr val="tx1"/>
                            </a:solidFill>
                            <a:latin typeface="Cambria Math" panose="02040503050406030204" charset="0"/>
                            <a:ea typeface="微软雅黑" panose="020B0503020204020204" pitchFamily="34" charset="-122"/>
                            <a:cs typeface="Cambria Math" panose="02040503050406030204" charset="0"/>
                          </a:rPr>
                          <m:t>52</m:t>
                        </m:r>
                      </m:den>
                    </m:f>
                  </m:oMath>
                </a14:m>
                <a:r>
                  <a:rPr lang="zh-CN" altLang="en-US" sz="1600">
                    <a:solidFill>
                      <a:schemeClr val="tx1"/>
                    </a:solidFill>
                    <a:latin typeface="微软雅黑" panose="020B0503020204020204" pitchFamily="34" charset="-122"/>
                    <a:ea typeface="微软雅黑" panose="020B0503020204020204" pitchFamily="34" charset="-122"/>
                  </a:rPr>
                  <a:t>）捕获了年的周效应</a:t>
                </a:r>
              </a:p>
              <a:p>
                <a:pPr marL="285750" indent="-285750" fontAlgn="auto">
                  <a:lnSpc>
                    <a:spcPct val="130000"/>
                  </a:lnSpc>
                  <a:spcBef>
                    <a:spcPts val="600"/>
                  </a:spcBef>
                  <a:spcAft>
                    <a:spcPts val="600"/>
                  </a:spcAft>
                  <a:buFont typeface="Arial" panose="020B0604020202020204" pitchFamily="34" charset="0"/>
                  <a:buChar char="•"/>
                </a:pPr>
                <a:r>
                  <a:rPr lang="zh-CN" altLang="en-US" sz="1600">
                    <a:solidFill>
                      <a:schemeClr val="tx1"/>
                    </a:solidFill>
                    <a:latin typeface="微软雅黑" panose="020B0503020204020204" pitchFamily="34" charset="-122"/>
                    <a:ea typeface="微软雅黑" panose="020B0503020204020204" pitchFamily="34" charset="-122"/>
                  </a:rPr>
                  <a:t>sin（</a:t>
                </a:r>
                <a14:m>
                  <m:oMath xmlns:m="http://schemas.openxmlformats.org/officeDocument/2006/math">
                    <m:f>
                      <m:fPr>
                        <m:ctrlPr>
                          <a:rPr lang="en-US" altLang="zh-CN" sz="1600" i="1">
                            <a:solidFill>
                              <a:schemeClr val="tx1"/>
                            </a:solidFill>
                            <a:latin typeface="Cambria Math" panose="02040503050406030204" pitchFamily="18" charset="0"/>
                            <a:ea typeface="微软雅黑" panose="020B0503020204020204" pitchFamily="34" charset="-122"/>
                            <a:cs typeface="Cambria Math" panose="02040503050406030204" charset="0"/>
                          </a:rPr>
                        </m:ctrlPr>
                      </m:fPr>
                      <m:num>
                        <m:r>
                          <a:rPr lang="en-US" altLang="zh-CN" sz="1600" i="1">
                            <a:solidFill>
                              <a:schemeClr val="tx1"/>
                            </a:solidFill>
                            <a:latin typeface="Cambria Math" panose="02040503050406030204" charset="0"/>
                            <a:ea typeface="微软雅黑" panose="020B0503020204020204" pitchFamily="34" charset="-122"/>
                            <a:cs typeface="Cambria Math" panose="02040503050406030204" charset="0"/>
                          </a:rPr>
                          <m:t>2</m:t>
                        </m:r>
                        <m:r>
                          <a:rPr lang="en-US" altLang="zh-CN" sz="1600" i="1">
                            <a:solidFill>
                              <a:schemeClr val="tx1"/>
                            </a:solidFill>
                            <a:latin typeface="Cambria Math" panose="02040503050406030204" charset="0"/>
                            <a:ea typeface="微软雅黑" panose="020B0503020204020204" pitchFamily="34" charset="-122"/>
                            <a:cs typeface="Cambria Math" panose="02040503050406030204" charset="0"/>
                          </a:rPr>
                          <m:t>𝜋</m:t>
                        </m:r>
                        <m:r>
                          <a:rPr lang="en-US" altLang="zh-CN" sz="1600" i="1">
                            <a:solidFill>
                              <a:schemeClr val="tx1"/>
                            </a:solidFill>
                            <a:latin typeface="Cambria Math" panose="02040503050406030204" charset="0"/>
                            <a:ea typeface="微软雅黑" panose="020B0503020204020204" pitchFamily="34" charset="-122"/>
                            <a:cs typeface="Cambria Math" panose="02040503050406030204" charset="0"/>
                          </a:rPr>
                          <m:t>𝑡</m:t>
                        </m:r>
                      </m:num>
                      <m:den>
                        <m:r>
                          <a:rPr lang="en-US" altLang="zh-CN" sz="1600" i="1">
                            <a:solidFill>
                              <a:schemeClr val="tx1"/>
                            </a:solidFill>
                            <a:latin typeface="Cambria Math" panose="02040503050406030204" charset="0"/>
                            <a:ea typeface="微软雅黑" panose="020B0503020204020204" pitchFamily="34" charset="-122"/>
                            <a:cs typeface="Cambria Math" panose="02040503050406030204" charset="0"/>
                          </a:rPr>
                          <m:t>4</m:t>
                        </m:r>
                      </m:den>
                    </m:f>
                  </m:oMath>
                </a14:m>
                <a:r>
                  <a:rPr lang="zh-CN" altLang="en-US" sz="1600">
                    <a:solidFill>
                      <a:schemeClr val="tx1"/>
                    </a:solidFill>
                    <a:latin typeface="微软雅黑" panose="020B0503020204020204" pitchFamily="34" charset="-122"/>
                    <a:ea typeface="微软雅黑" panose="020B0503020204020204" pitchFamily="34" charset="-122"/>
                  </a:rPr>
                  <a:t>）和cos（</a:t>
                </a:r>
                <a14:m>
                  <m:oMath xmlns:m="http://schemas.openxmlformats.org/officeDocument/2006/math">
                    <m:f>
                      <m:fPr>
                        <m:ctrlPr>
                          <a:rPr lang="en-US" altLang="zh-CN" sz="1600" i="1">
                            <a:solidFill>
                              <a:schemeClr val="tx1"/>
                            </a:solidFill>
                            <a:latin typeface="Cambria Math" panose="02040503050406030204" pitchFamily="18" charset="0"/>
                            <a:ea typeface="微软雅黑" panose="020B0503020204020204" pitchFamily="34" charset="-122"/>
                            <a:cs typeface="Cambria Math" panose="02040503050406030204" charset="0"/>
                          </a:rPr>
                        </m:ctrlPr>
                      </m:fPr>
                      <m:num>
                        <m:r>
                          <a:rPr lang="en-US" altLang="zh-CN" sz="1600" i="1">
                            <a:solidFill>
                              <a:schemeClr val="tx1"/>
                            </a:solidFill>
                            <a:latin typeface="Cambria Math" panose="02040503050406030204" charset="0"/>
                            <a:ea typeface="微软雅黑" panose="020B0503020204020204" pitchFamily="34" charset="-122"/>
                            <a:cs typeface="Cambria Math" panose="02040503050406030204" charset="0"/>
                          </a:rPr>
                          <m:t>2</m:t>
                        </m:r>
                        <m:r>
                          <a:rPr lang="en-US" altLang="zh-CN" sz="1600" i="1">
                            <a:solidFill>
                              <a:schemeClr val="tx1"/>
                            </a:solidFill>
                            <a:latin typeface="Cambria Math" panose="02040503050406030204" charset="0"/>
                            <a:ea typeface="微软雅黑" panose="020B0503020204020204" pitchFamily="34" charset="-122"/>
                            <a:cs typeface="Cambria Math" panose="02040503050406030204" charset="0"/>
                          </a:rPr>
                          <m:t>𝜋</m:t>
                        </m:r>
                        <m:r>
                          <a:rPr lang="en-US" altLang="zh-CN" sz="1600" i="1">
                            <a:solidFill>
                              <a:schemeClr val="tx1"/>
                            </a:solidFill>
                            <a:latin typeface="Cambria Math" panose="02040503050406030204" charset="0"/>
                            <a:ea typeface="微软雅黑" panose="020B0503020204020204" pitchFamily="34" charset="-122"/>
                            <a:cs typeface="Cambria Math" panose="02040503050406030204" charset="0"/>
                          </a:rPr>
                          <m:t>𝑡</m:t>
                        </m:r>
                      </m:num>
                      <m:den>
                        <m:r>
                          <a:rPr lang="en-US" altLang="zh-CN" sz="1600" i="1">
                            <a:solidFill>
                              <a:schemeClr val="tx1"/>
                            </a:solidFill>
                            <a:latin typeface="Cambria Math" panose="02040503050406030204" charset="0"/>
                            <a:ea typeface="微软雅黑" panose="020B0503020204020204" pitchFamily="34" charset="-122"/>
                            <a:cs typeface="Cambria Math" panose="02040503050406030204" charset="0"/>
                          </a:rPr>
                          <m:t>4</m:t>
                        </m:r>
                      </m:den>
                    </m:f>
                  </m:oMath>
                </a14:m>
                <a:r>
                  <a:rPr lang="zh-CN" altLang="en-US" sz="1600">
                    <a:solidFill>
                      <a:schemeClr val="tx1"/>
                    </a:solidFill>
                    <a:latin typeface="微软雅黑" panose="020B0503020204020204" pitchFamily="34" charset="-122"/>
                    <a:ea typeface="微软雅黑" panose="020B0503020204020204" pitchFamily="34" charset="-122"/>
                  </a:rPr>
                  <a:t>）捕获了月的周效应</a:t>
                </a:r>
              </a:p>
              <a:p>
                <a:pPr marL="285750" indent="-285750" fontAlgn="auto">
                  <a:lnSpc>
                    <a:spcPct val="130000"/>
                  </a:lnSpc>
                  <a:spcBef>
                    <a:spcPts val="600"/>
                  </a:spcBef>
                  <a:spcAft>
                    <a:spcPts val="600"/>
                  </a:spcAft>
                  <a:buFont typeface="Arial" panose="020B0604020202020204" pitchFamily="34" charset="0"/>
                  <a:buChar char="•"/>
                </a:pPr>
                <a:r>
                  <a:rPr lang="zh-CN" altLang="en-US" sz="1600">
                    <a:solidFill>
                      <a:schemeClr val="tx1"/>
                    </a:solidFill>
                    <a:latin typeface="微软雅黑" panose="020B0503020204020204" pitchFamily="34" charset="-122"/>
                    <a:ea typeface="微软雅黑" panose="020B0503020204020204" pitchFamily="34" charset="-122"/>
                  </a:rPr>
                  <a:t>CalendarEvent</a:t>
                </a:r>
                <a:r>
                  <a:rPr lang="zh-CN" altLang="en-US" sz="1600" baseline="-25000">
                    <a:solidFill>
                      <a:schemeClr val="tx1"/>
                    </a:solidFill>
                    <a:latin typeface="微软雅黑" panose="020B0503020204020204" pitchFamily="34" charset="-122"/>
                    <a:ea typeface="微软雅黑" panose="020B0503020204020204" pitchFamily="34" charset="-122"/>
                  </a:rPr>
                  <a:t>c，t−v</a:t>
                </a:r>
                <a:r>
                  <a:rPr lang="zh-CN" altLang="en-US" sz="1600">
                    <a:solidFill>
                      <a:schemeClr val="tx1"/>
                    </a:solidFill>
                    <a:latin typeface="微软雅黑" panose="020B0503020204020204" pitchFamily="34" charset="-122"/>
                    <a:ea typeface="微软雅黑" panose="020B0503020204020204" pitchFamily="34" charset="-122"/>
                  </a:rPr>
                  <a:t>是第t − v周的第c个日历事件的虚拟变量。v = 0，表示日历事件的周，v = 1，表示事件之前的周。c表示所有日历事件，取从1到9的值（万圣节、感恩节、圣诞节、元旦、总统日、复活节、阵亡将士纪念日、7月4日和劳动节）。</a:t>
                </a:r>
              </a:p>
              <a:p>
                <a:pPr marL="285750" indent="-285750" fontAlgn="auto">
                  <a:lnSpc>
                    <a:spcPct val="130000"/>
                  </a:lnSpc>
                  <a:spcBef>
                    <a:spcPts val="600"/>
                  </a:spcBef>
                  <a:spcAft>
                    <a:spcPts val="600"/>
                  </a:spcAft>
                  <a:buFont typeface="Arial" panose="020B0604020202020204" pitchFamily="34" charset="0"/>
                  <a:buChar char="•"/>
                </a:pPr>
                <a:r>
                  <a:rPr lang="zh-CN" altLang="en-US" sz="1600">
                    <a:solidFill>
                      <a:schemeClr val="tx1"/>
                    </a:solidFill>
                    <a:latin typeface="微软雅黑" panose="020B0503020204020204" pitchFamily="34" charset="-122"/>
                    <a:ea typeface="微软雅黑" panose="020B0503020204020204" pitchFamily="34" charset="-122"/>
                  </a:rPr>
                  <a:t>ε</a:t>
                </a:r>
                <a:r>
                  <a:rPr lang="zh-CN" altLang="en-US" sz="1600" baseline="-25000">
                    <a:solidFill>
                      <a:schemeClr val="tx1"/>
                    </a:solidFill>
                    <a:latin typeface="微软雅黑" panose="020B0503020204020204" pitchFamily="34" charset="-122"/>
                    <a:ea typeface="微软雅黑" panose="020B0503020204020204" pitchFamily="34" charset="-122"/>
                  </a:rPr>
                  <a:t> t</a:t>
                </a:r>
                <a:r>
                  <a:rPr lang="zh-CN" altLang="en-US" sz="1600">
                    <a:solidFill>
                      <a:schemeClr val="tx1"/>
                    </a:solidFill>
                    <a:latin typeface="微软雅黑" panose="020B0503020204020204" pitchFamily="34" charset="-122"/>
                    <a:ea typeface="微软雅黑" panose="020B0503020204020204" pitchFamily="34" charset="-122"/>
                  </a:rPr>
                  <a:t>是误差项，ε </a:t>
                </a:r>
                <a:r>
                  <a:rPr lang="zh-CN" altLang="en-US" sz="1600" baseline="-25000">
                    <a:solidFill>
                      <a:schemeClr val="tx1"/>
                    </a:solidFill>
                    <a:latin typeface="微软雅黑" panose="020B0503020204020204" pitchFamily="34" charset="-122"/>
                    <a:ea typeface="微软雅黑" panose="020B0503020204020204" pitchFamily="34" charset="-122"/>
                  </a:rPr>
                  <a:t>t </a:t>
                </a:r>
                <a:r>
                  <a:rPr lang="en-US" altLang="zh-CN" sz="1600">
                    <a:solidFill>
                      <a:schemeClr val="tx1"/>
                    </a:solidFill>
                    <a:latin typeface="微软雅黑" panose="020B0503020204020204" pitchFamily="34" charset="-122"/>
                    <a:ea typeface="微软雅黑" panose="020B0503020204020204" pitchFamily="34" charset="-122"/>
                  </a:rPr>
                  <a:t>~N</a:t>
                </a:r>
                <a:r>
                  <a:rPr lang="zh-CN" altLang="en-US" sz="1600">
                    <a:solidFill>
                      <a:schemeClr val="tx1"/>
                    </a:solidFill>
                    <a:latin typeface="微软雅黑" panose="020B0503020204020204" pitchFamily="34" charset="-122"/>
                    <a:ea typeface="微软雅黑" panose="020B0503020204020204" pitchFamily="34" charset="-122"/>
                  </a:rPr>
                  <a:t>ID（0，σ</a:t>
                </a:r>
                <a:r>
                  <a:rPr lang="zh-CN" altLang="en-US" sz="1600" baseline="30000">
                    <a:solidFill>
                      <a:schemeClr val="tx1"/>
                    </a:solidFill>
                    <a:latin typeface="微软雅黑" panose="020B0503020204020204" pitchFamily="34" charset="-122"/>
                    <a:ea typeface="微软雅黑" panose="020B0503020204020204" pitchFamily="34" charset="-122"/>
                  </a:rPr>
                  <a:t>2</a:t>
                </a:r>
                <a:r>
                  <a:rPr lang="zh-CN" altLang="en-US" sz="1600">
                    <a:solidFill>
                      <a:schemeClr val="tx1"/>
                    </a:solidFill>
                    <a:latin typeface="微软雅黑" panose="020B0503020204020204" pitchFamily="34" charset="-122"/>
                    <a:ea typeface="微软雅黑" panose="020B0503020204020204" pitchFamily="34" charset="-122"/>
                  </a:rPr>
                  <a:t>）。L是滞后的阶数并且被设置为2。M、N和P是产品类别的所选竞争价格、特征和显示变量的数量。</a:t>
                </a:r>
              </a:p>
            </p:txBody>
          </p:sp>
        </mc:Choice>
        <mc:Fallback xmlns="">
          <p:sp>
            <p:nvSpPr>
              <p:cNvPr id="2" name="文本框 1"/>
              <p:cNvSpPr txBox="1">
                <a:spLocks noRot="1" noChangeAspect="1" noMove="1" noResize="1" noEditPoints="1" noAdjustHandles="1" noChangeArrowheads="1" noChangeShapeType="1" noTextEdit="1"/>
              </p:cNvSpPr>
              <p:nvPr/>
            </p:nvSpPr>
            <p:spPr>
              <a:xfrm>
                <a:off x="816610" y="878205"/>
                <a:ext cx="6482715" cy="5916295"/>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预测方法</a:t>
            </a:r>
          </a:p>
        </p:txBody>
      </p:sp>
      <p:pic>
        <p:nvPicPr>
          <p:cNvPr id="6" name="图片 5"/>
          <p:cNvPicPr>
            <a:picLocks noChangeAspect="1"/>
          </p:cNvPicPr>
          <p:nvPr/>
        </p:nvPicPr>
        <p:blipFill>
          <a:blip r:embed="rId2"/>
          <a:stretch>
            <a:fillRect/>
          </a:stretch>
        </p:blipFill>
        <p:spPr>
          <a:xfrm>
            <a:off x="7362190" y="85090"/>
            <a:ext cx="4485640" cy="3199765"/>
          </a:xfrm>
          <a:prstGeom prst="rect">
            <a:avLst/>
          </a:prstGeom>
        </p:spPr>
      </p:pic>
      <p:sp>
        <p:nvSpPr>
          <p:cNvPr id="2" name="文本框 1"/>
          <p:cNvSpPr txBox="1"/>
          <p:nvPr/>
        </p:nvSpPr>
        <p:spPr>
          <a:xfrm>
            <a:off x="816610" y="878205"/>
            <a:ext cx="6128385" cy="4226560"/>
          </a:xfrm>
          <a:prstGeom prst="rect">
            <a:avLst/>
          </a:prstGeom>
          <a:noFill/>
        </p:spPr>
        <p:txBody>
          <a:bodyPr wrap="square" rtlCol="0">
            <a:spAutoFit/>
          </a:bodyPr>
          <a:lstStyle/>
          <a:p>
            <a:pPr marL="285750" indent="-285750" fontAlgn="auto">
              <a:lnSpc>
                <a:spcPct val="130000"/>
              </a:lnSpc>
              <a:spcBef>
                <a:spcPts val="600"/>
              </a:spcBef>
              <a:spcAft>
                <a:spcPts val="600"/>
              </a:spcAft>
              <a:buFont typeface="Arial" panose="020B0604020202020204" pitchFamily="34" charset="0"/>
              <a:buChar char="•"/>
            </a:pPr>
            <a:r>
              <a:rPr lang="zh-CN" altLang="en-US" sz="1600">
                <a:solidFill>
                  <a:schemeClr val="tx1"/>
                </a:solidFill>
                <a:latin typeface="微软雅黑" panose="020B0503020204020204" pitchFamily="34" charset="-122"/>
                <a:ea typeface="微软雅黑" panose="020B0503020204020204" pitchFamily="34" charset="-122"/>
              </a:rPr>
              <a:t>一般的ADL模型，包含了过多的解释变量，缺乏简约性。</a:t>
            </a:r>
          </a:p>
          <a:p>
            <a:pPr marL="285750" indent="-285750" fontAlgn="auto">
              <a:lnSpc>
                <a:spcPct val="130000"/>
              </a:lnSpc>
              <a:spcBef>
                <a:spcPts val="600"/>
              </a:spcBef>
              <a:spcAft>
                <a:spcPts val="600"/>
              </a:spcAft>
              <a:buFont typeface="Arial" panose="020B0604020202020204" pitchFamily="34" charset="0"/>
              <a:buChar char="•"/>
            </a:pPr>
            <a:r>
              <a:rPr lang="zh-CN" altLang="en-US" sz="1600">
                <a:solidFill>
                  <a:srgbClr val="FF0000"/>
                </a:solidFill>
                <a:latin typeface="微软雅黑" panose="020B0503020204020204" pitchFamily="34" charset="-122"/>
                <a:ea typeface="微软雅黑" panose="020B0503020204020204" pitchFamily="34" charset="-122"/>
              </a:rPr>
              <a:t>采用LASSO程序对模型进行简化</a:t>
            </a:r>
            <a:r>
              <a:rPr lang="zh-CN" altLang="en-US" sz="1600">
                <a:solidFill>
                  <a:schemeClr val="tx1"/>
                </a:solidFill>
                <a:latin typeface="微软雅黑" panose="020B0503020204020204" pitchFamily="34" charset="-122"/>
                <a:ea typeface="微软雅黑" panose="020B0503020204020204" pitchFamily="34" charset="-122"/>
              </a:rPr>
              <a:t>(得到的模型称为ADL-raw模型)。在这一阶段，我们使用LASSO程序作为模型规范策略，而不是变量选择方法。</a:t>
            </a:r>
          </a:p>
          <a:p>
            <a:pPr marL="285750" indent="-285750" fontAlgn="auto">
              <a:lnSpc>
                <a:spcPct val="130000"/>
              </a:lnSpc>
              <a:spcBef>
                <a:spcPts val="600"/>
              </a:spcBef>
              <a:spcAft>
                <a:spcPts val="600"/>
              </a:spcAft>
              <a:buFont typeface="Arial" panose="020B0604020202020204" pitchFamily="34" charset="0"/>
              <a:buChar char="•"/>
            </a:pPr>
            <a:r>
              <a:rPr lang="zh-CN" altLang="en-US" sz="1600">
                <a:solidFill>
                  <a:schemeClr val="tx1"/>
                </a:solidFill>
                <a:latin typeface="微软雅黑" panose="020B0503020204020204" pitchFamily="34" charset="-122"/>
                <a:ea typeface="微软雅黑" panose="020B0503020204020204" pitchFamily="34" charset="-122"/>
              </a:rPr>
              <a:t>为了减轻LASSO过程可能忽略重要变量的局限性，我们指定了一个</a:t>
            </a:r>
            <a:r>
              <a:rPr lang="zh-CN" altLang="en-US" sz="1600">
                <a:solidFill>
                  <a:srgbClr val="FF0000"/>
                </a:solidFill>
                <a:latin typeface="微软雅黑" panose="020B0503020204020204" pitchFamily="34" charset="-122"/>
                <a:ea typeface="微软雅黑" panose="020B0503020204020204" pitchFamily="34" charset="-122"/>
              </a:rPr>
              <a:t>补充的并行ADL模型</a:t>
            </a:r>
            <a:r>
              <a:rPr lang="zh-CN" altLang="en-US" sz="1600">
                <a:solidFill>
                  <a:schemeClr val="tx1"/>
                </a:solidFill>
                <a:latin typeface="微软雅黑" panose="020B0503020204020204" pitchFamily="34" charset="-122"/>
                <a:ea typeface="微软雅黑" panose="020B0503020204020204" pitchFamily="34" charset="-122"/>
              </a:rPr>
              <a:t>，该模型与一般ADL模型具有类似的规范，但只包含焦点的价格和促销变量</a:t>
            </a:r>
          </a:p>
          <a:p>
            <a:pPr marL="285750" indent="-285750" fontAlgn="auto">
              <a:lnSpc>
                <a:spcPct val="130000"/>
              </a:lnSpc>
              <a:spcBef>
                <a:spcPts val="600"/>
              </a:spcBef>
              <a:spcAft>
                <a:spcPts val="600"/>
              </a:spcAft>
              <a:buFont typeface="Arial" panose="020B0604020202020204" pitchFamily="34" charset="0"/>
              <a:buChar char="•"/>
            </a:pPr>
            <a:r>
              <a:rPr lang="zh-CN" altLang="en-US" sz="1600">
                <a:latin typeface="微软雅黑" panose="020B0503020204020204" pitchFamily="34" charset="-122"/>
                <a:ea typeface="微软雅黑" panose="020B0503020204020204" pitchFamily="34" charset="-122"/>
                <a:sym typeface="+mn-ea"/>
              </a:rPr>
              <a:t>使用LASSO程序简化了补充的并行ADL模型(得到的模型称为ADL-own模型)。将ADL-own模型中保留的解释变量纳入ADL-raw模型(得到的模型称为ADL-intra模型)。</a:t>
            </a:r>
            <a:endParaRPr lang="zh-CN" altLang="en-US" sz="1600">
              <a:solidFill>
                <a:schemeClr val="tx1"/>
              </a:solidFill>
              <a:latin typeface="微软雅黑" panose="020B0503020204020204" pitchFamily="34" charset="-122"/>
              <a:ea typeface="微软雅黑" panose="020B0503020204020204" pitchFamily="34" charset="-122"/>
            </a:endParaRPr>
          </a:p>
          <a:p>
            <a:pPr indent="0" fontAlgn="auto">
              <a:lnSpc>
                <a:spcPct val="130000"/>
              </a:lnSpc>
              <a:spcBef>
                <a:spcPts val="600"/>
              </a:spcBef>
              <a:spcAft>
                <a:spcPts val="600"/>
              </a:spcAft>
              <a:buFont typeface="Arial" panose="020B0604020202020204" pitchFamily="34" charset="0"/>
              <a:buNone/>
            </a:pPr>
            <a:endParaRPr lang="zh-CN" altLang="en-US" sz="1600">
              <a:solidFill>
                <a:schemeClr val="tx1"/>
              </a:solidFill>
              <a:latin typeface="微软雅黑" panose="020B0503020204020204" pitchFamily="34" charset="-122"/>
              <a:ea typeface="微软雅黑" panose="020B0503020204020204" pitchFamily="34" charset="-122"/>
            </a:endParaRPr>
          </a:p>
        </p:txBody>
      </p:sp>
      <p:pic>
        <p:nvPicPr>
          <p:cNvPr id="3" name="图片 2"/>
          <p:cNvPicPr>
            <a:picLocks noChangeAspect="1"/>
          </p:cNvPicPr>
          <p:nvPr/>
        </p:nvPicPr>
        <p:blipFill>
          <a:blip r:embed="rId3"/>
          <a:stretch>
            <a:fillRect/>
          </a:stretch>
        </p:blipFill>
        <p:spPr>
          <a:xfrm>
            <a:off x="7256145" y="3516630"/>
            <a:ext cx="4591685" cy="2108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预测方法</a:t>
            </a:r>
          </a:p>
        </p:txBody>
      </p:sp>
      <p:sp>
        <p:nvSpPr>
          <p:cNvPr id="2" name="文本框 1"/>
          <p:cNvSpPr txBox="1"/>
          <p:nvPr/>
        </p:nvSpPr>
        <p:spPr>
          <a:xfrm>
            <a:off x="816610" y="878205"/>
            <a:ext cx="10428605" cy="3432810"/>
          </a:xfrm>
          <a:prstGeom prst="rect">
            <a:avLst/>
          </a:prstGeom>
          <a:noFill/>
        </p:spPr>
        <p:txBody>
          <a:bodyPr wrap="square" rtlCol="0">
            <a:spAutoFit/>
          </a:bodyPr>
          <a:lstStyle/>
          <a:p>
            <a:pPr marL="285750" indent="-285750" fontAlgn="auto">
              <a:lnSpc>
                <a:spcPct val="130000"/>
              </a:lnSpc>
              <a:spcBef>
                <a:spcPts val="600"/>
              </a:spcBef>
              <a:spcAft>
                <a:spcPts val="600"/>
              </a:spcAft>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最后阶段</a:t>
            </a:r>
          </a:p>
          <a:p>
            <a:pPr marL="285750" indent="-285750" fontAlgn="auto">
              <a:lnSpc>
                <a:spcPct val="130000"/>
              </a:lnSpc>
              <a:spcBef>
                <a:spcPts val="600"/>
              </a:spcBef>
              <a:spcAft>
                <a:spcPts val="600"/>
              </a:spcAft>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将</a:t>
            </a:r>
            <a:r>
              <a:rPr lang="zh-CN" altLang="en-US" sz="1600" dirty="0">
                <a:solidFill>
                  <a:srgbClr val="FF0000"/>
                </a:solidFill>
                <a:latin typeface="微软雅黑" panose="020B0503020204020204" pitchFamily="34" charset="-122"/>
                <a:ea typeface="微软雅黑" panose="020B0503020204020204" pitchFamily="34" charset="-122"/>
              </a:rPr>
              <a:t>ADL-intra模型与EWC方法和IC方法分别进行集成</a:t>
            </a:r>
            <a:r>
              <a:rPr lang="zh-CN" altLang="en-US" sz="1600" dirty="0">
                <a:solidFill>
                  <a:schemeClr val="tx1"/>
                </a:solidFill>
                <a:latin typeface="微软雅黑" panose="020B0503020204020204" pitchFamily="34" charset="-122"/>
                <a:ea typeface="微软雅黑" panose="020B0503020204020204" pitchFamily="34" charset="-122"/>
              </a:rPr>
              <a:t>，以考虑结构变化问题。我们只在ADL-intra模型发生结构变化时才采用EWC方法和IC方法，并将ADL-intra模型产生的预测作为最终预测。</a:t>
            </a:r>
          </a:p>
          <a:p>
            <a:pPr marL="285750" indent="-285750" fontAlgn="auto">
              <a:lnSpc>
                <a:spcPct val="130000"/>
              </a:lnSpc>
              <a:spcBef>
                <a:spcPts val="600"/>
              </a:spcBef>
              <a:spcAft>
                <a:spcPts val="600"/>
              </a:spcAft>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在本研究中，我们对估计周期中高达95%的周进行了连续</a:t>
            </a:r>
            <a:r>
              <a:rPr lang="zh-CN" altLang="en-US" sz="1600" dirty="0">
                <a:solidFill>
                  <a:srgbClr val="FF0000"/>
                </a:solidFill>
                <a:latin typeface="微软雅黑" panose="020B0503020204020204" pitchFamily="34" charset="-122"/>
                <a:ea typeface="微软雅黑" panose="020B0503020204020204" pitchFamily="34" charset="-122"/>
              </a:rPr>
              <a:t>Chow检验</a:t>
            </a:r>
            <a:r>
              <a:rPr lang="zh-CN" altLang="en-US" sz="1600" dirty="0">
                <a:solidFill>
                  <a:schemeClr val="tx1"/>
                </a:solidFill>
                <a:latin typeface="微软雅黑" panose="020B0503020204020204" pitchFamily="34" charset="-122"/>
                <a:ea typeface="微软雅黑" panose="020B0503020204020204" pitchFamily="34" charset="-122"/>
              </a:rPr>
              <a:t>。例如，假设我们有一个160周的估计周期。然后我们进行152次Chow检验，每一次我们假设在从第5周到第156周的某一周发生了结构变化，并得到p值。如果这些p值中的任何一个低于一个阈值，则没有结构变化的零假设将被拒绝。为了缓解多重比较问题，我们采用了一个非常小的阈值，即0.001。在我们的研究中，我们只需要确定结构变化的存在。因此，进行了连续的Chow测试，既满足了需求，又得益于简单的实现。</a:t>
            </a:r>
          </a:p>
          <a:p>
            <a:pPr marL="285750" indent="-285750" fontAlgn="auto">
              <a:lnSpc>
                <a:spcPct val="130000"/>
              </a:lnSpc>
              <a:spcBef>
                <a:spcPts val="600"/>
              </a:spcBef>
              <a:spcAft>
                <a:spcPts val="600"/>
              </a:spcAft>
              <a:buFont typeface="Arial" panose="020B0604020202020204" pitchFamily="34" charset="0"/>
              <a:buChar char="•"/>
            </a:pPr>
            <a:r>
              <a:rPr lang="zh-CN" altLang="en-US" sz="1600" dirty="0">
                <a:solidFill>
                  <a:schemeClr val="tx1"/>
                </a:solidFill>
                <a:latin typeface="微软雅黑" panose="020B0503020204020204" pitchFamily="34" charset="-122"/>
                <a:ea typeface="微软雅黑" panose="020B0503020204020204" pitchFamily="34" charset="-122"/>
              </a:rPr>
              <a:t>我们将这两种三阶段方法分别称为ADL-intra-EWC方法和ADL-intra-IC方法。</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Drawing 5" descr="IMAGE"/>
          <p:cNvPicPr/>
          <p:nvPr>
            <p:custDataLst>
              <p:tags r:id="rId1"/>
            </p:custDataLst>
          </p:nvPr>
        </p:nvPicPr>
        <p:blipFill>
          <a:blip r:embed="rId3"/>
          <a:stretch>
            <a:fillRect/>
          </a:stretch>
        </p:blipFill>
        <p:spPr>
          <a:xfrm>
            <a:off x="1649095" y="237490"/>
            <a:ext cx="8822690" cy="597090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2376170" cy="706755"/>
          </a:xfrm>
          <a:prstGeom prst="rect">
            <a:avLst/>
          </a:prstGeom>
          <a:noFill/>
        </p:spPr>
        <p:txBody>
          <a:bodyPr wrap="square" rtlCol="0">
            <a:spAutoFit/>
          </a:bodyPr>
          <a:lstStyle/>
          <a:p>
            <a:pPr algn="l"/>
            <a:r>
              <a:rPr lang="en-US" altLang="zh-CN" sz="4000" dirty="0">
                <a:sym typeface="+mn-ea"/>
              </a:rPr>
              <a:t>AUTHOR</a:t>
            </a:r>
            <a:endParaRPr lang="en-US" altLang="zh-CN" sz="4000" b="1" dirty="0">
              <a:latin typeface="+mn-ea"/>
              <a:cs typeface="+mn-ea"/>
              <a:sym typeface="+mn-ea"/>
            </a:endParaRPr>
          </a:p>
        </p:txBody>
      </p:sp>
      <p:sp>
        <p:nvSpPr>
          <p:cNvPr id="2" name="文本框 1"/>
          <p:cNvSpPr txBox="1"/>
          <p:nvPr/>
        </p:nvSpPr>
        <p:spPr>
          <a:xfrm>
            <a:off x="816610" y="1234440"/>
            <a:ext cx="10889615" cy="2553335"/>
          </a:xfrm>
          <a:prstGeom prst="rect">
            <a:avLst/>
          </a:prstGeom>
          <a:noFill/>
        </p:spPr>
        <p:txBody>
          <a:bodyPr wrap="square" rtlCol="0">
            <a:spAutoFit/>
          </a:bodyPr>
          <a:lstStyle/>
          <a:p>
            <a:pPr indent="0" fontAlgn="auto">
              <a:spcBef>
                <a:spcPts val="1200"/>
              </a:spcBef>
              <a:spcAft>
                <a:spcPts val="1200"/>
              </a:spcAft>
            </a:pPr>
            <a:r>
              <a:rPr lang="zh-CN" altLang="en-US" sz="2400">
                <a:latin typeface="微软雅黑" panose="020B0503020204020204" pitchFamily="34" charset="-122"/>
                <a:ea typeface="微软雅黑" panose="020B0503020204020204" pitchFamily="34" charset="-122"/>
              </a:rPr>
              <a:t>Tao Huang</a:t>
            </a:r>
            <a:r>
              <a:rPr lang="en-US" altLang="zh-CN" sz="2400">
                <a:latin typeface="微软雅黑" panose="020B0503020204020204" pitchFamily="34" charset="-122"/>
                <a:ea typeface="微软雅黑" panose="020B0503020204020204" pitchFamily="34" charset="-122"/>
              </a:rPr>
              <a:t>, </a:t>
            </a:r>
            <a:r>
              <a:rPr lang="zh-CN" altLang="en-US" sz="2400">
                <a:latin typeface="微软雅黑" panose="020B0503020204020204" pitchFamily="34" charset="-122"/>
                <a:ea typeface="微软雅黑" panose="020B0503020204020204" pitchFamily="34" charset="-122"/>
              </a:rPr>
              <a:t>Surrey Business School, University of Surrey, GU2 7XH, UK</a:t>
            </a:r>
          </a:p>
          <a:p>
            <a:pPr indent="0" fontAlgn="auto">
              <a:spcBef>
                <a:spcPts val="1200"/>
              </a:spcBef>
              <a:spcAft>
                <a:spcPts val="1200"/>
              </a:spcAft>
            </a:pPr>
            <a:r>
              <a:rPr lang="zh-CN" altLang="en-US" sz="2400">
                <a:latin typeface="微软雅黑" panose="020B0503020204020204" pitchFamily="34" charset="-122"/>
                <a:ea typeface="微软雅黑" panose="020B0503020204020204" pitchFamily="34" charset="-122"/>
                <a:sym typeface="+mn-ea"/>
              </a:rPr>
              <a:t>Robert Fildes</a:t>
            </a:r>
            <a:r>
              <a:rPr lang="zh-CN" altLang="en-US" sz="2400">
                <a:latin typeface="微软雅黑" panose="020B0503020204020204" pitchFamily="34" charset="-122"/>
                <a:ea typeface="微软雅黑" panose="020B0503020204020204" pitchFamily="34" charset="-122"/>
              </a:rPr>
              <a:t>b</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 Centre for Marketing Analytics and Forecasting, Lancaster University, LA1 4YX, UK</a:t>
            </a:r>
          </a:p>
          <a:p>
            <a:pPr indent="0" fontAlgn="auto">
              <a:spcBef>
                <a:spcPts val="1200"/>
              </a:spcBef>
              <a:spcAft>
                <a:spcPts val="1200"/>
              </a:spcAft>
            </a:pPr>
            <a:r>
              <a:rPr lang="zh-CN" altLang="en-US" sz="2400">
                <a:latin typeface="微软雅黑" panose="020B0503020204020204" pitchFamily="34" charset="-122"/>
                <a:ea typeface="微软雅黑" panose="020B0503020204020204" pitchFamily="34" charset="-122"/>
                <a:sym typeface="+mn-ea"/>
              </a:rPr>
              <a:t>Didier Soopramanien</a:t>
            </a:r>
            <a:r>
              <a:rPr lang="zh-CN" altLang="en-US" sz="2400">
                <a:latin typeface="微软雅黑" panose="020B0503020204020204" pitchFamily="34" charset="-122"/>
                <a:ea typeface="微软雅黑" panose="020B0503020204020204" pitchFamily="34" charset="-122"/>
              </a:rPr>
              <a:t>c</a:t>
            </a:r>
            <a:r>
              <a:rPr lang="en-US" altLang="zh-CN" sz="2400">
                <a:latin typeface="微软雅黑" panose="020B0503020204020204" pitchFamily="34" charset="-122"/>
                <a:ea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rPr>
              <a:t> School of Business and Economics, Loughborough University, Loughborough LE11 3TU, UK</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实验设计</a:t>
            </a:r>
          </a:p>
        </p:txBody>
      </p:sp>
      <p:sp>
        <p:nvSpPr>
          <p:cNvPr id="2" name="文本框 1"/>
          <p:cNvSpPr txBox="1"/>
          <p:nvPr/>
        </p:nvSpPr>
        <p:spPr>
          <a:xfrm>
            <a:off x="816610" y="1012190"/>
            <a:ext cx="10889615" cy="964565"/>
          </a:xfrm>
          <a:prstGeom prst="rect">
            <a:avLst/>
          </a:prstGeom>
          <a:noFill/>
        </p:spPr>
        <p:txBody>
          <a:bodyPr wrap="square" rtlCol="0">
            <a:spAutoFit/>
          </a:bodyPr>
          <a:lstStyle/>
          <a:p>
            <a:pPr marL="342900" indent="-342900" fontAlgn="auto">
              <a:lnSpc>
                <a:spcPct val="130000"/>
              </a:lnSpc>
              <a:spcBef>
                <a:spcPts val="600"/>
              </a:spcBef>
              <a:spcAft>
                <a:spcPts val="600"/>
              </a:spcAft>
              <a:buFont typeface="Arial" panose="020B0604020202020204" pitchFamily="34" charset="0"/>
              <a:buChar char="•"/>
            </a:pPr>
            <a:r>
              <a:rPr lang="en-US" altLang="zh-CN">
                <a:latin typeface="微软雅黑" panose="020B0503020204020204" pitchFamily="34" charset="-122"/>
                <a:ea typeface="微软雅黑" panose="020B0503020204020204" pitchFamily="34" charset="-122"/>
              </a:rPr>
              <a:t>Base-lift</a:t>
            </a:r>
          </a:p>
          <a:p>
            <a:pPr indent="0" fontAlgn="auto">
              <a:lnSpc>
                <a:spcPct val="130000"/>
              </a:lnSpc>
              <a:spcBef>
                <a:spcPts val="600"/>
              </a:spcBef>
              <a:spcAft>
                <a:spcPts val="600"/>
              </a:spcAft>
              <a:buFont typeface="Arial" panose="020B0604020202020204" pitchFamily="34" charset="0"/>
              <a:buNone/>
            </a:pPr>
            <a:endParaRPr lang="zh-CN" altLang="en-US">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1"/>
            </p:custDataLst>
          </p:nvPr>
        </p:nvPicPr>
        <p:blipFill>
          <a:blip r:embed="rId4"/>
          <a:stretch>
            <a:fillRect/>
          </a:stretch>
        </p:blipFill>
        <p:spPr>
          <a:xfrm>
            <a:off x="816610" y="1584960"/>
            <a:ext cx="6736080" cy="1600200"/>
          </a:xfrm>
          <a:prstGeom prst="rect">
            <a:avLst/>
          </a:prstGeom>
        </p:spPr>
      </p:pic>
      <p:sp>
        <p:nvSpPr>
          <p:cNvPr id="6" name="文本框 5"/>
          <p:cNvSpPr txBox="1"/>
          <p:nvPr>
            <p:custDataLst>
              <p:tags r:id="rId2"/>
            </p:custDataLst>
          </p:nvPr>
        </p:nvSpPr>
        <p:spPr>
          <a:xfrm>
            <a:off x="651510" y="3495040"/>
            <a:ext cx="10889615" cy="1837690"/>
          </a:xfrm>
          <a:prstGeom prst="rect">
            <a:avLst/>
          </a:prstGeom>
          <a:noFill/>
        </p:spPr>
        <p:txBody>
          <a:bodyPr wrap="square" rtlCol="0">
            <a:spAutoFit/>
          </a:bodyPr>
          <a:lstStyle/>
          <a:p>
            <a:pPr indent="0" fontAlgn="auto">
              <a:lnSpc>
                <a:spcPct val="130000"/>
              </a:lnSpc>
              <a:spcBef>
                <a:spcPts val="600"/>
              </a:spcBef>
              <a:spcAft>
                <a:spcPts val="600"/>
              </a:spcAft>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Mt表示简单指数平滑(SES)模型对第t周的基线预测。SES模型完全是根据焦点产品未被推广时的数据估计的。因此，S</a:t>
            </a:r>
            <a:r>
              <a:rPr lang="zh-CN" altLang="en-US" baseline="-25000" dirty="0">
                <a:latin typeface="微软雅黑" panose="020B0503020204020204" pitchFamily="34" charset="-122"/>
                <a:ea typeface="微软雅黑" panose="020B0503020204020204" pitchFamily="34" charset="-122"/>
                <a:cs typeface="微软雅黑" panose="020B0503020204020204" pitchFamily="34" charset="-122"/>
                <a:sym typeface="+mn-ea"/>
              </a:rPr>
              <a:t>t−1</a:t>
            </a: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代表焦点产品在之前一段时间内的销售情况，当时焦点产品没有被推广。</a:t>
            </a:r>
          </a:p>
          <a:p>
            <a:pPr indent="0" fontAlgn="auto">
              <a:lnSpc>
                <a:spcPct val="130000"/>
              </a:lnSpc>
              <a:spcBef>
                <a:spcPts val="600"/>
              </a:spcBef>
              <a:spcAft>
                <a:spcPts val="600"/>
              </a:spcAft>
              <a:buFont typeface="Arial" panose="020B0604020202020204" pitchFamily="34" charset="0"/>
              <a:buNone/>
            </a:pPr>
            <a:r>
              <a:rPr lang="zh-CN" altLang="en-US" dirty="0">
                <a:latin typeface="微软雅黑" panose="020B0503020204020204" pitchFamily="34" charset="-122"/>
                <a:ea typeface="微软雅黑" panose="020B0503020204020204" pitchFamily="34" charset="-122"/>
                <a:cs typeface="微软雅黑" panose="020B0503020204020204" pitchFamily="34" charset="-122"/>
                <a:sym typeface="+mn-ea"/>
              </a:rPr>
              <a:t>a为SES模型的平滑参数，通过最小化样本内均方误差来估计。</a:t>
            </a:r>
          </a:p>
          <a:p>
            <a:pPr indent="0" fontAlgn="auto">
              <a:lnSpc>
                <a:spcPct val="130000"/>
              </a:lnSpc>
              <a:spcBef>
                <a:spcPts val="600"/>
              </a:spcBef>
              <a:spcAft>
                <a:spcPts val="600"/>
              </a:spcAft>
              <a:buFont typeface="Arial" panose="020B0604020202020204" pitchFamily="34" charset="0"/>
              <a:buNone/>
            </a:pPr>
            <a:endParaRPr lang="zh-CN" altLang="en-US"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实验设计</a:t>
            </a:r>
          </a:p>
        </p:txBody>
      </p:sp>
      <p:sp>
        <p:nvSpPr>
          <p:cNvPr id="2" name="文本框 1"/>
          <p:cNvSpPr txBox="1"/>
          <p:nvPr/>
        </p:nvSpPr>
        <p:spPr>
          <a:xfrm>
            <a:off x="816610" y="1400810"/>
            <a:ext cx="10889615" cy="4375365"/>
          </a:xfrm>
          <a:prstGeom prst="rect">
            <a:avLst/>
          </a:prstGeom>
          <a:noFill/>
        </p:spPr>
        <p:txBody>
          <a:bodyPr wrap="square" rtlCol="0">
            <a:spAutoFit/>
          </a:bodyPr>
          <a:lstStyle/>
          <a:p>
            <a:pPr indent="0" fontAlgn="auto">
              <a:lnSpc>
                <a:spcPct val="130000"/>
              </a:lnSpc>
              <a:spcBef>
                <a:spcPts val="600"/>
              </a:spcBef>
              <a:spcAft>
                <a:spcPts val="600"/>
              </a:spcAft>
              <a:buFont typeface="Arial" panose="020B0604020202020204" pitchFamily="34" charset="0"/>
              <a:buNone/>
            </a:pPr>
            <a:r>
              <a:rPr lang="en-US" altLang="zh-CN" dirty="0">
                <a:latin typeface="微软雅黑" panose="020B0503020204020204" pitchFamily="34" charset="-122"/>
                <a:ea typeface="微软雅黑" panose="020B0503020204020204" pitchFamily="34" charset="-122"/>
              </a:rPr>
              <a:t>“lift”效应的调整计算为焦点产品在其最近的促销活动中增加的销售额与相应的基线销售额的比较。</a:t>
            </a:r>
          </a:p>
          <a:p>
            <a:pPr indent="0" fontAlgn="auto">
              <a:lnSpc>
                <a:spcPct val="130000"/>
              </a:lnSpc>
              <a:spcBef>
                <a:spcPts val="600"/>
              </a:spcBef>
              <a:spcAft>
                <a:spcPts val="600"/>
              </a:spcAft>
              <a:buFont typeface="Arial" panose="020B0604020202020204" pitchFamily="34" charset="0"/>
              <a:buNone/>
            </a:pPr>
            <a:r>
              <a:rPr lang="en-US" altLang="zh-CN" dirty="0" err="1">
                <a:latin typeface="微软雅黑" panose="020B0503020204020204" pitchFamily="34" charset="-122"/>
                <a:ea typeface="微软雅黑" panose="020B0503020204020204" pitchFamily="34" charset="-122"/>
              </a:rPr>
              <a:t>有以下候选模型</a:t>
            </a:r>
            <a:r>
              <a:rPr lang="en-US" altLang="zh-CN" dirty="0">
                <a:latin typeface="微软雅黑" panose="020B0503020204020204" pitchFamily="34" charset="-122"/>
                <a:ea typeface="微软雅黑" panose="020B0503020204020204" pitchFamily="34" charset="-122"/>
              </a:rPr>
              <a:t>:</a:t>
            </a:r>
          </a:p>
          <a:p>
            <a:pPr indent="0" fontAlgn="auto">
              <a:lnSpc>
                <a:spcPct val="130000"/>
              </a:lnSpc>
              <a:spcBef>
                <a:spcPts val="600"/>
              </a:spcBef>
              <a:spcAft>
                <a:spcPts val="600"/>
              </a:spcAft>
              <a:buFont typeface="Arial" panose="020B0604020202020204" pitchFamily="34" charset="0"/>
              <a:buNone/>
            </a:pPr>
            <a:r>
              <a:rPr lang="en-US" altLang="zh-CN" dirty="0" err="1">
                <a:latin typeface="微软雅黑" panose="020B0503020204020204" pitchFamily="34" charset="-122"/>
                <a:ea typeface="微软雅黑" panose="020B0503020204020204" pitchFamily="34" charset="-122"/>
              </a:rPr>
              <a:t>1.ADL-own模型</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即通过LASSO程序简化的式</a:t>
            </a:r>
            <a:r>
              <a:rPr lang="en-US" altLang="zh-CN" dirty="0">
                <a:latin typeface="微软雅黑" panose="020B0503020204020204" pitchFamily="34" charset="-122"/>
                <a:ea typeface="微软雅黑" panose="020B0503020204020204" pitchFamily="34" charset="-122"/>
              </a:rPr>
              <a:t>(4)</a:t>
            </a:r>
            <a:r>
              <a:rPr lang="en-US" altLang="zh-CN" dirty="0" err="1">
                <a:latin typeface="微软雅黑" panose="020B0503020204020204" pitchFamily="34" charset="-122"/>
                <a:ea typeface="微软雅黑" panose="020B0503020204020204" pitchFamily="34" charset="-122"/>
              </a:rPr>
              <a:t>中的模型</a:t>
            </a:r>
            <a:endParaRPr lang="en-US" altLang="zh-CN" dirty="0">
              <a:latin typeface="微软雅黑" panose="020B0503020204020204" pitchFamily="34" charset="-122"/>
              <a:ea typeface="微软雅黑" panose="020B0503020204020204" pitchFamily="34" charset="-122"/>
            </a:endParaRPr>
          </a:p>
          <a:p>
            <a:pPr indent="0" fontAlgn="auto">
              <a:lnSpc>
                <a:spcPct val="130000"/>
              </a:lnSpc>
              <a:spcBef>
                <a:spcPts val="600"/>
              </a:spcBef>
              <a:spcAft>
                <a:spcPts val="600"/>
              </a:spcAft>
              <a:buFont typeface="Arial" panose="020B0604020202020204" pitchFamily="34" charset="0"/>
              <a:buNone/>
            </a:pPr>
            <a:r>
              <a:rPr lang="en-US" altLang="zh-CN" dirty="0" err="1">
                <a:latin typeface="微软雅黑" panose="020B0503020204020204" pitchFamily="34" charset="-122"/>
                <a:ea typeface="微软雅黑" panose="020B0503020204020204" pitchFamily="34" charset="-122"/>
              </a:rPr>
              <a:t>2.ADL-intra模型</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即通过LASSO程序简化式</a:t>
            </a:r>
            <a:r>
              <a:rPr lang="en-US" altLang="zh-CN" dirty="0">
                <a:latin typeface="微软雅黑" panose="020B0503020204020204" pitchFamily="34" charset="-122"/>
                <a:ea typeface="微软雅黑" panose="020B0503020204020204" pitchFamily="34" charset="-122"/>
              </a:rPr>
              <a:t>(3)</a:t>
            </a:r>
            <a:r>
              <a:rPr lang="en-US" altLang="zh-CN" dirty="0" err="1">
                <a:latin typeface="微软雅黑" panose="020B0503020204020204" pitchFamily="34" charset="-122"/>
                <a:ea typeface="微软雅黑" panose="020B0503020204020204" pitchFamily="34" charset="-122"/>
              </a:rPr>
              <a:t>中的模型，然后将ADL-own模型中保留的解释变量包含进去</a:t>
            </a:r>
            <a:r>
              <a:rPr lang="en-US" altLang="zh-CN" dirty="0">
                <a:latin typeface="微软雅黑" panose="020B0503020204020204" pitchFamily="34" charset="-122"/>
                <a:ea typeface="微软雅黑" panose="020B0503020204020204" pitchFamily="34" charset="-122"/>
              </a:rPr>
              <a:t>。</a:t>
            </a:r>
          </a:p>
          <a:p>
            <a:pPr indent="0" fontAlgn="auto">
              <a:lnSpc>
                <a:spcPct val="130000"/>
              </a:lnSpc>
              <a:spcBef>
                <a:spcPts val="600"/>
              </a:spcBef>
              <a:spcAft>
                <a:spcPts val="600"/>
              </a:spcAft>
              <a:buFont typeface="Arial" panose="020B0604020202020204" pitchFamily="34" charset="0"/>
              <a:buNone/>
            </a:pPr>
            <a:r>
              <a:rPr lang="en-US" altLang="zh-CN" dirty="0" err="1">
                <a:latin typeface="微软雅黑" panose="020B0503020204020204" pitchFamily="34" charset="-122"/>
                <a:ea typeface="微软雅黑" panose="020B0503020204020204" pitchFamily="34" charset="-122"/>
              </a:rPr>
              <a:t>3.ADL</a:t>
            </a:r>
            <a:r>
              <a:rPr lang="en-US" altLang="zh-CN" dirty="0">
                <a:latin typeface="微软雅黑" panose="020B0503020204020204" pitchFamily="34" charset="-122"/>
                <a:ea typeface="微软雅黑" panose="020B0503020204020204" pitchFamily="34" charset="-122"/>
              </a:rPr>
              <a:t>-own-</a:t>
            </a:r>
            <a:r>
              <a:rPr lang="en-US" altLang="zh-CN" dirty="0" err="1">
                <a:latin typeface="微软雅黑" panose="020B0503020204020204" pitchFamily="34" charset="-122"/>
                <a:ea typeface="微软雅黑" panose="020B0503020204020204" pitchFamily="34" charset="-122"/>
              </a:rPr>
              <a:t>EWC模型</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采用EWC方法的ADL-own模型</a:t>
            </a:r>
            <a:endParaRPr lang="en-US" altLang="zh-CN" dirty="0">
              <a:latin typeface="微软雅黑" panose="020B0503020204020204" pitchFamily="34" charset="-122"/>
              <a:ea typeface="微软雅黑" panose="020B0503020204020204" pitchFamily="34" charset="-122"/>
            </a:endParaRPr>
          </a:p>
          <a:p>
            <a:pPr indent="0" fontAlgn="auto">
              <a:lnSpc>
                <a:spcPct val="130000"/>
              </a:lnSpc>
              <a:spcBef>
                <a:spcPts val="600"/>
              </a:spcBef>
              <a:spcAft>
                <a:spcPts val="600"/>
              </a:spcAft>
              <a:buFont typeface="Arial" panose="020B0604020202020204" pitchFamily="34" charset="0"/>
              <a:buNone/>
            </a:pPr>
            <a:r>
              <a:rPr lang="en-US" altLang="zh-CN" dirty="0" err="1">
                <a:latin typeface="微软雅黑" panose="020B0503020204020204" pitchFamily="34" charset="-122"/>
                <a:ea typeface="微软雅黑" panose="020B0503020204020204" pitchFamily="34" charset="-122"/>
              </a:rPr>
              <a:t>4.ADL</a:t>
            </a:r>
            <a:r>
              <a:rPr lang="en-US" altLang="zh-CN" dirty="0">
                <a:latin typeface="微软雅黑" panose="020B0503020204020204" pitchFamily="34" charset="-122"/>
                <a:ea typeface="微软雅黑" panose="020B0503020204020204" pitchFamily="34" charset="-122"/>
              </a:rPr>
              <a:t>-own-</a:t>
            </a:r>
            <a:r>
              <a:rPr lang="en-US" altLang="zh-CN" dirty="0" err="1">
                <a:latin typeface="微软雅黑" panose="020B0503020204020204" pitchFamily="34" charset="-122"/>
                <a:ea typeface="微软雅黑" panose="020B0503020204020204" pitchFamily="34" charset="-122"/>
              </a:rPr>
              <a:t>IC模型</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采用IC方法的ADL-own模型</a:t>
            </a:r>
            <a:endParaRPr lang="en-US" altLang="zh-CN" dirty="0">
              <a:latin typeface="微软雅黑" panose="020B0503020204020204" pitchFamily="34" charset="-122"/>
              <a:ea typeface="微软雅黑" panose="020B0503020204020204" pitchFamily="34" charset="-122"/>
            </a:endParaRPr>
          </a:p>
          <a:p>
            <a:pPr indent="0" fontAlgn="auto">
              <a:lnSpc>
                <a:spcPct val="130000"/>
              </a:lnSpc>
              <a:spcBef>
                <a:spcPts val="600"/>
              </a:spcBef>
              <a:spcAft>
                <a:spcPts val="600"/>
              </a:spcAft>
              <a:buFont typeface="Arial" panose="020B0604020202020204" pitchFamily="34" charset="0"/>
              <a:buNone/>
            </a:pPr>
            <a:r>
              <a:rPr lang="en-US" altLang="zh-CN" dirty="0" err="1">
                <a:latin typeface="微软雅黑" panose="020B0503020204020204" pitchFamily="34" charset="-122"/>
                <a:ea typeface="微软雅黑" panose="020B0503020204020204" pitchFamily="34" charset="-122"/>
              </a:rPr>
              <a:t>5.ADL</a:t>
            </a:r>
            <a:r>
              <a:rPr lang="en-US" altLang="zh-CN" dirty="0">
                <a:latin typeface="微软雅黑" panose="020B0503020204020204" pitchFamily="34" charset="-122"/>
                <a:ea typeface="微软雅黑" panose="020B0503020204020204" pitchFamily="34" charset="-122"/>
              </a:rPr>
              <a:t>-intra-</a:t>
            </a:r>
            <a:r>
              <a:rPr lang="en-US" altLang="zh-CN" dirty="0" err="1">
                <a:latin typeface="微软雅黑" panose="020B0503020204020204" pitchFamily="34" charset="-122"/>
                <a:ea typeface="微软雅黑" panose="020B0503020204020204" pitchFamily="34" charset="-122"/>
              </a:rPr>
              <a:t>EWC模型</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采用EWC方法的ADL-intra模型</a:t>
            </a:r>
            <a:endParaRPr lang="en-US" altLang="zh-CN" dirty="0">
              <a:latin typeface="微软雅黑" panose="020B0503020204020204" pitchFamily="34" charset="-122"/>
              <a:ea typeface="微软雅黑" panose="020B0503020204020204" pitchFamily="34" charset="-122"/>
            </a:endParaRPr>
          </a:p>
          <a:p>
            <a:pPr indent="0" fontAlgn="auto">
              <a:lnSpc>
                <a:spcPct val="130000"/>
              </a:lnSpc>
              <a:spcBef>
                <a:spcPts val="600"/>
              </a:spcBef>
              <a:spcAft>
                <a:spcPts val="600"/>
              </a:spcAft>
              <a:buFont typeface="Arial" panose="020B0604020202020204" pitchFamily="34" charset="0"/>
              <a:buNone/>
            </a:pPr>
            <a:r>
              <a:rPr lang="en-US" altLang="zh-CN" dirty="0" err="1">
                <a:latin typeface="微软雅黑" panose="020B0503020204020204" pitchFamily="34" charset="-122"/>
                <a:ea typeface="微软雅黑" panose="020B0503020204020204" pitchFamily="34" charset="-122"/>
              </a:rPr>
              <a:t>6.ADL</a:t>
            </a:r>
            <a:r>
              <a:rPr lang="en-US" altLang="zh-CN" dirty="0">
                <a:latin typeface="微软雅黑" panose="020B0503020204020204" pitchFamily="34" charset="-122"/>
                <a:ea typeface="微软雅黑" panose="020B0503020204020204" pitchFamily="34" charset="-122"/>
              </a:rPr>
              <a:t>-intra-</a:t>
            </a:r>
            <a:r>
              <a:rPr lang="en-US" altLang="zh-CN" dirty="0" err="1">
                <a:latin typeface="微软雅黑" panose="020B0503020204020204" pitchFamily="34" charset="-122"/>
                <a:ea typeface="微软雅黑" panose="020B0503020204020204" pitchFamily="34" charset="-122"/>
              </a:rPr>
              <a:t>IC模型</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采用IC方法的ADL-intra模型</a:t>
            </a:r>
            <a:endParaRPr lang="en-US" altLang="zh-CN" dirty="0">
              <a:latin typeface="微软雅黑" panose="020B0503020204020204" pitchFamily="34" charset="-122"/>
              <a:ea typeface="微软雅黑" panose="020B0503020204020204" pitchFamily="34" charset="-122"/>
            </a:endParaRPr>
          </a:p>
        </p:txBody>
      </p:sp>
      <p:pic>
        <p:nvPicPr>
          <p:cNvPr id="3" name="图片 2"/>
          <p:cNvPicPr>
            <a:picLocks noChangeAspect="1"/>
          </p:cNvPicPr>
          <p:nvPr>
            <p:custDataLst>
              <p:tags r:id="rId1"/>
            </p:custDataLst>
          </p:nvPr>
        </p:nvPicPr>
        <p:blipFill>
          <a:blip r:embed="rId3"/>
          <a:stretch>
            <a:fillRect/>
          </a:stretch>
        </p:blipFill>
        <p:spPr>
          <a:xfrm>
            <a:off x="5097145" y="171450"/>
            <a:ext cx="5174615" cy="122936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实验设计</a:t>
            </a:r>
          </a:p>
        </p:txBody>
      </p:sp>
      <p:sp>
        <p:nvSpPr>
          <p:cNvPr id="2" name="文本框 1"/>
          <p:cNvSpPr txBox="1"/>
          <p:nvPr/>
        </p:nvSpPr>
        <p:spPr>
          <a:xfrm>
            <a:off x="816610" y="1012190"/>
            <a:ext cx="10889615" cy="2679516"/>
          </a:xfrm>
          <a:prstGeom prst="rect">
            <a:avLst/>
          </a:prstGeom>
          <a:noFill/>
        </p:spPr>
        <p:txBody>
          <a:bodyPr wrap="square" rtlCol="0">
            <a:spAutoFit/>
          </a:bodyPr>
          <a:lstStyle/>
          <a:p>
            <a:pPr marL="285750" indent="-28575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指定的模型与估计窗口为160周，并评估其预测性能。</a:t>
            </a:r>
          </a:p>
          <a:p>
            <a:pPr marL="285750" indent="-28575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生成1 -H周的预测，其中H为1、4和8，以近似零售商在实践中面临的情况</a:t>
            </a:r>
          </a:p>
          <a:p>
            <a:pPr marL="285750" indent="-28575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对于EWC方法，通过使用具有10个估计窗口的相同模型均等地组合预测来生成最终预测（例如，假设我们有一个160周的估计周期，模型的估计窗口将是[1，160]，[3，160]，依此类推，直到[19，160]）。</a:t>
            </a:r>
          </a:p>
          <a:p>
            <a:pPr marL="285750" indent="-28575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对于IC方法，将预测偏差估计为16个最近残差的平均值，并将该值直接添加到所有预测范围的预测中。使用OLS估计模型参数。</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实验设计</a:t>
            </a:r>
          </a:p>
        </p:txBody>
      </p:sp>
      <mc:AlternateContent xmlns:mc="http://schemas.openxmlformats.org/markup-compatibility/2006" xmlns:a14="http://schemas.microsoft.com/office/drawing/2010/main">
        <mc:Choice Requires="a14">
          <p:sp>
            <p:nvSpPr>
              <p:cNvPr id="2" name="文本框 1"/>
              <p:cNvSpPr txBox="1"/>
              <p:nvPr/>
            </p:nvSpPr>
            <p:spPr>
              <a:xfrm>
                <a:off x="816610" y="1012190"/>
                <a:ext cx="10889615" cy="5135880"/>
              </a:xfrm>
              <a:prstGeom prst="rect">
                <a:avLst/>
              </a:prstGeom>
              <a:noFill/>
            </p:spPr>
            <p:txBody>
              <a:bodyPr wrap="square" rtlCol="0">
                <a:spAutoFit/>
              </a:bodyPr>
              <a:lstStyle/>
              <a:p>
                <a:pPr marL="342900"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评估模型的预测性能</a:t>
                </a:r>
              </a:p>
              <a:p>
                <a:pPr indent="0" fontAlgn="auto">
                  <a:lnSpc>
                    <a:spcPct val="130000"/>
                  </a:lnSpc>
                  <a:spcBef>
                    <a:spcPts val="600"/>
                  </a:spcBef>
                  <a:spcAft>
                    <a:spcPts val="600"/>
                  </a:spcAft>
                  <a:buNone/>
                </a:pPr>
                <a:r>
                  <a:rPr lang="zh-CN" altLang="en-US" dirty="0">
                    <a:latin typeface="微软雅黑" panose="020B0503020204020204" pitchFamily="34" charset="-122"/>
                    <a:ea typeface="微软雅黑" panose="020B0503020204020204" pitchFamily="34" charset="-122"/>
                  </a:rPr>
                  <a:t>平均绝对误差（MAE)</a:t>
                </a:r>
              </a:p>
              <a:p>
                <a:pPr indent="0" fontAlgn="auto">
                  <a:lnSpc>
                    <a:spcPct val="130000"/>
                  </a:lnSpc>
                  <a:spcBef>
                    <a:spcPts val="600"/>
                  </a:spcBef>
                  <a:spcAft>
                    <a:spcPts val="600"/>
                  </a:spcAft>
                  <a:buNone/>
                </a:pPr>
                <a:r>
                  <a:rPr lang="zh-CN" altLang="en-US" dirty="0">
                    <a:latin typeface="微软雅黑" panose="020B0503020204020204" pitchFamily="34" charset="-122"/>
                    <a:ea typeface="微软雅黑" panose="020B0503020204020204" pitchFamily="34" charset="-122"/>
                  </a:rPr>
                  <a:t>对称平均绝对百分比误差(sMAPE)</a:t>
                </a:r>
              </a:p>
              <a:p>
                <a:pPr indent="0" fontAlgn="auto">
                  <a:lnSpc>
                    <a:spcPct val="130000"/>
                  </a:lnSpc>
                  <a:spcBef>
                    <a:spcPts val="600"/>
                  </a:spcBef>
                  <a:spcAft>
                    <a:spcPts val="600"/>
                  </a:spcAft>
                  <a:buNone/>
                </a:pPr>
                <a:r>
                  <a:rPr lang="zh-CN" altLang="en-US" dirty="0">
                    <a:latin typeface="微软雅黑" panose="020B0503020204020204" pitchFamily="34" charset="-122"/>
                    <a:ea typeface="微软雅黑" panose="020B0503020204020204" pitchFamily="34" charset="-122"/>
                  </a:rPr>
                  <a:t>比例均方误差(MSE)</a:t>
                </a:r>
              </a:p>
              <a:p>
                <a:pPr indent="0" fontAlgn="auto">
                  <a:lnSpc>
                    <a:spcPct val="130000"/>
                  </a:lnSpc>
                  <a:spcBef>
                    <a:spcPts val="600"/>
                  </a:spcBef>
                  <a:spcAft>
                    <a:spcPts val="600"/>
                  </a:spcAft>
                  <a:buNone/>
                </a:pPr>
                <a:r>
                  <a:rPr lang="zh-CN" altLang="en-US" dirty="0">
                    <a:latin typeface="微软雅黑" panose="020B0503020204020204" pitchFamily="34" charset="-122"/>
                    <a:ea typeface="微软雅黑" panose="020B0503020204020204" pitchFamily="34" charset="-122"/>
                  </a:rPr>
                  <a:t>平均绝对比例误差(MAS</a:t>
                </a:r>
                <a:r>
                  <a:rPr lang="en-US" altLang="zh-CN" dirty="0">
                    <a:latin typeface="微软雅黑" panose="020B0503020204020204" pitchFamily="34" charset="-122"/>
                    <a:ea typeface="微软雅黑" panose="020B0503020204020204" pitchFamily="34" charset="-122"/>
                  </a:rPr>
                  <a:t>E</a:t>
                </a:r>
                <a:r>
                  <a:rPr lang="zh-CN" altLang="en-US" dirty="0">
                    <a:latin typeface="微软雅黑" panose="020B0503020204020204" pitchFamily="34" charset="-122"/>
                    <a:ea typeface="微软雅黑" panose="020B0503020204020204" pitchFamily="34" charset="-122"/>
                  </a:rPr>
                  <a:t>）</a:t>
                </a:r>
              </a:p>
              <a:p>
                <a:pPr indent="0" fontAlgn="auto">
                  <a:lnSpc>
                    <a:spcPct val="130000"/>
                  </a:lnSpc>
                  <a:spcBef>
                    <a:spcPts val="600"/>
                  </a:spcBef>
                  <a:spcAft>
                    <a:spcPts val="600"/>
                  </a:spcAft>
                  <a:buNone/>
                </a:pPr>
                <a:r>
                  <a:rPr lang="zh-CN" altLang="en-US" dirty="0">
                    <a:latin typeface="微软雅黑" panose="020B0503020204020204" pitchFamily="34" charset="-122"/>
                    <a:ea typeface="微软雅黑" panose="020B0503020204020204" pitchFamily="34" charset="-122"/>
                  </a:rPr>
                  <a:t>RelAvgMAE解释为与基准相比焦点方法的改善（或恶化）百分比。</a:t>
                </a:r>
              </a:p>
              <a:p>
                <a:pPr indent="0" fontAlgn="auto">
                  <a:lnSpc>
                    <a:spcPct val="130000"/>
                  </a:lnSpc>
                  <a:spcBef>
                    <a:spcPts val="600"/>
                  </a:spcBef>
                  <a:spcAft>
                    <a:spcPts val="600"/>
                  </a:spcAft>
                  <a:buNone/>
                </a:pPr>
                <a:r>
                  <a:rPr lang="zh-CN" altLang="en-US" dirty="0">
                    <a:latin typeface="微软雅黑" panose="020B0503020204020204" pitchFamily="34" charset="-122"/>
                    <a:ea typeface="微软雅黑" panose="020B0503020204020204" pitchFamily="34" charset="-122"/>
                    <a:sym typeface="+mn-ea"/>
                  </a:rPr>
                  <a:t>RelAvgMA</a:t>
                </a:r>
                <a:r>
                  <a:rPr lang="zh-CN" altLang="en-US" dirty="0">
                    <a:latin typeface="微软雅黑" panose="020B0503020204020204" pitchFamily="34" charset="-122"/>
                    <a:ea typeface="微软雅黑" panose="020B0503020204020204" pitchFamily="34" charset="-122"/>
                  </a:rPr>
                  <a:t>E来衡量每个模型相对于ADL-own模型的预测性能</a:t>
                </a:r>
              </a:p>
              <a:p>
                <a:pPr indent="0" fontAlgn="auto">
                  <a:lnSpc>
                    <a:spcPct val="130000"/>
                  </a:lnSpc>
                  <a:spcBef>
                    <a:spcPts val="600"/>
                  </a:spcBef>
                  <a:spcAft>
                    <a:spcPts val="600"/>
                  </a:spcAft>
                  <a:buNone/>
                </a:pPr>
                <a14:m>
                  <m:oMath xmlns:m="http://schemas.openxmlformats.org/officeDocument/2006/math">
                    <m:sSubSup>
                      <m:sSubSupPr>
                        <m:ctrlPr>
                          <a:rPr lang="en-US" altLang="zh-CN" i="1">
                            <a:latin typeface="Cambria Math" panose="02040503050406030204" pitchFamily="18" charset="0"/>
                            <a:ea typeface="微软雅黑" panose="020B0503020204020204" pitchFamily="34" charset="-122"/>
                            <a:cs typeface="Cambria Math" panose="02040503050406030204" charset="0"/>
                          </a:rPr>
                        </m:ctrlPr>
                      </m:sSubSupPr>
                      <m:e>
                        <m:r>
                          <a:rPr lang="en-US" altLang="zh-CN" i="1">
                            <a:latin typeface="Cambria Math" panose="02040503050406030204" charset="0"/>
                            <a:ea typeface="微软雅黑" panose="020B0503020204020204" pitchFamily="34" charset="-122"/>
                            <a:cs typeface="Cambria Math" panose="02040503050406030204" charset="0"/>
                          </a:rPr>
                          <m:t>𝑀𝐴𝐸</m:t>
                        </m:r>
                      </m:e>
                      <m:sub>
                        <m:r>
                          <a:rPr lang="en-US" altLang="zh-CN" i="1">
                            <a:latin typeface="Cambria Math" panose="02040503050406030204" charset="0"/>
                            <a:ea typeface="微软雅黑" panose="020B0503020204020204" pitchFamily="34" charset="-122"/>
                            <a:cs typeface="Cambria Math" panose="02040503050406030204" charset="0"/>
                          </a:rPr>
                          <m:t>𝑠</m:t>
                        </m:r>
                        <m:r>
                          <a:rPr lang="en-US" altLang="zh-CN" i="1">
                            <a:latin typeface="Cambria Math" panose="02040503050406030204" charset="0"/>
                            <a:ea typeface="微软雅黑" panose="020B0503020204020204" pitchFamily="34" charset="-122"/>
                            <a:cs typeface="Cambria Math" panose="02040503050406030204" charset="0"/>
                          </a:rPr>
                          <m:t>,</m:t>
                        </m:r>
                        <m:r>
                          <a:rPr lang="en-US" altLang="zh-CN" i="1">
                            <a:latin typeface="Cambria Math" panose="02040503050406030204" charset="0"/>
                            <a:ea typeface="微软雅黑" panose="020B0503020204020204" pitchFamily="34" charset="-122"/>
                            <a:cs typeface="Cambria Math" panose="02040503050406030204" charset="0"/>
                          </a:rPr>
                          <m:t>𝐻</m:t>
                        </m:r>
                        <m:r>
                          <a:rPr lang="en-US" altLang="zh-CN" i="1">
                            <a:latin typeface="Cambria Math" panose="02040503050406030204" charset="0"/>
                            <a:ea typeface="微软雅黑" panose="020B0503020204020204" pitchFamily="34" charset="-122"/>
                            <a:cs typeface="Cambria Math" panose="02040503050406030204" charset="0"/>
                          </a:rPr>
                          <m:t>,</m:t>
                        </m:r>
                        <m:r>
                          <a:rPr lang="en-US" altLang="zh-CN" i="1">
                            <a:latin typeface="Cambria Math" panose="02040503050406030204" charset="0"/>
                            <a:ea typeface="微软雅黑" panose="020B0503020204020204" pitchFamily="34" charset="-122"/>
                            <a:cs typeface="Cambria Math" panose="02040503050406030204" charset="0"/>
                          </a:rPr>
                          <m:t>𝐾</m:t>
                        </m:r>
                      </m:sub>
                      <m:sup>
                        <m:r>
                          <a:rPr lang="en-US" altLang="zh-CN" i="1">
                            <a:latin typeface="Cambria Math" panose="02040503050406030204" charset="0"/>
                            <a:ea typeface="微软雅黑" panose="020B0503020204020204" pitchFamily="34" charset="-122"/>
                            <a:cs typeface="Cambria Math" panose="02040503050406030204" charset="0"/>
                          </a:rPr>
                          <m:t>𝐶</m:t>
                        </m:r>
                      </m:sup>
                    </m:sSubSup>
                  </m:oMath>
                </a14:m>
                <a:r>
                  <a:rPr lang="zh-CN" altLang="en-US" dirty="0">
                    <a:latin typeface="微软雅黑" panose="020B0503020204020204" pitchFamily="34" charset="-122"/>
                    <a:ea typeface="微软雅黑" panose="020B0503020204020204" pitchFamily="34" charset="-122"/>
                  </a:rPr>
                  <a:t>是候选模型的MAE，并且</a:t>
                </a:r>
                <a14:m>
                  <m:oMath xmlns:m="http://schemas.openxmlformats.org/officeDocument/2006/math">
                    <m:sSubSup>
                      <m:sSubSupPr>
                        <m:ctrlPr>
                          <a:rPr lang="en-US" altLang="zh-CN" i="1">
                            <a:latin typeface="Cambria Math" panose="02040503050406030204" pitchFamily="18" charset="0"/>
                            <a:ea typeface="微软雅黑" panose="020B0503020204020204" pitchFamily="34" charset="-122"/>
                            <a:cs typeface="Cambria Math" panose="02040503050406030204" charset="0"/>
                          </a:rPr>
                        </m:ctrlPr>
                      </m:sSubSupPr>
                      <m:e>
                        <m:r>
                          <a:rPr lang="en-US" altLang="zh-CN" i="1">
                            <a:latin typeface="Cambria Math" panose="02040503050406030204" charset="0"/>
                            <a:ea typeface="微软雅黑" panose="020B0503020204020204" pitchFamily="34" charset="-122"/>
                            <a:cs typeface="Cambria Math" panose="02040503050406030204" charset="0"/>
                          </a:rPr>
                          <m:t>𝑀𝐴𝐸</m:t>
                        </m:r>
                      </m:e>
                      <m:sub>
                        <m:r>
                          <a:rPr lang="en-US" altLang="zh-CN" i="1">
                            <a:latin typeface="Cambria Math" panose="02040503050406030204" charset="0"/>
                            <a:ea typeface="微软雅黑" panose="020B0503020204020204" pitchFamily="34" charset="-122"/>
                            <a:cs typeface="Cambria Math" panose="02040503050406030204" charset="0"/>
                          </a:rPr>
                          <m:t>𝑠</m:t>
                        </m:r>
                        <m:r>
                          <a:rPr lang="en-US" altLang="zh-CN" i="1">
                            <a:latin typeface="Cambria Math" panose="02040503050406030204" charset="0"/>
                            <a:ea typeface="微软雅黑" panose="020B0503020204020204" pitchFamily="34" charset="-122"/>
                            <a:cs typeface="Cambria Math" panose="02040503050406030204" charset="0"/>
                          </a:rPr>
                          <m:t>,</m:t>
                        </m:r>
                        <m:r>
                          <a:rPr lang="en-US" altLang="zh-CN" i="1">
                            <a:latin typeface="Cambria Math" panose="02040503050406030204" charset="0"/>
                            <a:ea typeface="微软雅黑" panose="020B0503020204020204" pitchFamily="34" charset="-122"/>
                            <a:cs typeface="Cambria Math" panose="02040503050406030204" charset="0"/>
                          </a:rPr>
                          <m:t>𝐻</m:t>
                        </m:r>
                        <m:r>
                          <a:rPr lang="en-US" altLang="zh-CN" i="1">
                            <a:latin typeface="Cambria Math" panose="02040503050406030204" charset="0"/>
                            <a:ea typeface="微软雅黑" panose="020B0503020204020204" pitchFamily="34" charset="-122"/>
                            <a:cs typeface="Cambria Math" panose="02040503050406030204" charset="0"/>
                          </a:rPr>
                          <m:t>,</m:t>
                        </m:r>
                        <m:r>
                          <a:rPr lang="en-US" altLang="zh-CN" i="1">
                            <a:latin typeface="Cambria Math" panose="02040503050406030204" charset="0"/>
                            <a:ea typeface="微软雅黑" panose="020B0503020204020204" pitchFamily="34" charset="-122"/>
                            <a:cs typeface="Cambria Math" panose="02040503050406030204" charset="0"/>
                          </a:rPr>
                          <m:t>𝐾</m:t>
                        </m:r>
                      </m:sub>
                      <m:sup>
                        <m:r>
                          <a:rPr lang="en-US" altLang="zh-CN" i="1">
                            <a:latin typeface="Cambria Math" panose="02040503050406030204" charset="0"/>
                            <a:ea typeface="微软雅黑" panose="020B0503020204020204" pitchFamily="34" charset="-122"/>
                            <a:cs typeface="Cambria Math" panose="02040503050406030204" charset="0"/>
                          </a:rPr>
                          <m:t>𝐵</m:t>
                        </m:r>
                      </m:sup>
                    </m:sSubSup>
                  </m:oMath>
                </a14:m>
                <a:r>
                  <a:rPr lang="zh-CN" altLang="en-US" dirty="0">
                    <a:latin typeface="微软雅黑" panose="020B0503020204020204" pitchFamily="34" charset="-122"/>
                    <a:ea typeface="微软雅黑" panose="020B0503020204020204" pitchFamily="34" charset="-122"/>
                  </a:rPr>
                  <a:t>是ADL -own模型的MAE。</a:t>
                </a:r>
              </a:p>
              <a:p>
                <a:pPr marL="342900" indent="-342900" fontAlgn="auto">
                  <a:lnSpc>
                    <a:spcPct val="130000"/>
                  </a:lnSpc>
                  <a:spcBef>
                    <a:spcPts val="600"/>
                  </a:spcBef>
                  <a:spcAft>
                    <a:spcPts val="600"/>
                  </a:spcAft>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342900" indent="-342900" fontAlgn="auto">
                  <a:lnSpc>
                    <a:spcPct val="130000"/>
                  </a:lnSpc>
                  <a:spcBef>
                    <a:spcPts val="600"/>
                  </a:spcBef>
                  <a:spcAft>
                    <a:spcPts val="600"/>
                  </a:spcAft>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816610" y="1012190"/>
                <a:ext cx="10889615" cy="5135880"/>
              </a:xfrm>
              <a:prstGeom prst="rect">
                <a:avLst/>
              </a:prstGeom>
              <a:blipFill>
                <a:blip r:embed="rId3"/>
                <a:stretch>
                  <a:fillRect l="-504"/>
                </a:stretch>
              </a:blipFill>
            </p:spPr>
            <p:txBody>
              <a:bodyPr/>
              <a:lstStyle/>
              <a:p>
                <a:r>
                  <a:rPr lang="zh-CN" altLang="en-US">
                    <a:noFill/>
                  </a:rPr>
                  <a:t> </a:t>
                </a:r>
              </a:p>
            </p:txBody>
          </p:sp>
        </mc:Fallback>
      </mc:AlternateContent>
      <p:pic>
        <p:nvPicPr>
          <p:cNvPr id="3" name="图片 2"/>
          <p:cNvPicPr>
            <a:picLocks noChangeAspect="1"/>
          </p:cNvPicPr>
          <p:nvPr>
            <p:custDataLst>
              <p:tags r:id="rId1"/>
            </p:custDataLst>
          </p:nvPr>
        </p:nvPicPr>
        <p:blipFill>
          <a:blip r:embed="rId4"/>
          <a:stretch>
            <a:fillRect/>
          </a:stretch>
        </p:blipFill>
        <p:spPr>
          <a:xfrm>
            <a:off x="6391910" y="171450"/>
            <a:ext cx="5606415" cy="332676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结果与讨论</a:t>
            </a:r>
          </a:p>
        </p:txBody>
      </p:sp>
      <p:pic>
        <p:nvPicPr>
          <p:cNvPr id="3" name="图片 2"/>
          <p:cNvPicPr>
            <a:picLocks noChangeAspect="1"/>
          </p:cNvPicPr>
          <p:nvPr>
            <p:custDataLst>
              <p:tags r:id="rId1"/>
            </p:custDataLst>
          </p:nvPr>
        </p:nvPicPr>
        <p:blipFill>
          <a:blip r:embed="rId3"/>
          <a:stretch>
            <a:fillRect/>
          </a:stretch>
        </p:blipFill>
        <p:spPr>
          <a:xfrm>
            <a:off x="5950585" y="0"/>
            <a:ext cx="6027420" cy="6911340"/>
          </a:xfrm>
          <a:prstGeom prst="rect">
            <a:avLst/>
          </a:prstGeom>
        </p:spPr>
      </p:pic>
      <p:sp>
        <p:nvSpPr>
          <p:cNvPr id="6" name="文本框 5"/>
          <p:cNvSpPr txBox="1"/>
          <p:nvPr/>
        </p:nvSpPr>
        <p:spPr>
          <a:xfrm>
            <a:off x="280670" y="1071245"/>
            <a:ext cx="5669915" cy="5625465"/>
          </a:xfrm>
          <a:prstGeom prst="rect">
            <a:avLst/>
          </a:prstGeom>
          <a:noFill/>
        </p:spPr>
        <p:txBody>
          <a:bodyPr wrap="square" rtlCol="0" anchor="t">
            <a:noAutofit/>
          </a:bodyPr>
          <a:lstStyle/>
          <a:p>
            <a:pPr marL="285750" indent="-285750" fontAlgn="auto">
              <a:lnSpc>
                <a:spcPct val="13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不同预测范围的所有产品模型的预测性能</a:t>
            </a:r>
          </a:p>
          <a:p>
            <a:pPr marL="285750" indent="-285750" fontAlgn="auto">
              <a:lnSpc>
                <a:spcPct val="130000"/>
              </a:lnSpc>
              <a:buFont typeface="Arial" panose="020B0604020202020204" pitchFamily="34" charset="0"/>
              <a:buChar char="•"/>
            </a:pPr>
            <a:r>
              <a:rPr lang="zh-CN" altLang="en-US" sz="1600" dirty="0">
                <a:latin typeface="微软雅黑" panose="020B0503020204020204" pitchFamily="34" charset="-122"/>
                <a:ea typeface="微软雅黑" panose="020B0503020204020204" pitchFamily="34" charset="-122"/>
              </a:rPr>
              <a:t>分析结果：</a:t>
            </a:r>
          </a:p>
          <a:p>
            <a:pPr marL="342900" indent="-342900" fontAlgn="auto">
              <a:lnSpc>
                <a:spcPct val="130000"/>
              </a:lnSpc>
              <a:buFont typeface="+mj-lt"/>
              <a:buAutoNum type="arabicPeriod"/>
            </a:pPr>
            <a:r>
              <a:rPr lang="en-US" altLang="zh-CN" sz="1600" dirty="0">
                <a:latin typeface="微软雅黑" panose="020B0503020204020204" pitchFamily="34" charset="-122"/>
                <a:ea typeface="微软雅黑" panose="020B0503020204020204" pitchFamily="34" charset="-122"/>
              </a:rPr>
              <a:t>Base-lift</a:t>
            </a:r>
            <a:r>
              <a:rPr lang="zh-CN" altLang="en-US" sz="1600" dirty="0">
                <a:latin typeface="微软雅黑" panose="020B0503020204020204" pitchFamily="34" charset="-122"/>
                <a:ea typeface="微软雅黑" panose="020B0503020204020204" pitchFamily="34" charset="-122"/>
              </a:rPr>
              <a:t>模型在所有误差测量中产生最不准确的预测。</a:t>
            </a:r>
          </a:p>
          <a:p>
            <a:pPr marL="342900" indent="-342900" fontAlgn="auto">
              <a:lnSpc>
                <a:spcPct val="130000"/>
              </a:lnSpc>
              <a:buAutoNum type="arabicPeriod"/>
            </a:pPr>
            <a:r>
              <a:rPr lang="zh-CN" altLang="en-US" sz="1600" dirty="0">
                <a:latin typeface="微软雅黑" panose="020B0503020204020204" pitchFamily="34" charset="-122"/>
                <a:ea typeface="微软雅黑" panose="020B0503020204020204" pitchFamily="34" charset="-122"/>
              </a:rPr>
              <a:t>ADL-intra模型在所有误差度量上都优于ADL-own模型</a:t>
            </a:r>
          </a:p>
          <a:p>
            <a:pPr marL="342900" indent="-342900" fontAlgn="auto">
              <a:lnSpc>
                <a:spcPct val="130000"/>
              </a:lnSpc>
              <a:buAutoNum type="arabicPeriod"/>
            </a:pPr>
            <a:r>
              <a:rPr lang="zh-CN" altLang="en-US" sz="1600" dirty="0">
                <a:latin typeface="微软雅黑" panose="020B0503020204020204" pitchFamily="34" charset="-122"/>
                <a:ea typeface="微软雅黑" panose="020B0503020204020204" pitchFamily="34" charset="-122"/>
              </a:rPr>
              <a:t>ADL-own- ewc模型在所有误差度量上都优于ADL-own模型。</a:t>
            </a:r>
          </a:p>
          <a:p>
            <a:pPr marL="342900" indent="-342900" fontAlgn="auto">
              <a:lnSpc>
                <a:spcPct val="130000"/>
              </a:lnSpc>
              <a:buAutoNum type="arabicPeriod"/>
            </a:pPr>
            <a:r>
              <a:rPr lang="zh-CN" altLang="en-US" sz="1600" dirty="0">
                <a:latin typeface="微软雅黑" panose="020B0503020204020204" pitchFamily="34" charset="-122"/>
                <a:ea typeface="微软雅黑" panose="020B0503020204020204" pitchFamily="34" charset="-122"/>
              </a:rPr>
              <a:t>除MAE外，ADL-own- ic模型一般优于ADL-own模型。</a:t>
            </a:r>
          </a:p>
          <a:p>
            <a:pPr marL="342900" indent="-342900" fontAlgn="auto">
              <a:lnSpc>
                <a:spcPct val="130000"/>
              </a:lnSpc>
              <a:buAutoNum type="arabicPeriod"/>
            </a:pPr>
            <a:r>
              <a:rPr lang="zh-CN" altLang="en-US" sz="1600" dirty="0">
                <a:latin typeface="微软雅黑" panose="020B0503020204020204" pitchFamily="34" charset="-122"/>
                <a:ea typeface="微软雅黑" panose="020B0503020204020204" pitchFamily="34" charset="-122"/>
              </a:rPr>
              <a:t>ADL-intra- ewc模型在所有误差度量上都优于ADL-intra模型。</a:t>
            </a:r>
          </a:p>
          <a:p>
            <a:pPr marL="342900" indent="-342900" fontAlgn="auto">
              <a:lnSpc>
                <a:spcPct val="130000"/>
              </a:lnSpc>
              <a:buAutoNum type="arabicPeriod"/>
            </a:pPr>
            <a:r>
              <a:rPr lang="zh-CN" altLang="en-US" sz="1600" dirty="0">
                <a:latin typeface="微软雅黑" panose="020B0503020204020204" pitchFamily="34" charset="-122"/>
                <a:ea typeface="微软雅黑" panose="020B0503020204020204" pitchFamily="34" charset="-122"/>
              </a:rPr>
              <a:t>ADL-intra- ic模型通常优于ADL-intra模型，但在较长的预测期限内(例如，预测期限提前1 - 4周和1 - 8周)，MAE和</a:t>
            </a:r>
            <a:r>
              <a:rPr lang="en-US" altLang="zh-CN" sz="1600" dirty="0">
                <a:latin typeface="微软雅黑" panose="020B0503020204020204" pitchFamily="34" charset="-122"/>
                <a:ea typeface="微软雅黑" panose="020B0503020204020204" pitchFamily="34" charset="-122"/>
              </a:rPr>
              <a:t>Scaled </a:t>
            </a:r>
            <a:r>
              <a:rPr lang="zh-CN" altLang="en-US" sz="1600" dirty="0">
                <a:latin typeface="微软雅黑" panose="020B0503020204020204" pitchFamily="34" charset="-122"/>
                <a:ea typeface="微软雅黑" panose="020B0503020204020204" pitchFamily="34" charset="-122"/>
              </a:rPr>
              <a:t>MSE除外。</a:t>
            </a:r>
          </a:p>
          <a:p>
            <a:pPr indent="0" fontAlgn="auto">
              <a:lnSpc>
                <a:spcPct val="130000"/>
              </a:lnSpc>
            </a:pPr>
            <a:r>
              <a:rPr lang="zh-CN" altLang="en-US" sz="1600" dirty="0">
                <a:latin typeface="微软雅黑" panose="020B0503020204020204" pitchFamily="34" charset="-122"/>
                <a:ea typeface="微软雅黑" panose="020B0503020204020204" pitchFamily="34" charset="-122"/>
              </a:rPr>
              <a:t>总的来说，</a:t>
            </a:r>
            <a:r>
              <a:rPr lang="en-US" altLang="zh-CN" sz="1600" dirty="0">
                <a:latin typeface="微软雅黑" panose="020B0503020204020204" pitchFamily="34" charset="-122"/>
                <a:ea typeface="微软雅黑" panose="020B0503020204020204" pitchFamily="34" charset="-122"/>
              </a:rPr>
              <a:t>ADL-intra-EWC</a:t>
            </a:r>
            <a:r>
              <a:rPr lang="zh-CN" altLang="en-US" sz="1600" dirty="0">
                <a:latin typeface="微软雅黑" panose="020B0503020204020204" pitchFamily="34" charset="-122"/>
                <a:ea typeface="微软雅黑" panose="020B0503020204020204" pitchFamily="34" charset="-122"/>
              </a:rPr>
              <a:t>模型和</a:t>
            </a:r>
            <a:r>
              <a:rPr lang="en-US" altLang="zh-CN" sz="1600" dirty="0">
                <a:latin typeface="微软雅黑" panose="020B0503020204020204" pitchFamily="34" charset="-122"/>
                <a:ea typeface="微软雅黑" panose="020B0503020204020204" pitchFamily="34" charset="-122"/>
                <a:sym typeface="+mn-ea"/>
              </a:rPr>
              <a:t>ADL-intra-IC</a:t>
            </a:r>
            <a:r>
              <a:rPr lang="zh-CN" altLang="en-US" sz="1600" dirty="0">
                <a:latin typeface="微软雅黑" panose="020B0503020204020204" pitchFamily="34" charset="-122"/>
                <a:ea typeface="微软雅黑" panose="020B0503020204020204" pitchFamily="34" charset="-122"/>
              </a:rPr>
              <a:t>模型产生最准确的预测。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结果与讨论</a:t>
            </a:r>
          </a:p>
        </p:txBody>
      </p:sp>
      <p:pic>
        <p:nvPicPr>
          <p:cNvPr id="2" name="图片 1"/>
          <p:cNvPicPr>
            <a:picLocks noChangeAspect="1"/>
          </p:cNvPicPr>
          <p:nvPr>
            <p:custDataLst>
              <p:tags r:id="rId1"/>
            </p:custDataLst>
          </p:nvPr>
        </p:nvPicPr>
        <p:blipFill>
          <a:blip r:embed="rId3"/>
          <a:stretch>
            <a:fillRect/>
          </a:stretch>
        </p:blipFill>
        <p:spPr>
          <a:xfrm>
            <a:off x="0" y="1068070"/>
            <a:ext cx="12313285" cy="2556510"/>
          </a:xfrm>
          <a:prstGeom prst="rect">
            <a:avLst/>
          </a:prstGeom>
        </p:spPr>
      </p:pic>
      <p:sp>
        <p:nvSpPr>
          <p:cNvPr id="5" name="文本框 4"/>
          <p:cNvSpPr txBox="1"/>
          <p:nvPr/>
        </p:nvSpPr>
        <p:spPr>
          <a:xfrm>
            <a:off x="2595880" y="3763010"/>
            <a:ext cx="6096000" cy="368300"/>
          </a:xfrm>
          <a:prstGeom prst="rect">
            <a:avLst/>
          </a:prstGeom>
          <a:noFill/>
        </p:spPr>
        <p:txBody>
          <a:bodyPr wrap="square" rtlCol="0" anchor="t">
            <a:spAutoFit/>
          </a:bodyPr>
          <a:lstStyle/>
          <a:p>
            <a:r>
              <a:rPr lang="zh-CN" altLang="en-US">
                <a:latin typeface="微软雅黑" panose="020B0503020204020204" pitchFamily="34" charset="-122"/>
                <a:ea typeface="微软雅黑" panose="020B0503020204020204" pitchFamily="34" charset="-122"/>
                <a:cs typeface="微软雅黑" panose="020B0503020204020204" pitchFamily="34" charset="-122"/>
              </a:rPr>
              <a:t>模型预测性能差异的Diebold-Mariano (DM)检验结果</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结果与讨论</a:t>
            </a:r>
          </a:p>
        </p:txBody>
      </p:sp>
      <p:sp>
        <p:nvSpPr>
          <p:cNvPr id="2" name="文本框 1"/>
          <p:cNvSpPr txBox="1"/>
          <p:nvPr/>
        </p:nvSpPr>
        <p:spPr>
          <a:xfrm>
            <a:off x="816610" y="1012190"/>
            <a:ext cx="6072505" cy="4787786"/>
          </a:xfrm>
          <a:prstGeom prst="rect">
            <a:avLst/>
          </a:prstGeom>
          <a:noFill/>
        </p:spPr>
        <p:txBody>
          <a:bodyPr wrap="square" rtlCol="0">
            <a:spAutoFit/>
          </a:bodyPr>
          <a:lstStyle/>
          <a:p>
            <a:pPr marL="342900"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推广期和非推广期</a:t>
            </a:r>
          </a:p>
          <a:p>
            <a:pPr marL="800100" lvl="1"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当重点产品被推广时，零售商的产品销售倾向于表现出高水平的变化，反之则倾向于变得相对稳定将这两个时期分别称为推广期和非推广期</a:t>
            </a:r>
          </a:p>
          <a:p>
            <a:pPr marL="342900" lvl="0"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分别给出了在预测时段前1 - 8周内，两种模型对提升预测期和非提升预测期的预测效果</a:t>
            </a:r>
          </a:p>
          <a:p>
            <a:pPr marL="342900" lvl="0"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ADL-intra-IC模型对非推广期的预测效果最好，但对推广期的预测效果平均。</a:t>
            </a:r>
          </a:p>
          <a:p>
            <a:pPr marL="342900" lvl="0"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ADL-intra-EWC模型在推广期内表现最佳。</a:t>
            </a:r>
          </a:p>
          <a:p>
            <a:pPr marL="342900" lvl="0"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探索性的跨这两种方法的组合方法，并将此模型称为ADL-EWC-IC模型</a:t>
            </a:r>
          </a:p>
        </p:txBody>
      </p:sp>
      <p:pic>
        <p:nvPicPr>
          <p:cNvPr id="5" name="图片 4"/>
          <p:cNvPicPr>
            <a:picLocks noChangeAspect="1"/>
          </p:cNvPicPr>
          <p:nvPr>
            <p:custDataLst>
              <p:tags r:id="rId1"/>
            </p:custDataLst>
          </p:nvPr>
        </p:nvPicPr>
        <p:blipFill>
          <a:blip r:embed="rId3"/>
          <a:stretch>
            <a:fillRect/>
          </a:stretch>
        </p:blipFill>
        <p:spPr>
          <a:xfrm>
            <a:off x="6965950" y="1188085"/>
            <a:ext cx="5302885" cy="435673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结果与讨论</a:t>
            </a:r>
          </a:p>
        </p:txBody>
      </p:sp>
      <p:sp>
        <p:nvSpPr>
          <p:cNvPr id="2" name="文本框 1"/>
          <p:cNvSpPr txBox="1"/>
          <p:nvPr/>
        </p:nvSpPr>
        <p:spPr>
          <a:xfrm>
            <a:off x="816610" y="1012190"/>
            <a:ext cx="5850890" cy="3466465"/>
          </a:xfrm>
          <a:prstGeom prst="rect">
            <a:avLst/>
          </a:prstGeom>
          <a:noFill/>
        </p:spPr>
        <p:txBody>
          <a:bodyPr wrap="square" rtlCol="0">
            <a:noAutofit/>
          </a:bodyPr>
          <a:lstStyle/>
          <a:p>
            <a:pPr marL="342900"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ADL-EWC-IC模型</a:t>
            </a:r>
          </a:p>
          <a:p>
            <a:pPr marL="342900"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sym typeface="+mn-ea"/>
              </a:rPr>
              <a:t>在推广期</a:t>
            </a:r>
            <a:r>
              <a:rPr lang="zh-CN" altLang="en-US">
                <a:latin typeface="微软雅黑" panose="020B0503020204020204" pitchFamily="34" charset="-122"/>
                <a:ea typeface="微软雅黑" panose="020B0503020204020204" pitchFamily="34" charset="-122"/>
              </a:rPr>
              <a:t>ADL-intra-EWC模型和非推广期ADL-intra-IC模型</a:t>
            </a:r>
          </a:p>
          <a:p>
            <a:pPr marL="342900"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来自28家不同商店的相同28个产品类别的1605个sku的数据，评估ADL-EWC-IC模型的性能</a:t>
            </a:r>
          </a:p>
        </p:txBody>
      </p:sp>
      <p:pic>
        <p:nvPicPr>
          <p:cNvPr id="3" name="图片 2"/>
          <p:cNvPicPr>
            <a:picLocks noChangeAspect="1"/>
          </p:cNvPicPr>
          <p:nvPr>
            <p:custDataLst>
              <p:tags r:id="rId1"/>
            </p:custDataLst>
          </p:nvPr>
        </p:nvPicPr>
        <p:blipFill>
          <a:blip r:embed="rId3"/>
          <a:stretch>
            <a:fillRect/>
          </a:stretch>
        </p:blipFill>
        <p:spPr>
          <a:xfrm>
            <a:off x="6609715" y="507365"/>
            <a:ext cx="5582285" cy="53105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7"/>
          <a:srcRect b="28571"/>
          <a:stretch>
            <a:fillRect/>
          </a:stretch>
        </p:blipFill>
        <p:spPr>
          <a:xfrm>
            <a:off x="930275" y="1123950"/>
            <a:ext cx="4503420" cy="952500"/>
          </a:xfrm>
          <a:prstGeom prst="rect">
            <a:avLst/>
          </a:prstGeom>
        </p:spPr>
      </p:pic>
      <p:grpSp>
        <p:nvGrpSpPr>
          <p:cNvPr id="8" name="组合 7"/>
          <p:cNvGrpSpPr/>
          <p:nvPr/>
        </p:nvGrpSpPr>
        <p:grpSpPr>
          <a:xfrm>
            <a:off x="5433695" y="1112520"/>
            <a:ext cx="4274820" cy="1019810"/>
            <a:chOff x="6234" y="4621"/>
            <a:chExt cx="6732" cy="1606"/>
          </a:xfrm>
        </p:grpSpPr>
        <p:pic>
          <p:nvPicPr>
            <p:cNvPr id="6" name="图片 5"/>
            <p:cNvPicPr>
              <a:picLocks noChangeAspect="1"/>
            </p:cNvPicPr>
            <p:nvPr>
              <p:custDataLst>
                <p:tags r:id="rId4"/>
              </p:custDataLst>
            </p:nvPr>
          </p:nvPicPr>
          <p:blipFill>
            <a:blip r:embed="rId8"/>
            <a:srcRect t="13580"/>
            <a:stretch>
              <a:fillRect/>
            </a:stretch>
          </p:blipFill>
          <p:spPr>
            <a:xfrm>
              <a:off x="6234" y="5107"/>
              <a:ext cx="6732" cy="1120"/>
            </a:xfrm>
            <a:prstGeom prst="rect">
              <a:avLst/>
            </a:prstGeom>
          </p:spPr>
        </p:pic>
        <p:pic>
          <p:nvPicPr>
            <p:cNvPr id="7" name="图片 6"/>
            <p:cNvPicPr>
              <a:picLocks noChangeAspect="1"/>
            </p:cNvPicPr>
            <p:nvPr>
              <p:custDataLst>
                <p:tags r:id="rId5"/>
              </p:custDataLst>
            </p:nvPr>
          </p:nvPicPr>
          <p:blipFill>
            <a:blip r:embed="rId9"/>
            <a:srcRect b="35714"/>
            <a:stretch>
              <a:fillRect/>
            </a:stretch>
          </p:blipFill>
          <p:spPr>
            <a:xfrm>
              <a:off x="6234" y="4621"/>
              <a:ext cx="4008" cy="486"/>
            </a:xfrm>
            <a:prstGeom prst="rect">
              <a:avLst/>
            </a:prstGeom>
          </p:spPr>
        </p:pic>
      </p:grpSp>
      <p:sp>
        <p:nvSpPr>
          <p:cNvPr id="9" name="矩形 3"/>
          <p:cNvSpPr txBox="1"/>
          <p:nvPr>
            <p:custDataLst>
              <p:tags r:id="rId2"/>
            </p:custDataLst>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结果与讨论</a:t>
            </a:r>
            <a:r>
              <a:rPr lang="en-US" altLang="zh-CN" sz="4000" b="1" dirty="0">
                <a:latin typeface="+mn-ea"/>
                <a:cs typeface="+mn-ea"/>
                <a:sym typeface="+mn-ea"/>
              </a:rPr>
              <a:t>——</a:t>
            </a:r>
            <a:r>
              <a:rPr lang="zh-CN" altLang="en-US" sz="4000" b="1" dirty="0">
                <a:latin typeface="+mn-ea"/>
                <a:cs typeface="+mn-ea"/>
                <a:sym typeface="+mn-ea"/>
              </a:rPr>
              <a:t>结构化问题</a:t>
            </a:r>
          </a:p>
        </p:txBody>
      </p:sp>
      <p:pic>
        <p:nvPicPr>
          <p:cNvPr id="10" name="图片 9"/>
          <p:cNvPicPr>
            <a:picLocks noChangeAspect="1"/>
          </p:cNvPicPr>
          <p:nvPr>
            <p:custDataLst>
              <p:tags r:id="rId3"/>
            </p:custDataLst>
          </p:nvPr>
        </p:nvPicPr>
        <p:blipFill>
          <a:blip r:embed="rId10"/>
          <a:stretch>
            <a:fillRect/>
          </a:stretch>
        </p:blipFill>
        <p:spPr>
          <a:xfrm>
            <a:off x="0" y="2500630"/>
            <a:ext cx="12252325" cy="39998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7"/>
          <a:srcRect b="28571"/>
          <a:stretch>
            <a:fillRect/>
          </a:stretch>
        </p:blipFill>
        <p:spPr>
          <a:xfrm>
            <a:off x="930275" y="1123950"/>
            <a:ext cx="4503420" cy="952500"/>
          </a:xfrm>
          <a:prstGeom prst="rect">
            <a:avLst/>
          </a:prstGeom>
        </p:spPr>
      </p:pic>
      <p:grpSp>
        <p:nvGrpSpPr>
          <p:cNvPr id="8" name="组合 7"/>
          <p:cNvGrpSpPr/>
          <p:nvPr/>
        </p:nvGrpSpPr>
        <p:grpSpPr>
          <a:xfrm>
            <a:off x="5433695" y="1112520"/>
            <a:ext cx="4274820" cy="1019810"/>
            <a:chOff x="6234" y="4621"/>
            <a:chExt cx="6732" cy="1606"/>
          </a:xfrm>
        </p:grpSpPr>
        <p:pic>
          <p:nvPicPr>
            <p:cNvPr id="6" name="图片 5"/>
            <p:cNvPicPr>
              <a:picLocks noChangeAspect="1"/>
            </p:cNvPicPr>
            <p:nvPr>
              <p:custDataLst>
                <p:tags r:id="rId4"/>
              </p:custDataLst>
            </p:nvPr>
          </p:nvPicPr>
          <p:blipFill>
            <a:blip r:embed="rId8"/>
            <a:srcRect t="13580"/>
            <a:stretch>
              <a:fillRect/>
            </a:stretch>
          </p:blipFill>
          <p:spPr>
            <a:xfrm>
              <a:off x="6234" y="5107"/>
              <a:ext cx="6732" cy="1120"/>
            </a:xfrm>
            <a:prstGeom prst="rect">
              <a:avLst/>
            </a:prstGeom>
          </p:spPr>
        </p:pic>
        <p:pic>
          <p:nvPicPr>
            <p:cNvPr id="7" name="图片 6"/>
            <p:cNvPicPr>
              <a:picLocks noChangeAspect="1"/>
            </p:cNvPicPr>
            <p:nvPr>
              <p:custDataLst>
                <p:tags r:id="rId5"/>
              </p:custDataLst>
            </p:nvPr>
          </p:nvPicPr>
          <p:blipFill>
            <a:blip r:embed="rId9"/>
            <a:srcRect b="35714"/>
            <a:stretch>
              <a:fillRect/>
            </a:stretch>
          </p:blipFill>
          <p:spPr>
            <a:xfrm>
              <a:off x="6234" y="4621"/>
              <a:ext cx="4008" cy="486"/>
            </a:xfrm>
            <a:prstGeom prst="rect">
              <a:avLst/>
            </a:prstGeom>
          </p:spPr>
        </p:pic>
      </p:grpSp>
      <p:sp>
        <p:nvSpPr>
          <p:cNvPr id="9" name="矩形 3"/>
          <p:cNvSpPr txBox="1"/>
          <p:nvPr>
            <p:custDataLst>
              <p:tags r:id="rId2"/>
            </p:custDataLst>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结果与讨论</a:t>
            </a:r>
            <a:r>
              <a:rPr lang="en-US" altLang="zh-CN" sz="4000" b="1" dirty="0">
                <a:latin typeface="+mn-ea"/>
                <a:cs typeface="+mn-ea"/>
                <a:sym typeface="+mn-ea"/>
              </a:rPr>
              <a:t>——</a:t>
            </a:r>
            <a:r>
              <a:rPr lang="zh-CN" altLang="en-US" sz="4000" b="1" dirty="0">
                <a:latin typeface="+mn-ea"/>
                <a:cs typeface="+mn-ea"/>
                <a:sym typeface="+mn-ea"/>
              </a:rPr>
              <a:t>结构化问题</a:t>
            </a:r>
          </a:p>
        </p:txBody>
      </p:sp>
      <p:pic>
        <p:nvPicPr>
          <p:cNvPr id="3" name="图片 2"/>
          <p:cNvPicPr>
            <a:picLocks noChangeAspect="1"/>
          </p:cNvPicPr>
          <p:nvPr>
            <p:custDataLst>
              <p:tags r:id="rId3"/>
            </p:custDataLst>
          </p:nvPr>
        </p:nvPicPr>
        <p:blipFill>
          <a:blip r:embed="rId10"/>
          <a:stretch>
            <a:fillRect/>
          </a:stretch>
        </p:blipFill>
        <p:spPr>
          <a:xfrm>
            <a:off x="83820" y="2132330"/>
            <a:ext cx="12108180" cy="47244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5133975" cy="706755"/>
          </a:xfrm>
          <a:prstGeom prst="rect">
            <a:avLst/>
          </a:prstGeom>
          <a:noFill/>
        </p:spPr>
        <p:txBody>
          <a:bodyPr wrap="square" rtlCol="0">
            <a:spAutoFit/>
          </a:bodyPr>
          <a:lstStyle/>
          <a:p>
            <a:pPr algn="l"/>
            <a:r>
              <a:rPr lang="zh-CN" altLang="en-US" sz="4000" dirty="0">
                <a:sym typeface="+mn-ea"/>
              </a:rPr>
              <a:t>Introduction</a:t>
            </a:r>
            <a:endParaRPr lang="en-US" altLang="zh-CN" sz="4000" b="1" dirty="0">
              <a:latin typeface="+mn-ea"/>
              <a:cs typeface="+mn-ea"/>
              <a:sym typeface="+mn-ea"/>
            </a:endParaRPr>
          </a:p>
        </p:txBody>
      </p:sp>
      <p:sp>
        <p:nvSpPr>
          <p:cNvPr id="2" name="文本框 1"/>
          <p:cNvSpPr txBox="1"/>
          <p:nvPr/>
        </p:nvSpPr>
        <p:spPr>
          <a:xfrm>
            <a:off x="816610" y="1012190"/>
            <a:ext cx="10889615" cy="5125085"/>
          </a:xfrm>
          <a:prstGeom prst="rect">
            <a:avLst/>
          </a:prstGeom>
          <a:noFill/>
        </p:spPr>
        <p:txBody>
          <a:bodyPr wrap="square" rtlCol="0">
            <a:spAutoFit/>
          </a:bodyPr>
          <a:lstStyle/>
          <a:p>
            <a:pPr marL="342900"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SKU水平上产生更准确的销售预测，提高供应链管理的有效性</a:t>
            </a:r>
          </a:p>
          <a:p>
            <a:pPr marL="342900"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已有研究假设价格和促销对产品销售的影响在一段时间内保持不变</a:t>
            </a:r>
          </a:p>
          <a:p>
            <a:pPr marL="342900"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价格和促销的效果可能会因为许多不可控的外部因素而发生变化：</a:t>
            </a:r>
          </a:p>
          <a:p>
            <a:pPr marL="800100" lvl="1"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在经济危机时期，消费者可能会对价格和促销活动更加敏感</a:t>
            </a:r>
          </a:p>
          <a:p>
            <a:pPr marL="800100" lvl="1"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客户品味发生变化</a:t>
            </a:r>
          </a:p>
          <a:p>
            <a:pPr marL="800100" lvl="1"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顾客寻求多样性</a:t>
            </a:r>
          </a:p>
          <a:p>
            <a:pPr marL="342900" lvl="0"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在上述任何一种情况下，预测模型中的假设会受到影响，产生结构变化的问题。因此，这些模型产生的预测可能会有偏差，准确度也会降低。</a:t>
            </a:r>
          </a:p>
          <a:p>
            <a:pPr marL="342900" lvl="0"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在本研究中，</a:t>
            </a:r>
            <a:r>
              <a:rPr lang="zh-CN" altLang="en-US" dirty="0">
                <a:latin typeface="微软雅黑" panose="020B0503020204020204" pitchFamily="34" charset="-122"/>
                <a:ea typeface="微软雅黑" panose="020B0503020204020204" pitchFamily="34" charset="-122"/>
                <a:sym typeface="+mn-ea"/>
              </a:rPr>
              <a:t>考虑到结构变化的问题，</a:t>
            </a:r>
            <a:r>
              <a:rPr lang="zh-CN" altLang="en-US" dirty="0">
                <a:latin typeface="微软雅黑" panose="020B0503020204020204" pitchFamily="34" charset="-122"/>
                <a:ea typeface="微软雅黑" panose="020B0503020204020204" pitchFamily="34" charset="-122"/>
              </a:rPr>
              <a:t>设计了一种新颖的方法来预测零售商的产品销售。我们检验了自回归分布滞后模型(ADL)与截距修正(IC)方法及ADL模型与估计窗口组合(EWC)方法对零售商产品销售的预测效果。</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结论</a:t>
            </a:r>
          </a:p>
        </p:txBody>
      </p:sp>
      <p:sp>
        <p:nvSpPr>
          <p:cNvPr id="2" name="文本框 1"/>
          <p:cNvSpPr txBox="1"/>
          <p:nvPr/>
        </p:nvSpPr>
        <p:spPr>
          <a:xfrm>
            <a:off x="816610" y="2053590"/>
            <a:ext cx="10889615" cy="3430905"/>
          </a:xfrm>
          <a:prstGeom prst="rect">
            <a:avLst/>
          </a:prstGeom>
          <a:noFill/>
        </p:spPr>
        <p:txBody>
          <a:bodyPr wrap="square" rtlCol="0">
            <a:spAutoFit/>
          </a:bodyPr>
          <a:lstStyle/>
          <a:p>
            <a:pPr marL="342900" indent="-342900" fontAlgn="auto">
              <a:lnSpc>
                <a:spcPct val="130000"/>
              </a:lnSpc>
              <a:spcBef>
                <a:spcPts val="600"/>
              </a:spcBef>
              <a:spcAft>
                <a:spcPts val="600"/>
              </a:spcAft>
              <a:buFont typeface="Arial" panose="020B0604020202020204" pitchFamily="34" charset="0"/>
              <a:buChar char="•"/>
            </a:pPr>
            <a:r>
              <a:rPr lang="zh-CN" altLang="en-US">
                <a:solidFill>
                  <a:srgbClr val="FF0000"/>
                </a:solidFill>
                <a:latin typeface="微软雅黑" panose="020B0503020204020204" pitchFamily="34" charset="-122"/>
                <a:ea typeface="微软雅黑" panose="020B0503020204020204" pitchFamily="34" charset="-122"/>
                <a:sym typeface="+mn-ea"/>
              </a:rPr>
              <a:t>营销活动的效应并非持续不变的影响</a:t>
            </a:r>
            <a:r>
              <a:rPr lang="zh-CN" altLang="en-US">
                <a:latin typeface="微软雅黑" panose="020B0503020204020204" pitchFamily="34" charset="-122"/>
                <a:ea typeface="微软雅黑" panose="020B0503020204020204" pitchFamily="34" charset="-122"/>
                <a:sym typeface="+mn-ea"/>
              </a:rPr>
              <a:t>，效应会受</a:t>
            </a:r>
            <a:r>
              <a:rPr lang="zh-CN" altLang="en-US">
                <a:latin typeface="微软雅黑" panose="020B0503020204020204" pitchFamily="34" charset="-122"/>
                <a:ea typeface="微软雅黑" panose="020B0503020204020204" pitchFamily="34" charset="-122"/>
              </a:rPr>
              <a:t>外部因素的影响，如经济条件的变化，消费者的口味的变化，以及新进入市场的人产生结构变化。这些外部因素的数据通常是不可得的。</a:t>
            </a:r>
          </a:p>
          <a:p>
            <a:pPr marL="342900" indent="-342900" fontAlgn="auto">
              <a:lnSpc>
                <a:spcPct val="130000"/>
              </a:lnSpc>
              <a:spcBef>
                <a:spcPts val="600"/>
              </a:spcBef>
              <a:spcAft>
                <a:spcPts val="600"/>
              </a:spcAft>
              <a:buFont typeface="Arial" panose="020B0604020202020204" pitchFamily="34" charset="0"/>
              <a:buChar char="•"/>
            </a:pPr>
            <a:r>
              <a:rPr lang="zh-CN" altLang="en-US">
                <a:solidFill>
                  <a:srgbClr val="FF0000"/>
                </a:solidFill>
                <a:latin typeface="微软雅黑" panose="020B0503020204020204" pitchFamily="34" charset="-122"/>
                <a:ea typeface="微软雅黑" panose="020B0503020204020204" pitchFamily="34" charset="-122"/>
              </a:rPr>
              <a:t>考虑到结构变化的问题。</a:t>
            </a:r>
            <a:r>
              <a:rPr lang="zh-CN" altLang="en-US">
                <a:latin typeface="微软雅黑" panose="020B0503020204020204" pitchFamily="34" charset="-122"/>
                <a:ea typeface="微软雅黑" panose="020B0503020204020204" pitchFamily="34" charset="-122"/>
              </a:rPr>
              <a:t>提出了ADL-intra- </a:t>
            </a:r>
            <a:r>
              <a:rPr lang="en-US" altLang="zh-CN">
                <a:latin typeface="微软雅黑" panose="020B0503020204020204" pitchFamily="34" charset="-122"/>
                <a:ea typeface="微软雅黑" panose="020B0503020204020204" pitchFamily="34" charset="-122"/>
              </a:rPr>
              <a:t>EWC</a:t>
            </a:r>
            <a:r>
              <a:rPr lang="zh-CN" altLang="en-US">
                <a:latin typeface="微软雅黑" panose="020B0503020204020204" pitchFamily="34" charset="-122"/>
                <a:ea typeface="微软雅黑" panose="020B0503020204020204" pitchFamily="34" charset="-122"/>
              </a:rPr>
              <a:t>方法，该方法将ADL-intra模型产生的预测与结构变化时的不同估计窗口相结合。ADL-intra-IC方法，试图抵消潜在的预测偏差。当检测到结构变化时，该方法以夸大的预测误差方差为代价，将最近预测偏差的估计加回误差项。模型明显优于基础提升模型。</a:t>
            </a:r>
          </a:p>
          <a:p>
            <a:pPr marL="342900"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sym typeface="+mn-ea"/>
              </a:rPr>
              <a:t>比较</a:t>
            </a:r>
            <a:r>
              <a:rPr lang="zh-CN" altLang="en-US">
                <a:latin typeface="微软雅黑" panose="020B0503020204020204" pitchFamily="34" charset="-122"/>
                <a:ea typeface="微软雅黑" panose="020B0503020204020204" pitchFamily="34" charset="-122"/>
              </a:rPr>
              <a:t>ADL-intra- ewc方法和ADL-intra- ic方法优于ADL-intra模型，ADL-own- ewc方法和ADL-own- ic方法优于ADL-own模型。以</a:t>
            </a:r>
            <a:r>
              <a:rPr lang="zh-CN" altLang="en-US">
                <a:solidFill>
                  <a:srgbClr val="FF0000"/>
                </a:solidFill>
                <a:latin typeface="微软雅黑" panose="020B0503020204020204" pitchFamily="34" charset="-122"/>
                <a:ea typeface="微软雅黑" panose="020B0503020204020204" pitchFamily="34" charset="-122"/>
              </a:rPr>
              <a:t>突出考虑结构变化问题的好处</a:t>
            </a:r>
            <a:endParaRPr lang="zh-CN" altLang="en-US">
              <a:latin typeface="微软雅黑" panose="020B0503020204020204" pitchFamily="34" charset="-122"/>
              <a:ea typeface="微软雅黑" panose="020B0503020204020204" pitchFamily="34" charset="-122"/>
            </a:endParaRPr>
          </a:p>
          <a:p>
            <a:pPr marL="342900" indent="-342900" fontAlgn="auto">
              <a:lnSpc>
                <a:spcPct val="130000"/>
              </a:lnSpc>
              <a:spcBef>
                <a:spcPts val="600"/>
              </a:spcBef>
              <a:spcAft>
                <a:spcPts val="600"/>
              </a:spcAft>
              <a:buFont typeface="Arial" panose="020B0604020202020204" pitchFamily="34" charset="0"/>
              <a:buChar char="•"/>
            </a:pPr>
            <a:endParaRPr lang="zh-CN" altLang="en-US">
              <a:latin typeface="微软雅黑" panose="020B0503020204020204" pitchFamily="34" charset="-122"/>
              <a:ea typeface="微软雅黑" panose="020B0503020204020204" pitchFamily="34" charset="-122"/>
            </a:endParaRPr>
          </a:p>
        </p:txBody>
      </p:sp>
      <p:pic>
        <p:nvPicPr>
          <p:cNvPr id="5" name="图片 4"/>
          <p:cNvPicPr>
            <a:picLocks noChangeAspect="1"/>
          </p:cNvPicPr>
          <p:nvPr>
            <p:custDataLst>
              <p:tags r:id="rId1"/>
            </p:custDataLst>
          </p:nvPr>
        </p:nvPicPr>
        <p:blipFill>
          <a:blip r:embed="rId3"/>
          <a:stretch>
            <a:fillRect/>
          </a:stretch>
        </p:blipFill>
        <p:spPr>
          <a:xfrm>
            <a:off x="5111115" y="0"/>
            <a:ext cx="6858000" cy="205359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未来研究</a:t>
            </a:r>
          </a:p>
        </p:txBody>
      </p:sp>
      <p:sp>
        <p:nvSpPr>
          <p:cNvPr id="2" name="文本框 1"/>
          <p:cNvSpPr txBox="1"/>
          <p:nvPr/>
        </p:nvSpPr>
        <p:spPr>
          <a:xfrm>
            <a:off x="816610" y="1012190"/>
            <a:ext cx="10889615" cy="4356100"/>
          </a:xfrm>
          <a:prstGeom prst="rect">
            <a:avLst/>
          </a:prstGeom>
          <a:noFill/>
        </p:spPr>
        <p:txBody>
          <a:bodyPr wrap="square" rtlCol="0">
            <a:spAutoFit/>
          </a:bodyPr>
          <a:lstStyle/>
          <a:p>
            <a:pPr marL="342900" indent="-342900" fontAlgn="auto">
              <a:lnSpc>
                <a:spcPct val="130000"/>
              </a:lnSpc>
              <a:spcBef>
                <a:spcPts val="600"/>
              </a:spcBef>
              <a:spcAft>
                <a:spcPts val="600"/>
              </a:spcAft>
              <a:buFont typeface="Arial" panose="020B0604020202020204" pitchFamily="34" charset="0"/>
              <a:buChar char="•"/>
            </a:pPr>
            <a:r>
              <a:rPr lang="zh-CN" altLang="en-US">
                <a:solidFill>
                  <a:srgbClr val="FF0000"/>
                </a:solidFill>
                <a:latin typeface="微软雅黑" panose="020B0503020204020204" pitchFamily="34" charset="-122"/>
                <a:ea typeface="微软雅黑" panose="020B0503020204020204" pitchFamily="34" charset="-122"/>
              </a:rPr>
              <a:t>根据焦点产品是否被推广来评估模型的预测性能</a:t>
            </a:r>
            <a:r>
              <a:rPr lang="zh-CN" altLang="en-US">
                <a:latin typeface="微软雅黑" panose="020B0503020204020204" pitchFamily="34" charset="-122"/>
                <a:ea typeface="微软雅黑" panose="020B0503020204020204" pitchFamily="34" charset="-122"/>
              </a:rPr>
              <a:t>。发现ADL-intra-EWC法在推广期的预测效果最好，ADL-intra-IC法在非推广期的效果更好。构建了一个探索性的ADL-EWC-IC模型，该模型结合了ADL-intra-EWC方法和ADL-intra-IC方法，并基于焦点产品的推广时间。基于之前未见过的数据，评估了ADL-EWC-IC模型对来自28家不同商店的1605个sku的预测性能，发现这种组合模型产生了最准确的预测。这可能暗示了一种更有效的预测策略的潜力，进一步的分析留给</a:t>
            </a:r>
            <a:r>
              <a:rPr lang="zh-CN" altLang="en-US">
                <a:solidFill>
                  <a:srgbClr val="FF0000"/>
                </a:solidFill>
                <a:latin typeface="微软雅黑" panose="020B0503020204020204" pitchFamily="34" charset="-122"/>
                <a:ea typeface="微软雅黑" panose="020B0503020204020204" pitchFamily="34" charset="-122"/>
              </a:rPr>
              <a:t>未来的研究</a:t>
            </a:r>
          </a:p>
          <a:p>
            <a:pPr marL="342900" indent="-342900" fontAlgn="auto">
              <a:lnSpc>
                <a:spcPct val="130000"/>
              </a:lnSpc>
              <a:spcBef>
                <a:spcPts val="600"/>
              </a:spcBef>
              <a:spcAft>
                <a:spcPts val="600"/>
              </a:spcAft>
              <a:buFont typeface="Arial" panose="020B0604020202020204" pitchFamily="34" charset="0"/>
              <a:buChar char="•"/>
            </a:pPr>
            <a:r>
              <a:rPr lang="zh-CN" altLang="en-US">
                <a:solidFill>
                  <a:schemeClr val="tx1"/>
                </a:solidFill>
                <a:latin typeface="微软雅黑" panose="020B0503020204020204" pitchFamily="34" charset="-122"/>
                <a:ea typeface="微软雅黑" panose="020B0503020204020204" pitchFamily="34" charset="-122"/>
              </a:rPr>
              <a:t>在本研究中，与传统模型相比，提出的方法在</a:t>
            </a:r>
            <a:r>
              <a:rPr lang="zh-CN" altLang="en-US">
                <a:solidFill>
                  <a:srgbClr val="FF0000"/>
                </a:solidFill>
                <a:latin typeface="微软雅黑" panose="020B0503020204020204" pitchFamily="34" charset="-122"/>
                <a:ea typeface="微软雅黑" panose="020B0503020204020204" pitchFamily="34" charset="-122"/>
              </a:rPr>
              <a:t>某些产品类别中提供了更大的准确性改进</a:t>
            </a:r>
            <a:r>
              <a:rPr lang="zh-CN" altLang="en-US">
                <a:solidFill>
                  <a:schemeClr val="tx1"/>
                </a:solidFill>
                <a:latin typeface="微软雅黑" panose="020B0503020204020204" pitchFamily="34" charset="-122"/>
                <a:ea typeface="微软雅黑" panose="020B0503020204020204" pitchFamily="34" charset="-122"/>
              </a:rPr>
              <a:t>。这可能会进一步提出一个问题，即我们的方法是否会导致具有某些特定特征的sku的准确性得到更大的提高。对于具有较高随机性和趋势水平的sku，我们提出的两种方法都比ADL- intra模型具有更大的准确性提高。ADL-intra-IC方法对于异常值比例较高和推广强度水平较高的sku具有较小的准确性提高。事后研究结果表明，</a:t>
            </a:r>
            <a:r>
              <a:rPr lang="zh-CN" altLang="en-US">
                <a:solidFill>
                  <a:srgbClr val="FF0000"/>
                </a:solidFill>
                <a:latin typeface="微软雅黑" panose="020B0503020204020204" pitchFamily="34" charset="-122"/>
                <a:ea typeface="微软雅黑" panose="020B0503020204020204" pitchFamily="34" charset="-122"/>
              </a:rPr>
              <a:t>可以根据SKU的数据特征选择更有效的预测策略</a:t>
            </a:r>
            <a:r>
              <a:rPr lang="zh-CN" altLang="en-US">
                <a:solidFill>
                  <a:schemeClr val="tx1"/>
                </a:solidFill>
                <a:latin typeface="微软雅黑" panose="020B0503020204020204" pitchFamily="34" charset="-122"/>
                <a:ea typeface="微软雅黑" panose="020B0503020204020204" pitchFamily="34" charset="-122"/>
              </a:rPr>
              <a:t>，将留给</a:t>
            </a:r>
            <a:r>
              <a:rPr lang="zh-CN" altLang="en-US">
                <a:solidFill>
                  <a:srgbClr val="FF0000"/>
                </a:solidFill>
                <a:latin typeface="微软雅黑" panose="020B0503020204020204" pitchFamily="34" charset="-122"/>
                <a:ea typeface="微软雅黑" panose="020B0503020204020204" pitchFamily="34" charset="-122"/>
              </a:rPr>
              <a:t>未来的研究</a:t>
            </a:r>
            <a:endParaRPr lang="zh-CN" altLang="en-US">
              <a:solidFill>
                <a:schemeClr val="tx1"/>
              </a:solidFill>
              <a:latin typeface="微软雅黑" panose="020B0503020204020204" pitchFamily="34" charset="-122"/>
              <a:ea typeface="微软雅黑" panose="020B0503020204020204" pitchFamily="34" charset="-122"/>
            </a:endParaRPr>
          </a:p>
          <a:p>
            <a:pPr marL="342900" indent="-342900" fontAlgn="auto">
              <a:lnSpc>
                <a:spcPct val="130000"/>
              </a:lnSpc>
              <a:spcBef>
                <a:spcPts val="600"/>
              </a:spcBef>
              <a:spcAft>
                <a:spcPts val="600"/>
              </a:spcAft>
              <a:buFont typeface="Arial" panose="020B0604020202020204" pitchFamily="34" charset="0"/>
              <a:buChar char="•"/>
            </a:pPr>
            <a:endParaRPr lang="zh-CN" altLang="en-US">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未来研究</a:t>
            </a:r>
          </a:p>
        </p:txBody>
      </p:sp>
      <p:sp>
        <p:nvSpPr>
          <p:cNvPr id="2" name="文本框 1"/>
          <p:cNvSpPr txBox="1"/>
          <p:nvPr/>
        </p:nvSpPr>
        <p:spPr>
          <a:xfrm>
            <a:off x="816610" y="1012190"/>
            <a:ext cx="10889615" cy="3584575"/>
          </a:xfrm>
          <a:prstGeom prst="rect">
            <a:avLst/>
          </a:prstGeom>
          <a:noFill/>
        </p:spPr>
        <p:txBody>
          <a:bodyPr wrap="square" rtlCol="0">
            <a:spAutoFit/>
          </a:bodyPr>
          <a:lstStyle/>
          <a:p>
            <a:pPr marL="342900"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在这项研究中提出的方法是新的预测零售商产品销售的SKU级别的域，但也有预测性能的</a:t>
            </a:r>
            <a:r>
              <a:rPr lang="zh-CN" altLang="en-US">
                <a:solidFill>
                  <a:srgbClr val="FF0000"/>
                </a:solidFill>
                <a:latin typeface="微软雅黑" panose="020B0503020204020204" pitchFamily="34" charset="-122"/>
                <a:ea typeface="微软雅黑" panose="020B0503020204020204" pitchFamily="34" charset="-122"/>
              </a:rPr>
              <a:t>进一步改善</a:t>
            </a:r>
            <a:r>
              <a:rPr lang="zh-CN" altLang="en-US">
                <a:latin typeface="微软雅黑" panose="020B0503020204020204" pitchFamily="34" charset="-122"/>
                <a:ea typeface="微软雅黑" panose="020B0503020204020204" pitchFamily="34" charset="-122"/>
              </a:rPr>
              <a:t>，可以实现的领域。</a:t>
            </a:r>
          </a:p>
          <a:p>
            <a:pPr marL="342900"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对于ADL-intra-EWC方法，我们同样将由ADL-intra模型生成的预测与10个不同的估计窗口相结合。有可能</a:t>
            </a:r>
            <a:r>
              <a:rPr lang="zh-CN" altLang="en-US">
                <a:solidFill>
                  <a:srgbClr val="FF0000"/>
                </a:solidFill>
                <a:latin typeface="微软雅黑" panose="020B0503020204020204" pitchFamily="34" charset="-122"/>
                <a:ea typeface="微软雅黑" panose="020B0503020204020204" pitchFamily="34" charset="-122"/>
              </a:rPr>
              <a:t>进一步探索具有不同数量的估计窗口和具有不同预测组合方案</a:t>
            </a:r>
            <a:r>
              <a:rPr lang="zh-CN" altLang="en-US">
                <a:latin typeface="微软雅黑" panose="020B0503020204020204" pitchFamily="34" charset="-122"/>
                <a:ea typeface="微软雅黑" panose="020B0503020204020204" pitchFamily="34" charset="-122"/>
              </a:rPr>
              <a:t>。</a:t>
            </a:r>
          </a:p>
          <a:p>
            <a:pPr marL="342900"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对于ADL-intra-IC方法，当使用不同的校正方案时，可以探索模型的预测性能。</a:t>
            </a:r>
          </a:p>
          <a:p>
            <a:pPr marL="800100" lvl="1"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方案之一是对提前一步预测进行调整，然后基于已经调整的提前一步预测的值来计算提前两步预测。</a:t>
            </a:r>
          </a:p>
          <a:p>
            <a:pPr marL="800100" lvl="1"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另一种方法是直接对营销活动效果的变化进行建模，例如使用时变参数模型。然而，这种类型的模型的缺点是，我们需要对不断变化的营销活动的影响做出强有力的假设。</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名词解释</a:t>
            </a:r>
          </a:p>
        </p:txBody>
      </p:sp>
      <p:sp>
        <p:nvSpPr>
          <p:cNvPr id="2" name="文本框 1"/>
          <p:cNvSpPr txBox="1"/>
          <p:nvPr/>
        </p:nvSpPr>
        <p:spPr>
          <a:xfrm>
            <a:off x="816610" y="1012190"/>
            <a:ext cx="10889615" cy="5147884"/>
          </a:xfrm>
          <a:prstGeom prst="rect">
            <a:avLst/>
          </a:prstGeom>
          <a:noFill/>
        </p:spPr>
        <p:txBody>
          <a:bodyPr wrap="square" rtlCol="0">
            <a:spAutoFit/>
          </a:bodyPr>
          <a:lstStyle/>
          <a:p>
            <a:pPr marL="342900" indent="-342900" fontAlgn="auto">
              <a:lnSpc>
                <a:spcPct val="130000"/>
              </a:lnSpc>
              <a:spcBef>
                <a:spcPts val="600"/>
              </a:spcBef>
              <a:spcAft>
                <a:spcPts val="60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Structural change</a:t>
            </a:r>
          </a:p>
          <a:p>
            <a:pPr marL="342900" indent="-342900" fontAlgn="auto">
              <a:lnSpc>
                <a:spcPct val="130000"/>
              </a:lnSpc>
              <a:spcBef>
                <a:spcPts val="600"/>
              </a:spcBef>
              <a:spcAft>
                <a:spcPts val="60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《Deciding between alternative approaches in macroeconomics》</a:t>
            </a:r>
            <a:r>
              <a:rPr lang="zh-CN" altLang="en-US" dirty="0">
                <a:latin typeface="微软雅黑" panose="020B0503020204020204" pitchFamily="34" charset="-122"/>
                <a:ea typeface="微软雅黑" panose="020B0503020204020204" pitchFamily="34" charset="-122"/>
              </a:rPr>
              <a:t>由于经济学中变量的性质（ </a:t>
            </a:r>
            <a:r>
              <a:rPr lang="en-US" altLang="zh-CN" dirty="0">
                <a:latin typeface="微软雅黑" panose="020B0503020204020204" pitchFamily="34" charset="-122"/>
                <a:ea typeface="微软雅黑" panose="020B0503020204020204" pitchFamily="34" charset="-122"/>
              </a:rPr>
              <a:t>non-</a:t>
            </a:r>
            <a:r>
              <a:rPr lang="en-US" altLang="zh-CN" dirty="0" err="1">
                <a:latin typeface="微软雅黑" panose="020B0503020204020204" pitchFamily="34" charset="-122"/>
                <a:ea typeface="微软雅黑" panose="020B0503020204020204" pitchFamily="34" charset="-122"/>
              </a:rPr>
              <a:t>stationarity,endogeneity</a:t>
            </a:r>
            <a:r>
              <a:rPr lang="en-US" altLang="zh-CN" dirty="0">
                <a:latin typeface="微软雅黑" panose="020B0503020204020204" pitchFamily="34" charset="-122"/>
                <a:ea typeface="微软雅黑" panose="020B0503020204020204" pitchFamily="34" charset="-122"/>
              </a:rPr>
              <a:t>, potential lack of identification, </a:t>
            </a:r>
            <a:r>
              <a:rPr lang="en-US" altLang="zh-CN" dirty="0" err="1">
                <a:latin typeface="微软雅黑" panose="020B0503020204020204" pitchFamily="34" charset="-122"/>
                <a:ea typeface="微软雅黑" panose="020B0503020204020204" pitchFamily="34" charset="-122"/>
              </a:rPr>
              <a:t>inaccuratedata</a:t>
            </a:r>
            <a:r>
              <a:rPr lang="en-US" altLang="zh-CN" dirty="0">
                <a:latin typeface="微软雅黑" panose="020B0503020204020204" pitchFamily="34" charset="-122"/>
                <a:ea typeface="微软雅黑" panose="020B0503020204020204" pitchFamily="34" charset="-122"/>
              </a:rPr>
              <a:t> and collinearity</a:t>
            </a:r>
            <a:r>
              <a:rPr lang="zh-CN" altLang="en-US" dirty="0">
                <a:latin typeface="微软雅黑" panose="020B0503020204020204" pitchFamily="34" charset="-122"/>
                <a:ea typeface="微软雅黑" panose="020B0503020204020204" pitchFamily="34" charset="-122"/>
              </a:rPr>
              <a:t>），使得经济变量的分布在所有时间点都不相同，在构建模型时，模型参数不准确，致使模型性能降低。</a:t>
            </a:r>
            <a:endParaRPr lang="en-US" altLang="zh-CN" dirty="0">
              <a:latin typeface="微软雅黑" panose="020B0503020204020204" pitchFamily="34" charset="-122"/>
              <a:ea typeface="微软雅黑" panose="020B0503020204020204" pitchFamily="34" charset="-122"/>
            </a:endParaRPr>
          </a:p>
          <a:p>
            <a:pPr marL="342900" indent="-342900" fontAlgn="auto">
              <a:lnSpc>
                <a:spcPct val="130000"/>
              </a:lnSpc>
              <a:spcBef>
                <a:spcPts val="600"/>
              </a:spcBef>
              <a:spcAft>
                <a:spcPts val="600"/>
              </a:spcAft>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342900" indent="-342900" fontAlgn="auto">
              <a:lnSpc>
                <a:spcPct val="130000"/>
              </a:lnSpc>
              <a:spcBef>
                <a:spcPts val="600"/>
              </a:spcBef>
              <a:spcAft>
                <a:spcPts val="60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Display</a:t>
            </a:r>
          </a:p>
          <a:p>
            <a:pPr marL="342900" indent="-342900" fontAlgn="auto">
              <a:lnSpc>
                <a:spcPct val="130000"/>
              </a:lnSpc>
              <a:spcBef>
                <a:spcPts val="600"/>
              </a:spcBef>
              <a:spcAft>
                <a:spcPts val="60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《Demand forecasting with high dimensional data: The case of SKU retail sales forecasting with intra- and inter-category promotional information》</a:t>
            </a:r>
            <a:r>
              <a:rPr lang="zh-CN" altLang="en-US" dirty="0">
                <a:latin typeface="微软雅黑" panose="020B0503020204020204" pitchFamily="34" charset="-122"/>
                <a:ea typeface="微软雅黑" panose="020B0503020204020204" pitchFamily="34" charset="-122"/>
              </a:rPr>
              <a:t>一文提到了</a:t>
            </a:r>
            <a:r>
              <a:rPr lang="en-US" altLang="zh-CN" dirty="0">
                <a:latin typeface="微软雅黑" panose="020B0503020204020204" pitchFamily="34" charset="-122"/>
                <a:ea typeface="微软雅黑" panose="020B0503020204020204" pitchFamily="34" charset="-122"/>
              </a:rPr>
              <a:t>display</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feature</a:t>
            </a:r>
            <a:r>
              <a:rPr lang="zh-CN" altLang="en-US" dirty="0">
                <a:latin typeface="微软雅黑" panose="020B0503020204020204" pitchFamily="34" charset="-122"/>
                <a:ea typeface="微软雅黑" panose="020B0503020204020204" pitchFamily="34" charset="-122"/>
              </a:rPr>
              <a:t>，均属于促销活动，</a:t>
            </a:r>
            <a:r>
              <a:rPr lang="en-US" altLang="zh-CN" dirty="0">
                <a:latin typeface="微软雅黑" panose="020B0503020204020204" pitchFamily="34" charset="-122"/>
                <a:ea typeface="微软雅黑" panose="020B0503020204020204" pitchFamily="34" charset="-122"/>
              </a:rPr>
              <a:t>feature</a:t>
            </a:r>
            <a:r>
              <a:rPr lang="zh-CN" altLang="en-US" dirty="0">
                <a:latin typeface="微软雅黑" panose="020B0503020204020204" pitchFamily="34" charset="-122"/>
                <a:ea typeface="微软雅黑" panose="020B0503020204020204" pitchFamily="34" charset="-122"/>
              </a:rPr>
              <a:t>进一步解释为特色广告，</a:t>
            </a:r>
            <a:r>
              <a:rPr lang="en-US" altLang="zh-CN" dirty="0">
                <a:latin typeface="微软雅黑" panose="020B0503020204020204" pitchFamily="34" charset="-122"/>
                <a:ea typeface="微软雅黑" panose="020B0503020204020204" pitchFamily="34" charset="-122"/>
              </a:rPr>
              <a:t>display</a:t>
            </a:r>
            <a:r>
              <a:rPr lang="zh-CN" altLang="en-US" dirty="0">
                <a:latin typeface="微软雅黑" panose="020B0503020204020204" pitchFamily="34" charset="-122"/>
                <a:ea typeface="微软雅黑" panose="020B0503020204020204" pitchFamily="34" charset="-122"/>
              </a:rPr>
              <a:t>没有进一步解释。</a:t>
            </a:r>
            <a:endParaRPr lang="en-US" altLang="zh-CN" dirty="0">
              <a:latin typeface="微软雅黑" panose="020B0503020204020204" pitchFamily="34" charset="-122"/>
              <a:ea typeface="微软雅黑" panose="020B0503020204020204" pitchFamily="34" charset="-122"/>
            </a:endParaRPr>
          </a:p>
          <a:p>
            <a:pPr marL="342900" indent="-342900" fontAlgn="auto">
              <a:lnSpc>
                <a:spcPct val="130000"/>
              </a:lnSpc>
              <a:spcBef>
                <a:spcPts val="600"/>
              </a:spcBef>
              <a:spcAft>
                <a:spcPts val="600"/>
              </a:spcAft>
              <a:buFont typeface="Arial" panose="020B0604020202020204" pitchFamily="34" charset="0"/>
              <a:buChar char="•"/>
            </a:pPr>
            <a:r>
              <a:rPr lang="en-US" altLang="zh-CN" dirty="0">
                <a:latin typeface="微软雅黑" panose="020B0503020204020204" pitchFamily="34" charset="-122"/>
                <a:ea typeface="微软雅黑" panose="020B0503020204020204" pitchFamily="34" charset="-122"/>
              </a:rPr>
              <a:t>《Forecasting retailer product sales in the presence of structural change》</a:t>
            </a:r>
            <a:r>
              <a:rPr lang="zh-CN" altLang="en-US" dirty="0">
                <a:latin typeface="微软雅黑" panose="020B0503020204020204" pitchFamily="34" charset="-122"/>
                <a:ea typeface="微软雅黑" panose="020B0503020204020204" pitchFamily="34" charset="-122"/>
              </a:rPr>
              <a:t>提到零售商会改变特色广告的格式，并重新设计展示。这里</a:t>
            </a:r>
            <a:r>
              <a:rPr lang="en-US" altLang="zh-CN" dirty="0">
                <a:latin typeface="微软雅黑" panose="020B0503020204020204" pitchFamily="34" charset="-122"/>
                <a:ea typeface="微软雅黑" panose="020B0503020204020204" pitchFamily="34" charset="-122"/>
              </a:rPr>
              <a:t>feature</a:t>
            </a:r>
            <a:r>
              <a:rPr lang="zh-CN" altLang="en-US" dirty="0">
                <a:latin typeface="微软雅黑" panose="020B0503020204020204" pitchFamily="34" charset="-122"/>
                <a:ea typeface="微软雅黑" panose="020B0503020204020204" pitchFamily="34" charset="-122"/>
              </a:rPr>
              <a:t>被解释为特色广告，</a:t>
            </a:r>
            <a:r>
              <a:rPr lang="en-US" altLang="zh-CN" dirty="0">
                <a:latin typeface="微软雅黑" panose="020B0503020204020204" pitchFamily="34" charset="-122"/>
                <a:ea typeface="微软雅黑" panose="020B0503020204020204" pitchFamily="34" charset="-122"/>
              </a:rPr>
              <a:t>display</a:t>
            </a:r>
            <a:r>
              <a:rPr lang="zh-CN" altLang="en-US" dirty="0">
                <a:latin typeface="微软雅黑" panose="020B0503020204020204" pitchFamily="34" charset="-122"/>
                <a:ea typeface="微软雅黑" panose="020B0503020204020204" pitchFamily="34" charset="-122"/>
              </a:rPr>
              <a:t>是展示。</a:t>
            </a:r>
          </a:p>
        </p:txBody>
      </p:sp>
    </p:spTree>
    <p:extLst>
      <p:ext uri="{BB962C8B-B14F-4D97-AF65-F5344CB8AC3E}">
        <p14:creationId xmlns:p14="http://schemas.microsoft.com/office/powerpoint/2010/main" val="210387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5133975" cy="706755"/>
          </a:xfrm>
          <a:prstGeom prst="rect">
            <a:avLst/>
          </a:prstGeom>
          <a:noFill/>
        </p:spPr>
        <p:txBody>
          <a:bodyPr wrap="square" rtlCol="0">
            <a:spAutoFit/>
          </a:bodyPr>
          <a:lstStyle/>
          <a:p>
            <a:pPr algn="l"/>
            <a:r>
              <a:rPr lang="zh-CN" altLang="en-US" sz="4000" b="1" dirty="0">
                <a:latin typeface="+mn-ea"/>
                <a:cs typeface="+mn-ea"/>
                <a:sym typeface="+mn-ea"/>
              </a:rPr>
              <a:t>文章结构</a:t>
            </a:r>
          </a:p>
        </p:txBody>
      </p:sp>
      <p:sp>
        <p:nvSpPr>
          <p:cNvPr id="2" name="文本框 1"/>
          <p:cNvSpPr txBox="1"/>
          <p:nvPr/>
        </p:nvSpPr>
        <p:spPr>
          <a:xfrm>
            <a:off x="816610" y="1012190"/>
            <a:ext cx="10889615" cy="4405630"/>
          </a:xfrm>
          <a:prstGeom prst="rect">
            <a:avLst/>
          </a:prstGeom>
          <a:noFill/>
        </p:spPr>
        <p:txBody>
          <a:bodyPr wrap="square" rtlCol="0">
            <a:spAutoFit/>
          </a:bodyPr>
          <a:lstStyle/>
          <a:p>
            <a:pPr marL="285750" indent="-28575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sym typeface="+mn-ea"/>
              </a:rPr>
              <a:t>本文的其余部分组织如下：</a:t>
            </a:r>
          </a:p>
          <a:p>
            <a:pPr marL="285750" indent="-28575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sym typeface="+mn-ea"/>
              </a:rPr>
              <a:t>第2节总结了之前的研究，讨论了这些发现，证明了为什么营销活动的效果，包括价格和促销，可能会随着时间而变化。</a:t>
            </a:r>
          </a:p>
          <a:p>
            <a:pPr marL="285750" indent="-28575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sym typeface="+mn-ea"/>
              </a:rPr>
              <a:t>第3节描述了结构变化问题和可以用来缓解问题的方法。</a:t>
            </a:r>
          </a:p>
          <a:p>
            <a:pPr marL="285750" indent="-28575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sym typeface="+mn-ea"/>
              </a:rPr>
              <a:t>第4节探讨了用于实证分析的数据。</a:t>
            </a:r>
          </a:p>
          <a:p>
            <a:pPr marL="285750" indent="-28575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sym typeface="+mn-ea"/>
              </a:rPr>
              <a:t>第5节中，介绍了本文提出的三阶段预测方法。</a:t>
            </a:r>
          </a:p>
          <a:p>
            <a:pPr marL="285750" indent="-28575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sym typeface="+mn-ea"/>
              </a:rPr>
              <a:t>第6节描述了评估替代模型的实验设计。</a:t>
            </a:r>
          </a:p>
          <a:p>
            <a:pPr marL="285750" indent="-28575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sym typeface="+mn-ea"/>
              </a:rPr>
              <a:t>第7节总结和讨论了结果，比较了方法的性能。</a:t>
            </a:r>
          </a:p>
          <a:p>
            <a:pPr marL="285750" indent="-28575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sym typeface="+mn-ea"/>
              </a:rPr>
              <a:t>最后一节，为零售商提供了建议，解决了各种研究局限性，并强调了未来研究的方向。</a:t>
            </a: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280525" cy="706755"/>
          </a:xfrm>
          <a:prstGeom prst="rect">
            <a:avLst/>
          </a:prstGeom>
          <a:noFill/>
        </p:spPr>
        <p:txBody>
          <a:bodyPr wrap="square" rtlCol="0">
            <a:spAutoFit/>
          </a:bodyPr>
          <a:lstStyle/>
          <a:p>
            <a:pPr algn="l"/>
            <a:r>
              <a:rPr lang="zh-CN" altLang="en-US" sz="4000" b="1" dirty="0">
                <a:latin typeface="+mn-ea"/>
                <a:cs typeface="+mn-ea"/>
                <a:sym typeface="+mn-ea"/>
              </a:rPr>
              <a:t>文献综述</a:t>
            </a:r>
            <a:r>
              <a:rPr lang="en-US" altLang="zh-CN" sz="4000" b="1" dirty="0">
                <a:latin typeface="+mn-ea"/>
                <a:cs typeface="+mn-ea"/>
                <a:sym typeface="+mn-ea"/>
              </a:rPr>
              <a:t>——</a:t>
            </a:r>
            <a:r>
              <a:rPr lang="zh-CN" altLang="en-US" sz="4000">
                <a:latin typeface="微软雅黑" panose="020B0503020204020204" pitchFamily="34" charset="-122"/>
                <a:ea typeface="微软雅黑" panose="020B0503020204020204" pitchFamily="34" charset="-122"/>
                <a:sym typeface="+mn-ea"/>
              </a:rPr>
              <a:t>SKU水平预测零售产品</a:t>
            </a:r>
            <a:endParaRPr lang="en-US" altLang="zh-CN" sz="4000" b="1" dirty="0">
              <a:latin typeface="+mn-ea"/>
              <a:cs typeface="+mn-ea"/>
              <a:sym typeface="+mn-ea"/>
            </a:endParaRPr>
          </a:p>
        </p:txBody>
      </p:sp>
      <p:sp>
        <p:nvSpPr>
          <p:cNvPr id="2" name="文本框 1"/>
          <p:cNvSpPr txBox="1"/>
          <p:nvPr/>
        </p:nvSpPr>
        <p:spPr>
          <a:xfrm>
            <a:off x="816610" y="1200150"/>
            <a:ext cx="10889615" cy="4457700"/>
          </a:xfrm>
          <a:prstGeom prst="rect">
            <a:avLst/>
          </a:prstGeom>
          <a:noFill/>
        </p:spPr>
        <p:txBody>
          <a:bodyPr wrap="square" rtlCol="0">
            <a:spAutoFit/>
          </a:bodyPr>
          <a:lstStyle/>
          <a:p>
            <a:pPr marL="342900" lvl="0"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两阶段“基础-提升</a:t>
            </a:r>
            <a:r>
              <a:rPr lang="en-US" altLang="zh-CN">
                <a:latin typeface="微软雅黑" panose="020B0503020204020204" pitchFamily="34" charset="-122"/>
                <a:ea typeface="微软雅黑" panose="020B0503020204020204" pitchFamily="34" charset="-122"/>
              </a:rPr>
              <a:t>(</a:t>
            </a:r>
            <a:r>
              <a:rPr lang="en-US" altLang="zh-CN">
                <a:latin typeface="微软雅黑" panose="020B0503020204020204" pitchFamily="34" charset="-122"/>
                <a:ea typeface="微软雅黑" panose="020B0503020204020204" pitchFamily="34" charset="-122"/>
                <a:sym typeface="+mn-ea"/>
              </a:rPr>
              <a:t>Base-lift)</a:t>
            </a:r>
            <a:r>
              <a:rPr lang="zh-CN" altLang="en-US">
                <a:latin typeface="微软雅黑" panose="020B0503020204020204" pitchFamily="34" charset="-122"/>
                <a:ea typeface="微软雅黑" panose="020B0503020204020204" pitchFamily="34" charset="-122"/>
              </a:rPr>
              <a:t>”方法</a:t>
            </a:r>
          </a:p>
          <a:p>
            <a:pPr marL="800100" lvl="1"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根据焦点SKU是否被推广，将数据划分为推广期和非推广期</a:t>
            </a:r>
          </a:p>
          <a:p>
            <a:pPr marL="800100" lvl="1"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使用简单的单变量方法，就非推广期作出“基线”预测，然后就任何即将推出的推广活动的“提升”效果作出调整。根据品牌/品类经理的经验或之前促销活动的提升效果来估算调整</a:t>
            </a:r>
          </a:p>
          <a:p>
            <a:pPr marL="800100" lvl="1"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使用基于模型的预测方法估计“推广”效应。例如，PromoCastTM系统将“推广”效应与各种驱动因素联系起来，包括焦点产品的先前促销、产品类别和商店的特征以及制造商信息；使用神经网络模型来估计销售促销对产品的“</a:t>
            </a:r>
            <a:r>
              <a:rPr lang="zh-CN" altLang="en-US">
                <a:latin typeface="微软雅黑" panose="020B0503020204020204" pitchFamily="34" charset="-122"/>
                <a:ea typeface="微软雅黑" panose="020B0503020204020204" pitchFamily="34" charset="-122"/>
                <a:sym typeface="+mn-ea"/>
              </a:rPr>
              <a:t>推广</a:t>
            </a:r>
            <a:r>
              <a:rPr lang="zh-CN" altLang="en-US">
                <a:latin typeface="微软雅黑" panose="020B0503020204020204" pitchFamily="34" charset="-122"/>
                <a:ea typeface="微软雅黑" panose="020B0503020204020204" pitchFamily="34" charset="-122"/>
              </a:rPr>
              <a:t>”效应，尽管他们的评估仅基于非常有限的产品数量。</a:t>
            </a:r>
          </a:p>
          <a:p>
            <a:pPr marL="800100" lvl="1"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局限：将数据分成两个阶段时，在预测非促销阶段的产品销售时，会忽略促销阶段的信息，反之亦然。</a:t>
            </a:r>
          </a:p>
          <a:p>
            <a:pPr marL="342900" lvl="0" indent="-342900" fontAlgn="auto">
              <a:lnSpc>
                <a:spcPct val="130000"/>
              </a:lnSpc>
              <a:spcBef>
                <a:spcPts val="600"/>
              </a:spcBef>
              <a:spcAft>
                <a:spcPts val="600"/>
              </a:spcAft>
              <a:buFont typeface="Arial" panose="020B0604020202020204" pitchFamily="34" charset="0"/>
              <a:buChar char="•"/>
            </a:pPr>
            <a:endParaRPr lang="zh-CN" altLang="en-US">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5175" cy="706755"/>
          </a:xfrm>
          <a:prstGeom prst="rect">
            <a:avLst/>
          </a:prstGeom>
          <a:noFill/>
        </p:spPr>
        <p:txBody>
          <a:bodyPr wrap="square" rtlCol="0">
            <a:spAutoFit/>
          </a:bodyPr>
          <a:lstStyle/>
          <a:p>
            <a:pPr algn="l"/>
            <a:r>
              <a:rPr lang="zh-CN" altLang="en-US" sz="4000" b="1" dirty="0">
                <a:latin typeface="+mn-ea"/>
                <a:cs typeface="+mn-ea"/>
                <a:sym typeface="+mn-ea"/>
              </a:rPr>
              <a:t>文献综述</a:t>
            </a:r>
            <a:r>
              <a:rPr lang="en-US" altLang="zh-CN" sz="4000" b="1" dirty="0">
                <a:latin typeface="+mn-ea"/>
                <a:cs typeface="+mn-ea"/>
                <a:sym typeface="+mn-ea"/>
              </a:rPr>
              <a:t>——</a:t>
            </a:r>
            <a:r>
              <a:rPr lang="zh-CN" altLang="en-US" sz="4000">
                <a:latin typeface="微软雅黑" panose="020B0503020204020204" pitchFamily="34" charset="-122"/>
                <a:ea typeface="微软雅黑" panose="020B0503020204020204" pitchFamily="34" charset="-122"/>
                <a:sym typeface="+mn-ea"/>
              </a:rPr>
              <a:t>SKU水平预测零售产品</a:t>
            </a:r>
            <a:endParaRPr lang="en-US" altLang="zh-CN" sz="4000" b="1" dirty="0">
              <a:latin typeface="+mn-ea"/>
              <a:cs typeface="+mn-ea"/>
              <a:sym typeface="+mn-ea"/>
            </a:endParaRPr>
          </a:p>
        </p:txBody>
      </p:sp>
      <p:sp>
        <p:nvSpPr>
          <p:cNvPr id="2" name="文本框 1"/>
          <p:cNvSpPr txBox="1"/>
          <p:nvPr/>
        </p:nvSpPr>
        <p:spPr>
          <a:xfrm>
            <a:off x="816610" y="878205"/>
            <a:ext cx="10889615" cy="5690870"/>
          </a:xfrm>
          <a:prstGeom prst="rect">
            <a:avLst/>
          </a:prstGeom>
          <a:noFill/>
        </p:spPr>
        <p:txBody>
          <a:bodyPr wrap="square" rtlCol="0">
            <a:spAutoFit/>
          </a:bodyPr>
          <a:lstStyle/>
          <a:p>
            <a:pPr marL="342900"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sym typeface="+mn-ea"/>
              </a:rPr>
              <a:t>直接产生最终预测的整体方法</a:t>
            </a:r>
          </a:p>
          <a:p>
            <a:pPr marL="800100" lvl="1"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使用模糊神经网络模型预测便利店每日牛奶的产品销量。</a:t>
            </a:r>
          </a:p>
          <a:p>
            <a:pPr marL="800100" lvl="1"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回归树方法和支持向量回归(SVR)方法来预测非易腐食品类别在SKU水平上的零售商产品销售。他们的方法结合了一些变量，这些变量是基于对重点产品过去信息(例如，销售、价格和促销)的统计度量而构建的，并显示出总体上优越的预测性能。</a:t>
            </a:r>
          </a:p>
          <a:p>
            <a:pPr marL="800100" lvl="1"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局限：忽视了竞争性促销对推广产品销售的影响</a:t>
            </a:r>
          </a:p>
          <a:p>
            <a:pPr marL="800100" lvl="1"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提出了CHAN4CAST方法来预测饮料制造商的产品销量。他们的方法结合了少量的焦点产品的已知竞争对手的促销信息。不适用于那些有数百种竞争性产品的零售商。</a:t>
            </a:r>
          </a:p>
          <a:p>
            <a:pPr marL="800100" lvl="1"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提出了两阶段自回归分布滞后(ADL)方法来预测SKU水平上的零售商产品销售，考虑有大量竞争产品的整个产品类别的竞争促销信息的方法。然而，他们的方法依赖于人类专家的干预，因此不能直接满足当今零售商认为必不可少的自动建模的要求。</a:t>
            </a:r>
          </a:p>
          <a:p>
            <a:pPr marL="800100" lvl="1"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提出了三阶段ADL方法，整合了来自同一产品类别以及其他相关产品类别的促销信息。他们的方法是上述方法的扩展，也受益于自动模型规范过程。</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文献综述</a:t>
            </a:r>
            <a:r>
              <a:rPr lang="en-US" altLang="zh-CN" sz="4000" b="1" dirty="0">
                <a:latin typeface="+mn-ea"/>
                <a:cs typeface="+mn-ea"/>
                <a:sym typeface="+mn-ea"/>
              </a:rPr>
              <a:t>——</a:t>
            </a:r>
            <a:r>
              <a:rPr lang="zh-CN" altLang="en-US" sz="4000">
                <a:latin typeface="微软雅黑" panose="020B0503020204020204" pitchFamily="34" charset="-122"/>
                <a:ea typeface="微软雅黑" panose="020B0503020204020204" pitchFamily="34" charset="-122"/>
                <a:sym typeface="+mn-ea"/>
              </a:rPr>
              <a:t>SKU水平预测零售产品</a:t>
            </a:r>
            <a:endParaRPr lang="en-US" altLang="zh-CN" sz="4000" b="1" dirty="0">
              <a:latin typeface="+mn-ea"/>
              <a:cs typeface="+mn-ea"/>
              <a:sym typeface="+mn-ea"/>
            </a:endParaRPr>
          </a:p>
        </p:txBody>
      </p:sp>
      <p:sp>
        <p:nvSpPr>
          <p:cNvPr id="2" name="文本框 1"/>
          <p:cNvSpPr txBox="1"/>
          <p:nvPr/>
        </p:nvSpPr>
        <p:spPr>
          <a:xfrm>
            <a:off x="816610" y="1012190"/>
            <a:ext cx="10889615" cy="570865"/>
          </a:xfrm>
          <a:prstGeom prst="rect">
            <a:avLst/>
          </a:prstGeom>
          <a:noFill/>
        </p:spPr>
        <p:txBody>
          <a:bodyPr wrap="square" rtlCol="0">
            <a:spAutoFit/>
          </a:bodyPr>
          <a:lstStyle/>
          <a:p>
            <a:pPr marL="342900" indent="-342900" fontAlgn="auto">
              <a:lnSpc>
                <a:spcPct val="130000"/>
              </a:lnSpc>
              <a:spcBef>
                <a:spcPts val="600"/>
              </a:spcBef>
              <a:spcAft>
                <a:spcPts val="600"/>
              </a:spcAft>
              <a:buFont typeface="Arial" panose="020B0604020202020204" pitchFamily="34" charset="0"/>
              <a:buChar char="•"/>
            </a:pPr>
            <a:r>
              <a:rPr lang="zh-CN" altLang="en-US" sz="2400">
                <a:latin typeface="微软雅黑" panose="020B0503020204020204" pitchFamily="34" charset="-122"/>
                <a:ea typeface="微软雅黑" panose="020B0503020204020204" pitchFamily="34" charset="-122"/>
              </a:rPr>
              <a:t>假设市场营销活动对销量是持续不变的影响</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文献综述</a:t>
            </a:r>
            <a:r>
              <a:rPr lang="en-US" altLang="zh-CN" sz="4000" b="1" dirty="0">
                <a:latin typeface="+mn-ea"/>
                <a:cs typeface="+mn-ea"/>
                <a:sym typeface="+mn-ea"/>
              </a:rPr>
              <a:t>——</a:t>
            </a:r>
            <a:r>
              <a:rPr lang="zh-CN" altLang="en-US" sz="4000" b="1" dirty="0">
                <a:latin typeface="+mn-ea"/>
                <a:cs typeface="+mn-ea"/>
                <a:sym typeface="+mn-ea"/>
              </a:rPr>
              <a:t>营销活动的变化效应</a:t>
            </a:r>
          </a:p>
        </p:txBody>
      </p:sp>
      <p:sp>
        <p:nvSpPr>
          <p:cNvPr id="2" name="文本框 1"/>
          <p:cNvSpPr txBox="1"/>
          <p:nvPr/>
        </p:nvSpPr>
        <p:spPr>
          <a:xfrm>
            <a:off x="816610" y="1012190"/>
            <a:ext cx="10889615" cy="3738245"/>
          </a:xfrm>
          <a:prstGeom prst="rect">
            <a:avLst/>
          </a:prstGeom>
          <a:noFill/>
        </p:spPr>
        <p:txBody>
          <a:bodyPr wrap="square" rtlCol="0">
            <a:spAutoFit/>
          </a:bodyPr>
          <a:lstStyle/>
          <a:p>
            <a:pPr marL="342900"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营销活动的效果会随着时间的推移而改变。</a:t>
            </a:r>
          </a:p>
          <a:p>
            <a:pPr marL="800100" lvl="1"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Wildt发现，营销活动的效果可能会随着经济条件、消费者品味和竞争环境的变化而变化。</a:t>
            </a:r>
          </a:p>
          <a:p>
            <a:pPr marL="800100" lvl="1"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Mahajan发现价格和促销的影响在产品生命周期的不同阶段发生变化。</a:t>
            </a:r>
          </a:p>
          <a:p>
            <a:pPr marL="800100" lvl="1"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Meeran 发现，当消费者对产品的知识积累更多时，当他们寻求多样性时，当他们达到不同的社会地位，然后决定采取不同的生活方式时，他们会有不同的品味和偏好。</a:t>
            </a:r>
          </a:p>
          <a:p>
            <a:pPr marL="800100" lvl="1"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Pauwels发现，在一个产品类别中引入自有品牌，降低了高端民族品牌的价格弹性，增加了二线民族品牌的价格弹性。营销活动的效果也可以根据零售商如何传达他们的营销活动而改变。</a:t>
            </a:r>
          </a:p>
          <a:p>
            <a:pPr marL="800100" lvl="1" indent="-342900" fontAlgn="auto">
              <a:lnSpc>
                <a:spcPct val="130000"/>
              </a:lnSpc>
              <a:spcBef>
                <a:spcPts val="600"/>
              </a:spcBef>
              <a:spcAft>
                <a:spcPts val="600"/>
              </a:spcAft>
              <a:buFont typeface="Arial" panose="020B0604020202020204" pitchFamily="34" charset="0"/>
              <a:buChar char="•"/>
            </a:pPr>
            <a:r>
              <a:rPr lang="zh-CN" altLang="en-US">
                <a:latin typeface="微软雅黑" panose="020B0503020204020204" pitchFamily="34" charset="-122"/>
                <a:ea typeface="微软雅黑" panose="020B0503020204020204" pitchFamily="34" charset="-122"/>
              </a:rPr>
              <a:t>营销活动的效果也会因其内容和格式的更新而发生变化。</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txBox="1"/>
          <p:nvPr/>
        </p:nvSpPr>
        <p:spPr>
          <a:xfrm>
            <a:off x="816610" y="171450"/>
            <a:ext cx="9654540" cy="706755"/>
          </a:xfrm>
          <a:prstGeom prst="rect">
            <a:avLst/>
          </a:prstGeom>
          <a:noFill/>
        </p:spPr>
        <p:txBody>
          <a:bodyPr wrap="square" rtlCol="0">
            <a:spAutoFit/>
          </a:bodyPr>
          <a:lstStyle/>
          <a:p>
            <a:pPr algn="l"/>
            <a:r>
              <a:rPr lang="zh-CN" altLang="en-US" sz="4000" b="1" dirty="0">
                <a:latin typeface="+mn-ea"/>
                <a:cs typeface="+mn-ea"/>
                <a:sym typeface="+mn-ea"/>
              </a:rPr>
              <a:t>处理结构变化的问题</a:t>
            </a:r>
          </a:p>
        </p:txBody>
      </p:sp>
      <p:sp>
        <p:nvSpPr>
          <p:cNvPr id="2" name="文本框 1"/>
          <p:cNvSpPr txBox="1"/>
          <p:nvPr/>
        </p:nvSpPr>
        <p:spPr>
          <a:xfrm>
            <a:off x="816610" y="1012190"/>
            <a:ext cx="10889615" cy="4457700"/>
          </a:xfrm>
          <a:prstGeom prst="rect">
            <a:avLst/>
          </a:prstGeom>
          <a:noFill/>
        </p:spPr>
        <p:txBody>
          <a:bodyPr wrap="square" rtlCol="0">
            <a:spAutoFit/>
          </a:bodyPr>
          <a:lstStyle/>
          <a:p>
            <a:pPr marL="342900"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截距修正(IC)</a:t>
            </a:r>
          </a:p>
          <a:p>
            <a:pPr marL="800100" lvl="1"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sym typeface="+mn-ea"/>
              </a:rPr>
              <a:t>它指定模型在预测期内的误差为非零值，因为模型会发生结构变化</a:t>
            </a:r>
            <a:r>
              <a:rPr lang="zh-CN" altLang="en-US" dirty="0">
                <a:latin typeface="微软雅黑" panose="020B0503020204020204" pitchFamily="34" charset="-122"/>
                <a:ea typeface="微软雅黑" panose="020B0503020204020204" pitchFamily="34" charset="-122"/>
              </a:rPr>
              <a:t>。如果模型受到结构变化的影响，我们可以估计预测偏差</a:t>
            </a:r>
          </a:p>
          <a:p>
            <a:pPr marL="800100" lvl="1" indent="-342900" fontAlgn="auto">
              <a:lnSpc>
                <a:spcPct val="130000"/>
              </a:lnSpc>
              <a:spcBef>
                <a:spcPts val="600"/>
              </a:spcBef>
              <a:spcAft>
                <a:spcPts val="600"/>
              </a:spcAft>
              <a:buFont typeface="Arial" panose="020B0604020202020204" pitchFamily="34" charset="0"/>
              <a:buChar char="•"/>
            </a:pPr>
            <a:endParaRPr lang="zh-CN" altLang="en-US" dirty="0">
              <a:latin typeface="微软雅黑" panose="020B0503020204020204" pitchFamily="34" charset="-122"/>
              <a:ea typeface="微软雅黑" panose="020B0503020204020204" pitchFamily="34" charset="-122"/>
            </a:endParaRPr>
          </a:p>
          <a:p>
            <a:pPr marL="800100" lvl="1" indent="-342900" fontAlgn="auto">
              <a:lnSpc>
                <a:spcPct val="130000"/>
              </a:lnSpc>
              <a:spcBef>
                <a:spcPts val="600"/>
              </a:spcBef>
              <a:spcAft>
                <a:spcPts val="600"/>
              </a:spcAft>
              <a:buFont typeface="Arial" panose="020B0604020202020204" pitchFamily="34" charset="0"/>
              <a:buChar char="•"/>
            </a:pPr>
            <a:r>
              <a:rPr dirty="0" err="1">
                <a:latin typeface="微软雅黑" panose="020B0503020204020204" pitchFamily="34" charset="-122"/>
                <a:ea typeface="微软雅黑" panose="020B0503020204020204" pitchFamily="34" charset="-122"/>
              </a:rPr>
              <a:t>其中T是预测原点，λ是残差的数量，e</a:t>
            </a:r>
            <a:r>
              <a:rPr dirty="0">
                <a:latin typeface="微软雅黑" panose="020B0503020204020204" pitchFamily="34" charset="-122"/>
                <a:ea typeface="微软雅黑" panose="020B0503020204020204" pitchFamily="34" charset="-122"/>
              </a:rPr>
              <a:t> </a:t>
            </a:r>
            <a:r>
              <a:rPr baseline="-25000" dirty="0">
                <a:latin typeface="微软雅黑" panose="020B0503020204020204" pitchFamily="34" charset="-122"/>
                <a:ea typeface="微软雅黑" panose="020B0503020204020204" pitchFamily="34" charset="-122"/>
              </a:rPr>
              <a:t>T −</a:t>
            </a:r>
            <a:r>
              <a:rPr baseline="-25000" dirty="0" err="1">
                <a:latin typeface="微软雅黑" panose="020B0503020204020204" pitchFamily="34" charset="-122"/>
                <a:ea typeface="微软雅黑" panose="020B0503020204020204" pitchFamily="34" charset="-122"/>
              </a:rPr>
              <a:t>i</a:t>
            </a:r>
            <a:r>
              <a:rPr dirty="0" err="1">
                <a:latin typeface="微软雅黑" panose="020B0503020204020204" pitchFamily="34" charset="-122"/>
                <a:ea typeface="微软雅黑" panose="020B0503020204020204" pitchFamily="34" charset="-122"/>
              </a:rPr>
              <a:t>是时间段T</a:t>
            </a:r>
            <a:r>
              <a:rPr dirty="0">
                <a:latin typeface="微软雅黑" panose="020B0503020204020204" pitchFamily="34" charset="-122"/>
                <a:ea typeface="微软雅黑" panose="020B0503020204020204" pitchFamily="34" charset="-122"/>
              </a:rPr>
              <a:t> − </a:t>
            </a:r>
            <a:r>
              <a:rPr dirty="0" err="1">
                <a:latin typeface="微软雅黑" panose="020B0503020204020204" pitchFamily="34" charset="-122"/>
                <a:ea typeface="微软雅黑" panose="020B0503020204020204" pitchFamily="34" charset="-122"/>
              </a:rPr>
              <a:t>i的残差。当λ</a:t>
            </a:r>
            <a:r>
              <a:rPr dirty="0">
                <a:latin typeface="微软雅黑" panose="020B0503020204020204" pitchFamily="34" charset="-122"/>
                <a:ea typeface="微软雅黑" panose="020B0503020204020204" pitchFamily="34" charset="-122"/>
              </a:rPr>
              <a:t> = </a:t>
            </a:r>
            <a:r>
              <a:rPr dirty="0" err="1">
                <a:latin typeface="微软雅黑" panose="020B0503020204020204" pitchFamily="34" charset="-122"/>
                <a:ea typeface="微软雅黑" panose="020B0503020204020204" pitchFamily="34" charset="-122"/>
              </a:rPr>
              <a:t>1时，偏差将被估计为预测原点处的残差，即，e</a:t>
            </a:r>
            <a:r>
              <a:rPr baseline="-25000" dirty="0">
                <a:latin typeface="微软雅黑" panose="020B0503020204020204" pitchFamily="34" charset="-122"/>
                <a:ea typeface="微软雅黑" panose="020B0503020204020204" pitchFamily="34" charset="-122"/>
              </a:rPr>
              <a:t> T −</a:t>
            </a:r>
            <a:r>
              <a:rPr baseline="-25000" dirty="0" err="1">
                <a:latin typeface="微软雅黑" panose="020B0503020204020204" pitchFamily="34" charset="-122"/>
                <a:ea typeface="微软雅黑" panose="020B0503020204020204" pitchFamily="34" charset="-122"/>
              </a:rPr>
              <a:t>1</a:t>
            </a:r>
            <a:r>
              <a:rPr dirty="0" err="1">
                <a:latin typeface="微软雅黑" panose="020B0503020204020204" pitchFamily="34" charset="-122"/>
                <a:ea typeface="微软雅黑" panose="020B0503020204020204" pitchFamily="34" charset="-122"/>
              </a:rPr>
              <a:t>。然后，将估计偏差添加回样本外预测</a:t>
            </a:r>
            <a:r>
              <a:rPr dirty="0">
                <a:latin typeface="微软雅黑" panose="020B0503020204020204" pitchFamily="34" charset="-122"/>
                <a:ea typeface="微软雅黑" panose="020B0503020204020204" pitchFamily="34" charset="-122"/>
              </a:rPr>
              <a:t>。</a:t>
            </a:r>
          </a:p>
          <a:p>
            <a:pPr marL="800100" lvl="1"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局限：通过将估计偏差添加到样本外的预测中，要承担夸大预测误差方差的代价。</a:t>
            </a:r>
          </a:p>
          <a:p>
            <a:pPr marL="800100" lvl="1" indent="-342900" fontAlgn="auto">
              <a:lnSpc>
                <a:spcPct val="130000"/>
              </a:lnSpc>
              <a:spcBef>
                <a:spcPts val="600"/>
              </a:spcBef>
              <a:spcAft>
                <a:spcPts val="600"/>
              </a:spcAf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此外，在实践中，SKU水平的产品销售经常表现出较大的变化和市场活动引起的意外离群值。这种偏差可能会被产品销售的高差异所掩盖。在这种情况下，残差的平均值主要代表的是随机变化，而不是结构变化引起的偏差。</a:t>
            </a:r>
          </a:p>
        </p:txBody>
      </p:sp>
      <p:pic>
        <p:nvPicPr>
          <p:cNvPr id="3" name="图片 2"/>
          <p:cNvPicPr>
            <a:picLocks noChangeAspect="1"/>
          </p:cNvPicPr>
          <p:nvPr>
            <p:custDataLst>
              <p:tags r:id="rId1"/>
            </p:custDataLst>
          </p:nvPr>
        </p:nvPicPr>
        <p:blipFill>
          <a:blip r:embed="rId3"/>
          <a:stretch>
            <a:fillRect/>
          </a:stretch>
        </p:blipFill>
        <p:spPr>
          <a:xfrm>
            <a:off x="1718310" y="2487295"/>
            <a:ext cx="2049780" cy="35052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jb3VudCI6NjksImhkaWQiOiJmNWE0YmIxZWZlODhmMWFhZmFhYWIzMGQ4OTBhZGRmZSIsInVzZXJDb3VudCI6Njl9"/>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843*439"/>
  <p:tag name="TABLE_ENDDRAG_RECT" val="35*0*843*439"/>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清版宋">
      <a:majorFont>
        <a:latin typeface="新宋体"/>
        <a:ea typeface="新宋体"/>
        <a:cs typeface=""/>
      </a:majorFont>
      <a:minorFont>
        <a:latin typeface="新宋体"/>
        <a:ea typeface="新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763</TotalTime>
  <Words>4283</Words>
  <Application>Microsoft Office PowerPoint</Application>
  <PresentationFormat>宽屏</PresentationFormat>
  <Paragraphs>353</Paragraphs>
  <Slides>33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微软雅黑</vt:lpstr>
      <vt:lpstr>新宋体</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Jane</dc:creator>
  <cp:lastModifiedBy>z张 静</cp:lastModifiedBy>
  <cp:revision>96</cp:revision>
  <dcterms:created xsi:type="dcterms:W3CDTF">2021-04-24T14:05:00Z</dcterms:created>
  <dcterms:modified xsi:type="dcterms:W3CDTF">2023-07-27T04:39:09Z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KSOTemplateUUID">
    <vt:lpwstr>v1.0_mb_UxbPbX7GAVosGr4qmN2T2A==</vt:lpwstr>
  </property>
  <property fmtid="{D5CDD505-2E9C-101B-9397-08002B2CF9AE}" pid="4" name="ICV">
    <vt:lpwstr>5957E4955F5C47D38E7EA0BF0F787FAC_11</vt:lpwstr>
  </property>
</Properties>
</file>