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99" r:id="rId3"/>
    <p:sldId id="292" r:id="rId4"/>
    <p:sldId id="293" r:id="rId5"/>
    <p:sldId id="300" r:id="rId6"/>
    <p:sldId id="301" r:id="rId7"/>
    <p:sldId id="304" r:id="rId8"/>
    <p:sldId id="305" r:id="rId9"/>
    <p:sldId id="306" r:id="rId10"/>
    <p:sldId id="308" r:id="rId11"/>
    <p:sldId id="309" r:id="rId12"/>
    <p:sldId id="310" r:id="rId13"/>
    <p:sldId id="311" r:id="rId14"/>
    <p:sldId id="312" r:id="rId15"/>
    <p:sldId id="313" r:id="rId16"/>
    <p:sldId id="314" r:id="rId17"/>
    <p:sldId id="315" r:id="rId18"/>
    <p:sldId id="318" r:id="rId19"/>
    <p:sldId id="316" r:id="rId20"/>
    <p:sldId id="320" r:id="rId21"/>
    <p:sldId id="298" r:id="rId22"/>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4545"/>
    <a:srgbClr val="323232"/>
    <a:srgbClr val="30303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94660"/>
  </p:normalViewPr>
  <p:slideViewPr>
    <p:cSldViewPr>
      <p:cViewPr varScale="1">
        <p:scale>
          <a:sx n="79" d="100"/>
          <a:sy n="79" d="100"/>
        </p:scale>
        <p:origin x="82" y="82"/>
      </p:cViewPr>
      <p:guideLst>
        <p:guide orient="horz" pos="1620"/>
        <p:guide pos="2880"/>
      </p:guideLst>
    </p:cSldViewPr>
  </p:slideViewPr>
  <p:notesTextViewPr>
    <p:cViewPr>
      <p:scale>
        <a:sx n="1" d="1"/>
        <a:sy n="1" d="1"/>
      </p:scale>
      <p:origin x="0" y="0"/>
    </p:cViewPr>
  </p:notesTextViewPr>
  <p:sorterViewPr>
    <p:cViewPr>
      <p:scale>
        <a:sx n="100" d="100"/>
        <a:sy n="100" d="100"/>
      </p:scale>
      <p:origin x="0" y="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effectLst/>
          </c:spPr>
          <c:dPt>
            <c:idx val="0"/>
            <c:bubble3D val="0"/>
            <c:spPr>
              <a:solidFill>
                <a:schemeClr val="accent4"/>
              </a:solidFill>
              <a:ln>
                <a:noFill/>
              </a:ln>
              <a:effectLst/>
            </c:spPr>
            <c:extLst>
              <c:ext xmlns:c16="http://schemas.microsoft.com/office/drawing/2014/chart" uri="{C3380CC4-5D6E-409C-BE32-E72D297353CC}">
                <c16:uniqueId val="{00000001-D4CC-460A-A830-073B82BEBB4E}"/>
              </c:ext>
            </c:extLst>
          </c:dPt>
          <c:dPt>
            <c:idx val="1"/>
            <c:bubble3D val="0"/>
            <c:spPr>
              <a:solidFill>
                <a:schemeClr val="accent1"/>
              </a:solidFill>
              <a:ln>
                <a:noFill/>
              </a:ln>
              <a:effectLst/>
            </c:spPr>
            <c:extLst>
              <c:ext xmlns:c16="http://schemas.microsoft.com/office/drawing/2014/chart" uri="{C3380CC4-5D6E-409C-BE32-E72D297353CC}">
                <c16:uniqueId val="{00000003-D4CC-460A-A830-073B82BEBB4E}"/>
              </c:ext>
            </c:extLst>
          </c:dPt>
          <c:dPt>
            <c:idx val="2"/>
            <c:bubble3D val="0"/>
            <c:spPr>
              <a:solidFill>
                <a:schemeClr val="accent2"/>
              </a:solidFill>
              <a:ln>
                <a:noFill/>
              </a:ln>
              <a:effectLst/>
            </c:spPr>
            <c:extLst>
              <c:ext xmlns:c16="http://schemas.microsoft.com/office/drawing/2014/chart" uri="{C3380CC4-5D6E-409C-BE32-E72D297353CC}">
                <c16:uniqueId val="{00000005-D4CC-460A-A830-073B82BEBB4E}"/>
              </c:ext>
            </c:extLst>
          </c:dPt>
          <c:dPt>
            <c:idx val="3"/>
            <c:bubble3D val="0"/>
            <c:spPr>
              <a:solidFill>
                <a:schemeClr val="accent3"/>
              </a:solidFill>
              <a:ln>
                <a:noFill/>
              </a:ln>
              <a:effectLst/>
            </c:spPr>
            <c:extLst>
              <c:ext xmlns:c16="http://schemas.microsoft.com/office/drawing/2014/chart" uri="{C3380CC4-5D6E-409C-BE32-E72D297353CC}">
                <c16:uniqueId val="{00000007-D4CC-460A-A830-073B82BEBB4E}"/>
              </c:ext>
            </c:extLst>
          </c:dPt>
          <c:cat>
            <c:strRef>
              <c:f>Sheet1!$A$2:$A$5</c:f>
              <c:strCache>
                <c:ptCount val="4"/>
                <c:pt idx="0">
                  <c:v>红</c:v>
                </c:pt>
                <c:pt idx="1">
                  <c:v>蓝</c:v>
                </c:pt>
                <c:pt idx="2">
                  <c:v>青</c:v>
                </c:pt>
                <c:pt idx="3">
                  <c:v>橙</c:v>
                </c:pt>
              </c:strCache>
            </c:strRef>
          </c:cat>
          <c:val>
            <c:numRef>
              <c:f>Sheet1!$B$2:$B$5</c:f>
              <c:numCache>
                <c:formatCode>General</c:formatCode>
                <c:ptCount val="4"/>
                <c:pt idx="0">
                  <c:v>25</c:v>
                </c:pt>
                <c:pt idx="1">
                  <c:v>40</c:v>
                </c:pt>
                <c:pt idx="2">
                  <c:v>15</c:v>
                </c:pt>
                <c:pt idx="3">
                  <c:v>20</c:v>
                </c:pt>
              </c:numCache>
            </c:numRef>
          </c:val>
          <c:extLst>
            <c:ext xmlns:c16="http://schemas.microsoft.com/office/drawing/2014/chart" uri="{C3380CC4-5D6E-409C-BE32-E72D297353CC}">
              <c16:uniqueId val="{00000008-D4CC-460A-A830-073B82BEBB4E}"/>
            </c:ext>
          </c:extLst>
        </c:ser>
        <c:dLbls>
          <c:showLegendKey val="0"/>
          <c:showVal val="0"/>
          <c:showCatName val="0"/>
          <c:showSerName val="0"/>
          <c:showPercent val="0"/>
          <c:showBubbleSize val="0"/>
          <c:showLeaderLines val="1"/>
        </c:dLbls>
        <c:firstSliceAng val="47"/>
        <c:holeSize val="90"/>
      </c:doughnutChart>
      <c:spPr>
        <a:noFill/>
        <a:ln>
          <a:noFill/>
        </a:ln>
        <a:effectLst/>
      </c:spPr>
    </c:plotArea>
    <c:plotVisOnly val="1"/>
    <c:dispBlanksAs val="gap"/>
    <c:showDLblsOverMax val="0"/>
  </c:chart>
  <c:spPr>
    <a:noFill/>
    <a:ln>
      <a:noFill/>
    </a:ln>
    <a:effectLst/>
  </c:spPr>
  <c:txPr>
    <a:bodyPr rot="0" spcFirstLastPara="0" vertOverflow="ellipsis" horzOverflow="overflow" vert="horz" wrap="square" anchor="ctr" anchorCtr="1"/>
    <a:lstStyle/>
    <a:p>
      <a:pPr>
        <a:defRPr lang="zh-CN" sz="1800"/>
      </a:pPr>
      <a:endParaRPr lang="zh-CN"/>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4178569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500284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890506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520890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722515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459288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799728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0681509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260865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359555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2022/7/19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2022/7/19</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tmp"/><Relationship Id="rId4" Type="http://schemas.openxmlformats.org/officeDocument/2006/relationships/image" Target="../media/image5.tmp"/></Relationships>
</file>

<file path=ppt/slides/_rels/slide16.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tmp"/><Relationship Id="rId4" Type="http://schemas.openxmlformats.org/officeDocument/2006/relationships/image" Target="../media/image8.tmp"/></Relationships>
</file>

<file path=ppt/slides/_rels/slide1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70858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tx1">
              <a:lumMod val="75000"/>
            </a:schemeClr>
          </a:solidFill>
          <a:ln>
            <a:noFill/>
          </a:ln>
        </p:spPr>
        <p:txBody>
          <a:bodyPr vert="horz" wrap="square" lIns="91440" tIns="45720" rIns="91440" bIns="45720" numCol="1" anchor="t" anchorCtr="0" compatLnSpc="1"/>
          <a:lstStyle/>
          <a:p>
            <a:endParaRPr lang="zh-CN" altLang="en-US">
              <a:ln>
                <a:solidFill>
                  <a:schemeClr val="tx1">
                    <a:lumMod val="75000"/>
                  </a:schemeClr>
                </a:solidFill>
              </a:ln>
              <a:solidFill>
                <a:schemeClr val="tx1">
                  <a:lumMod val="60000"/>
                  <a:lumOff val="40000"/>
                </a:schemeClr>
              </a:solidFill>
            </a:endParaRPr>
          </a:p>
        </p:txBody>
      </p:sp>
      <p:sp>
        <p:nvSpPr>
          <p:cNvPr id="22" name="TextBox 21"/>
          <p:cNvSpPr txBox="1"/>
          <p:nvPr/>
        </p:nvSpPr>
        <p:spPr>
          <a:xfrm>
            <a:off x="1607468" y="3005539"/>
            <a:ext cx="5929064" cy="646331"/>
          </a:xfrm>
          <a:prstGeom prst="rect">
            <a:avLst/>
          </a:prstGeom>
          <a:noFill/>
        </p:spPr>
        <p:txBody>
          <a:bodyPr wrap="square" rtlCol="0">
            <a:spAutoFit/>
          </a:bodyPr>
          <a:lstStyle/>
          <a:p>
            <a:pPr algn="ctr"/>
            <a:r>
              <a:rPr lang="en-US" altLang="zh-CN" dirty="0">
                <a:ln w="6350">
                  <a:noFill/>
                </a:ln>
                <a:solidFill>
                  <a:schemeClr val="tx1">
                    <a:lumMod val="75000"/>
                  </a:schemeClr>
                </a:solidFill>
                <a:latin typeface="微软雅黑" pitchFamily="34" charset="-122"/>
                <a:ea typeface="微软雅黑" pitchFamily="34" charset="-122"/>
              </a:rPr>
              <a:t>Predicting Individual Characteristics from Digital Traces on Social Media: A Meta-Analysis</a:t>
            </a:r>
            <a:endParaRPr lang="zh-CN" altLang="en-US" dirty="0">
              <a:ln w="6350">
                <a:noFill/>
              </a:ln>
              <a:solidFill>
                <a:schemeClr val="tx1">
                  <a:lumMod val="75000"/>
                </a:schemeClr>
              </a:solidFill>
              <a:latin typeface="微软雅黑" pitchFamily="34" charset="-122"/>
              <a:ea typeface="微软雅黑" pitchFamily="34" charset="-122"/>
            </a:endParaRPr>
          </a:p>
        </p:txBody>
      </p:sp>
      <p:grpSp>
        <p:nvGrpSpPr>
          <p:cNvPr id="21" name="组合 20"/>
          <p:cNvGrpSpPr/>
          <p:nvPr/>
        </p:nvGrpSpPr>
        <p:grpSpPr>
          <a:xfrm>
            <a:off x="0" y="4083918"/>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21">
            <a:extLst>
              <a:ext uri="{FF2B5EF4-FFF2-40B4-BE49-F238E27FC236}">
                <a16:creationId xmlns:a16="http://schemas.microsoft.com/office/drawing/2014/main" id="{5E604321-068D-33E1-CB87-CE146FDD7935}"/>
              </a:ext>
            </a:extLst>
          </p:cNvPr>
          <p:cNvSpPr txBox="1"/>
          <p:nvPr/>
        </p:nvSpPr>
        <p:spPr>
          <a:xfrm>
            <a:off x="791580" y="1710556"/>
            <a:ext cx="7560840" cy="1077218"/>
          </a:xfrm>
          <a:prstGeom prst="rect">
            <a:avLst/>
          </a:prstGeom>
          <a:noFill/>
        </p:spPr>
        <p:txBody>
          <a:bodyPr wrap="square" rtlCol="0">
            <a:spAutoFit/>
          </a:bodyPr>
          <a:lstStyle/>
          <a:p>
            <a:pPr algn="ctr"/>
            <a:r>
              <a:rPr lang="zh-CN" altLang="en-US" sz="3200" dirty="0">
                <a:ln w="6350">
                  <a:noFill/>
                </a:ln>
                <a:solidFill>
                  <a:schemeClr val="tx1">
                    <a:lumMod val="75000"/>
                  </a:schemeClr>
                </a:solidFill>
                <a:latin typeface="微软雅黑" pitchFamily="34" charset="-122"/>
                <a:ea typeface="微软雅黑" pitchFamily="34" charset="-122"/>
              </a:rPr>
              <a:t>从社交媒体上的数字痕迹预测个人特征：一项元分析</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F02B88E6-787C-0977-3987-6B256F8C3A3B}"/>
              </a:ext>
            </a:extLst>
          </p:cNvPr>
          <p:cNvSpPr txBox="1"/>
          <p:nvPr/>
        </p:nvSpPr>
        <p:spPr>
          <a:xfrm>
            <a:off x="654208" y="1548994"/>
            <a:ext cx="7466500" cy="2813399"/>
          </a:xfrm>
          <a:prstGeom prst="rect">
            <a:avLst/>
          </a:prstGeom>
          <a:noFill/>
        </p:spPr>
        <p:txBody>
          <a:bodyPr wrap="square" rtlCol="0">
            <a:spAutoFit/>
          </a:bodyPr>
          <a:lstStyle/>
          <a:p>
            <a:pPr>
              <a:lnSpc>
                <a:spcPct val="110000"/>
              </a:lnSpc>
            </a:pPr>
            <a:r>
              <a:rPr lang="zh-CN" altLang="en-US" dirty="0">
                <a:latin typeface="微软雅黑" panose="020B0503020204020204" pitchFamily="34" charset="-122"/>
                <a:ea typeface="微软雅黑" panose="020B0503020204020204" pitchFamily="34" charset="-122"/>
              </a:rPr>
              <a:t>调节因子的编码：</a:t>
            </a:r>
          </a:p>
          <a:p>
            <a:pPr>
              <a:lnSpc>
                <a:spcPct val="110000"/>
              </a:lnSpc>
            </a:pPr>
            <a:r>
              <a:rPr lang="zh-CN" altLang="en-US" dirty="0">
                <a:latin typeface="微软雅黑" panose="020B0503020204020204" pitchFamily="34" charset="-122"/>
                <a:ea typeface="微软雅黑" panose="020B0503020204020204" pitchFamily="34" charset="-122"/>
              </a:rPr>
              <a:t>考虑了七个被二分法编码的潜在调节因子</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）社交媒体平台的类型（私人与公共）</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）用户人口统计的使用（是与否）</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）活动统计的使用（是与否）</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）基于语言的功能的使用（是与否）</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）图片的使用（是与否）</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）多类型与单一类型数字痕迹的使用（例如，语言与语言</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图片）</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）研究质量</a:t>
            </a:r>
          </a:p>
        </p:txBody>
      </p:sp>
      <p:grpSp>
        <p:nvGrpSpPr>
          <p:cNvPr id="5" name="组合 4">
            <a:extLst>
              <a:ext uri="{FF2B5EF4-FFF2-40B4-BE49-F238E27FC236}">
                <a16:creationId xmlns:a16="http://schemas.microsoft.com/office/drawing/2014/main" id="{B8CDF81E-3ED8-686B-BB75-9D5E87716A9F}"/>
              </a:ext>
            </a:extLst>
          </p:cNvPr>
          <p:cNvGrpSpPr/>
          <p:nvPr/>
        </p:nvGrpSpPr>
        <p:grpSpPr>
          <a:xfrm>
            <a:off x="3455563" y="735632"/>
            <a:ext cx="5176736" cy="2484190"/>
            <a:chOff x="3455563" y="594689"/>
            <a:chExt cx="5176736" cy="2484190"/>
          </a:xfrm>
        </p:grpSpPr>
        <p:sp>
          <p:nvSpPr>
            <p:cNvPr id="10" name="Oval 9">
              <a:extLst>
                <a:ext uri="{FF2B5EF4-FFF2-40B4-BE49-F238E27FC236}">
                  <a16:creationId xmlns:a16="http://schemas.microsoft.com/office/drawing/2014/main" id="{39E26B10-5C68-1503-6396-47AA6FE9B1C5}"/>
                </a:ext>
              </a:extLst>
            </p:cNvPr>
            <p:cNvSpPr>
              <a:spLocks noChangeArrowheads="1"/>
            </p:cNvSpPr>
            <p:nvPr/>
          </p:nvSpPr>
          <p:spPr bwMode="auto">
            <a:xfrm>
              <a:off x="6054496" y="1306270"/>
              <a:ext cx="650789" cy="650990"/>
            </a:xfrm>
            <a:prstGeom prst="ellipse">
              <a:avLst/>
            </a:prstGeom>
            <a:solidFill>
              <a:schemeClr val="accent3"/>
            </a:solidFill>
            <a:ln>
              <a:noFill/>
            </a:ln>
          </p:spPr>
          <p:txBody>
            <a:bodyPr/>
            <a:lstStyle/>
            <a:p>
              <a:endParaRPr lang="zh-CN" altLang="en-US"/>
            </a:p>
          </p:txBody>
        </p:sp>
        <p:sp>
          <p:nvSpPr>
            <p:cNvPr id="11" name="Oval 10">
              <a:extLst>
                <a:ext uri="{FF2B5EF4-FFF2-40B4-BE49-F238E27FC236}">
                  <a16:creationId xmlns:a16="http://schemas.microsoft.com/office/drawing/2014/main" id="{C5EC237F-0E6F-AE1D-CDFC-90B28D1F177F}"/>
                </a:ext>
              </a:extLst>
            </p:cNvPr>
            <p:cNvSpPr>
              <a:spLocks noChangeArrowheads="1"/>
            </p:cNvSpPr>
            <p:nvPr/>
          </p:nvSpPr>
          <p:spPr bwMode="auto">
            <a:xfrm>
              <a:off x="5096623" y="806050"/>
              <a:ext cx="569088" cy="563628"/>
            </a:xfrm>
            <a:prstGeom prst="ellipse">
              <a:avLst/>
            </a:prstGeom>
            <a:solidFill>
              <a:schemeClr val="accent4"/>
            </a:solidFill>
            <a:ln>
              <a:noFill/>
            </a:ln>
          </p:spPr>
          <p:txBody>
            <a:bodyPr/>
            <a:lstStyle/>
            <a:p>
              <a:endParaRPr lang="zh-CN" altLang="en-US"/>
            </a:p>
          </p:txBody>
        </p:sp>
        <p:sp>
          <p:nvSpPr>
            <p:cNvPr id="12" name="Oval 11">
              <a:extLst>
                <a:ext uri="{FF2B5EF4-FFF2-40B4-BE49-F238E27FC236}">
                  <a16:creationId xmlns:a16="http://schemas.microsoft.com/office/drawing/2014/main" id="{6D6D7DE2-5E5D-8584-303E-EB3509AA9906}"/>
                </a:ext>
              </a:extLst>
            </p:cNvPr>
            <p:cNvSpPr>
              <a:spLocks noChangeArrowheads="1"/>
            </p:cNvSpPr>
            <p:nvPr/>
          </p:nvSpPr>
          <p:spPr bwMode="auto">
            <a:xfrm>
              <a:off x="4513448" y="594689"/>
              <a:ext cx="325394" cy="325495"/>
            </a:xfrm>
            <a:prstGeom prst="ellipse">
              <a:avLst/>
            </a:prstGeom>
            <a:solidFill>
              <a:schemeClr val="accent5"/>
            </a:solidFill>
            <a:ln>
              <a:noFill/>
            </a:ln>
          </p:spPr>
          <p:txBody>
            <a:bodyPr/>
            <a:lstStyle/>
            <a:p>
              <a:endParaRPr lang="zh-CN" altLang="en-US"/>
            </a:p>
          </p:txBody>
        </p:sp>
        <p:sp>
          <p:nvSpPr>
            <p:cNvPr id="13" name="Oval 12">
              <a:extLst>
                <a:ext uri="{FF2B5EF4-FFF2-40B4-BE49-F238E27FC236}">
                  <a16:creationId xmlns:a16="http://schemas.microsoft.com/office/drawing/2014/main" id="{C7526349-323C-ABC6-41A0-2F5FC17B3DFE}"/>
                </a:ext>
              </a:extLst>
            </p:cNvPr>
            <p:cNvSpPr>
              <a:spLocks noChangeArrowheads="1"/>
            </p:cNvSpPr>
            <p:nvPr/>
          </p:nvSpPr>
          <p:spPr bwMode="auto">
            <a:xfrm>
              <a:off x="4213409" y="863822"/>
              <a:ext cx="226791" cy="226861"/>
            </a:xfrm>
            <a:prstGeom prst="ellipse">
              <a:avLst/>
            </a:prstGeom>
            <a:solidFill>
              <a:schemeClr val="accent1"/>
            </a:solidFill>
            <a:ln>
              <a:noFill/>
            </a:ln>
          </p:spPr>
          <p:txBody>
            <a:bodyPr/>
            <a:lstStyle/>
            <a:p>
              <a:endParaRPr lang="zh-CN" altLang="en-US"/>
            </a:p>
          </p:txBody>
        </p:sp>
        <p:sp>
          <p:nvSpPr>
            <p:cNvPr id="14" name="Oval 13">
              <a:extLst>
                <a:ext uri="{FF2B5EF4-FFF2-40B4-BE49-F238E27FC236}">
                  <a16:creationId xmlns:a16="http://schemas.microsoft.com/office/drawing/2014/main" id="{13AF164D-024B-31F4-2DC7-4DE68EDFFD5E}"/>
                </a:ext>
              </a:extLst>
            </p:cNvPr>
            <p:cNvSpPr>
              <a:spLocks noChangeArrowheads="1"/>
            </p:cNvSpPr>
            <p:nvPr/>
          </p:nvSpPr>
          <p:spPr bwMode="auto">
            <a:xfrm>
              <a:off x="3927456" y="863822"/>
              <a:ext cx="156358" cy="156407"/>
            </a:xfrm>
            <a:prstGeom prst="ellipse">
              <a:avLst/>
            </a:prstGeom>
            <a:solidFill>
              <a:schemeClr val="accent3"/>
            </a:solidFill>
            <a:ln>
              <a:noFill/>
            </a:ln>
          </p:spPr>
          <p:txBody>
            <a:bodyPr/>
            <a:lstStyle/>
            <a:p>
              <a:endParaRPr lang="zh-CN" altLang="en-US"/>
            </a:p>
          </p:txBody>
        </p:sp>
        <p:sp>
          <p:nvSpPr>
            <p:cNvPr id="15" name="Oval 14">
              <a:extLst>
                <a:ext uri="{FF2B5EF4-FFF2-40B4-BE49-F238E27FC236}">
                  <a16:creationId xmlns:a16="http://schemas.microsoft.com/office/drawing/2014/main" id="{8A4E3071-E623-7F07-4E47-CCEBCA04E047}"/>
                </a:ext>
              </a:extLst>
            </p:cNvPr>
            <p:cNvSpPr>
              <a:spLocks noChangeArrowheads="1"/>
            </p:cNvSpPr>
            <p:nvPr/>
          </p:nvSpPr>
          <p:spPr bwMode="auto">
            <a:xfrm>
              <a:off x="3455563" y="1051228"/>
              <a:ext cx="525421" cy="525583"/>
            </a:xfrm>
            <a:prstGeom prst="ellipse">
              <a:avLst/>
            </a:prstGeom>
            <a:solidFill>
              <a:schemeClr val="accent5"/>
            </a:solidFill>
            <a:ln>
              <a:noFill/>
            </a:ln>
          </p:spPr>
          <p:txBody>
            <a:bodyPr/>
            <a:lstStyle/>
            <a:p>
              <a:endParaRPr lang="zh-CN" altLang="en-US"/>
            </a:p>
          </p:txBody>
        </p:sp>
        <p:grpSp>
          <p:nvGrpSpPr>
            <p:cNvPr id="16" name="Group 19">
              <a:extLst>
                <a:ext uri="{FF2B5EF4-FFF2-40B4-BE49-F238E27FC236}">
                  <a16:creationId xmlns:a16="http://schemas.microsoft.com/office/drawing/2014/main" id="{53B4878E-F164-151C-CFD3-7F351525F9D2}"/>
                </a:ext>
              </a:extLst>
            </p:cNvPr>
            <p:cNvGrpSpPr/>
            <p:nvPr/>
          </p:nvGrpSpPr>
          <p:grpSpPr bwMode="auto">
            <a:xfrm>
              <a:off x="7094070" y="835640"/>
              <a:ext cx="1538229" cy="2243239"/>
              <a:chOff x="0" y="0"/>
              <a:chExt cx="1335" cy="1947"/>
            </a:xfrm>
          </p:grpSpPr>
          <p:sp>
            <p:nvSpPr>
              <p:cNvPr id="17" name="Freeform 20">
                <a:extLst>
                  <a:ext uri="{FF2B5EF4-FFF2-40B4-BE49-F238E27FC236}">
                    <a16:creationId xmlns:a16="http://schemas.microsoft.com/office/drawing/2014/main" id="{6D975790-C3FA-9B54-CBF0-0C8720204E93}"/>
                  </a:ext>
                </a:extLst>
              </p:cNvPr>
              <p:cNvSpPr>
                <a:spLocks noEditPoints="1"/>
              </p:cNvSpPr>
              <p:nvPr/>
            </p:nvSpPr>
            <p:spPr bwMode="auto">
              <a:xfrm>
                <a:off x="0" y="0"/>
                <a:ext cx="1335" cy="1609"/>
              </a:xfrm>
              <a:custGeom>
                <a:avLst/>
                <a:gdLst>
                  <a:gd name="T0" fmla="*/ 282 w 565"/>
                  <a:gd name="T1" fmla="*/ 0 h 681"/>
                  <a:gd name="T2" fmla="*/ 0 w 565"/>
                  <a:gd name="T3" fmla="*/ 283 h 681"/>
                  <a:gd name="T4" fmla="*/ 72 w 565"/>
                  <a:gd name="T5" fmla="*/ 472 h 681"/>
                  <a:gd name="T6" fmla="*/ 72 w 565"/>
                  <a:gd name="T7" fmla="*/ 472 h 681"/>
                  <a:gd name="T8" fmla="*/ 73 w 565"/>
                  <a:gd name="T9" fmla="*/ 473 h 681"/>
                  <a:gd name="T10" fmla="*/ 85 w 565"/>
                  <a:gd name="T11" fmla="*/ 486 h 681"/>
                  <a:gd name="T12" fmla="*/ 151 w 565"/>
                  <a:gd name="T13" fmla="*/ 568 h 681"/>
                  <a:gd name="T14" fmla="*/ 232 w 565"/>
                  <a:gd name="T15" fmla="*/ 681 h 681"/>
                  <a:gd name="T16" fmla="*/ 275 w 565"/>
                  <a:gd name="T17" fmla="*/ 681 h 681"/>
                  <a:gd name="T18" fmla="*/ 289 w 565"/>
                  <a:gd name="T19" fmla="*/ 681 h 681"/>
                  <a:gd name="T20" fmla="*/ 332 w 565"/>
                  <a:gd name="T21" fmla="*/ 681 h 681"/>
                  <a:gd name="T22" fmla="*/ 414 w 565"/>
                  <a:gd name="T23" fmla="*/ 568 h 681"/>
                  <a:gd name="T24" fmla="*/ 477 w 565"/>
                  <a:gd name="T25" fmla="*/ 488 h 681"/>
                  <a:gd name="T26" fmla="*/ 565 w 565"/>
                  <a:gd name="T27" fmla="*/ 283 h 681"/>
                  <a:gd name="T28" fmla="*/ 282 w 565"/>
                  <a:gd name="T29" fmla="*/ 0 h 681"/>
                  <a:gd name="T30" fmla="*/ 388 w 565"/>
                  <a:gd name="T31" fmla="*/ 410 h 681"/>
                  <a:gd name="T32" fmla="*/ 354 w 565"/>
                  <a:gd name="T33" fmla="*/ 455 h 681"/>
                  <a:gd name="T34" fmla="*/ 309 w 565"/>
                  <a:gd name="T35" fmla="*/ 520 h 681"/>
                  <a:gd name="T36" fmla="*/ 286 w 565"/>
                  <a:gd name="T37" fmla="*/ 520 h 681"/>
                  <a:gd name="T38" fmla="*/ 279 w 565"/>
                  <a:gd name="T39" fmla="*/ 520 h 681"/>
                  <a:gd name="T40" fmla="*/ 255 w 565"/>
                  <a:gd name="T41" fmla="*/ 520 h 681"/>
                  <a:gd name="T42" fmla="*/ 211 w 565"/>
                  <a:gd name="T43" fmla="*/ 455 h 681"/>
                  <a:gd name="T44" fmla="*/ 176 w 565"/>
                  <a:gd name="T45" fmla="*/ 408 h 681"/>
                  <a:gd name="T46" fmla="*/ 169 w 565"/>
                  <a:gd name="T47" fmla="*/ 401 h 681"/>
                  <a:gd name="T48" fmla="*/ 168 w 565"/>
                  <a:gd name="T49" fmla="*/ 400 h 681"/>
                  <a:gd name="T50" fmla="*/ 168 w 565"/>
                  <a:gd name="T51" fmla="*/ 400 h 681"/>
                  <a:gd name="T52" fmla="*/ 129 w 565"/>
                  <a:gd name="T53" fmla="*/ 292 h 681"/>
                  <a:gd name="T54" fmla="*/ 282 w 565"/>
                  <a:gd name="T55" fmla="*/ 129 h 681"/>
                  <a:gd name="T56" fmla="*/ 436 w 565"/>
                  <a:gd name="T57" fmla="*/ 292 h 681"/>
                  <a:gd name="T58" fmla="*/ 388 w 565"/>
                  <a:gd name="T59" fmla="*/ 41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5" h="681">
                    <a:moveTo>
                      <a:pt x="282" y="0"/>
                    </a:moveTo>
                    <a:cubicBezTo>
                      <a:pt x="126" y="0"/>
                      <a:pt x="0" y="127"/>
                      <a:pt x="0" y="283"/>
                    </a:cubicBezTo>
                    <a:cubicBezTo>
                      <a:pt x="0" y="356"/>
                      <a:pt x="27" y="422"/>
                      <a:pt x="72" y="472"/>
                    </a:cubicBezTo>
                    <a:cubicBezTo>
                      <a:pt x="72" y="472"/>
                      <a:pt x="72" y="472"/>
                      <a:pt x="72" y="472"/>
                    </a:cubicBezTo>
                    <a:cubicBezTo>
                      <a:pt x="72" y="472"/>
                      <a:pt x="72" y="473"/>
                      <a:pt x="73" y="473"/>
                    </a:cubicBezTo>
                    <a:cubicBezTo>
                      <a:pt x="77" y="478"/>
                      <a:pt x="81" y="482"/>
                      <a:pt x="85" y="486"/>
                    </a:cubicBezTo>
                    <a:cubicBezTo>
                      <a:pt x="102" y="504"/>
                      <a:pt x="131" y="536"/>
                      <a:pt x="151" y="568"/>
                    </a:cubicBezTo>
                    <a:cubicBezTo>
                      <a:pt x="180" y="615"/>
                      <a:pt x="165" y="681"/>
                      <a:pt x="232" y="681"/>
                    </a:cubicBezTo>
                    <a:cubicBezTo>
                      <a:pt x="275" y="681"/>
                      <a:pt x="275" y="681"/>
                      <a:pt x="275" y="681"/>
                    </a:cubicBezTo>
                    <a:cubicBezTo>
                      <a:pt x="289" y="681"/>
                      <a:pt x="289" y="681"/>
                      <a:pt x="289" y="681"/>
                    </a:cubicBezTo>
                    <a:cubicBezTo>
                      <a:pt x="332" y="681"/>
                      <a:pt x="332" y="681"/>
                      <a:pt x="332" y="681"/>
                    </a:cubicBezTo>
                    <a:cubicBezTo>
                      <a:pt x="399" y="681"/>
                      <a:pt x="385" y="615"/>
                      <a:pt x="414" y="568"/>
                    </a:cubicBezTo>
                    <a:cubicBezTo>
                      <a:pt x="433" y="538"/>
                      <a:pt x="460" y="507"/>
                      <a:pt x="477" y="488"/>
                    </a:cubicBezTo>
                    <a:cubicBezTo>
                      <a:pt x="531" y="437"/>
                      <a:pt x="565" y="364"/>
                      <a:pt x="565" y="283"/>
                    </a:cubicBezTo>
                    <a:cubicBezTo>
                      <a:pt x="565" y="127"/>
                      <a:pt x="439" y="0"/>
                      <a:pt x="282" y="0"/>
                    </a:cubicBezTo>
                    <a:close/>
                    <a:moveTo>
                      <a:pt x="388" y="410"/>
                    </a:moveTo>
                    <a:cubicBezTo>
                      <a:pt x="379" y="420"/>
                      <a:pt x="364" y="438"/>
                      <a:pt x="354" y="455"/>
                    </a:cubicBezTo>
                    <a:cubicBezTo>
                      <a:pt x="338" y="482"/>
                      <a:pt x="346" y="520"/>
                      <a:pt x="309" y="520"/>
                    </a:cubicBezTo>
                    <a:cubicBezTo>
                      <a:pt x="286" y="520"/>
                      <a:pt x="286" y="520"/>
                      <a:pt x="286" y="520"/>
                    </a:cubicBezTo>
                    <a:cubicBezTo>
                      <a:pt x="279" y="520"/>
                      <a:pt x="279" y="520"/>
                      <a:pt x="279" y="520"/>
                    </a:cubicBezTo>
                    <a:cubicBezTo>
                      <a:pt x="255" y="520"/>
                      <a:pt x="255" y="520"/>
                      <a:pt x="255" y="520"/>
                    </a:cubicBezTo>
                    <a:cubicBezTo>
                      <a:pt x="219" y="520"/>
                      <a:pt x="227" y="482"/>
                      <a:pt x="211" y="455"/>
                    </a:cubicBezTo>
                    <a:cubicBezTo>
                      <a:pt x="201" y="437"/>
                      <a:pt x="185" y="419"/>
                      <a:pt x="176" y="408"/>
                    </a:cubicBezTo>
                    <a:cubicBezTo>
                      <a:pt x="173" y="406"/>
                      <a:pt x="171" y="403"/>
                      <a:pt x="169" y="401"/>
                    </a:cubicBezTo>
                    <a:cubicBezTo>
                      <a:pt x="169" y="401"/>
                      <a:pt x="168" y="400"/>
                      <a:pt x="168" y="400"/>
                    </a:cubicBezTo>
                    <a:cubicBezTo>
                      <a:pt x="168" y="400"/>
                      <a:pt x="168" y="400"/>
                      <a:pt x="168" y="400"/>
                    </a:cubicBezTo>
                    <a:cubicBezTo>
                      <a:pt x="144" y="371"/>
                      <a:pt x="129" y="333"/>
                      <a:pt x="129" y="292"/>
                    </a:cubicBezTo>
                    <a:cubicBezTo>
                      <a:pt x="129" y="202"/>
                      <a:pt x="198" y="129"/>
                      <a:pt x="282" y="129"/>
                    </a:cubicBezTo>
                    <a:cubicBezTo>
                      <a:pt x="367" y="129"/>
                      <a:pt x="436" y="202"/>
                      <a:pt x="436" y="292"/>
                    </a:cubicBezTo>
                    <a:cubicBezTo>
                      <a:pt x="436" y="338"/>
                      <a:pt x="417" y="380"/>
                      <a:pt x="388" y="41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endParaRPr>
              </a:p>
            </p:txBody>
          </p:sp>
          <p:sp>
            <p:nvSpPr>
              <p:cNvPr id="18" name="Freeform 21">
                <a:extLst>
                  <a:ext uri="{FF2B5EF4-FFF2-40B4-BE49-F238E27FC236}">
                    <a16:creationId xmlns:a16="http://schemas.microsoft.com/office/drawing/2014/main" id="{CB53C3AE-D2D0-28FD-602F-A2C9DAAA8318}"/>
                  </a:ext>
                </a:extLst>
              </p:cNvPr>
              <p:cNvSpPr/>
              <p:nvPr/>
            </p:nvSpPr>
            <p:spPr bwMode="auto">
              <a:xfrm>
                <a:off x="442" y="1621"/>
                <a:ext cx="449" cy="108"/>
              </a:xfrm>
              <a:custGeom>
                <a:avLst/>
                <a:gdLst>
                  <a:gd name="T0" fmla="*/ 168 w 190"/>
                  <a:gd name="T1" fmla="*/ 0 h 46"/>
                  <a:gd name="T2" fmla="*/ 20 w 190"/>
                  <a:gd name="T3" fmla="*/ 0 h 46"/>
                  <a:gd name="T4" fmla="*/ 0 w 190"/>
                  <a:gd name="T5" fmla="*/ 23 h 46"/>
                  <a:gd name="T6" fmla="*/ 0 w 190"/>
                  <a:gd name="T7" fmla="*/ 24 h 46"/>
                  <a:gd name="T8" fmla="*/ 20 w 190"/>
                  <a:gd name="T9" fmla="*/ 46 h 46"/>
                  <a:gd name="T10" fmla="*/ 168 w 190"/>
                  <a:gd name="T11" fmla="*/ 46 h 46"/>
                  <a:gd name="T12" fmla="*/ 190 w 190"/>
                  <a:gd name="T13" fmla="*/ 24 h 46"/>
                  <a:gd name="T14" fmla="*/ 190 w 190"/>
                  <a:gd name="T15" fmla="*/ 23 h 46"/>
                  <a:gd name="T16" fmla="*/ 168 w 190"/>
                  <a:gd name="T17"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0" h="46">
                    <a:moveTo>
                      <a:pt x="168" y="0"/>
                    </a:moveTo>
                    <a:cubicBezTo>
                      <a:pt x="20" y="0"/>
                      <a:pt x="20" y="0"/>
                      <a:pt x="20" y="0"/>
                    </a:cubicBezTo>
                    <a:cubicBezTo>
                      <a:pt x="9" y="0"/>
                      <a:pt x="0" y="12"/>
                      <a:pt x="0" y="23"/>
                    </a:cubicBezTo>
                    <a:cubicBezTo>
                      <a:pt x="0" y="24"/>
                      <a:pt x="0" y="24"/>
                      <a:pt x="0" y="24"/>
                    </a:cubicBezTo>
                    <a:cubicBezTo>
                      <a:pt x="0" y="35"/>
                      <a:pt x="9" y="46"/>
                      <a:pt x="20" y="46"/>
                    </a:cubicBezTo>
                    <a:cubicBezTo>
                      <a:pt x="168" y="46"/>
                      <a:pt x="168" y="46"/>
                      <a:pt x="168" y="46"/>
                    </a:cubicBezTo>
                    <a:cubicBezTo>
                      <a:pt x="180" y="46"/>
                      <a:pt x="190" y="35"/>
                      <a:pt x="190" y="24"/>
                    </a:cubicBezTo>
                    <a:cubicBezTo>
                      <a:pt x="190" y="23"/>
                      <a:pt x="190" y="23"/>
                      <a:pt x="190" y="23"/>
                    </a:cubicBezTo>
                    <a:cubicBezTo>
                      <a:pt x="190" y="12"/>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9" name="Freeform 22">
                <a:extLst>
                  <a:ext uri="{FF2B5EF4-FFF2-40B4-BE49-F238E27FC236}">
                    <a16:creationId xmlns:a16="http://schemas.microsoft.com/office/drawing/2014/main" id="{C76D4E13-5EE2-B328-8AED-91930B9F1ECD}"/>
                  </a:ext>
                </a:extLst>
              </p:cNvPr>
              <p:cNvSpPr/>
              <p:nvPr/>
            </p:nvSpPr>
            <p:spPr bwMode="auto">
              <a:xfrm>
                <a:off x="442" y="1748"/>
                <a:ext cx="449" cy="199"/>
              </a:xfrm>
              <a:custGeom>
                <a:avLst/>
                <a:gdLst>
                  <a:gd name="T0" fmla="*/ 168 w 190"/>
                  <a:gd name="T1" fmla="*/ 0 h 84"/>
                  <a:gd name="T2" fmla="*/ 20 w 190"/>
                  <a:gd name="T3" fmla="*/ 0 h 84"/>
                  <a:gd name="T4" fmla="*/ 0 w 190"/>
                  <a:gd name="T5" fmla="*/ 22 h 84"/>
                  <a:gd name="T6" fmla="*/ 0 w 190"/>
                  <a:gd name="T7" fmla="*/ 22 h 84"/>
                  <a:gd name="T8" fmla="*/ 20 w 190"/>
                  <a:gd name="T9" fmla="*/ 41 h 84"/>
                  <a:gd name="T10" fmla="*/ 48 w 190"/>
                  <a:gd name="T11" fmla="*/ 41 h 84"/>
                  <a:gd name="T12" fmla="*/ 48 w 190"/>
                  <a:gd name="T13" fmla="*/ 46 h 84"/>
                  <a:gd name="T14" fmla="*/ 95 w 190"/>
                  <a:gd name="T15" fmla="*/ 84 h 84"/>
                  <a:gd name="T16" fmla="*/ 141 w 190"/>
                  <a:gd name="T17" fmla="*/ 46 h 84"/>
                  <a:gd name="T18" fmla="*/ 141 w 190"/>
                  <a:gd name="T19" fmla="*/ 41 h 84"/>
                  <a:gd name="T20" fmla="*/ 168 w 190"/>
                  <a:gd name="T21" fmla="*/ 41 h 84"/>
                  <a:gd name="T22" fmla="*/ 190 w 190"/>
                  <a:gd name="T23" fmla="*/ 22 h 84"/>
                  <a:gd name="T24" fmla="*/ 190 w 190"/>
                  <a:gd name="T25" fmla="*/ 22 h 84"/>
                  <a:gd name="T26" fmla="*/ 168 w 190"/>
                  <a:gd name="T27"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84">
                    <a:moveTo>
                      <a:pt x="168" y="0"/>
                    </a:moveTo>
                    <a:cubicBezTo>
                      <a:pt x="20" y="0"/>
                      <a:pt x="20" y="0"/>
                      <a:pt x="20" y="0"/>
                    </a:cubicBezTo>
                    <a:cubicBezTo>
                      <a:pt x="9" y="0"/>
                      <a:pt x="0" y="11"/>
                      <a:pt x="0" y="22"/>
                    </a:cubicBezTo>
                    <a:cubicBezTo>
                      <a:pt x="0" y="22"/>
                      <a:pt x="0" y="22"/>
                      <a:pt x="0" y="22"/>
                    </a:cubicBezTo>
                    <a:cubicBezTo>
                      <a:pt x="0" y="33"/>
                      <a:pt x="9" y="41"/>
                      <a:pt x="20" y="41"/>
                    </a:cubicBezTo>
                    <a:cubicBezTo>
                      <a:pt x="48" y="41"/>
                      <a:pt x="48" y="41"/>
                      <a:pt x="48" y="41"/>
                    </a:cubicBezTo>
                    <a:cubicBezTo>
                      <a:pt x="48" y="43"/>
                      <a:pt x="48" y="44"/>
                      <a:pt x="48" y="46"/>
                    </a:cubicBezTo>
                    <a:cubicBezTo>
                      <a:pt x="48" y="67"/>
                      <a:pt x="69" y="84"/>
                      <a:pt x="95" y="84"/>
                    </a:cubicBezTo>
                    <a:cubicBezTo>
                      <a:pt x="120" y="84"/>
                      <a:pt x="141" y="67"/>
                      <a:pt x="141" y="46"/>
                    </a:cubicBezTo>
                    <a:cubicBezTo>
                      <a:pt x="141" y="44"/>
                      <a:pt x="141" y="43"/>
                      <a:pt x="141" y="41"/>
                    </a:cubicBezTo>
                    <a:cubicBezTo>
                      <a:pt x="168" y="41"/>
                      <a:pt x="168" y="41"/>
                      <a:pt x="168" y="41"/>
                    </a:cubicBezTo>
                    <a:cubicBezTo>
                      <a:pt x="180" y="41"/>
                      <a:pt x="190" y="33"/>
                      <a:pt x="190" y="22"/>
                    </a:cubicBezTo>
                    <a:cubicBezTo>
                      <a:pt x="190" y="22"/>
                      <a:pt x="190" y="22"/>
                      <a:pt x="190" y="22"/>
                    </a:cubicBezTo>
                    <a:cubicBezTo>
                      <a:pt x="190" y="11"/>
                      <a:pt x="180" y="0"/>
                      <a:pt x="168" y="0"/>
                    </a:cubicBez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0" name="Freeform 23">
                <a:extLst>
                  <a:ext uri="{FF2B5EF4-FFF2-40B4-BE49-F238E27FC236}">
                    <a16:creationId xmlns:a16="http://schemas.microsoft.com/office/drawing/2014/main" id="{AF3EA751-9885-C438-7173-8FECE90EDD5B}"/>
                  </a:ext>
                </a:extLst>
              </p:cNvPr>
              <p:cNvSpPr>
                <a:spLocks noEditPoints="1"/>
              </p:cNvSpPr>
              <p:nvPr/>
            </p:nvSpPr>
            <p:spPr bwMode="auto">
              <a:xfrm>
                <a:off x="560" y="605"/>
                <a:ext cx="215" cy="276"/>
              </a:xfrm>
              <a:custGeom>
                <a:avLst/>
                <a:gdLst>
                  <a:gd name="T0" fmla="*/ 88 w 91"/>
                  <a:gd name="T1" fmla="*/ 0 h 117"/>
                  <a:gd name="T2" fmla="*/ 3 w 91"/>
                  <a:gd name="T3" fmla="*/ 0 h 117"/>
                  <a:gd name="T4" fmla="*/ 0 w 91"/>
                  <a:gd name="T5" fmla="*/ 3 h 117"/>
                  <a:gd name="T6" fmla="*/ 0 w 91"/>
                  <a:gd name="T7" fmla="*/ 114 h 117"/>
                  <a:gd name="T8" fmla="*/ 3 w 91"/>
                  <a:gd name="T9" fmla="*/ 116 h 117"/>
                  <a:gd name="T10" fmla="*/ 43 w 91"/>
                  <a:gd name="T11" fmla="*/ 92 h 117"/>
                  <a:gd name="T12" fmla="*/ 48 w 91"/>
                  <a:gd name="T13" fmla="*/ 92 h 117"/>
                  <a:gd name="T14" fmla="*/ 88 w 91"/>
                  <a:gd name="T15" fmla="*/ 116 h 117"/>
                  <a:gd name="T16" fmla="*/ 91 w 91"/>
                  <a:gd name="T17" fmla="*/ 114 h 117"/>
                  <a:gd name="T18" fmla="*/ 91 w 91"/>
                  <a:gd name="T19" fmla="*/ 3 h 117"/>
                  <a:gd name="T20" fmla="*/ 88 w 91"/>
                  <a:gd name="T21" fmla="*/ 0 h 117"/>
                  <a:gd name="T22" fmla="*/ 65 w 91"/>
                  <a:gd name="T23" fmla="*/ 49 h 117"/>
                  <a:gd name="T24" fmla="*/ 62 w 91"/>
                  <a:gd name="T25" fmla="*/ 53 h 117"/>
                  <a:gd name="T26" fmla="*/ 50 w 91"/>
                  <a:gd name="T27" fmla="*/ 53 h 117"/>
                  <a:gd name="T28" fmla="*/ 50 w 91"/>
                  <a:gd name="T29" fmla="*/ 64 h 117"/>
                  <a:gd name="T30" fmla="*/ 47 w 91"/>
                  <a:gd name="T31" fmla="*/ 67 h 117"/>
                  <a:gd name="T32" fmla="*/ 44 w 91"/>
                  <a:gd name="T33" fmla="*/ 67 h 117"/>
                  <a:gd name="T34" fmla="*/ 41 w 91"/>
                  <a:gd name="T35" fmla="*/ 64 h 117"/>
                  <a:gd name="T36" fmla="*/ 41 w 91"/>
                  <a:gd name="T37" fmla="*/ 53 h 117"/>
                  <a:gd name="T38" fmla="*/ 29 w 91"/>
                  <a:gd name="T39" fmla="*/ 53 h 117"/>
                  <a:gd name="T40" fmla="*/ 26 w 91"/>
                  <a:gd name="T41" fmla="*/ 49 h 117"/>
                  <a:gd name="T42" fmla="*/ 26 w 91"/>
                  <a:gd name="T43" fmla="*/ 46 h 117"/>
                  <a:gd name="T44" fmla="*/ 29 w 91"/>
                  <a:gd name="T45" fmla="*/ 43 h 117"/>
                  <a:gd name="T46" fmla="*/ 41 w 91"/>
                  <a:gd name="T47" fmla="*/ 43 h 117"/>
                  <a:gd name="T48" fmla="*/ 41 w 91"/>
                  <a:gd name="T49" fmla="*/ 31 h 117"/>
                  <a:gd name="T50" fmla="*/ 44 w 91"/>
                  <a:gd name="T51" fmla="*/ 28 h 117"/>
                  <a:gd name="T52" fmla="*/ 47 w 91"/>
                  <a:gd name="T53" fmla="*/ 28 h 117"/>
                  <a:gd name="T54" fmla="*/ 50 w 91"/>
                  <a:gd name="T55" fmla="*/ 31 h 117"/>
                  <a:gd name="T56" fmla="*/ 50 w 91"/>
                  <a:gd name="T57" fmla="*/ 43 h 117"/>
                  <a:gd name="T58" fmla="*/ 62 w 91"/>
                  <a:gd name="T59" fmla="*/ 43 h 117"/>
                  <a:gd name="T60" fmla="*/ 65 w 91"/>
                  <a:gd name="T61" fmla="*/ 46 h 117"/>
                  <a:gd name="T62" fmla="*/ 65 w 91"/>
                  <a:gd name="T63" fmla="*/ 49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1" h="117">
                    <a:moveTo>
                      <a:pt x="88" y="0"/>
                    </a:moveTo>
                    <a:cubicBezTo>
                      <a:pt x="3" y="0"/>
                      <a:pt x="3" y="0"/>
                      <a:pt x="3" y="0"/>
                    </a:cubicBezTo>
                    <a:cubicBezTo>
                      <a:pt x="1" y="0"/>
                      <a:pt x="0" y="1"/>
                      <a:pt x="0" y="3"/>
                    </a:cubicBezTo>
                    <a:cubicBezTo>
                      <a:pt x="0" y="114"/>
                      <a:pt x="0" y="114"/>
                      <a:pt x="0" y="114"/>
                    </a:cubicBezTo>
                    <a:cubicBezTo>
                      <a:pt x="0" y="116"/>
                      <a:pt x="1" y="117"/>
                      <a:pt x="3" y="116"/>
                    </a:cubicBezTo>
                    <a:cubicBezTo>
                      <a:pt x="43" y="92"/>
                      <a:pt x="43" y="92"/>
                      <a:pt x="43" y="92"/>
                    </a:cubicBezTo>
                    <a:cubicBezTo>
                      <a:pt x="44" y="91"/>
                      <a:pt x="47" y="91"/>
                      <a:pt x="48" y="92"/>
                    </a:cubicBezTo>
                    <a:cubicBezTo>
                      <a:pt x="88" y="116"/>
                      <a:pt x="88" y="116"/>
                      <a:pt x="88" y="116"/>
                    </a:cubicBezTo>
                    <a:cubicBezTo>
                      <a:pt x="90" y="117"/>
                      <a:pt x="91" y="116"/>
                      <a:pt x="91" y="114"/>
                    </a:cubicBezTo>
                    <a:cubicBezTo>
                      <a:pt x="91" y="3"/>
                      <a:pt x="91" y="3"/>
                      <a:pt x="91" y="3"/>
                    </a:cubicBezTo>
                    <a:cubicBezTo>
                      <a:pt x="91" y="1"/>
                      <a:pt x="89" y="0"/>
                      <a:pt x="88" y="0"/>
                    </a:cubicBezTo>
                    <a:close/>
                    <a:moveTo>
                      <a:pt x="65" y="49"/>
                    </a:moveTo>
                    <a:cubicBezTo>
                      <a:pt x="65" y="51"/>
                      <a:pt x="64" y="53"/>
                      <a:pt x="62" y="53"/>
                    </a:cubicBezTo>
                    <a:cubicBezTo>
                      <a:pt x="50" y="53"/>
                      <a:pt x="50" y="53"/>
                      <a:pt x="50" y="53"/>
                    </a:cubicBezTo>
                    <a:cubicBezTo>
                      <a:pt x="50" y="64"/>
                      <a:pt x="50" y="64"/>
                      <a:pt x="50" y="64"/>
                    </a:cubicBezTo>
                    <a:cubicBezTo>
                      <a:pt x="50" y="66"/>
                      <a:pt x="49" y="67"/>
                      <a:pt x="47" y="67"/>
                    </a:cubicBezTo>
                    <a:cubicBezTo>
                      <a:pt x="44" y="67"/>
                      <a:pt x="44" y="67"/>
                      <a:pt x="44" y="67"/>
                    </a:cubicBezTo>
                    <a:cubicBezTo>
                      <a:pt x="42" y="67"/>
                      <a:pt x="41" y="66"/>
                      <a:pt x="41" y="64"/>
                    </a:cubicBezTo>
                    <a:cubicBezTo>
                      <a:pt x="41" y="53"/>
                      <a:pt x="41" y="53"/>
                      <a:pt x="41" y="53"/>
                    </a:cubicBezTo>
                    <a:cubicBezTo>
                      <a:pt x="29" y="53"/>
                      <a:pt x="29" y="53"/>
                      <a:pt x="29" y="53"/>
                    </a:cubicBezTo>
                    <a:cubicBezTo>
                      <a:pt x="27" y="53"/>
                      <a:pt x="26" y="51"/>
                      <a:pt x="26" y="49"/>
                    </a:cubicBezTo>
                    <a:cubicBezTo>
                      <a:pt x="26" y="46"/>
                      <a:pt x="26" y="46"/>
                      <a:pt x="26" y="46"/>
                    </a:cubicBezTo>
                    <a:cubicBezTo>
                      <a:pt x="26" y="44"/>
                      <a:pt x="27" y="43"/>
                      <a:pt x="29" y="43"/>
                    </a:cubicBezTo>
                    <a:cubicBezTo>
                      <a:pt x="41" y="43"/>
                      <a:pt x="41" y="43"/>
                      <a:pt x="41" y="43"/>
                    </a:cubicBezTo>
                    <a:cubicBezTo>
                      <a:pt x="41" y="31"/>
                      <a:pt x="41" y="31"/>
                      <a:pt x="41" y="31"/>
                    </a:cubicBezTo>
                    <a:cubicBezTo>
                      <a:pt x="41" y="29"/>
                      <a:pt x="42" y="28"/>
                      <a:pt x="44" y="28"/>
                    </a:cubicBezTo>
                    <a:cubicBezTo>
                      <a:pt x="47" y="28"/>
                      <a:pt x="47" y="28"/>
                      <a:pt x="47" y="28"/>
                    </a:cubicBezTo>
                    <a:cubicBezTo>
                      <a:pt x="49" y="28"/>
                      <a:pt x="50" y="29"/>
                      <a:pt x="50" y="31"/>
                    </a:cubicBezTo>
                    <a:cubicBezTo>
                      <a:pt x="50" y="43"/>
                      <a:pt x="50" y="43"/>
                      <a:pt x="50" y="43"/>
                    </a:cubicBezTo>
                    <a:cubicBezTo>
                      <a:pt x="62" y="43"/>
                      <a:pt x="62" y="43"/>
                      <a:pt x="62" y="43"/>
                    </a:cubicBezTo>
                    <a:cubicBezTo>
                      <a:pt x="64" y="43"/>
                      <a:pt x="65" y="44"/>
                      <a:pt x="65" y="46"/>
                    </a:cubicBezTo>
                    <a:lnTo>
                      <a:pt x="65" y="49"/>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bg1">
                      <a:lumMod val="50000"/>
                    </a:schemeClr>
                  </a:solidFill>
                </a:endParaRPr>
              </a:p>
            </p:txBody>
          </p:sp>
          <p:sp>
            <p:nvSpPr>
              <p:cNvPr id="21" name="Freeform 24">
                <a:extLst>
                  <a:ext uri="{FF2B5EF4-FFF2-40B4-BE49-F238E27FC236}">
                    <a16:creationId xmlns:a16="http://schemas.microsoft.com/office/drawing/2014/main" id="{9D6A1581-2557-279D-93A4-1BC08AC527C7}"/>
                  </a:ext>
                </a:extLst>
              </p:cNvPr>
              <p:cNvSpPr/>
              <p:nvPr/>
            </p:nvSpPr>
            <p:spPr bwMode="auto">
              <a:xfrm>
                <a:off x="621" y="543"/>
                <a:ext cx="215" cy="279"/>
              </a:xfrm>
              <a:custGeom>
                <a:avLst/>
                <a:gdLst>
                  <a:gd name="T0" fmla="*/ 87 w 91"/>
                  <a:gd name="T1" fmla="*/ 0 h 118"/>
                  <a:gd name="T2" fmla="*/ 91 w 91"/>
                  <a:gd name="T3" fmla="*/ 3 h 118"/>
                  <a:gd name="T4" fmla="*/ 91 w 91"/>
                  <a:gd name="T5" fmla="*/ 115 h 118"/>
                  <a:gd name="T6" fmla="*/ 88 w 91"/>
                  <a:gd name="T7" fmla="*/ 117 h 118"/>
                  <a:gd name="T8" fmla="*/ 77 w 91"/>
                  <a:gd name="T9" fmla="*/ 109 h 118"/>
                  <a:gd name="T10" fmla="*/ 75 w 91"/>
                  <a:gd name="T11" fmla="*/ 104 h 118"/>
                  <a:gd name="T12" fmla="*/ 75 w 91"/>
                  <a:gd name="T13" fmla="*/ 19 h 118"/>
                  <a:gd name="T14" fmla="*/ 71 w 91"/>
                  <a:gd name="T15" fmla="*/ 16 h 118"/>
                  <a:gd name="T16" fmla="*/ 3 w 91"/>
                  <a:gd name="T17" fmla="*/ 16 h 118"/>
                  <a:gd name="T18" fmla="*/ 0 w 91"/>
                  <a:gd name="T19" fmla="*/ 13 h 118"/>
                  <a:gd name="T20" fmla="*/ 0 w 91"/>
                  <a:gd name="T21" fmla="*/ 3 h 118"/>
                  <a:gd name="T22" fmla="*/ 3 w 91"/>
                  <a:gd name="T23" fmla="*/ 0 h 118"/>
                  <a:gd name="T24" fmla="*/ 87 w 91"/>
                  <a:gd name="T25" fmla="*/ 0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1" h="118">
                    <a:moveTo>
                      <a:pt x="87" y="0"/>
                    </a:moveTo>
                    <a:cubicBezTo>
                      <a:pt x="89" y="0"/>
                      <a:pt x="91" y="2"/>
                      <a:pt x="91" y="3"/>
                    </a:cubicBezTo>
                    <a:cubicBezTo>
                      <a:pt x="91" y="115"/>
                      <a:pt x="91" y="115"/>
                      <a:pt x="91" y="115"/>
                    </a:cubicBezTo>
                    <a:cubicBezTo>
                      <a:pt x="91" y="117"/>
                      <a:pt x="89" y="118"/>
                      <a:pt x="88" y="117"/>
                    </a:cubicBezTo>
                    <a:cubicBezTo>
                      <a:pt x="77" y="109"/>
                      <a:pt x="77" y="109"/>
                      <a:pt x="77" y="109"/>
                    </a:cubicBezTo>
                    <a:cubicBezTo>
                      <a:pt x="76" y="108"/>
                      <a:pt x="75" y="106"/>
                      <a:pt x="75" y="104"/>
                    </a:cubicBezTo>
                    <a:cubicBezTo>
                      <a:pt x="75" y="19"/>
                      <a:pt x="75" y="19"/>
                      <a:pt x="75" y="19"/>
                    </a:cubicBezTo>
                    <a:cubicBezTo>
                      <a:pt x="75" y="18"/>
                      <a:pt x="73" y="16"/>
                      <a:pt x="71" y="16"/>
                    </a:cubicBezTo>
                    <a:cubicBezTo>
                      <a:pt x="3" y="16"/>
                      <a:pt x="3" y="16"/>
                      <a:pt x="3" y="16"/>
                    </a:cubicBezTo>
                    <a:cubicBezTo>
                      <a:pt x="1" y="16"/>
                      <a:pt x="0" y="15"/>
                      <a:pt x="0" y="13"/>
                    </a:cubicBezTo>
                    <a:cubicBezTo>
                      <a:pt x="0" y="3"/>
                      <a:pt x="0" y="3"/>
                      <a:pt x="0" y="3"/>
                    </a:cubicBezTo>
                    <a:cubicBezTo>
                      <a:pt x="0" y="2"/>
                      <a:pt x="1" y="0"/>
                      <a:pt x="3" y="0"/>
                    </a:cubicBezTo>
                    <a:lnTo>
                      <a:pt x="8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2" name="Group 35">
              <a:extLst>
                <a:ext uri="{FF2B5EF4-FFF2-40B4-BE49-F238E27FC236}">
                  <a16:creationId xmlns:a16="http://schemas.microsoft.com/office/drawing/2014/main" id="{3428E127-7AD2-6B3F-DA0C-56F339EF2AA0}"/>
                </a:ext>
              </a:extLst>
            </p:cNvPr>
            <p:cNvGrpSpPr/>
            <p:nvPr/>
          </p:nvGrpSpPr>
          <p:grpSpPr bwMode="auto">
            <a:xfrm>
              <a:off x="5288197" y="975139"/>
              <a:ext cx="185940" cy="231087"/>
              <a:chOff x="0" y="0"/>
              <a:chExt cx="156" cy="194"/>
            </a:xfrm>
          </p:grpSpPr>
          <p:sp>
            <p:nvSpPr>
              <p:cNvPr id="23" name="Freeform 36">
                <a:extLst>
                  <a:ext uri="{FF2B5EF4-FFF2-40B4-BE49-F238E27FC236}">
                    <a16:creationId xmlns:a16="http://schemas.microsoft.com/office/drawing/2014/main" id="{E4644656-E229-A3E3-F048-7C486310E65E}"/>
                  </a:ext>
                </a:extLst>
              </p:cNvPr>
              <p:cNvSpPr/>
              <p:nvPr/>
            </p:nvSpPr>
            <p:spPr bwMode="auto">
              <a:xfrm>
                <a:off x="0" y="69"/>
                <a:ext cx="156" cy="125"/>
              </a:xfrm>
              <a:custGeom>
                <a:avLst/>
                <a:gdLst>
                  <a:gd name="T0" fmla="*/ 66 w 66"/>
                  <a:gd name="T1" fmla="*/ 9 h 53"/>
                  <a:gd name="T2" fmla="*/ 45 w 66"/>
                  <a:gd name="T3" fmla="*/ 48 h 53"/>
                  <a:gd name="T4" fmla="*/ 33 w 66"/>
                  <a:gd name="T5" fmla="*/ 53 h 53"/>
                  <a:gd name="T6" fmla="*/ 27 w 66"/>
                  <a:gd name="T7" fmla="*/ 52 h 53"/>
                  <a:gd name="T8" fmla="*/ 3 w 66"/>
                  <a:gd name="T9" fmla="*/ 23 h 53"/>
                  <a:gd name="T10" fmla="*/ 3 w 66"/>
                  <a:gd name="T11" fmla="*/ 22 h 53"/>
                  <a:gd name="T12" fmla="*/ 0 w 66"/>
                  <a:gd name="T13" fmla="*/ 9 h 53"/>
                  <a:gd name="T14" fmla="*/ 1 w 66"/>
                  <a:gd name="T15" fmla="*/ 1 h 53"/>
                  <a:gd name="T16" fmla="*/ 1 w 66"/>
                  <a:gd name="T17" fmla="*/ 1 h 53"/>
                  <a:gd name="T18" fmla="*/ 1 w 66"/>
                  <a:gd name="T19" fmla="*/ 1 h 53"/>
                  <a:gd name="T20" fmla="*/ 2 w 66"/>
                  <a:gd name="T21" fmla="*/ 0 h 53"/>
                  <a:gd name="T22" fmla="*/ 3 w 66"/>
                  <a:gd name="T23" fmla="*/ 1 h 53"/>
                  <a:gd name="T24" fmla="*/ 3 w 66"/>
                  <a:gd name="T25" fmla="*/ 1 h 53"/>
                  <a:gd name="T26" fmla="*/ 30 w 66"/>
                  <a:gd name="T27" fmla="*/ 42 h 53"/>
                  <a:gd name="T28" fmla="*/ 33 w 66"/>
                  <a:gd name="T29" fmla="*/ 43 h 53"/>
                  <a:gd name="T30" fmla="*/ 41 w 66"/>
                  <a:gd name="T31" fmla="*/ 40 h 53"/>
                  <a:gd name="T32" fmla="*/ 56 w 66"/>
                  <a:gd name="T33" fmla="*/ 20 h 53"/>
                  <a:gd name="T34" fmla="*/ 62 w 66"/>
                  <a:gd name="T35" fmla="*/ 1 h 53"/>
                  <a:gd name="T36" fmla="*/ 62 w 66"/>
                  <a:gd name="T37" fmla="*/ 1 h 53"/>
                  <a:gd name="T38" fmla="*/ 62 w 66"/>
                  <a:gd name="T39" fmla="*/ 1 h 53"/>
                  <a:gd name="T40" fmla="*/ 64 w 66"/>
                  <a:gd name="T41" fmla="*/ 0 h 53"/>
                  <a:gd name="T42" fmla="*/ 65 w 66"/>
                  <a:gd name="T43" fmla="*/ 0 h 53"/>
                  <a:gd name="T44" fmla="*/ 65 w 66"/>
                  <a:gd name="T45" fmla="*/ 1 h 53"/>
                  <a:gd name="T46" fmla="*/ 66 w 66"/>
                  <a:gd name="T47" fmla="*/ 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6" h="53">
                    <a:moveTo>
                      <a:pt x="66" y="9"/>
                    </a:moveTo>
                    <a:cubicBezTo>
                      <a:pt x="66" y="21"/>
                      <a:pt x="56" y="40"/>
                      <a:pt x="45" y="48"/>
                    </a:cubicBezTo>
                    <a:cubicBezTo>
                      <a:pt x="41" y="51"/>
                      <a:pt x="37" y="53"/>
                      <a:pt x="33" y="53"/>
                    </a:cubicBezTo>
                    <a:cubicBezTo>
                      <a:pt x="31" y="53"/>
                      <a:pt x="29" y="52"/>
                      <a:pt x="27" y="52"/>
                    </a:cubicBezTo>
                    <a:cubicBezTo>
                      <a:pt x="17" y="48"/>
                      <a:pt x="8" y="36"/>
                      <a:pt x="3" y="23"/>
                    </a:cubicBezTo>
                    <a:cubicBezTo>
                      <a:pt x="3" y="23"/>
                      <a:pt x="3" y="23"/>
                      <a:pt x="3" y="22"/>
                    </a:cubicBezTo>
                    <a:cubicBezTo>
                      <a:pt x="1" y="18"/>
                      <a:pt x="0" y="13"/>
                      <a:pt x="0" y="9"/>
                    </a:cubicBezTo>
                    <a:cubicBezTo>
                      <a:pt x="0" y="6"/>
                      <a:pt x="0" y="3"/>
                      <a:pt x="1" y="1"/>
                    </a:cubicBezTo>
                    <a:cubicBezTo>
                      <a:pt x="1" y="1"/>
                      <a:pt x="1" y="1"/>
                      <a:pt x="1" y="1"/>
                    </a:cubicBezTo>
                    <a:cubicBezTo>
                      <a:pt x="1" y="1"/>
                      <a:pt x="1" y="1"/>
                      <a:pt x="1" y="1"/>
                    </a:cubicBezTo>
                    <a:cubicBezTo>
                      <a:pt x="1" y="0"/>
                      <a:pt x="2" y="0"/>
                      <a:pt x="2" y="0"/>
                    </a:cubicBezTo>
                    <a:cubicBezTo>
                      <a:pt x="3" y="0"/>
                      <a:pt x="3" y="0"/>
                      <a:pt x="3" y="1"/>
                    </a:cubicBezTo>
                    <a:cubicBezTo>
                      <a:pt x="3" y="1"/>
                      <a:pt x="3" y="1"/>
                      <a:pt x="3" y="1"/>
                    </a:cubicBezTo>
                    <a:cubicBezTo>
                      <a:pt x="6" y="17"/>
                      <a:pt x="17" y="40"/>
                      <a:pt x="30" y="42"/>
                    </a:cubicBezTo>
                    <a:cubicBezTo>
                      <a:pt x="31" y="43"/>
                      <a:pt x="32" y="43"/>
                      <a:pt x="33" y="43"/>
                    </a:cubicBezTo>
                    <a:cubicBezTo>
                      <a:pt x="36" y="43"/>
                      <a:pt x="38" y="42"/>
                      <a:pt x="41" y="40"/>
                    </a:cubicBezTo>
                    <a:cubicBezTo>
                      <a:pt x="47" y="36"/>
                      <a:pt x="52" y="29"/>
                      <a:pt x="56" y="20"/>
                    </a:cubicBezTo>
                    <a:cubicBezTo>
                      <a:pt x="59" y="14"/>
                      <a:pt x="61" y="7"/>
                      <a:pt x="62" y="1"/>
                    </a:cubicBezTo>
                    <a:cubicBezTo>
                      <a:pt x="62" y="1"/>
                      <a:pt x="62" y="1"/>
                      <a:pt x="62" y="1"/>
                    </a:cubicBezTo>
                    <a:cubicBezTo>
                      <a:pt x="62" y="1"/>
                      <a:pt x="62" y="1"/>
                      <a:pt x="62" y="1"/>
                    </a:cubicBezTo>
                    <a:cubicBezTo>
                      <a:pt x="63" y="0"/>
                      <a:pt x="63" y="0"/>
                      <a:pt x="64" y="0"/>
                    </a:cubicBezTo>
                    <a:cubicBezTo>
                      <a:pt x="64" y="0"/>
                      <a:pt x="64" y="0"/>
                      <a:pt x="65" y="0"/>
                    </a:cubicBezTo>
                    <a:cubicBezTo>
                      <a:pt x="65" y="1"/>
                      <a:pt x="65" y="1"/>
                      <a:pt x="65" y="1"/>
                    </a:cubicBezTo>
                    <a:cubicBezTo>
                      <a:pt x="65" y="3"/>
                      <a:pt x="66" y="6"/>
                      <a:pt x="66"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4" name="Freeform 37">
                <a:extLst>
                  <a:ext uri="{FF2B5EF4-FFF2-40B4-BE49-F238E27FC236}">
                    <a16:creationId xmlns:a16="http://schemas.microsoft.com/office/drawing/2014/main" id="{C327D43C-0B16-03E7-FD3D-996EDB01F28A}"/>
                  </a:ext>
                </a:extLst>
              </p:cNvPr>
              <p:cNvSpPr>
                <a:spLocks noEditPoints="1"/>
              </p:cNvSpPr>
              <p:nvPr/>
            </p:nvSpPr>
            <p:spPr bwMode="auto">
              <a:xfrm>
                <a:off x="19" y="0"/>
                <a:ext cx="116" cy="151"/>
              </a:xfrm>
              <a:custGeom>
                <a:avLst/>
                <a:gdLst>
                  <a:gd name="T0" fmla="*/ 48 w 49"/>
                  <a:gd name="T1" fmla="*/ 17 h 64"/>
                  <a:gd name="T2" fmla="*/ 25 w 49"/>
                  <a:gd name="T3" fmla="*/ 0 h 64"/>
                  <a:gd name="T4" fmla="*/ 3 w 49"/>
                  <a:gd name="T5" fmla="*/ 12 h 64"/>
                  <a:gd name="T6" fmla="*/ 1 w 49"/>
                  <a:gd name="T7" fmla="*/ 17 h 64"/>
                  <a:gd name="T8" fmla="*/ 0 w 49"/>
                  <a:gd name="T9" fmla="*/ 24 h 64"/>
                  <a:gd name="T10" fmla="*/ 25 w 49"/>
                  <a:gd name="T11" fmla="*/ 64 h 64"/>
                  <a:gd name="T12" fmla="*/ 30 w 49"/>
                  <a:gd name="T13" fmla="*/ 63 h 64"/>
                  <a:gd name="T14" fmla="*/ 43 w 49"/>
                  <a:gd name="T15" fmla="*/ 48 h 64"/>
                  <a:gd name="T16" fmla="*/ 47 w 49"/>
                  <a:gd name="T17" fmla="*/ 38 h 64"/>
                  <a:gd name="T18" fmla="*/ 47 w 49"/>
                  <a:gd name="T19" fmla="*/ 38 h 64"/>
                  <a:gd name="T20" fmla="*/ 49 w 49"/>
                  <a:gd name="T21" fmla="*/ 24 h 64"/>
                  <a:gd name="T22" fmla="*/ 48 w 49"/>
                  <a:gd name="T23" fmla="*/ 17 h 64"/>
                  <a:gd name="T24" fmla="*/ 25 w 49"/>
                  <a:gd name="T25" fmla="*/ 32 h 64"/>
                  <a:gd name="T26" fmla="*/ 24 w 49"/>
                  <a:gd name="T27" fmla="*/ 32 h 64"/>
                  <a:gd name="T28" fmla="*/ 16 w 49"/>
                  <a:gd name="T29" fmla="*/ 24 h 64"/>
                  <a:gd name="T30" fmla="*/ 16 w 49"/>
                  <a:gd name="T31" fmla="*/ 23 h 64"/>
                  <a:gd name="T32" fmla="*/ 25 w 49"/>
                  <a:gd name="T33" fmla="*/ 15 h 64"/>
                  <a:gd name="T34" fmla="*/ 33 w 49"/>
                  <a:gd name="T35" fmla="*/ 23 h 64"/>
                  <a:gd name="T36" fmla="*/ 25 w 49"/>
                  <a:gd name="T37" fmla="*/ 32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9" h="64">
                    <a:moveTo>
                      <a:pt x="48" y="17"/>
                    </a:moveTo>
                    <a:cubicBezTo>
                      <a:pt x="45" y="7"/>
                      <a:pt x="36" y="0"/>
                      <a:pt x="25" y="0"/>
                    </a:cubicBezTo>
                    <a:cubicBezTo>
                      <a:pt x="16" y="0"/>
                      <a:pt x="8" y="5"/>
                      <a:pt x="3" y="12"/>
                    </a:cubicBezTo>
                    <a:cubicBezTo>
                      <a:pt x="3" y="14"/>
                      <a:pt x="2" y="15"/>
                      <a:pt x="1" y="17"/>
                    </a:cubicBezTo>
                    <a:cubicBezTo>
                      <a:pt x="1" y="19"/>
                      <a:pt x="0" y="22"/>
                      <a:pt x="0" y="24"/>
                    </a:cubicBezTo>
                    <a:cubicBezTo>
                      <a:pt x="0" y="38"/>
                      <a:pt x="11" y="64"/>
                      <a:pt x="25" y="64"/>
                    </a:cubicBezTo>
                    <a:cubicBezTo>
                      <a:pt x="27" y="64"/>
                      <a:pt x="29" y="64"/>
                      <a:pt x="30" y="63"/>
                    </a:cubicBezTo>
                    <a:cubicBezTo>
                      <a:pt x="35" y="60"/>
                      <a:pt x="40" y="55"/>
                      <a:pt x="43" y="48"/>
                    </a:cubicBezTo>
                    <a:cubicBezTo>
                      <a:pt x="44" y="45"/>
                      <a:pt x="46" y="42"/>
                      <a:pt x="47" y="38"/>
                    </a:cubicBezTo>
                    <a:cubicBezTo>
                      <a:pt x="47" y="38"/>
                      <a:pt x="47" y="38"/>
                      <a:pt x="47" y="38"/>
                    </a:cubicBezTo>
                    <a:cubicBezTo>
                      <a:pt x="48" y="33"/>
                      <a:pt x="49" y="28"/>
                      <a:pt x="49" y="24"/>
                    </a:cubicBezTo>
                    <a:cubicBezTo>
                      <a:pt x="49" y="22"/>
                      <a:pt x="49" y="19"/>
                      <a:pt x="48" y="17"/>
                    </a:cubicBezTo>
                    <a:close/>
                    <a:moveTo>
                      <a:pt x="25" y="32"/>
                    </a:moveTo>
                    <a:cubicBezTo>
                      <a:pt x="25" y="32"/>
                      <a:pt x="24" y="32"/>
                      <a:pt x="24" y="32"/>
                    </a:cubicBezTo>
                    <a:cubicBezTo>
                      <a:pt x="20" y="31"/>
                      <a:pt x="17" y="28"/>
                      <a:pt x="16" y="24"/>
                    </a:cubicBezTo>
                    <a:cubicBezTo>
                      <a:pt x="16" y="24"/>
                      <a:pt x="16" y="24"/>
                      <a:pt x="16" y="23"/>
                    </a:cubicBezTo>
                    <a:cubicBezTo>
                      <a:pt x="16" y="19"/>
                      <a:pt x="20" y="15"/>
                      <a:pt x="25" y="15"/>
                    </a:cubicBezTo>
                    <a:cubicBezTo>
                      <a:pt x="30" y="15"/>
                      <a:pt x="33" y="19"/>
                      <a:pt x="33" y="23"/>
                    </a:cubicBezTo>
                    <a:cubicBezTo>
                      <a:pt x="33" y="28"/>
                      <a:pt x="30" y="32"/>
                      <a:pt x="25" y="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nvGrpSpPr>
            <p:cNvPr id="25" name="Group 38">
              <a:extLst>
                <a:ext uri="{FF2B5EF4-FFF2-40B4-BE49-F238E27FC236}">
                  <a16:creationId xmlns:a16="http://schemas.microsoft.com/office/drawing/2014/main" id="{BE1DDF75-8CD3-D4C7-5F3D-A8323ACE9672}"/>
                </a:ext>
              </a:extLst>
            </p:cNvPr>
            <p:cNvGrpSpPr/>
            <p:nvPr/>
          </p:nvGrpSpPr>
          <p:grpSpPr bwMode="auto">
            <a:xfrm>
              <a:off x="6277059" y="1485222"/>
              <a:ext cx="214113" cy="284632"/>
              <a:chOff x="0" y="0"/>
              <a:chExt cx="201" cy="269"/>
            </a:xfrm>
          </p:grpSpPr>
          <p:sp>
            <p:nvSpPr>
              <p:cNvPr id="26" name="Freeform 39">
                <a:extLst>
                  <a:ext uri="{FF2B5EF4-FFF2-40B4-BE49-F238E27FC236}">
                    <a16:creationId xmlns:a16="http://schemas.microsoft.com/office/drawing/2014/main" id="{F9420745-17EF-BCF1-AF47-0EA79A23D065}"/>
                  </a:ext>
                </a:extLst>
              </p:cNvPr>
              <p:cNvSpPr/>
              <p:nvPr/>
            </p:nvSpPr>
            <p:spPr bwMode="auto">
              <a:xfrm>
                <a:off x="75" y="0"/>
                <a:ext cx="52" cy="30"/>
              </a:xfrm>
              <a:custGeom>
                <a:avLst/>
                <a:gdLst>
                  <a:gd name="T0" fmla="*/ 20 w 22"/>
                  <a:gd name="T1" fmla="*/ 7 h 13"/>
                  <a:gd name="T2" fmla="*/ 22 w 22"/>
                  <a:gd name="T3" fmla="*/ 12 h 13"/>
                  <a:gd name="T4" fmla="*/ 17 w 22"/>
                  <a:gd name="T5" fmla="*/ 12 h 13"/>
                  <a:gd name="T6" fmla="*/ 11 w 22"/>
                  <a:gd name="T7" fmla="*/ 12 h 13"/>
                  <a:gd name="T8" fmla="*/ 4 w 22"/>
                  <a:gd name="T9" fmla="*/ 12 h 13"/>
                  <a:gd name="T10" fmla="*/ 0 w 22"/>
                  <a:gd name="T11" fmla="*/ 12 h 13"/>
                  <a:gd name="T12" fmla="*/ 1 w 22"/>
                  <a:gd name="T13" fmla="*/ 7 h 13"/>
                  <a:gd name="T14" fmla="*/ 11 w 22"/>
                  <a:gd name="T15" fmla="*/ 0 h 13"/>
                  <a:gd name="T16" fmla="*/ 20 w 22"/>
                  <a:gd name="T17" fmla="*/ 7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3">
                    <a:moveTo>
                      <a:pt x="20" y="7"/>
                    </a:moveTo>
                    <a:cubicBezTo>
                      <a:pt x="21" y="9"/>
                      <a:pt x="22" y="12"/>
                      <a:pt x="22" y="12"/>
                    </a:cubicBezTo>
                    <a:cubicBezTo>
                      <a:pt x="22" y="13"/>
                      <a:pt x="20" y="13"/>
                      <a:pt x="17" y="12"/>
                    </a:cubicBezTo>
                    <a:cubicBezTo>
                      <a:pt x="17" y="12"/>
                      <a:pt x="15" y="12"/>
                      <a:pt x="11" y="12"/>
                    </a:cubicBezTo>
                    <a:cubicBezTo>
                      <a:pt x="6" y="12"/>
                      <a:pt x="4" y="12"/>
                      <a:pt x="4" y="12"/>
                    </a:cubicBezTo>
                    <a:cubicBezTo>
                      <a:pt x="2" y="13"/>
                      <a:pt x="0" y="13"/>
                      <a:pt x="0" y="12"/>
                    </a:cubicBezTo>
                    <a:cubicBezTo>
                      <a:pt x="0" y="12"/>
                      <a:pt x="0" y="9"/>
                      <a:pt x="1" y="7"/>
                    </a:cubicBezTo>
                    <a:cubicBezTo>
                      <a:pt x="1" y="7"/>
                      <a:pt x="5" y="0"/>
                      <a:pt x="11" y="0"/>
                    </a:cubicBezTo>
                    <a:cubicBezTo>
                      <a:pt x="17" y="0"/>
                      <a:pt x="20" y="7"/>
                      <a:pt x="20" y="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7" name="Freeform 40">
                <a:extLst>
                  <a:ext uri="{FF2B5EF4-FFF2-40B4-BE49-F238E27FC236}">
                    <a16:creationId xmlns:a16="http://schemas.microsoft.com/office/drawing/2014/main" id="{ABF335AF-D921-77A1-7D93-6793ECD81955}"/>
                  </a:ext>
                </a:extLst>
              </p:cNvPr>
              <p:cNvSpPr/>
              <p:nvPr/>
            </p:nvSpPr>
            <p:spPr bwMode="auto">
              <a:xfrm>
                <a:off x="64" y="241"/>
                <a:ext cx="75" cy="28"/>
              </a:xfrm>
              <a:custGeom>
                <a:avLst/>
                <a:gdLst>
                  <a:gd name="T0" fmla="*/ 29 w 32"/>
                  <a:gd name="T1" fmla="*/ 1 h 12"/>
                  <a:gd name="T2" fmla="*/ 30 w 32"/>
                  <a:gd name="T3" fmla="*/ 3 h 12"/>
                  <a:gd name="T4" fmla="*/ 16 w 32"/>
                  <a:gd name="T5" fmla="*/ 12 h 12"/>
                  <a:gd name="T6" fmla="*/ 1 w 32"/>
                  <a:gd name="T7" fmla="*/ 3 h 12"/>
                  <a:gd name="T8" fmla="*/ 3 w 32"/>
                  <a:gd name="T9" fmla="*/ 1 h 12"/>
                  <a:gd name="T10" fmla="*/ 11 w 32"/>
                  <a:gd name="T11" fmla="*/ 2 h 12"/>
                  <a:gd name="T12" fmla="*/ 20 w 32"/>
                  <a:gd name="T13" fmla="*/ 2 h 12"/>
                  <a:gd name="T14" fmla="*/ 29 w 32"/>
                  <a:gd name="T15" fmla="*/ 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2">
                    <a:moveTo>
                      <a:pt x="29" y="1"/>
                    </a:moveTo>
                    <a:cubicBezTo>
                      <a:pt x="31" y="0"/>
                      <a:pt x="32" y="1"/>
                      <a:pt x="30" y="3"/>
                    </a:cubicBezTo>
                    <a:cubicBezTo>
                      <a:pt x="30" y="3"/>
                      <a:pt x="24" y="12"/>
                      <a:pt x="16" y="12"/>
                    </a:cubicBezTo>
                    <a:cubicBezTo>
                      <a:pt x="8" y="12"/>
                      <a:pt x="1" y="3"/>
                      <a:pt x="1" y="3"/>
                    </a:cubicBezTo>
                    <a:cubicBezTo>
                      <a:pt x="0" y="1"/>
                      <a:pt x="0" y="0"/>
                      <a:pt x="3" y="1"/>
                    </a:cubicBezTo>
                    <a:cubicBezTo>
                      <a:pt x="11" y="2"/>
                      <a:pt x="11" y="2"/>
                      <a:pt x="11" y="2"/>
                    </a:cubicBezTo>
                    <a:cubicBezTo>
                      <a:pt x="14" y="2"/>
                      <a:pt x="18" y="2"/>
                      <a:pt x="20" y="2"/>
                    </a:cubicBezTo>
                    <a:lnTo>
                      <a:pt x="29"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8" name="Freeform 41">
                <a:extLst>
                  <a:ext uri="{FF2B5EF4-FFF2-40B4-BE49-F238E27FC236}">
                    <a16:creationId xmlns:a16="http://schemas.microsoft.com/office/drawing/2014/main" id="{5628D955-AF1C-FD8D-ABA5-5C8482E75FA4}"/>
                  </a:ext>
                </a:extLst>
              </p:cNvPr>
              <p:cNvSpPr/>
              <p:nvPr/>
            </p:nvSpPr>
            <p:spPr bwMode="auto">
              <a:xfrm>
                <a:off x="0" y="42"/>
                <a:ext cx="201" cy="189"/>
              </a:xfrm>
              <a:custGeom>
                <a:avLst/>
                <a:gdLst>
                  <a:gd name="T0" fmla="*/ 85 w 85"/>
                  <a:gd name="T1" fmla="*/ 63 h 80"/>
                  <a:gd name="T2" fmla="*/ 85 w 85"/>
                  <a:gd name="T3" fmla="*/ 63 h 80"/>
                  <a:gd name="T4" fmla="*/ 77 w 85"/>
                  <a:gd name="T5" fmla="*/ 37 h 80"/>
                  <a:gd name="T6" fmla="*/ 76 w 85"/>
                  <a:gd name="T7" fmla="*/ 34 h 80"/>
                  <a:gd name="T8" fmla="*/ 76 w 85"/>
                  <a:gd name="T9" fmla="*/ 33 h 80"/>
                  <a:gd name="T10" fmla="*/ 76 w 85"/>
                  <a:gd name="T11" fmla="*/ 32 h 80"/>
                  <a:gd name="T12" fmla="*/ 75 w 85"/>
                  <a:gd name="T13" fmla="*/ 31 h 80"/>
                  <a:gd name="T14" fmla="*/ 75 w 85"/>
                  <a:gd name="T15" fmla="*/ 30 h 80"/>
                  <a:gd name="T16" fmla="*/ 74 w 85"/>
                  <a:gd name="T17" fmla="*/ 28 h 80"/>
                  <a:gd name="T18" fmla="*/ 74 w 85"/>
                  <a:gd name="T19" fmla="*/ 28 h 80"/>
                  <a:gd name="T20" fmla="*/ 74 w 85"/>
                  <a:gd name="T21" fmla="*/ 27 h 80"/>
                  <a:gd name="T22" fmla="*/ 43 w 85"/>
                  <a:gd name="T23" fmla="*/ 0 h 80"/>
                  <a:gd name="T24" fmla="*/ 11 w 85"/>
                  <a:gd name="T25" fmla="*/ 27 h 80"/>
                  <a:gd name="T26" fmla="*/ 11 w 85"/>
                  <a:gd name="T27" fmla="*/ 28 h 80"/>
                  <a:gd name="T28" fmla="*/ 11 w 85"/>
                  <a:gd name="T29" fmla="*/ 28 h 80"/>
                  <a:gd name="T30" fmla="*/ 10 w 85"/>
                  <a:gd name="T31" fmla="*/ 30 h 80"/>
                  <a:gd name="T32" fmla="*/ 10 w 85"/>
                  <a:gd name="T33" fmla="*/ 31 h 80"/>
                  <a:gd name="T34" fmla="*/ 10 w 85"/>
                  <a:gd name="T35" fmla="*/ 32 h 80"/>
                  <a:gd name="T36" fmla="*/ 9 w 85"/>
                  <a:gd name="T37" fmla="*/ 33 h 80"/>
                  <a:gd name="T38" fmla="*/ 9 w 85"/>
                  <a:gd name="T39" fmla="*/ 34 h 80"/>
                  <a:gd name="T40" fmla="*/ 8 w 85"/>
                  <a:gd name="T41" fmla="*/ 37 h 80"/>
                  <a:gd name="T42" fmla="*/ 1 w 85"/>
                  <a:gd name="T43" fmla="*/ 63 h 80"/>
                  <a:gd name="T44" fmla="*/ 1 w 85"/>
                  <a:gd name="T45" fmla="*/ 63 h 80"/>
                  <a:gd name="T46" fmla="*/ 3 w 85"/>
                  <a:gd name="T47" fmla="*/ 69 h 80"/>
                  <a:gd name="T48" fmla="*/ 4 w 85"/>
                  <a:gd name="T49" fmla="*/ 69 h 80"/>
                  <a:gd name="T50" fmla="*/ 5 w 85"/>
                  <a:gd name="T51" fmla="*/ 70 h 80"/>
                  <a:gd name="T52" fmla="*/ 12 w 85"/>
                  <a:gd name="T53" fmla="*/ 73 h 80"/>
                  <a:gd name="T54" fmla="*/ 16 w 85"/>
                  <a:gd name="T55" fmla="*/ 75 h 80"/>
                  <a:gd name="T56" fmla="*/ 24 w 85"/>
                  <a:gd name="T57" fmla="*/ 77 h 80"/>
                  <a:gd name="T58" fmla="*/ 25 w 85"/>
                  <a:gd name="T59" fmla="*/ 77 h 80"/>
                  <a:gd name="T60" fmla="*/ 27 w 85"/>
                  <a:gd name="T61" fmla="*/ 78 h 80"/>
                  <a:gd name="T62" fmla="*/ 43 w 85"/>
                  <a:gd name="T63" fmla="*/ 80 h 80"/>
                  <a:gd name="T64" fmla="*/ 58 w 85"/>
                  <a:gd name="T65" fmla="*/ 78 h 80"/>
                  <a:gd name="T66" fmla="*/ 60 w 85"/>
                  <a:gd name="T67" fmla="*/ 77 h 80"/>
                  <a:gd name="T68" fmla="*/ 61 w 85"/>
                  <a:gd name="T69" fmla="*/ 77 h 80"/>
                  <a:gd name="T70" fmla="*/ 74 w 85"/>
                  <a:gd name="T71" fmla="*/ 73 h 80"/>
                  <a:gd name="T72" fmla="*/ 78 w 85"/>
                  <a:gd name="T73" fmla="*/ 71 h 80"/>
                  <a:gd name="T74" fmla="*/ 79 w 85"/>
                  <a:gd name="T75" fmla="*/ 70 h 80"/>
                  <a:gd name="T76" fmla="*/ 82 w 85"/>
                  <a:gd name="T77" fmla="*/ 69 h 80"/>
                  <a:gd name="T78" fmla="*/ 82 w 85"/>
                  <a:gd name="T79" fmla="*/ 69 h 80"/>
                  <a:gd name="T80" fmla="*/ 83 w 85"/>
                  <a:gd name="T81" fmla="*/ 69 h 80"/>
                  <a:gd name="T82" fmla="*/ 85 w 85"/>
                  <a:gd name="T83" fmla="*/ 6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5" h="80">
                    <a:moveTo>
                      <a:pt x="85" y="63"/>
                    </a:moveTo>
                    <a:cubicBezTo>
                      <a:pt x="85" y="63"/>
                      <a:pt x="85" y="63"/>
                      <a:pt x="85" y="63"/>
                    </a:cubicBezTo>
                    <a:cubicBezTo>
                      <a:pt x="77" y="37"/>
                      <a:pt x="77" y="37"/>
                      <a:pt x="77" y="37"/>
                    </a:cubicBezTo>
                    <a:cubicBezTo>
                      <a:pt x="77" y="36"/>
                      <a:pt x="76" y="35"/>
                      <a:pt x="76" y="34"/>
                    </a:cubicBezTo>
                    <a:cubicBezTo>
                      <a:pt x="76" y="33"/>
                      <a:pt x="76" y="33"/>
                      <a:pt x="76" y="33"/>
                    </a:cubicBezTo>
                    <a:cubicBezTo>
                      <a:pt x="76" y="33"/>
                      <a:pt x="76" y="32"/>
                      <a:pt x="76" y="32"/>
                    </a:cubicBezTo>
                    <a:cubicBezTo>
                      <a:pt x="76" y="32"/>
                      <a:pt x="75" y="32"/>
                      <a:pt x="75" y="31"/>
                    </a:cubicBezTo>
                    <a:cubicBezTo>
                      <a:pt x="75" y="31"/>
                      <a:pt x="75" y="30"/>
                      <a:pt x="75" y="30"/>
                    </a:cubicBezTo>
                    <a:cubicBezTo>
                      <a:pt x="75" y="30"/>
                      <a:pt x="75" y="29"/>
                      <a:pt x="74" y="28"/>
                    </a:cubicBezTo>
                    <a:cubicBezTo>
                      <a:pt x="74" y="28"/>
                      <a:pt x="74" y="28"/>
                      <a:pt x="74" y="28"/>
                    </a:cubicBezTo>
                    <a:cubicBezTo>
                      <a:pt x="74" y="28"/>
                      <a:pt x="74" y="27"/>
                      <a:pt x="74" y="27"/>
                    </a:cubicBezTo>
                    <a:cubicBezTo>
                      <a:pt x="69" y="12"/>
                      <a:pt x="63" y="0"/>
                      <a:pt x="43" y="0"/>
                    </a:cubicBezTo>
                    <a:cubicBezTo>
                      <a:pt x="23" y="0"/>
                      <a:pt x="17" y="12"/>
                      <a:pt x="11" y="27"/>
                    </a:cubicBezTo>
                    <a:cubicBezTo>
                      <a:pt x="11" y="27"/>
                      <a:pt x="11" y="27"/>
                      <a:pt x="11" y="28"/>
                    </a:cubicBezTo>
                    <a:cubicBezTo>
                      <a:pt x="11" y="28"/>
                      <a:pt x="11" y="28"/>
                      <a:pt x="11" y="28"/>
                    </a:cubicBezTo>
                    <a:cubicBezTo>
                      <a:pt x="11" y="29"/>
                      <a:pt x="10" y="30"/>
                      <a:pt x="10" y="30"/>
                    </a:cubicBezTo>
                    <a:cubicBezTo>
                      <a:pt x="10" y="30"/>
                      <a:pt x="10" y="31"/>
                      <a:pt x="10" y="31"/>
                    </a:cubicBezTo>
                    <a:cubicBezTo>
                      <a:pt x="10" y="32"/>
                      <a:pt x="10" y="32"/>
                      <a:pt x="10" y="32"/>
                    </a:cubicBezTo>
                    <a:cubicBezTo>
                      <a:pt x="10" y="32"/>
                      <a:pt x="9" y="33"/>
                      <a:pt x="9" y="33"/>
                    </a:cubicBezTo>
                    <a:cubicBezTo>
                      <a:pt x="9" y="34"/>
                      <a:pt x="9" y="34"/>
                      <a:pt x="9" y="34"/>
                    </a:cubicBezTo>
                    <a:cubicBezTo>
                      <a:pt x="9" y="35"/>
                      <a:pt x="9" y="36"/>
                      <a:pt x="8" y="37"/>
                    </a:cubicBezTo>
                    <a:cubicBezTo>
                      <a:pt x="1" y="63"/>
                      <a:pt x="1" y="63"/>
                      <a:pt x="1" y="63"/>
                    </a:cubicBezTo>
                    <a:cubicBezTo>
                      <a:pt x="1" y="63"/>
                      <a:pt x="1" y="63"/>
                      <a:pt x="1" y="63"/>
                    </a:cubicBezTo>
                    <a:cubicBezTo>
                      <a:pt x="0" y="65"/>
                      <a:pt x="1" y="68"/>
                      <a:pt x="3" y="69"/>
                    </a:cubicBezTo>
                    <a:cubicBezTo>
                      <a:pt x="3" y="69"/>
                      <a:pt x="3" y="69"/>
                      <a:pt x="4" y="69"/>
                    </a:cubicBezTo>
                    <a:cubicBezTo>
                      <a:pt x="4" y="69"/>
                      <a:pt x="5" y="70"/>
                      <a:pt x="5" y="70"/>
                    </a:cubicBezTo>
                    <a:cubicBezTo>
                      <a:pt x="7" y="71"/>
                      <a:pt x="9" y="72"/>
                      <a:pt x="12" y="73"/>
                    </a:cubicBezTo>
                    <a:cubicBezTo>
                      <a:pt x="13" y="74"/>
                      <a:pt x="14" y="74"/>
                      <a:pt x="16" y="75"/>
                    </a:cubicBezTo>
                    <a:cubicBezTo>
                      <a:pt x="18" y="75"/>
                      <a:pt x="21" y="76"/>
                      <a:pt x="24" y="77"/>
                    </a:cubicBezTo>
                    <a:cubicBezTo>
                      <a:pt x="24" y="77"/>
                      <a:pt x="25" y="77"/>
                      <a:pt x="25" y="77"/>
                    </a:cubicBezTo>
                    <a:cubicBezTo>
                      <a:pt x="26" y="78"/>
                      <a:pt x="27" y="78"/>
                      <a:pt x="27" y="78"/>
                    </a:cubicBezTo>
                    <a:cubicBezTo>
                      <a:pt x="32" y="79"/>
                      <a:pt x="37" y="80"/>
                      <a:pt x="43" y="80"/>
                    </a:cubicBezTo>
                    <a:cubicBezTo>
                      <a:pt x="48" y="80"/>
                      <a:pt x="53" y="79"/>
                      <a:pt x="58" y="78"/>
                    </a:cubicBezTo>
                    <a:cubicBezTo>
                      <a:pt x="59" y="78"/>
                      <a:pt x="59" y="78"/>
                      <a:pt x="60" y="77"/>
                    </a:cubicBezTo>
                    <a:cubicBezTo>
                      <a:pt x="61" y="77"/>
                      <a:pt x="61" y="77"/>
                      <a:pt x="61" y="77"/>
                    </a:cubicBezTo>
                    <a:cubicBezTo>
                      <a:pt x="66" y="76"/>
                      <a:pt x="71" y="74"/>
                      <a:pt x="74" y="73"/>
                    </a:cubicBezTo>
                    <a:cubicBezTo>
                      <a:pt x="76" y="72"/>
                      <a:pt x="77" y="71"/>
                      <a:pt x="78" y="71"/>
                    </a:cubicBezTo>
                    <a:cubicBezTo>
                      <a:pt x="79" y="71"/>
                      <a:pt x="79" y="71"/>
                      <a:pt x="79" y="70"/>
                    </a:cubicBezTo>
                    <a:cubicBezTo>
                      <a:pt x="81" y="70"/>
                      <a:pt x="82" y="69"/>
                      <a:pt x="82" y="69"/>
                    </a:cubicBezTo>
                    <a:cubicBezTo>
                      <a:pt x="82" y="69"/>
                      <a:pt x="82" y="69"/>
                      <a:pt x="82" y="69"/>
                    </a:cubicBezTo>
                    <a:cubicBezTo>
                      <a:pt x="82" y="69"/>
                      <a:pt x="82" y="69"/>
                      <a:pt x="83" y="69"/>
                    </a:cubicBezTo>
                    <a:cubicBezTo>
                      <a:pt x="84" y="68"/>
                      <a:pt x="85" y="65"/>
                      <a:pt x="85" y="6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grpSp>
      <p:sp>
        <p:nvSpPr>
          <p:cNvPr id="32" name="Rectangle 39">
            <a:extLst>
              <a:ext uri="{FF2B5EF4-FFF2-40B4-BE49-F238E27FC236}">
                <a16:creationId xmlns:a16="http://schemas.microsoft.com/office/drawing/2014/main" id="{8E1099E8-92DD-CD6C-CAB8-45F64DE88303}"/>
              </a:ext>
            </a:extLst>
          </p:cNvPr>
          <p:cNvSpPr>
            <a:spLocks noChangeArrowheads="1"/>
          </p:cNvSpPr>
          <p:nvPr/>
        </p:nvSpPr>
        <p:spPr bwMode="auto">
          <a:xfrm>
            <a:off x="416160" y="278282"/>
            <a:ext cx="617647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Materials and Methods——</a:t>
            </a:r>
            <a:r>
              <a:rPr lang="en-US" altLang="zh-CN" dirty="0">
                <a:solidFill>
                  <a:schemeClr val="accent1"/>
                </a:solidFill>
                <a:latin typeface="微软雅黑" pitchFamily="34" charset="-122"/>
                <a:ea typeface="微软雅黑" pitchFamily="34" charset="-122"/>
              </a:rPr>
              <a:t>Research coding</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4576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F02B88E6-787C-0977-3987-6B256F8C3A3B}"/>
              </a:ext>
            </a:extLst>
          </p:cNvPr>
          <p:cNvSpPr txBox="1"/>
          <p:nvPr/>
        </p:nvSpPr>
        <p:spPr>
          <a:xfrm>
            <a:off x="2500273" y="1567509"/>
            <a:ext cx="6315256" cy="2204001"/>
          </a:xfrm>
          <a:prstGeom prst="rect">
            <a:avLst/>
          </a:prstGeom>
          <a:noFill/>
        </p:spPr>
        <p:txBody>
          <a:bodyPr wrap="square" rtlCol="0">
            <a:spAutoFit/>
          </a:bodyPr>
          <a:lstStyle/>
          <a:p>
            <a:pPr>
              <a:lnSpc>
                <a:spcPct val="110000"/>
              </a:lnSpc>
            </a:pPr>
            <a:r>
              <a:rPr lang="zh-CN" altLang="en-US" dirty="0">
                <a:latin typeface="微软雅黑" panose="020B0503020204020204" pitchFamily="34" charset="-122"/>
                <a:ea typeface="微软雅黑" panose="020B0503020204020204" pitchFamily="34" charset="-122"/>
              </a:rPr>
              <a:t>筛选非独立的研究的原则：</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）每个相关是基于重叠样本的反应</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）主要评估特征是相同的</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）数字痕迹提取自相同的社交媒体平台</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）用于预测特征的数字痕迹的类型是相同的或部分重叠的</a:t>
            </a:r>
          </a:p>
          <a:p>
            <a:pPr>
              <a:lnSpc>
                <a:spcPct val="110000"/>
              </a:lnSpc>
            </a:pP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非独立时，选择具有最全面的数字痕迹集的研究纳入分析</a:t>
            </a:r>
          </a:p>
        </p:txBody>
      </p:sp>
      <p:grpSp>
        <p:nvGrpSpPr>
          <p:cNvPr id="4" name="组合 3">
            <a:extLst>
              <a:ext uri="{FF2B5EF4-FFF2-40B4-BE49-F238E27FC236}">
                <a16:creationId xmlns:a16="http://schemas.microsoft.com/office/drawing/2014/main" id="{D481430E-9691-F709-B79A-099A145A8C78}"/>
              </a:ext>
            </a:extLst>
          </p:cNvPr>
          <p:cNvGrpSpPr/>
          <p:nvPr/>
        </p:nvGrpSpPr>
        <p:grpSpPr>
          <a:xfrm>
            <a:off x="310086" y="1567509"/>
            <a:ext cx="1974558" cy="2088232"/>
            <a:chOff x="6017033" y="612626"/>
            <a:chExt cx="2728796" cy="2885891"/>
          </a:xfrm>
        </p:grpSpPr>
        <p:sp>
          <p:nvSpPr>
            <p:cNvPr id="11" name="Oval 5">
              <a:extLst>
                <a:ext uri="{FF2B5EF4-FFF2-40B4-BE49-F238E27FC236}">
                  <a16:creationId xmlns:a16="http://schemas.microsoft.com/office/drawing/2014/main" id="{24CD8DE3-672A-6B08-D9EF-22076DA779DF}"/>
                </a:ext>
              </a:extLst>
            </p:cNvPr>
            <p:cNvSpPr>
              <a:spLocks noChangeArrowheads="1"/>
            </p:cNvSpPr>
            <p:nvPr/>
          </p:nvSpPr>
          <p:spPr bwMode="auto">
            <a:xfrm>
              <a:off x="6463331" y="900259"/>
              <a:ext cx="767634" cy="769146"/>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2" name="Oval 6">
              <a:extLst>
                <a:ext uri="{FF2B5EF4-FFF2-40B4-BE49-F238E27FC236}">
                  <a16:creationId xmlns:a16="http://schemas.microsoft.com/office/drawing/2014/main" id="{405A69BD-A912-D71F-E48E-8559C452AFF0}"/>
                </a:ext>
              </a:extLst>
            </p:cNvPr>
            <p:cNvSpPr>
              <a:spLocks noChangeArrowheads="1"/>
            </p:cNvSpPr>
            <p:nvPr/>
          </p:nvSpPr>
          <p:spPr bwMode="auto">
            <a:xfrm>
              <a:off x="7400557" y="1036740"/>
              <a:ext cx="592940" cy="593123"/>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3" name="Oval 7">
              <a:extLst>
                <a:ext uri="{FF2B5EF4-FFF2-40B4-BE49-F238E27FC236}">
                  <a16:creationId xmlns:a16="http://schemas.microsoft.com/office/drawing/2014/main" id="{5C473EB0-0003-6F79-43CF-8B82EA244433}"/>
                </a:ext>
              </a:extLst>
            </p:cNvPr>
            <p:cNvSpPr>
              <a:spLocks noChangeArrowheads="1"/>
            </p:cNvSpPr>
            <p:nvPr/>
          </p:nvSpPr>
          <p:spPr bwMode="auto">
            <a:xfrm>
              <a:off x="6930031" y="1428328"/>
              <a:ext cx="767634" cy="767871"/>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4" name="Oval 8">
              <a:extLst>
                <a:ext uri="{FF2B5EF4-FFF2-40B4-BE49-F238E27FC236}">
                  <a16:creationId xmlns:a16="http://schemas.microsoft.com/office/drawing/2014/main" id="{A1F1D66E-BBED-7A85-FF31-C22832B9188C}"/>
                </a:ext>
              </a:extLst>
            </p:cNvPr>
            <p:cNvSpPr>
              <a:spLocks noChangeArrowheads="1"/>
            </p:cNvSpPr>
            <p:nvPr/>
          </p:nvSpPr>
          <p:spPr bwMode="auto">
            <a:xfrm>
              <a:off x="7420959" y="1413022"/>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5" name="Oval 9">
              <a:extLst>
                <a:ext uri="{FF2B5EF4-FFF2-40B4-BE49-F238E27FC236}">
                  <a16:creationId xmlns:a16="http://schemas.microsoft.com/office/drawing/2014/main" id="{104A2D3A-7764-84F8-7FFB-3B81AB51F529}"/>
                </a:ext>
              </a:extLst>
            </p:cNvPr>
            <p:cNvSpPr>
              <a:spLocks noChangeArrowheads="1"/>
            </p:cNvSpPr>
            <p:nvPr/>
          </p:nvSpPr>
          <p:spPr bwMode="auto">
            <a:xfrm>
              <a:off x="7710416" y="1702568"/>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6" name="Oval 10">
              <a:extLst>
                <a:ext uri="{FF2B5EF4-FFF2-40B4-BE49-F238E27FC236}">
                  <a16:creationId xmlns:a16="http://schemas.microsoft.com/office/drawing/2014/main" id="{C108E08F-E1EC-ED0D-54D9-F35A7F09B3A6}"/>
                </a:ext>
              </a:extLst>
            </p:cNvPr>
            <p:cNvSpPr>
              <a:spLocks noChangeArrowheads="1"/>
            </p:cNvSpPr>
            <p:nvPr/>
          </p:nvSpPr>
          <p:spPr bwMode="auto">
            <a:xfrm>
              <a:off x="6638024" y="1934715"/>
              <a:ext cx="723004" cy="723227"/>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7" name="Oval 11">
              <a:extLst>
                <a:ext uri="{FF2B5EF4-FFF2-40B4-BE49-F238E27FC236}">
                  <a16:creationId xmlns:a16="http://schemas.microsoft.com/office/drawing/2014/main" id="{BF0B5502-D3A7-672A-9092-F772CE3F460D}"/>
                </a:ext>
              </a:extLst>
            </p:cNvPr>
            <p:cNvSpPr>
              <a:spLocks noChangeArrowheads="1"/>
            </p:cNvSpPr>
            <p:nvPr/>
          </p:nvSpPr>
          <p:spPr bwMode="auto">
            <a:xfrm>
              <a:off x="6017033" y="1735731"/>
              <a:ext cx="563611" cy="559959"/>
            </a:xfrm>
            <a:prstGeom prst="ellipse">
              <a:avLst/>
            </a:prstGeom>
            <a:solidFill>
              <a:schemeClr val="bg1">
                <a:lumMod val="50000"/>
                <a:alpha val="10000"/>
              </a:schemeClr>
            </a:solidFill>
            <a:ln>
              <a:noFill/>
            </a:ln>
          </p:spPr>
          <p:txBody>
            <a:bodyPr vert="horz" wrap="square" lIns="91440" tIns="45720" rIns="91440" bIns="45720" numCol="1" anchor="t" anchorCtr="0" compatLnSpc="1"/>
            <a:lstStyle/>
            <a:p>
              <a:endParaRPr lang="zh-CN" altLang="en-US"/>
            </a:p>
          </p:txBody>
        </p:sp>
        <p:sp>
          <p:nvSpPr>
            <p:cNvPr id="18" name="Freeform 12">
              <a:extLst>
                <a:ext uri="{FF2B5EF4-FFF2-40B4-BE49-F238E27FC236}">
                  <a16:creationId xmlns:a16="http://schemas.microsoft.com/office/drawing/2014/main" id="{33393C89-813C-AF7B-8AE7-DFE8F24B493C}"/>
                </a:ext>
              </a:extLst>
            </p:cNvPr>
            <p:cNvSpPr/>
            <p:nvPr/>
          </p:nvSpPr>
          <p:spPr bwMode="auto">
            <a:xfrm>
              <a:off x="6465882" y="1087761"/>
              <a:ext cx="1792845" cy="2410756"/>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19" name="Oval 13">
              <a:extLst>
                <a:ext uri="{FF2B5EF4-FFF2-40B4-BE49-F238E27FC236}">
                  <a16:creationId xmlns:a16="http://schemas.microsoft.com/office/drawing/2014/main" id="{F2654CDC-806A-1018-4CEB-5BA4FCADB5EA}"/>
                </a:ext>
              </a:extLst>
            </p:cNvPr>
            <p:cNvSpPr>
              <a:spLocks noChangeArrowheads="1"/>
            </p:cNvSpPr>
            <p:nvPr/>
          </p:nvSpPr>
          <p:spPr bwMode="auto">
            <a:xfrm>
              <a:off x="6017033" y="1168120"/>
              <a:ext cx="912999" cy="913281"/>
            </a:xfrm>
            <a:prstGeom prst="ellipse">
              <a:avLst/>
            </a:prstGeom>
            <a:solidFill>
              <a:schemeClr val="accent1"/>
            </a:solidFill>
            <a:ln>
              <a:noFill/>
            </a:ln>
          </p:spPr>
          <p:txBody>
            <a:bodyPr vert="horz" wrap="square" lIns="0" tIns="0" rIns="0" bIns="0" numCol="1" anchor="t" anchorCtr="0" compatLnSpc="1"/>
            <a:lstStyle/>
            <a:p>
              <a:pPr algn="ctr"/>
              <a:endParaRPr lang="zh-CN" altLang="en-US" sz="1000" dirty="0">
                <a:solidFill>
                  <a:schemeClr val="bg1"/>
                </a:solidFill>
              </a:endParaRPr>
            </a:p>
          </p:txBody>
        </p:sp>
        <p:sp>
          <p:nvSpPr>
            <p:cNvPr id="20" name="Oval 14">
              <a:extLst>
                <a:ext uri="{FF2B5EF4-FFF2-40B4-BE49-F238E27FC236}">
                  <a16:creationId xmlns:a16="http://schemas.microsoft.com/office/drawing/2014/main" id="{71D96175-7AD8-C758-D353-A88DFF9C6667}"/>
                </a:ext>
              </a:extLst>
            </p:cNvPr>
            <p:cNvSpPr>
              <a:spLocks noChangeArrowheads="1"/>
            </p:cNvSpPr>
            <p:nvPr/>
          </p:nvSpPr>
          <p:spPr bwMode="auto">
            <a:xfrm>
              <a:off x="6919831" y="612626"/>
              <a:ext cx="912999" cy="913281"/>
            </a:xfrm>
            <a:prstGeom prst="ellipse">
              <a:avLst/>
            </a:prstGeom>
            <a:solidFill>
              <a:schemeClr val="accent2"/>
            </a:solidFill>
            <a:ln>
              <a:noFill/>
            </a:ln>
          </p:spPr>
          <p:txBody>
            <a:bodyPr vert="horz" wrap="square" lIns="0" tIns="0" rIns="0" bIns="0" numCol="1" anchor="t" anchorCtr="0" compatLnSpc="1"/>
            <a:lstStyle/>
            <a:p>
              <a:pPr algn="ctr"/>
              <a:endParaRPr lang="zh-CN" altLang="en-US" sz="1000" dirty="0">
                <a:solidFill>
                  <a:schemeClr val="bg1"/>
                </a:solidFill>
              </a:endParaRPr>
            </a:p>
          </p:txBody>
        </p:sp>
        <p:sp>
          <p:nvSpPr>
            <p:cNvPr id="21" name="Oval 14">
              <a:extLst>
                <a:ext uri="{FF2B5EF4-FFF2-40B4-BE49-F238E27FC236}">
                  <a16:creationId xmlns:a16="http://schemas.microsoft.com/office/drawing/2014/main" id="{FFA4FE45-9460-C9D1-EE20-724403FDBB10}"/>
                </a:ext>
              </a:extLst>
            </p:cNvPr>
            <p:cNvSpPr>
              <a:spLocks noChangeArrowheads="1"/>
            </p:cNvSpPr>
            <p:nvPr/>
          </p:nvSpPr>
          <p:spPr bwMode="auto">
            <a:xfrm>
              <a:off x="7832830" y="915566"/>
              <a:ext cx="912999" cy="913281"/>
            </a:xfrm>
            <a:prstGeom prst="ellipse">
              <a:avLst/>
            </a:prstGeom>
            <a:solidFill>
              <a:schemeClr val="accent3"/>
            </a:solidFill>
            <a:ln>
              <a:noFill/>
            </a:ln>
          </p:spPr>
          <p:txBody>
            <a:bodyPr vert="horz" wrap="square" lIns="0" tIns="0" rIns="0" bIns="0" numCol="1" anchor="t" anchorCtr="0" compatLnSpc="1"/>
            <a:lstStyle/>
            <a:p>
              <a:pPr algn="ctr"/>
              <a:endParaRPr lang="zh-CN" altLang="en-US" sz="1000" dirty="0">
                <a:solidFill>
                  <a:schemeClr val="bg1"/>
                </a:solidFill>
              </a:endParaRPr>
            </a:p>
          </p:txBody>
        </p:sp>
        <p:sp>
          <p:nvSpPr>
            <p:cNvPr id="22" name="Oval 14">
              <a:extLst>
                <a:ext uri="{FF2B5EF4-FFF2-40B4-BE49-F238E27FC236}">
                  <a16:creationId xmlns:a16="http://schemas.microsoft.com/office/drawing/2014/main" id="{FB01B7B3-DFD0-6B24-A282-78A248E1366A}"/>
                </a:ext>
              </a:extLst>
            </p:cNvPr>
            <p:cNvSpPr>
              <a:spLocks noChangeArrowheads="1"/>
            </p:cNvSpPr>
            <p:nvPr/>
          </p:nvSpPr>
          <p:spPr bwMode="auto">
            <a:xfrm>
              <a:off x="7359901" y="1774636"/>
              <a:ext cx="912999" cy="913281"/>
            </a:xfrm>
            <a:prstGeom prst="ellipse">
              <a:avLst/>
            </a:prstGeom>
            <a:solidFill>
              <a:schemeClr val="accent4"/>
            </a:solidFill>
            <a:ln>
              <a:noFill/>
            </a:ln>
          </p:spPr>
          <p:txBody>
            <a:bodyPr vert="horz" wrap="square" lIns="0" tIns="0" rIns="0" bIns="0" numCol="1" anchor="t" anchorCtr="0" compatLnSpc="1"/>
            <a:lstStyle/>
            <a:p>
              <a:pPr algn="ctr"/>
              <a:endParaRPr lang="zh-CN" altLang="en-US" sz="1000" dirty="0">
                <a:solidFill>
                  <a:schemeClr val="bg1"/>
                </a:solidFill>
              </a:endParaRPr>
            </a:p>
          </p:txBody>
        </p:sp>
      </p:grpSp>
      <p:sp>
        <p:nvSpPr>
          <p:cNvPr id="43" name="Rectangle 39">
            <a:extLst>
              <a:ext uri="{FF2B5EF4-FFF2-40B4-BE49-F238E27FC236}">
                <a16:creationId xmlns:a16="http://schemas.microsoft.com/office/drawing/2014/main" id="{0DF1F94B-972E-E86D-EA0E-8781ABCAD1CC}"/>
              </a:ext>
            </a:extLst>
          </p:cNvPr>
          <p:cNvSpPr>
            <a:spLocks noChangeArrowheads="1"/>
          </p:cNvSpPr>
          <p:nvPr/>
        </p:nvSpPr>
        <p:spPr bwMode="auto">
          <a:xfrm>
            <a:off x="416160" y="278282"/>
            <a:ext cx="617647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Materials and Methods——</a:t>
            </a:r>
            <a:r>
              <a:rPr lang="en-US" altLang="zh-CN" dirty="0">
                <a:solidFill>
                  <a:schemeClr val="accent1"/>
                </a:solidFill>
                <a:latin typeface="微软雅黑" pitchFamily="34" charset="-122"/>
                <a:ea typeface="微软雅黑" pitchFamily="34" charset="-122"/>
              </a:rPr>
              <a:t>Research coding</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spTree>
    <p:extLst>
      <p:ext uri="{BB962C8B-B14F-4D97-AF65-F5344CB8AC3E}">
        <p14:creationId xmlns:p14="http://schemas.microsoft.com/office/powerpoint/2010/main" val="17059454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631608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Materials and Methods——</a:t>
            </a:r>
            <a:r>
              <a:rPr lang="en-US" altLang="zh-CN" dirty="0">
                <a:solidFill>
                  <a:schemeClr val="accent1"/>
                </a:solidFill>
                <a:latin typeface="微软雅黑" pitchFamily="34" charset="-122"/>
                <a:ea typeface="微软雅黑" pitchFamily="34" charset="-122"/>
              </a:rPr>
              <a:t>Strategy of analyses</a:t>
            </a:r>
            <a:endParaRPr lang="en-US" altLang="zh-CN" sz="2000" dirty="0">
              <a:solidFill>
                <a:schemeClr val="accent1"/>
              </a:solidFill>
              <a:latin typeface="微软雅黑" pitchFamily="34" charset="-122"/>
              <a:ea typeface="微软雅黑" pitchFamily="34" charset="-122"/>
            </a:endParaRP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F02B88E6-787C-0977-3987-6B256F8C3A3B}"/>
              </a:ext>
            </a:extLst>
          </p:cNvPr>
          <p:cNvSpPr txBox="1"/>
          <p:nvPr/>
        </p:nvSpPr>
        <p:spPr>
          <a:xfrm>
            <a:off x="395536" y="1165178"/>
            <a:ext cx="8518200" cy="3422796"/>
          </a:xfrm>
          <a:prstGeom prst="rect">
            <a:avLst/>
          </a:prstGeom>
          <a:noFill/>
        </p:spPr>
        <p:txBody>
          <a:bodyPr wrap="square" rtlCol="0">
            <a:spAutoFit/>
          </a:bodyPr>
          <a:lstStyle/>
          <a:p>
            <a:pPr>
              <a:lnSpc>
                <a:spcPct val="110000"/>
              </a:lnSpc>
            </a:pPr>
            <a:r>
              <a:rPr lang="zh-CN" altLang="en-US" dirty="0">
                <a:latin typeface="微软雅黑" panose="020B0503020204020204" pitchFamily="34" charset="-122"/>
                <a:ea typeface="微软雅黑" panose="020B0503020204020204" pitchFamily="34" charset="-122"/>
              </a:rPr>
              <a:t>使用</a:t>
            </a:r>
            <a:r>
              <a:rPr lang="en-US" altLang="zh-CN" dirty="0">
                <a:latin typeface="微软雅黑" panose="020B0503020204020204" pitchFamily="34" charset="-122"/>
                <a:ea typeface="微软雅黑" panose="020B0503020204020204" pitchFamily="34" charset="-122"/>
              </a:rPr>
              <a:t>Pearson r</a:t>
            </a:r>
            <a:r>
              <a:rPr lang="zh-CN" altLang="en-US" dirty="0">
                <a:latin typeface="微软雅黑" panose="020B0503020204020204" pitchFamily="34" charset="-122"/>
                <a:ea typeface="微软雅黑" panose="020B0503020204020204" pitchFamily="34" charset="-122"/>
              </a:rPr>
              <a:t>来表示数字痕迹和调查结果之间的关系</a:t>
            </a:r>
            <a:endParaRPr lang="en-US" altLang="zh-CN" dirty="0">
              <a:latin typeface="微软雅黑" panose="020B0503020204020204" pitchFamily="34" charset="-122"/>
              <a:ea typeface="微软雅黑" panose="020B0503020204020204" pitchFamily="34" charset="-122"/>
            </a:endParaRPr>
          </a:p>
          <a:p>
            <a:pPr>
              <a:lnSpc>
                <a:spcPct val="110000"/>
              </a:lnSpc>
            </a:pP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当研究没有报告</a:t>
            </a:r>
            <a:r>
              <a:rPr lang="en-US" altLang="zh-CN" dirty="0">
                <a:latin typeface="微软雅黑" panose="020B0503020204020204" pitchFamily="34" charset="-122"/>
                <a:ea typeface="微软雅黑" panose="020B0503020204020204" pitchFamily="34" charset="-122"/>
              </a:rPr>
              <a:t>Pearson r</a:t>
            </a:r>
            <a:r>
              <a:rPr lang="zh-CN" altLang="en-US" dirty="0">
                <a:latin typeface="微软雅黑" panose="020B0503020204020204" pitchFamily="34" charset="-122"/>
                <a:ea typeface="微软雅黑" panose="020B0503020204020204" pitchFamily="34" charset="-122"/>
              </a:rPr>
              <a:t>，而是报告了替代效应大小指标，将报告的效应大小转换为相关系数。</a:t>
            </a:r>
            <a:endParaRPr lang="en-US" altLang="zh-CN"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ROC</a:t>
            </a:r>
            <a:r>
              <a:rPr lang="zh-CN" altLang="en-US" dirty="0">
                <a:latin typeface="微软雅黑" panose="020B0503020204020204" pitchFamily="34" charset="-122"/>
                <a:ea typeface="微软雅黑" panose="020B0503020204020204" pitchFamily="34" charset="-122"/>
              </a:rPr>
              <a:t>统计数据下的面积先转换为</a:t>
            </a:r>
            <a:r>
              <a:rPr lang="en-US" altLang="zh-CN" dirty="0">
                <a:latin typeface="微软雅黑" panose="020B0503020204020204" pitchFamily="34" charset="-122"/>
                <a:ea typeface="微软雅黑" panose="020B0503020204020204" pitchFamily="34" charset="-122"/>
              </a:rPr>
              <a:t>Cohen’s d</a:t>
            </a:r>
            <a:r>
              <a:rPr lang="zh-CN" altLang="en-US" dirty="0">
                <a:latin typeface="微软雅黑" panose="020B0503020204020204" pitchFamily="34" charset="-122"/>
                <a:ea typeface="微软雅黑" panose="020B0503020204020204" pitchFamily="34" charset="-122"/>
              </a:rPr>
              <a:t>，然后从</a:t>
            </a:r>
            <a:r>
              <a:rPr lang="en-US" altLang="zh-CN" dirty="0">
                <a:latin typeface="微软雅黑" panose="020B0503020204020204" pitchFamily="34" charset="-122"/>
                <a:ea typeface="微软雅黑" panose="020B0503020204020204" pitchFamily="34" charset="-122"/>
              </a:rPr>
              <a:t>Cohen’s d</a:t>
            </a:r>
            <a:r>
              <a:rPr lang="zh-CN" altLang="en-US" dirty="0">
                <a:latin typeface="微软雅黑" panose="020B0503020204020204" pitchFamily="34" charset="-122"/>
                <a:ea typeface="微软雅黑" panose="020B0503020204020204" pitchFamily="34" charset="-122"/>
              </a:rPr>
              <a:t>转换为</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特异性和敏感性值，或正预测值和负预测值，或有足够的信息可用于计算这些统计数据时，使用这些信息来计算优势比，然后将优势比转换为</a:t>
            </a:r>
            <a:r>
              <a:rPr lang="en-US" altLang="zh-CN" dirty="0">
                <a:latin typeface="微软雅黑" panose="020B0503020204020204" pitchFamily="34" charset="-122"/>
                <a:ea typeface="微软雅黑" panose="020B0503020204020204" pitchFamily="34" charset="-122"/>
              </a:rPr>
              <a:t>Cohen’s d</a:t>
            </a:r>
            <a:r>
              <a:rPr lang="zh-CN" altLang="en-US" dirty="0">
                <a:latin typeface="微软雅黑" panose="020B0503020204020204" pitchFamily="34" charset="-122"/>
                <a:ea typeface="微软雅黑" panose="020B0503020204020204" pitchFamily="34" charset="-122"/>
              </a:rPr>
              <a:t>，最后将</a:t>
            </a:r>
            <a:r>
              <a:rPr lang="en-US" altLang="zh-CN" dirty="0">
                <a:latin typeface="微软雅黑" panose="020B0503020204020204" pitchFamily="34" charset="-122"/>
                <a:ea typeface="微软雅黑" panose="020B0503020204020204" pitchFamily="34" charset="-122"/>
              </a:rPr>
              <a:t>Cohen’s d</a:t>
            </a:r>
            <a:r>
              <a:rPr lang="zh-CN" altLang="en-US" dirty="0">
                <a:latin typeface="微软雅黑" panose="020B0503020204020204" pitchFamily="34" charset="-122"/>
                <a:ea typeface="微软雅黑" panose="020B0503020204020204" pitchFamily="34" charset="-122"/>
              </a:rPr>
              <a:t>转换为</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a:lnSpc>
                <a:spcPct val="110000"/>
              </a:lnSpc>
              <a:buFont typeface="Arial" panose="020B0604020202020204" pitchFamily="34" charset="0"/>
              <a:buChar char="•"/>
            </a:pPr>
            <a:r>
              <a:rPr lang="zh-CN" altLang="zh-CN" dirty="0">
                <a:latin typeface="微软雅黑" panose="020B0503020204020204" pitchFamily="34" charset="-122"/>
                <a:ea typeface="微软雅黑" panose="020B0503020204020204" pitchFamily="34" charset="-122"/>
              </a:rPr>
              <a:t>当研究只报告平均绝对误差</a:t>
            </a:r>
            <a:r>
              <a:rPr lang="en-US" altLang="zh-CN" dirty="0">
                <a:latin typeface="微软雅黑" panose="020B0503020204020204" pitchFamily="34" charset="-122"/>
                <a:ea typeface="微软雅黑" panose="020B0503020204020204" pitchFamily="34" charset="-122"/>
              </a:rPr>
              <a:t>(MAE)</a:t>
            </a:r>
            <a:r>
              <a:rPr lang="zh-CN" altLang="zh-CN" dirty="0">
                <a:latin typeface="微软雅黑" panose="020B0503020204020204" pitchFamily="34" charset="-122"/>
                <a:ea typeface="微软雅黑" panose="020B0503020204020204" pitchFamily="34" charset="-122"/>
              </a:rPr>
              <a:t>和均方根误差</a:t>
            </a:r>
            <a:r>
              <a:rPr lang="en-US" altLang="zh-CN" dirty="0">
                <a:latin typeface="微软雅黑" panose="020B0503020204020204" pitchFamily="34" charset="-122"/>
                <a:ea typeface="微软雅黑" panose="020B0503020204020204" pitchFamily="34" charset="-122"/>
              </a:rPr>
              <a:t>(RMSE)</a:t>
            </a:r>
            <a:r>
              <a:rPr lang="zh-CN" altLang="zh-CN" dirty="0">
                <a:latin typeface="微软雅黑" panose="020B0503020204020204" pitchFamily="34" charset="-122"/>
                <a:ea typeface="微软雅黑" panose="020B0503020204020204" pitchFamily="34" charset="-122"/>
              </a:rPr>
              <a:t>统计量</a:t>
            </a:r>
            <a:r>
              <a:rPr lang="en-US" altLang="zh-CN" dirty="0">
                <a:latin typeface="微软雅黑" panose="020B0503020204020204" pitchFamily="34" charset="-122"/>
                <a:ea typeface="微软雅黑" panose="020B0503020204020204" pitchFamily="34" charset="-122"/>
              </a:rPr>
              <a:t>(n=7)</a:t>
            </a:r>
            <a:r>
              <a:rPr lang="zh-CN" altLang="zh-CN" dirty="0">
                <a:latin typeface="微软雅黑" panose="020B0503020204020204" pitchFamily="34" charset="-122"/>
                <a:ea typeface="微软雅黑" panose="020B0503020204020204" pitchFamily="34" charset="-122"/>
              </a:rPr>
              <a:t>时，没有提供足够的信息来计算相关性，或结果在本研究中没有被完全报告</a:t>
            </a:r>
            <a:r>
              <a:rPr lang="en-US" altLang="zh-CN" dirty="0">
                <a:latin typeface="微软雅黑" panose="020B0503020204020204" pitchFamily="34" charset="-122"/>
                <a:ea typeface="微软雅黑" panose="020B0503020204020204" pitchFamily="34" charset="-122"/>
              </a:rPr>
              <a:t>(n=2)</a:t>
            </a:r>
            <a:r>
              <a:rPr lang="zh-CN"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联系</a:t>
            </a:r>
            <a:r>
              <a:rPr lang="zh-CN" altLang="zh-CN" dirty="0">
                <a:latin typeface="微软雅黑" panose="020B0503020204020204" pitchFamily="34" charset="-122"/>
                <a:ea typeface="微软雅黑" panose="020B0503020204020204" pitchFamily="34" charset="-122"/>
              </a:rPr>
              <a:t>该研究的第一作者，以获得缺失的信息。有一项研究获得了缺失的信息</a:t>
            </a:r>
            <a:r>
              <a:rPr lang="en-US" altLang="zh-CN" dirty="0">
                <a:latin typeface="微软雅黑" panose="020B0503020204020204" pitchFamily="34" charset="-122"/>
                <a:ea typeface="微软雅黑" panose="020B0503020204020204" pitchFamily="34" charset="-122"/>
              </a:rPr>
              <a:t>(n=1)</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7910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623519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Materials and Methods——</a:t>
            </a:r>
            <a:r>
              <a:rPr lang="en-US" altLang="zh-CN" dirty="0">
                <a:solidFill>
                  <a:schemeClr val="accent1"/>
                </a:solidFill>
                <a:latin typeface="微软雅黑" pitchFamily="34" charset="-122"/>
                <a:ea typeface="微软雅黑" pitchFamily="34" charset="-122"/>
              </a:rPr>
              <a:t>Strategy of analyses</a:t>
            </a:r>
            <a:endParaRPr lang="en-US" altLang="zh-CN" sz="2000" dirty="0">
              <a:solidFill>
                <a:schemeClr val="accent1"/>
              </a:solidFill>
              <a:latin typeface="微软雅黑" pitchFamily="34" charset="-122"/>
              <a:ea typeface="微软雅黑" pitchFamily="34" charset="-122"/>
            </a:endParaRP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F02B88E6-787C-0977-3987-6B256F8C3A3B}"/>
              </a:ext>
            </a:extLst>
          </p:cNvPr>
          <p:cNvSpPr txBox="1"/>
          <p:nvPr/>
        </p:nvSpPr>
        <p:spPr>
          <a:xfrm>
            <a:off x="573993" y="938709"/>
            <a:ext cx="8390495" cy="3865289"/>
          </a:xfrm>
          <a:prstGeom prst="rect">
            <a:avLst/>
          </a:prstGeom>
          <a:noFill/>
        </p:spPr>
        <p:txBody>
          <a:bodyPr wrap="square" rtlCol="0">
            <a:spAutoFit/>
          </a:bodyPr>
          <a:lstStyle/>
          <a:p>
            <a:pPr>
              <a:lnSpc>
                <a:spcPct val="110000"/>
              </a:lnSpc>
            </a:pPr>
            <a:r>
              <a:rPr lang="zh-CN" altLang="en-US" sz="1600" dirty="0">
                <a:latin typeface="微软雅黑" panose="020B0503020204020204" pitchFamily="34" charset="-122"/>
                <a:ea typeface="微软雅黑" panose="020B0503020204020204" pitchFamily="34" charset="-122"/>
              </a:rPr>
              <a:t>元分析使用随机效应模型</a:t>
            </a:r>
            <a:endParaRPr lang="en-US" altLang="zh-CN" sz="1600" dirty="0">
              <a:latin typeface="微软雅黑" panose="020B0503020204020204" pitchFamily="34" charset="-122"/>
              <a:ea typeface="微软雅黑" panose="020B0503020204020204" pitchFamily="34" charset="-122"/>
            </a:endParaRPr>
          </a:p>
          <a:p>
            <a:pPr>
              <a:lnSpc>
                <a:spcPct val="110000"/>
              </a:lnSpc>
            </a:pPr>
            <a:endParaRPr lang="en-US" altLang="zh-CN" sz="1600" dirty="0">
              <a:latin typeface="微软雅黑" panose="020B0503020204020204" pitchFamily="34" charset="-122"/>
              <a:ea typeface="微软雅黑" panose="020B0503020204020204" pitchFamily="34" charset="-122"/>
            </a:endParaRPr>
          </a:p>
          <a:p>
            <a:pPr>
              <a:lnSpc>
                <a:spcPct val="110000"/>
              </a:lnSpc>
            </a:pPr>
            <a:r>
              <a:rPr lang="en-US" altLang="zh-CN" sz="1600" dirty="0">
                <a:latin typeface="微软雅黑" panose="020B0503020204020204" pitchFamily="34" charset="-122"/>
                <a:ea typeface="微软雅黑" panose="020B0503020204020204" pitchFamily="34" charset="-122"/>
              </a:rPr>
              <a:t>Grubb’s test </a:t>
            </a:r>
            <a:r>
              <a:rPr lang="zh-CN" altLang="zh-CN" sz="1600" dirty="0">
                <a:latin typeface="微软雅黑" panose="020B0503020204020204" pitchFamily="34" charset="-122"/>
                <a:ea typeface="微软雅黑" panose="020B0503020204020204" pitchFamily="34" charset="-122"/>
              </a:rPr>
              <a:t>识别异常值</a:t>
            </a:r>
            <a:endParaRPr lang="en-US" altLang="zh-CN" sz="1600" dirty="0">
              <a:latin typeface="微软雅黑" panose="020B0503020204020204" pitchFamily="34" charset="-122"/>
              <a:ea typeface="微软雅黑" panose="020B0503020204020204" pitchFamily="34" charset="-122"/>
            </a:endParaRPr>
          </a:p>
          <a:p>
            <a:pPr>
              <a:lnSpc>
                <a:spcPct val="110000"/>
              </a:lnSpc>
            </a:pPr>
            <a:endParaRPr lang="en-US" altLang="zh-CN"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检查以下内容来评估每个汇总分析中包括的研究效应大小的异质性：</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）异质性的卡方</a:t>
            </a:r>
            <a:r>
              <a:rPr lang="en-US" altLang="zh-CN" sz="1600" dirty="0">
                <a:latin typeface="微软雅黑" panose="020B0503020204020204" pitchFamily="34" charset="-122"/>
                <a:ea typeface="微软雅黑" panose="020B0503020204020204" pitchFamily="34" charset="-122"/>
              </a:rPr>
              <a:t>Q</a:t>
            </a:r>
            <a:r>
              <a:rPr lang="zh-CN" altLang="en-US" sz="1600" dirty="0">
                <a:latin typeface="微软雅黑" panose="020B0503020204020204" pitchFamily="34" charset="-122"/>
                <a:ea typeface="微软雅黑" panose="020B0503020204020204" pitchFamily="34" charset="-122"/>
              </a:rPr>
              <a:t>统计量</a:t>
            </a:r>
          </a:p>
          <a:p>
            <a:pPr>
              <a:lnSpc>
                <a:spcPct val="11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2</a:t>
            </a:r>
            <a:r>
              <a:rPr lang="zh-CN" altLang="en-US" sz="1600" dirty="0">
                <a:latin typeface="微软雅黑" panose="020B0503020204020204" pitchFamily="34" charset="-122"/>
                <a:ea typeface="微软雅黑" panose="020B0503020204020204" pitchFamily="34" charset="-122"/>
              </a:rPr>
              <a:t>）研究间真实方差的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T</a:t>
            </a:r>
            <a:r>
              <a:rPr lang="en-US" altLang="zh-CN" sz="1600" baseline="300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latin typeface="微软雅黑" panose="020B0503020204020204" pitchFamily="34" charset="-122"/>
                <a:ea typeface="微软雅黑" panose="020B0503020204020204" pitchFamily="34" charset="-122"/>
              </a:rPr>
              <a:t>估计</a:t>
            </a:r>
          </a:p>
          <a:p>
            <a:pPr>
              <a:lnSpc>
                <a:spcPct val="110000"/>
              </a:lnSpc>
            </a:pP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3</a:t>
            </a:r>
            <a:r>
              <a:rPr lang="zh-CN" altLang="en-US" sz="1600" dirty="0">
                <a:latin typeface="微软雅黑" panose="020B0503020204020204" pitchFamily="34" charset="-122"/>
                <a:ea typeface="微软雅黑" panose="020B0503020204020204" pitchFamily="34" charset="-122"/>
              </a:rPr>
              <a:t>）由真实效应的变化引起的观察效应变化的比例</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I</a:t>
            </a:r>
            <a:r>
              <a:rPr lang="en-US" altLang="zh-CN" sz="1600" baseline="300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latin typeface="微软雅黑" panose="020B0503020204020204" pitchFamily="34" charset="-122"/>
                <a:ea typeface="微软雅黑" panose="020B0503020204020204" pitchFamily="34" charset="-122"/>
              </a:rPr>
              <a:t>统计量</a:t>
            </a:r>
          </a:p>
          <a:p>
            <a:pPr>
              <a:lnSpc>
                <a:spcPct val="110000"/>
              </a:lnSpc>
            </a:pPr>
            <a:endParaRPr lang="en-US" altLang="zh-CN"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评估可能的发表偏倚：</a:t>
            </a:r>
            <a:endParaRPr lang="en-US" altLang="zh-CN"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通过检查漏斗图，通过</a:t>
            </a:r>
            <a:r>
              <a:rPr lang="en-US" altLang="zh-CN" sz="1600" dirty="0" err="1">
                <a:latin typeface="微软雅黑" panose="020B0503020204020204" pitchFamily="34" charset="-122"/>
                <a:ea typeface="微软雅黑" panose="020B0503020204020204" pitchFamily="34" charset="-122"/>
              </a:rPr>
              <a:t>Begg</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Mazumdar</a:t>
            </a:r>
            <a:r>
              <a:rPr lang="zh-CN" altLang="en-US" sz="1600" dirty="0">
                <a:latin typeface="微软雅黑" panose="020B0503020204020204" pitchFamily="34" charset="-122"/>
                <a:ea typeface="微软雅黑" panose="020B0503020204020204" pitchFamily="34" charset="-122"/>
              </a:rPr>
              <a:t>调整秩相关检验和</a:t>
            </a:r>
            <a:r>
              <a:rPr lang="en-US" altLang="zh-CN" sz="1600" dirty="0">
                <a:latin typeface="微软雅黑" panose="020B0503020204020204" pitchFamily="34" charset="-122"/>
                <a:ea typeface="微软雅黑" panose="020B0503020204020204" pitchFamily="34" charset="-122"/>
              </a:rPr>
              <a:t>Egger</a:t>
            </a:r>
            <a:r>
              <a:rPr lang="zh-CN" altLang="en-US" sz="1600" dirty="0">
                <a:latin typeface="微软雅黑" panose="020B0503020204020204" pitchFamily="34" charset="-122"/>
                <a:ea typeface="微软雅黑" panose="020B0503020204020204" pitchFamily="34" charset="-122"/>
              </a:rPr>
              <a:t>的截距检验</a:t>
            </a:r>
          </a:p>
          <a:p>
            <a:pPr>
              <a:lnSpc>
                <a:spcPct val="110000"/>
              </a:lnSpc>
            </a:pPr>
            <a:r>
              <a:rPr lang="zh-CN" altLang="en-US" sz="1600" dirty="0">
                <a:latin typeface="微软雅黑" panose="020B0503020204020204" pitchFamily="34" charset="-122"/>
                <a:ea typeface="微软雅黑" panose="020B0503020204020204" pitchFamily="34" charset="-122"/>
              </a:rPr>
              <a:t>通过</a:t>
            </a:r>
            <a:r>
              <a:rPr lang="en-US" altLang="zh-CN" sz="1600" dirty="0">
                <a:latin typeface="微软雅黑" panose="020B0503020204020204" pitchFamily="34" charset="-122"/>
                <a:ea typeface="微软雅黑" panose="020B0503020204020204" pitchFamily="34" charset="-122"/>
              </a:rPr>
              <a:t>Duval</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Tweedie</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trim-and- fill</a:t>
            </a:r>
            <a:r>
              <a:rPr lang="zh-CN" altLang="en-US" sz="1600" dirty="0">
                <a:latin typeface="微软雅黑" panose="020B0503020204020204" pitchFamily="34" charset="-122"/>
                <a:ea typeface="微软雅黑" panose="020B0503020204020204" pitchFamily="34" charset="-122"/>
              </a:rPr>
              <a:t>程序和经典的</a:t>
            </a:r>
            <a:r>
              <a:rPr lang="en-US" altLang="zh-CN" sz="1600" dirty="0">
                <a:latin typeface="微软雅黑" panose="020B0503020204020204" pitchFamily="34" charset="-122"/>
                <a:ea typeface="微软雅黑" panose="020B0503020204020204" pitchFamily="34" charset="-122"/>
              </a:rPr>
              <a:t>fail-safe N</a:t>
            </a:r>
            <a:r>
              <a:rPr lang="zh-CN" altLang="en-US" sz="1600" dirty="0">
                <a:latin typeface="微软雅黑" panose="020B0503020204020204" pitchFamily="34" charset="-122"/>
                <a:ea typeface="微软雅黑" panose="020B0503020204020204" pitchFamily="34" charset="-122"/>
              </a:rPr>
              <a:t>方法</a:t>
            </a:r>
          </a:p>
          <a:p>
            <a:pPr>
              <a:lnSpc>
                <a:spcPct val="110000"/>
              </a:lnSpc>
            </a:pPr>
            <a:endParaRPr lang="en-US" altLang="zh-CN"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用随机效应、单变量元回归法和最大似然估计法来测量调节因子对研究效应量的影响</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6316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4210390" y="1987637"/>
            <a:ext cx="1657754" cy="461665"/>
          </a:xfrm>
          <a:prstGeom prst="rect">
            <a:avLst/>
          </a:prstGeom>
        </p:spPr>
        <p:txBody>
          <a:bodyPr wrap="square">
            <a:spAutoFit/>
          </a:bodyPr>
          <a:lstStyle/>
          <a:p>
            <a:r>
              <a:rPr lang="en-US" altLang="zh-CN" sz="2400" b="1" dirty="0">
                <a:ln w="6350">
                  <a:noFill/>
                </a:ln>
                <a:solidFill>
                  <a:srgbClr val="454545"/>
                </a:solidFill>
                <a:latin typeface="微软雅黑" panose="020B0503020204020204" pitchFamily="34" charset="-122"/>
                <a:ea typeface="微软雅黑" panose="020B0503020204020204" pitchFamily="34" charset="-122"/>
              </a:rPr>
              <a:t>Results</a:t>
            </a:r>
            <a:endParaRPr lang="zh-CN" altLang="en-US" sz="2400" b="1" dirty="0">
              <a:ln w="6350">
                <a:noFill/>
              </a:ln>
              <a:solidFill>
                <a:srgbClr val="454545"/>
              </a:solidFill>
              <a:latin typeface="微软雅黑" panose="020B0503020204020204" pitchFamily="34" charset="-122"/>
              <a:ea typeface="微软雅黑" panose="020B0503020204020204" pitchFamily="34" charset="-122"/>
            </a:endParaRPr>
          </a:p>
        </p:txBody>
      </p:sp>
      <p:sp>
        <p:nvSpPr>
          <p:cNvPr id="41" name="矩形 40"/>
          <p:cNvSpPr/>
          <p:nvPr/>
        </p:nvSpPr>
        <p:spPr>
          <a:xfrm>
            <a:off x="3419872" y="1707654"/>
            <a:ext cx="790518" cy="769441"/>
          </a:xfrm>
          <a:prstGeom prst="rect">
            <a:avLst/>
          </a:prstGeom>
        </p:spPr>
        <p:txBody>
          <a:bodyPr wrap="square">
            <a:spAutoFit/>
          </a:bodyPr>
          <a:lstStyle/>
          <a:p>
            <a:pPr algn="ctr"/>
            <a:r>
              <a:rPr lang="en-US" altLang="zh-CN" sz="4400" dirty="0">
                <a:ln w="6350">
                  <a:noFill/>
                </a:ln>
                <a:solidFill>
                  <a:srgbClr val="454545"/>
                </a:solidFill>
                <a:latin typeface="Impact" pitchFamily="34" charset="0"/>
                <a:ea typeface="微软雅黑" pitchFamily="34" charset="-122"/>
              </a:rPr>
              <a:t>03</a:t>
            </a:r>
            <a:endParaRPr lang="zh-CN" altLang="en-US" sz="4400" dirty="0">
              <a:ln w="6350">
                <a:noFill/>
              </a:ln>
              <a:solidFill>
                <a:srgbClr val="454545"/>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4838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4011825"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Results——Mean effect size</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A7D5B94A-DE1F-2E08-5DA5-1465EE5353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13" y="1059582"/>
            <a:ext cx="5293366" cy="3275208"/>
          </a:xfrm>
          <a:prstGeom prst="rect">
            <a:avLst/>
          </a:prstGeom>
          <a:ln>
            <a:solidFill>
              <a:schemeClr val="tx1"/>
            </a:solidFill>
          </a:ln>
        </p:spPr>
      </p:pic>
      <p:pic>
        <p:nvPicPr>
          <p:cNvPr id="6" name="图片 5">
            <a:extLst>
              <a:ext uri="{FF2B5EF4-FFF2-40B4-BE49-F238E27FC236}">
                <a16:creationId xmlns:a16="http://schemas.microsoft.com/office/drawing/2014/main" id="{586E2DC1-0531-63D7-37AB-E04667C3466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27984" y="339502"/>
            <a:ext cx="4555726" cy="1944216"/>
          </a:xfrm>
          <a:prstGeom prst="rect">
            <a:avLst/>
          </a:prstGeom>
          <a:ln>
            <a:solidFill>
              <a:schemeClr val="tx1"/>
            </a:solidFill>
          </a:ln>
        </p:spPr>
      </p:pic>
      <p:pic>
        <p:nvPicPr>
          <p:cNvPr id="8" name="图片 7">
            <a:extLst>
              <a:ext uri="{FF2B5EF4-FFF2-40B4-BE49-F238E27FC236}">
                <a16:creationId xmlns:a16="http://schemas.microsoft.com/office/drawing/2014/main" id="{70F44AE7-8529-3BE2-BBA5-C9F145D1CD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52138" y="3412174"/>
            <a:ext cx="4555726" cy="1350777"/>
          </a:xfrm>
          <a:prstGeom prst="rect">
            <a:avLst/>
          </a:prstGeom>
          <a:ln>
            <a:solidFill>
              <a:schemeClr val="tx1"/>
            </a:solidFill>
          </a:ln>
        </p:spPr>
      </p:pic>
      <p:sp>
        <p:nvSpPr>
          <p:cNvPr id="12" name="文本框 11">
            <a:extLst>
              <a:ext uri="{FF2B5EF4-FFF2-40B4-BE49-F238E27FC236}">
                <a16:creationId xmlns:a16="http://schemas.microsoft.com/office/drawing/2014/main" id="{4A3359AA-C0B6-88A3-F44D-9DA1E843BF9C}"/>
              </a:ext>
            </a:extLst>
          </p:cNvPr>
          <p:cNvSpPr txBox="1"/>
          <p:nvPr/>
        </p:nvSpPr>
        <p:spPr>
          <a:xfrm>
            <a:off x="5656246" y="2427734"/>
            <a:ext cx="3092218" cy="830997"/>
          </a:xfrm>
          <a:prstGeom prst="rect">
            <a:avLst/>
          </a:prstGeom>
          <a:noFill/>
        </p:spPr>
        <p:txBody>
          <a:bodyPr wrap="square" rtlCol="0">
            <a:spAutoFit/>
          </a:bodyPr>
          <a:lstStyle/>
          <a:p>
            <a:r>
              <a:rPr lang="zh-CN" altLang="en-US" sz="1200" dirty="0">
                <a:latin typeface="微软雅黑" panose="020B0503020204020204" pitchFamily="34" charset="-122"/>
                <a:ea typeface="微软雅黑" panose="020B0503020204020204" pitchFamily="34" charset="-122"/>
              </a:rPr>
              <a:t>效应显著大于</a:t>
            </a:r>
            <a:r>
              <a:rPr lang="en-US" altLang="zh-CN" sz="1200" dirty="0">
                <a:latin typeface="微软雅黑" panose="020B0503020204020204" pitchFamily="34" charset="-122"/>
                <a:ea typeface="微软雅黑" panose="020B0503020204020204" pitchFamily="34" charset="-122"/>
              </a:rPr>
              <a:t>0</a:t>
            </a:r>
            <a:r>
              <a:rPr lang="zh-CN" altLang="en-US" sz="1200" dirty="0">
                <a:latin typeface="微软雅黑" panose="020B0503020204020204" pitchFamily="34" charset="-122"/>
                <a:ea typeface="微软雅黑" panose="020B0503020204020204" pitchFamily="34" charset="-122"/>
              </a:rPr>
              <a:t>，异质性</a:t>
            </a:r>
            <a:r>
              <a:rPr lang="en-US" altLang="zh-CN" sz="1200" dirty="0">
                <a:latin typeface="微软雅黑" panose="020B0503020204020204" pitchFamily="34" charset="-122"/>
                <a:ea typeface="微软雅黑" panose="020B0503020204020204" pitchFamily="34" charset="-122"/>
              </a:rPr>
              <a:t>Q</a:t>
            </a:r>
            <a:r>
              <a:rPr lang="zh-CN" altLang="en-US" sz="1200" dirty="0">
                <a:latin typeface="微软雅黑" panose="020B0503020204020204" pitchFamily="34" charset="-122"/>
                <a:ea typeface="微软雅黑" panose="020B0503020204020204" pitchFamily="34" charset="-122"/>
              </a:rPr>
              <a:t>检验具有显著性，</a:t>
            </a:r>
            <a:r>
              <a:rPr lang="zh-CN" altLang="zh-CN" sz="1200" dirty="0">
                <a:effectLst/>
                <a:latin typeface="微软雅黑" panose="020B0503020204020204" pitchFamily="34" charset="-122"/>
                <a:ea typeface="微软雅黑" panose="020B0503020204020204" pitchFamily="34" charset="-122"/>
                <a:cs typeface="Times New Roman" panose="02020603050405020304" pitchFamily="18" charset="0"/>
              </a:rPr>
              <a:t>各研究之间的真实异质性较低</a:t>
            </a:r>
            <a:r>
              <a:rPr lang="zh-CN" altLang="en-US" sz="1200" dirty="0">
                <a:effectLst/>
                <a:latin typeface="微软雅黑" panose="020B0503020204020204" pitchFamily="34" charset="-122"/>
                <a:ea typeface="微软雅黑" panose="020B0503020204020204" pitchFamily="34" charset="-122"/>
                <a:cs typeface="Times New Roman" panose="02020603050405020304" pitchFamily="18" charset="0"/>
              </a:rPr>
              <a:t>，纳入的效应量显示了低到中等的离散度，主要是由于不同研究之间的真实差异。</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1141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33637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Results——Publication bias</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2C930A28-3241-7F70-713D-64DBBFA59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0140" y="893835"/>
            <a:ext cx="4299853" cy="1748554"/>
          </a:xfrm>
          <a:prstGeom prst="rect">
            <a:avLst/>
          </a:prstGeom>
          <a:ln>
            <a:solidFill>
              <a:schemeClr val="tx1">
                <a:lumMod val="50000"/>
              </a:schemeClr>
            </a:solidFill>
          </a:ln>
        </p:spPr>
      </p:pic>
      <p:pic>
        <p:nvPicPr>
          <p:cNvPr id="8" name="图片 7">
            <a:extLst>
              <a:ext uri="{FF2B5EF4-FFF2-40B4-BE49-F238E27FC236}">
                <a16:creationId xmlns:a16="http://schemas.microsoft.com/office/drawing/2014/main" id="{06D24896-7571-D274-91A0-93C433EDE7F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3622" y="890863"/>
            <a:ext cx="4407064" cy="1751526"/>
          </a:xfrm>
          <a:prstGeom prst="rect">
            <a:avLst/>
          </a:prstGeom>
          <a:ln>
            <a:solidFill>
              <a:srgbClr val="000000"/>
            </a:solidFill>
          </a:ln>
        </p:spPr>
      </p:pic>
      <p:pic>
        <p:nvPicPr>
          <p:cNvPr id="10" name="图片 9">
            <a:extLst>
              <a:ext uri="{FF2B5EF4-FFF2-40B4-BE49-F238E27FC236}">
                <a16:creationId xmlns:a16="http://schemas.microsoft.com/office/drawing/2014/main" id="{EF03FAFC-1CAF-2733-7261-C3071DEB8E9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15957" y="2859782"/>
            <a:ext cx="4284036" cy="1721511"/>
          </a:xfrm>
          <a:prstGeom prst="rect">
            <a:avLst/>
          </a:prstGeom>
          <a:ln>
            <a:solidFill>
              <a:srgbClr val="000000"/>
            </a:solidFill>
          </a:ln>
        </p:spPr>
      </p:pic>
      <p:sp>
        <p:nvSpPr>
          <p:cNvPr id="19" name="文本框 18">
            <a:extLst>
              <a:ext uri="{FF2B5EF4-FFF2-40B4-BE49-F238E27FC236}">
                <a16:creationId xmlns:a16="http://schemas.microsoft.com/office/drawing/2014/main" id="{4C184232-F4B1-FA58-CF5A-F0C7B50C1F59}"/>
              </a:ext>
            </a:extLst>
          </p:cNvPr>
          <p:cNvSpPr txBox="1"/>
          <p:nvPr/>
        </p:nvSpPr>
        <p:spPr>
          <a:xfrm>
            <a:off x="4727361" y="3011633"/>
            <a:ext cx="4284034" cy="1569660"/>
          </a:xfrm>
          <a:prstGeom prst="rect">
            <a:avLst/>
          </a:prstGeom>
          <a:noFill/>
        </p:spPr>
        <p:txBody>
          <a:bodyPr wrap="square">
            <a:spAutoFit/>
          </a:bodyPr>
          <a:lstStyle/>
          <a:p>
            <a:r>
              <a:rPr lang="zh-CN" altLang="en-US" sz="1600" dirty="0">
                <a:latin typeface="微软雅黑" panose="020B0503020204020204" pitchFamily="34" charset="-122"/>
                <a:ea typeface="微软雅黑" panose="020B0503020204020204" pitchFamily="34" charset="-122"/>
              </a:rPr>
              <a:t>漏斗图是对称的，表明没有发表性偏倚</a:t>
            </a:r>
            <a:endParaRPr lang="en-US"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trim-and-fill</a:t>
            </a:r>
            <a:r>
              <a:rPr lang="zh-CN" altLang="en-US" sz="1600" dirty="0">
                <a:latin typeface="微软雅黑" panose="020B0503020204020204" pitchFamily="34" charset="-122"/>
                <a:ea typeface="微软雅黑" panose="020B0503020204020204" pitchFamily="34" charset="-122"/>
              </a:rPr>
              <a:t>分析表明，在平均效应的左侧没有遗漏任何研究</a:t>
            </a:r>
            <a:endParaRPr lang="en-US" altLang="zh-CN" sz="1600" dirty="0">
              <a:latin typeface="微软雅黑" panose="020B0503020204020204" pitchFamily="34" charset="-122"/>
              <a:ea typeface="微软雅黑" panose="020B0503020204020204" pitchFamily="34" charset="-122"/>
            </a:endParaRPr>
          </a:p>
          <a:p>
            <a:r>
              <a:rPr lang="en-US" altLang="zh-CN" sz="1600" dirty="0" err="1">
                <a:latin typeface="微软雅黑" panose="020B0503020204020204" pitchFamily="34" charset="-122"/>
                <a:ea typeface="微软雅黑" panose="020B0503020204020204" pitchFamily="34" charset="-122"/>
              </a:rPr>
              <a:t>Begg</a:t>
            </a:r>
            <a:r>
              <a:rPr lang="zh-CN" altLang="en-US" sz="1600" dirty="0">
                <a:latin typeface="微软雅黑" panose="020B0503020204020204" pitchFamily="34" charset="-122"/>
                <a:ea typeface="微软雅黑" panose="020B0503020204020204" pitchFamily="34" charset="-122"/>
              </a:rPr>
              <a:t>和</a:t>
            </a:r>
            <a:r>
              <a:rPr lang="en-US" altLang="zh-CN" sz="1600" dirty="0">
                <a:latin typeface="微软雅黑" panose="020B0503020204020204" pitchFamily="34" charset="-122"/>
                <a:ea typeface="微软雅黑" panose="020B0503020204020204" pitchFamily="34" charset="-122"/>
              </a:rPr>
              <a:t>Mazumdar</a:t>
            </a:r>
            <a:r>
              <a:rPr lang="zh-CN" altLang="en-US" sz="1600" dirty="0">
                <a:latin typeface="微软雅黑" panose="020B0503020204020204" pitchFamily="34" charset="-122"/>
                <a:ea typeface="微软雅黑" panose="020B0503020204020204" pitchFamily="34" charset="-122"/>
              </a:rPr>
              <a:t>检验和</a:t>
            </a:r>
            <a:r>
              <a:rPr lang="en-US" altLang="zh-CN" sz="1600" dirty="0">
                <a:latin typeface="微软雅黑" panose="020B0503020204020204" pitchFamily="34" charset="-122"/>
                <a:ea typeface="微软雅黑" panose="020B0503020204020204" pitchFamily="34" charset="-122"/>
              </a:rPr>
              <a:t>Egger</a:t>
            </a:r>
            <a:r>
              <a:rPr lang="zh-CN" altLang="en-US" sz="1600" dirty="0">
                <a:latin typeface="微软雅黑" panose="020B0503020204020204" pitchFamily="34" charset="-122"/>
                <a:ea typeface="微软雅黑" panose="020B0503020204020204" pitchFamily="34" charset="-122"/>
              </a:rPr>
              <a:t>检验和</a:t>
            </a:r>
            <a:r>
              <a:rPr lang="en-US" altLang="zh-CN" sz="1600" dirty="0">
                <a:latin typeface="微软雅黑" panose="020B0503020204020204" pitchFamily="34" charset="-122"/>
                <a:ea typeface="微软雅黑" panose="020B0503020204020204" pitchFamily="34" charset="-122"/>
              </a:rPr>
              <a:t>Classic fail-safe N</a:t>
            </a:r>
            <a:r>
              <a:rPr lang="zh-CN" altLang="en-US" sz="1600" dirty="0">
                <a:latin typeface="微软雅黑" panose="020B0503020204020204" pitchFamily="34" charset="-122"/>
                <a:ea typeface="微软雅黑" panose="020B0503020204020204" pitchFamily="34" charset="-122"/>
              </a:rPr>
              <a:t>值的结果均表明没有明显的发表偏倚</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5825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451588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Results——Moderator analyses</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B4928394-59F8-BEF8-B91C-5E130ECE2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688" y="1131590"/>
            <a:ext cx="8344623" cy="3132091"/>
          </a:xfrm>
          <a:prstGeom prst="rect">
            <a:avLst/>
          </a:prstGeom>
          <a:ln>
            <a:solidFill>
              <a:srgbClr val="000000"/>
            </a:solidFill>
          </a:ln>
        </p:spPr>
      </p:pic>
      <p:sp>
        <p:nvSpPr>
          <p:cNvPr id="5" name="矩形 4">
            <a:extLst>
              <a:ext uri="{FF2B5EF4-FFF2-40B4-BE49-F238E27FC236}">
                <a16:creationId xmlns:a16="http://schemas.microsoft.com/office/drawing/2014/main" id="{413D208D-D783-F369-6063-4B7AF49BF994}"/>
              </a:ext>
            </a:extLst>
          </p:cNvPr>
          <p:cNvSpPr/>
          <p:nvPr/>
        </p:nvSpPr>
        <p:spPr>
          <a:xfrm>
            <a:off x="654451" y="2481612"/>
            <a:ext cx="8035401" cy="324000"/>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571DB1E7-8DA8-7C15-EA9D-734436ED6688}"/>
              </a:ext>
            </a:extLst>
          </p:cNvPr>
          <p:cNvSpPr/>
          <p:nvPr/>
        </p:nvSpPr>
        <p:spPr>
          <a:xfrm>
            <a:off x="654451" y="3633740"/>
            <a:ext cx="8035401" cy="324000"/>
          </a:xfrm>
          <a:prstGeom prst="rect">
            <a:avLst/>
          </a:prstGeom>
          <a:noFill/>
          <a:ln w="1905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zh-CN" altLang="en-US"/>
          </a:p>
        </p:txBody>
      </p:sp>
    </p:spTree>
    <p:extLst>
      <p:ext uri="{BB962C8B-B14F-4D97-AF65-F5344CB8AC3E}">
        <p14:creationId xmlns:p14="http://schemas.microsoft.com/office/powerpoint/2010/main" val="1054248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058262" y="1987637"/>
            <a:ext cx="4178034" cy="830997"/>
          </a:xfrm>
          <a:prstGeom prst="rect">
            <a:avLst/>
          </a:prstGeom>
        </p:spPr>
        <p:txBody>
          <a:bodyPr wrap="square">
            <a:spAutoFit/>
          </a:bodyPr>
          <a:lstStyle/>
          <a:p>
            <a:r>
              <a:rPr lang="en-US" altLang="zh-CN" sz="2400" b="1" dirty="0">
                <a:ln w="6350">
                  <a:noFill/>
                </a:ln>
                <a:solidFill>
                  <a:srgbClr val="454545"/>
                </a:solidFill>
                <a:latin typeface="微软雅黑" panose="020B0503020204020204" pitchFamily="34" charset="-122"/>
                <a:ea typeface="微软雅黑" panose="020B0503020204020204" pitchFamily="34" charset="-122"/>
              </a:rPr>
              <a:t>Discussion &amp; Conclusions</a:t>
            </a:r>
            <a:endParaRPr lang="zh-CN" altLang="en-US" sz="2400" b="1" dirty="0">
              <a:ln w="6350">
                <a:noFill/>
              </a:ln>
              <a:solidFill>
                <a:srgbClr val="454545"/>
              </a:solidFill>
              <a:latin typeface="微软雅黑" panose="020B0503020204020204" pitchFamily="34" charset="-122"/>
              <a:ea typeface="微软雅黑" panose="020B0503020204020204" pitchFamily="34" charset="-122"/>
            </a:endParaRPr>
          </a:p>
          <a:p>
            <a:endParaRPr lang="zh-CN" altLang="en-US" sz="2400" b="1" dirty="0">
              <a:ln w="6350">
                <a:noFill/>
              </a:ln>
              <a:solidFill>
                <a:srgbClr val="454545"/>
              </a:solidFill>
              <a:latin typeface="微软雅黑" panose="020B0503020204020204" pitchFamily="34" charset="-122"/>
              <a:ea typeface="微软雅黑" panose="020B0503020204020204" pitchFamily="34" charset="-122"/>
            </a:endParaRPr>
          </a:p>
        </p:txBody>
      </p:sp>
      <p:sp>
        <p:nvSpPr>
          <p:cNvPr id="41" name="矩形 40"/>
          <p:cNvSpPr/>
          <p:nvPr/>
        </p:nvSpPr>
        <p:spPr>
          <a:xfrm>
            <a:off x="2267744" y="1707654"/>
            <a:ext cx="790518" cy="769441"/>
          </a:xfrm>
          <a:prstGeom prst="rect">
            <a:avLst/>
          </a:prstGeom>
        </p:spPr>
        <p:txBody>
          <a:bodyPr wrap="square">
            <a:spAutoFit/>
          </a:bodyPr>
          <a:lstStyle/>
          <a:p>
            <a:pPr algn="ctr"/>
            <a:r>
              <a:rPr lang="en-US" altLang="zh-CN" sz="4400" dirty="0">
                <a:ln w="6350">
                  <a:noFill/>
                </a:ln>
                <a:solidFill>
                  <a:srgbClr val="454545"/>
                </a:solidFill>
                <a:latin typeface="Impact" pitchFamily="34" charset="0"/>
                <a:ea typeface="微软雅黑" pitchFamily="34" charset="-122"/>
              </a:rPr>
              <a:t>04</a:t>
            </a:r>
            <a:endParaRPr lang="zh-CN" altLang="en-US" sz="4400" dirty="0">
              <a:ln w="6350">
                <a:noFill/>
              </a:ln>
              <a:solidFill>
                <a:srgbClr val="454545"/>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065782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33637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Discussion</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F02B88E6-787C-0977-3987-6B256F8C3A3B}"/>
              </a:ext>
            </a:extLst>
          </p:cNvPr>
          <p:cNvSpPr txBox="1"/>
          <p:nvPr/>
        </p:nvSpPr>
        <p:spPr>
          <a:xfrm>
            <a:off x="455261" y="893835"/>
            <a:ext cx="8497980" cy="3865289"/>
          </a:xfrm>
          <a:prstGeom prst="rect">
            <a:avLst/>
          </a:prstGeom>
          <a:noFill/>
        </p:spPr>
        <p:txBody>
          <a:bodyPr wrap="square" rtlCol="0">
            <a:spAutoFit/>
          </a:bodyPr>
          <a:lstStyle/>
          <a:p>
            <a:pPr>
              <a:lnSpc>
                <a:spcPct val="110000"/>
              </a:lnSpc>
            </a:pPr>
            <a:r>
              <a:rPr lang="zh-CN" altLang="en-US" sz="1600" dirty="0">
                <a:latin typeface="微软雅黑" panose="020B0503020204020204" pitchFamily="34" charset="-122"/>
                <a:ea typeface="微软雅黑" panose="020B0503020204020204" pitchFamily="34" charset="-122"/>
              </a:rPr>
              <a:t>大多数报告的</a:t>
            </a:r>
            <a:r>
              <a:rPr lang="zh-CN" altLang="en-US" sz="1600" dirty="0">
                <a:solidFill>
                  <a:schemeClr val="accent4"/>
                </a:solidFill>
                <a:latin typeface="微软雅黑" panose="020B0503020204020204" pitchFamily="34" charset="-122"/>
                <a:ea typeface="微软雅黑" panose="020B0503020204020204" pitchFamily="34" charset="-122"/>
              </a:rPr>
              <a:t>从数字痕迹中提取的特征和调查的特征之间的关联至少是中等强度的</a:t>
            </a:r>
            <a:r>
              <a:rPr lang="zh-CN" altLang="en-US" sz="1600" dirty="0">
                <a:latin typeface="微软雅黑" panose="020B0503020204020204" pitchFamily="34" charset="-122"/>
                <a:ea typeface="微软雅黑" panose="020B0503020204020204" pitchFamily="34" charset="-122"/>
              </a:rPr>
              <a:t>。平均相关系数</a:t>
            </a:r>
            <a:r>
              <a:rPr lang="en-US" altLang="zh-CN" sz="1600" dirty="0">
                <a:latin typeface="微软雅黑" panose="020B0503020204020204" pitchFamily="34" charset="-122"/>
                <a:ea typeface="微软雅黑" panose="020B0503020204020204" pitchFamily="34" charset="-122"/>
              </a:rPr>
              <a:t>(Pearson’s r)</a:t>
            </a:r>
            <a:r>
              <a:rPr lang="zh-CN" altLang="en-US" sz="1600" dirty="0">
                <a:latin typeface="微软雅黑" panose="020B0503020204020204" pitchFamily="34" charset="-122"/>
                <a:ea typeface="微软雅黑" panose="020B0503020204020204" pitchFamily="34" charset="-122"/>
              </a:rPr>
              <a:t>范围从</a:t>
            </a:r>
            <a:r>
              <a:rPr lang="en-US" altLang="zh-CN" sz="1600" dirty="0">
                <a:latin typeface="微软雅黑" panose="020B0503020204020204" pitchFamily="34" charset="-122"/>
                <a:ea typeface="微软雅黑" panose="020B0503020204020204" pitchFamily="34" charset="-122"/>
              </a:rPr>
              <a:t>0.294</a:t>
            </a:r>
            <a:r>
              <a:rPr lang="zh-CN" altLang="en-US" sz="1600" dirty="0">
                <a:latin typeface="微软雅黑" panose="020B0503020204020204" pitchFamily="34" charset="-122"/>
                <a:ea typeface="微软雅黑" panose="020B0503020204020204" pitchFamily="34" charset="-122"/>
              </a:rPr>
              <a:t>（智力）到</a:t>
            </a:r>
            <a:r>
              <a:rPr lang="en-US" altLang="zh-CN" sz="1600" dirty="0">
                <a:latin typeface="微软雅黑" panose="020B0503020204020204" pitchFamily="34" charset="-122"/>
                <a:ea typeface="微软雅黑" panose="020B0503020204020204" pitchFamily="34" charset="-122"/>
              </a:rPr>
              <a:t>0.368</a:t>
            </a:r>
            <a:r>
              <a:rPr lang="zh-CN" altLang="en-US" sz="1600" dirty="0">
                <a:latin typeface="微软雅黑" panose="020B0503020204020204" pitchFamily="34" charset="-122"/>
                <a:ea typeface="微软雅黑" panose="020B0503020204020204" pitchFamily="34" charset="-122"/>
              </a:rPr>
              <a:t>（心理健康）。</a:t>
            </a:r>
            <a:endParaRPr lang="en-US" altLang="zh-CN" sz="1600" dirty="0">
              <a:latin typeface="微软雅黑" panose="020B0503020204020204" pitchFamily="34" charset="-122"/>
              <a:ea typeface="微软雅黑" panose="020B0503020204020204" pitchFamily="34" charset="-122"/>
            </a:endParaRPr>
          </a:p>
          <a:p>
            <a:pPr>
              <a:lnSpc>
                <a:spcPct val="110000"/>
              </a:lnSpc>
            </a:pPr>
            <a:endParaRPr lang="en-US" altLang="zh-CN"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由于元分析中包含的研究数量较少，只能做到对两个特征进行调节因子分析；人格和心理健康。此外，只能研究一部分调节因子的影响，并且</a:t>
            </a:r>
            <a:r>
              <a:rPr lang="zh-CN" altLang="en-US" sz="1600" dirty="0">
                <a:solidFill>
                  <a:schemeClr val="accent4"/>
                </a:solidFill>
                <a:latin typeface="微软雅黑" panose="020B0503020204020204" pitchFamily="34" charset="-122"/>
                <a:ea typeface="微软雅黑" panose="020B0503020204020204" pitchFamily="34" charset="-122"/>
              </a:rPr>
              <a:t>不能测试调节因子之间交互作用的影响</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nSpc>
                <a:spcPct val="110000"/>
              </a:lnSpc>
            </a:pPr>
            <a:endParaRPr lang="zh-CN" altLang="en-US"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当分析</a:t>
            </a:r>
            <a:r>
              <a:rPr lang="zh-CN" altLang="en-US" sz="1600" dirty="0">
                <a:solidFill>
                  <a:schemeClr val="accent4"/>
                </a:solidFill>
                <a:latin typeface="微软雅黑" panose="020B0503020204020204" pitchFamily="34" charset="-122"/>
                <a:ea typeface="微软雅黑" panose="020B0503020204020204" pitchFamily="34" charset="-122"/>
              </a:rPr>
              <a:t>多种类型的数字痕迹</a:t>
            </a:r>
            <a:r>
              <a:rPr lang="zh-CN" altLang="en-US" sz="1600" dirty="0">
                <a:latin typeface="微软雅黑" panose="020B0503020204020204" pitchFamily="34" charset="-122"/>
                <a:ea typeface="微软雅黑" panose="020B0503020204020204" pitchFamily="34" charset="-122"/>
              </a:rPr>
              <a:t>时，数字痕迹与人格和心理健康之间的联系更强。</a:t>
            </a:r>
          </a:p>
          <a:p>
            <a:pPr>
              <a:lnSpc>
                <a:spcPct val="110000"/>
              </a:lnSpc>
            </a:pPr>
            <a:r>
              <a:rPr lang="zh-CN" altLang="en-US" sz="1600" dirty="0">
                <a:solidFill>
                  <a:schemeClr val="accent4"/>
                </a:solidFill>
                <a:latin typeface="微软雅黑" panose="020B0503020204020204" pitchFamily="34" charset="-122"/>
                <a:ea typeface="微软雅黑" panose="020B0503020204020204" pitchFamily="34" charset="-122"/>
              </a:rPr>
              <a:t>用户人口统计数据</a:t>
            </a:r>
            <a:r>
              <a:rPr lang="zh-CN" altLang="en-US" sz="1600" dirty="0">
                <a:latin typeface="微软雅黑" panose="020B0503020204020204" pitchFamily="34" charset="-122"/>
                <a:ea typeface="微软雅黑" panose="020B0503020204020204" pitchFamily="34" charset="-122"/>
              </a:rPr>
              <a:t>对人格和数字痕迹之间的关系有积极的影响</a:t>
            </a:r>
          </a:p>
          <a:p>
            <a:pPr>
              <a:lnSpc>
                <a:spcPct val="110000"/>
              </a:lnSpc>
            </a:pPr>
            <a:endParaRPr lang="zh-CN" altLang="en-US"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大部分效应大小异质性可以追溯到研究中包含的数字痕迹的数量，</a:t>
            </a:r>
            <a:r>
              <a:rPr lang="zh-CN" altLang="en-US" sz="1600" dirty="0">
                <a:solidFill>
                  <a:schemeClr val="accent4"/>
                </a:solidFill>
                <a:latin typeface="微软雅黑" panose="020B0503020204020204" pitchFamily="34" charset="-122"/>
                <a:ea typeface="微软雅黑" panose="020B0503020204020204" pitchFamily="34" charset="-122"/>
              </a:rPr>
              <a:t>为了达到更高的预测能力</a:t>
            </a:r>
            <a:r>
              <a:rPr lang="zh-CN" altLang="en-US" sz="1600" dirty="0">
                <a:latin typeface="微软雅黑" panose="020B0503020204020204" pitchFamily="34" charset="-122"/>
                <a:ea typeface="微软雅黑" panose="020B0503020204020204" pitchFamily="34" charset="-122"/>
              </a:rPr>
              <a:t>，学者们应该从大量不同的数字痕迹中收集数据，</a:t>
            </a:r>
            <a:r>
              <a:rPr lang="zh-CN" altLang="en-US" sz="1600" dirty="0">
                <a:solidFill>
                  <a:schemeClr val="accent4"/>
                </a:solidFill>
                <a:latin typeface="微软雅黑" panose="020B0503020204020204" pitchFamily="34" charset="-122"/>
                <a:ea typeface="微软雅黑" panose="020B0503020204020204" pitchFamily="34" charset="-122"/>
              </a:rPr>
              <a:t>结合来自不同社交媒体平台的不同类型的数据</a:t>
            </a:r>
            <a:r>
              <a:rPr lang="zh-CN" altLang="en-US" sz="1600" dirty="0">
                <a:latin typeface="微软雅黑" panose="020B0503020204020204" pitchFamily="34" charset="-122"/>
                <a:ea typeface="微软雅黑" panose="020B0503020204020204" pitchFamily="34" charset="-122"/>
              </a:rPr>
              <a:t>（例如图片和文本）。</a:t>
            </a:r>
          </a:p>
          <a:p>
            <a:pPr>
              <a:lnSpc>
                <a:spcPct val="110000"/>
              </a:lnSpc>
            </a:pPr>
            <a:endParaRPr lang="zh-CN" altLang="en-US"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预测性研究的发现可能大大</a:t>
            </a:r>
            <a:r>
              <a:rPr lang="zh-CN" altLang="en-US" sz="1600" dirty="0">
                <a:solidFill>
                  <a:schemeClr val="accent4"/>
                </a:solidFill>
                <a:latin typeface="微软雅黑" panose="020B0503020204020204" pitchFamily="34" charset="-122"/>
                <a:ea typeface="微软雅黑" panose="020B0503020204020204" pitchFamily="34" charset="-122"/>
              </a:rPr>
              <a:t>有助于改进现有的理论和新理论的建立</a:t>
            </a:r>
            <a:r>
              <a:rPr lang="zh-CN" alt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704367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1"/>
            <a:ext cx="127552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AUTHOR</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A5EB4353-9A29-F602-C043-2FEFAE2170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4601" y="976474"/>
            <a:ext cx="5685013" cy="594412"/>
          </a:xfrm>
          <a:prstGeom prst="rect">
            <a:avLst/>
          </a:prstGeom>
        </p:spPr>
      </p:pic>
      <p:pic>
        <p:nvPicPr>
          <p:cNvPr id="7" name="图片 6">
            <a:extLst>
              <a:ext uri="{FF2B5EF4-FFF2-40B4-BE49-F238E27FC236}">
                <a16:creationId xmlns:a16="http://schemas.microsoft.com/office/drawing/2014/main" id="{71713393-6B32-FA6B-725A-9C25E7A32A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601" y="1713172"/>
            <a:ext cx="3436918" cy="2453853"/>
          </a:xfrm>
          <a:prstGeom prst="rect">
            <a:avLst/>
          </a:prstGeom>
        </p:spPr>
      </p:pic>
      <p:sp>
        <p:nvSpPr>
          <p:cNvPr id="8" name="矩形 7">
            <a:extLst>
              <a:ext uri="{FF2B5EF4-FFF2-40B4-BE49-F238E27FC236}">
                <a16:creationId xmlns:a16="http://schemas.microsoft.com/office/drawing/2014/main" id="{739FAC93-3C46-F2F0-F430-B315C57FA717}"/>
              </a:ext>
            </a:extLst>
          </p:cNvPr>
          <p:cNvSpPr/>
          <p:nvPr/>
        </p:nvSpPr>
        <p:spPr>
          <a:xfrm>
            <a:off x="5101739" y="1719588"/>
            <a:ext cx="2312767" cy="2447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8E68494-FFA6-6B6E-AEFD-92186BB6646F}"/>
              </a:ext>
            </a:extLst>
          </p:cNvPr>
          <p:cNvSpPr txBox="1"/>
          <p:nvPr/>
        </p:nvSpPr>
        <p:spPr>
          <a:xfrm>
            <a:off x="5364088" y="2211710"/>
            <a:ext cx="1368152" cy="799706"/>
          </a:xfrm>
          <a:prstGeom prst="rect">
            <a:avLst/>
          </a:prstGeom>
          <a:noFill/>
        </p:spPr>
        <p:txBody>
          <a:bodyPr wrap="square" rtlCol="0">
            <a:spAutoFit/>
          </a:bodyPr>
          <a:lstStyle/>
          <a:p>
            <a:pPr>
              <a:lnSpc>
                <a:spcPct val="120000"/>
              </a:lnSpc>
            </a:pPr>
            <a:r>
              <a:rPr lang="zh-CN" altLang="en-US" sz="2000" dirty="0">
                <a:latin typeface="微软雅黑" panose="020B0503020204020204" pitchFamily="34" charset="-122"/>
                <a:ea typeface="微软雅黑" panose="020B0503020204020204" pitchFamily="34" charset="-122"/>
              </a:rPr>
              <a:t>心理学系</a:t>
            </a:r>
            <a:endParaRPr lang="en-US" altLang="zh-CN" sz="2000" dirty="0">
              <a:latin typeface="微软雅黑" panose="020B0503020204020204" pitchFamily="34" charset="-122"/>
              <a:ea typeface="微软雅黑" panose="020B0503020204020204" pitchFamily="34" charset="-122"/>
            </a:endParaRPr>
          </a:p>
          <a:p>
            <a:pPr>
              <a:lnSpc>
                <a:spcPct val="120000"/>
              </a:lnSpc>
            </a:pPr>
            <a:r>
              <a:rPr lang="zh-CN" altLang="en-US" sz="2000" dirty="0">
                <a:latin typeface="微软雅黑" panose="020B0503020204020204" pitchFamily="34" charset="-122"/>
                <a:ea typeface="微软雅黑" panose="020B0503020204020204" pitchFamily="34" charset="-122"/>
              </a:rPr>
              <a:t>都灵大学</a:t>
            </a:r>
          </a:p>
        </p:txBody>
      </p:sp>
    </p:spTree>
    <p:extLst>
      <p:ext uri="{BB962C8B-B14F-4D97-AF65-F5344CB8AC3E}">
        <p14:creationId xmlns:p14="http://schemas.microsoft.com/office/powerpoint/2010/main" val="3874650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336375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Conclusions</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F02B88E6-787C-0977-3987-6B256F8C3A3B}"/>
              </a:ext>
            </a:extLst>
          </p:cNvPr>
          <p:cNvSpPr txBox="1"/>
          <p:nvPr/>
        </p:nvSpPr>
        <p:spPr>
          <a:xfrm>
            <a:off x="323528" y="1315095"/>
            <a:ext cx="8640960" cy="2781915"/>
          </a:xfrm>
          <a:prstGeom prst="rect">
            <a:avLst/>
          </a:prstGeom>
          <a:noFill/>
        </p:spPr>
        <p:txBody>
          <a:bodyPr wrap="square" rtlCol="0">
            <a:spAutoFit/>
          </a:bodyPr>
          <a:lstStyle/>
          <a:p>
            <a:pPr>
              <a:lnSpc>
                <a:spcPct val="110000"/>
              </a:lnSpc>
            </a:pPr>
            <a:r>
              <a:rPr lang="zh-CN" altLang="en-US" sz="1600" dirty="0">
                <a:latin typeface="微软雅黑" panose="020B0503020204020204" pitchFamily="34" charset="-122"/>
                <a:ea typeface="微软雅黑" panose="020B0503020204020204" pitchFamily="34" charset="-122"/>
              </a:rPr>
              <a:t>社交媒体中的</a:t>
            </a:r>
            <a:r>
              <a:rPr lang="zh-CN" altLang="en-US" sz="1600" dirty="0">
                <a:solidFill>
                  <a:schemeClr val="accent4"/>
                </a:solidFill>
                <a:latin typeface="微软雅黑" panose="020B0503020204020204" pitchFamily="34" charset="-122"/>
                <a:ea typeface="微软雅黑" panose="020B0503020204020204" pitchFamily="34" charset="-122"/>
              </a:rPr>
              <a:t>数字中介行为记录可以用于研究和预测理论上较远的心理社会特征</a:t>
            </a:r>
            <a:r>
              <a:rPr lang="zh-CN" altLang="en-US" sz="1600" dirty="0">
                <a:latin typeface="微软雅黑" panose="020B0503020204020204" pitchFamily="34" charset="-122"/>
                <a:ea typeface="微软雅黑" panose="020B0503020204020204" pitchFamily="34" charset="-122"/>
              </a:rPr>
              <a:t>，具有相当的准确性，鉴于社交媒体上内容共享从文本到照片和视频的转变，</a:t>
            </a:r>
            <a:r>
              <a:rPr lang="zh-CN" altLang="en-US" sz="1600" dirty="0">
                <a:solidFill>
                  <a:schemeClr val="accent4"/>
                </a:solidFill>
                <a:latin typeface="微软雅黑" panose="020B0503020204020204" pitchFamily="34" charset="-122"/>
                <a:ea typeface="微软雅黑" panose="020B0503020204020204" pitchFamily="34" charset="-122"/>
              </a:rPr>
              <a:t>预计未来的准确性会提高</a:t>
            </a:r>
            <a:r>
              <a:rPr lang="zh-CN" altLang="en-US" sz="1600" dirty="0">
                <a:latin typeface="微软雅黑" panose="020B0503020204020204" pitchFamily="34" charset="-122"/>
                <a:ea typeface="微软雅黑" panose="020B0503020204020204" pitchFamily="34" charset="-122"/>
              </a:rPr>
              <a:t>，反过来将</a:t>
            </a:r>
            <a:r>
              <a:rPr lang="zh-CN" altLang="en-US" sz="1600" dirty="0">
                <a:solidFill>
                  <a:schemeClr val="accent4"/>
                </a:solidFill>
                <a:latin typeface="微软雅黑" panose="020B0503020204020204" pitchFamily="34" charset="-122"/>
                <a:ea typeface="微软雅黑" panose="020B0503020204020204" pitchFamily="34" charset="-122"/>
              </a:rPr>
              <a:t>有利于对实际网络行为与个人特征之间关系的理论反思</a:t>
            </a:r>
            <a:r>
              <a:rPr lang="zh-CN" altLang="en-US" sz="1600" dirty="0">
                <a:latin typeface="微软雅黑" panose="020B0503020204020204" pitchFamily="34" charset="-122"/>
                <a:ea typeface="微软雅黑" panose="020B0503020204020204" pitchFamily="34" charset="-122"/>
              </a:rPr>
              <a:t>。</a:t>
            </a:r>
          </a:p>
          <a:p>
            <a:pPr>
              <a:lnSpc>
                <a:spcPct val="110000"/>
              </a:lnSpc>
            </a:pPr>
            <a:endParaRPr lang="zh-CN" altLang="en-US"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本研究的结果</a:t>
            </a:r>
            <a:r>
              <a:rPr lang="zh-CN" altLang="en-US" sz="1600" dirty="0">
                <a:solidFill>
                  <a:schemeClr val="accent4"/>
                </a:solidFill>
                <a:latin typeface="微软雅黑" panose="020B0503020204020204" pitchFamily="34" charset="-122"/>
                <a:ea typeface="微软雅黑" panose="020B0503020204020204" pitchFamily="34" charset="-122"/>
              </a:rPr>
              <a:t>对开发能够对社交媒体用户的心理特征进行评估的工具有一定的启示</a:t>
            </a:r>
            <a:r>
              <a:rPr lang="zh-CN" altLang="en-US" sz="1600" dirty="0">
                <a:latin typeface="微软雅黑" panose="020B0503020204020204" pitchFamily="34" charset="-122"/>
                <a:ea typeface="微软雅黑" panose="020B0503020204020204" pitchFamily="34" charset="-122"/>
              </a:rPr>
              <a:t>，而这反过来又有利于各种目的，包括商业应用（例如，用户定制的广告和在线体验）和与健康相关的目的（例如，早期发现有抑郁症风险的个人，纵向跟踪心理健康趋势）。</a:t>
            </a:r>
          </a:p>
          <a:p>
            <a:pPr>
              <a:lnSpc>
                <a:spcPct val="110000"/>
              </a:lnSpc>
            </a:pPr>
            <a:endParaRPr lang="zh-CN" altLang="en-US" sz="1600" dirty="0">
              <a:latin typeface="微软雅黑" panose="020B0503020204020204" pitchFamily="34" charset="-122"/>
              <a:ea typeface="微软雅黑" panose="020B0503020204020204" pitchFamily="34" charset="-122"/>
            </a:endParaRPr>
          </a:p>
          <a:p>
            <a:pPr>
              <a:lnSpc>
                <a:spcPct val="110000"/>
              </a:lnSpc>
            </a:pPr>
            <a:r>
              <a:rPr lang="zh-CN" altLang="en-US" sz="1600" dirty="0">
                <a:latin typeface="微软雅黑" panose="020B0503020204020204" pitchFamily="34" charset="-122"/>
                <a:ea typeface="微软雅黑" panose="020B0503020204020204" pitchFamily="34" charset="-122"/>
              </a:rPr>
              <a:t>存在问题：有报道基于在社交媒体上无意中披露的信息来定位政治信息的可行性和有效性，或根据用户的情绪状态来投放广告。学者们应仔细考虑将这些新技术</a:t>
            </a:r>
            <a:r>
              <a:rPr lang="zh-CN" altLang="en-US" sz="1600" dirty="0">
                <a:solidFill>
                  <a:schemeClr val="accent4"/>
                </a:solidFill>
                <a:latin typeface="微软雅黑" panose="020B0503020204020204" pitchFamily="34" charset="-122"/>
                <a:ea typeface="微软雅黑" panose="020B0503020204020204" pitchFamily="34" charset="-122"/>
              </a:rPr>
              <a:t>应用于特定领域的相关风险</a:t>
            </a:r>
            <a:r>
              <a:rPr lang="zh-CN" altLang="en-US" sz="16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805034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6"/>
          <p:cNvSpPr>
            <a:spLocks noEditPoints="1"/>
          </p:cNvSpPr>
          <p:nvPr/>
        </p:nvSpPr>
        <p:spPr bwMode="auto">
          <a:xfrm>
            <a:off x="4343400" y="1158093"/>
            <a:ext cx="457200" cy="593986"/>
          </a:xfrm>
          <a:custGeom>
            <a:avLst/>
            <a:gdLst>
              <a:gd name="T0" fmla="*/ 891 w 1347"/>
              <a:gd name="T1" fmla="*/ 639 h 1750"/>
              <a:gd name="T2" fmla="*/ 673 w 1347"/>
              <a:gd name="T3" fmla="*/ 728 h 1750"/>
              <a:gd name="T4" fmla="*/ 555 w 1347"/>
              <a:gd name="T5" fmla="*/ 706 h 1750"/>
              <a:gd name="T6" fmla="*/ 456 w 1347"/>
              <a:gd name="T7" fmla="*/ 639 h 1750"/>
              <a:gd name="T8" fmla="*/ 398 w 1347"/>
              <a:gd name="T9" fmla="*/ 639 h 1750"/>
              <a:gd name="T10" fmla="*/ 397 w 1347"/>
              <a:gd name="T11" fmla="*/ 696 h 1750"/>
              <a:gd name="T12" fmla="*/ 525 w 1347"/>
              <a:gd name="T13" fmla="*/ 781 h 1750"/>
              <a:gd name="T14" fmla="*/ 673 w 1347"/>
              <a:gd name="T15" fmla="*/ 810 h 1750"/>
              <a:gd name="T16" fmla="*/ 949 w 1347"/>
              <a:gd name="T17" fmla="*/ 696 h 1750"/>
              <a:gd name="T18" fmla="*/ 949 w 1347"/>
              <a:gd name="T19" fmla="*/ 639 h 1750"/>
              <a:gd name="T20" fmla="*/ 891 w 1347"/>
              <a:gd name="T21" fmla="*/ 639 h 1750"/>
              <a:gd name="T22" fmla="*/ 987 w 1347"/>
              <a:gd name="T23" fmla="*/ 1525 h 1750"/>
              <a:gd name="T24" fmla="*/ 987 w 1347"/>
              <a:gd name="T25" fmla="*/ 1525 h 1750"/>
              <a:gd name="T26" fmla="*/ 360 w 1347"/>
              <a:gd name="T27" fmla="*/ 1525 h 1750"/>
              <a:gd name="T28" fmla="*/ 318 w 1347"/>
              <a:gd name="T29" fmla="*/ 1566 h 1750"/>
              <a:gd name="T30" fmla="*/ 360 w 1347"/>
              <a:gd name="T31" fmla="*/ 1607 h 1750"/>
              <a:gd name="T32" fmla="*/ 987 w 1347"/>
              <a:gd name="T33" fmla="*/ 1607 h 1750"/>
              <a:gd name="T34" fmla="*/ 1027 w 1347"/>
              <a:gd name="T35" fmla="*/ 1566 h 1750"/>
              <a:gd name="T36" fmla="*/ 987 w 1347"/>
              <a:gd name="T37" fmla="*/ 1525 h 1750"/>
              <a:gd name="T38" fmla="*/ 1347 w 1347"/>
              <a:gd name="T39" fmla="*/ 674 h 1750"/>
              <a:gd name="T40" fmla="*/ 1347 w 1347"/>
              <a:gd name="T41" fmla="*/ 674 h 1750"/>
              <a:gd name="T42" fmla="*/ 1149 w 1347"/>
              <a:gd name="T43" fmla="*/ 198 h 1750"/>
              <a:gd name="T44" fmla="*/ 673 w 1347"/>
              <a:gd name="T45" fmla="*/ 0 h 1750"/>
              <a:gd name="T46" fmla="*/ 197 w 1347"/>
              <a:gd name="T47" fmla="*/ 198 h 1750"/>
              <a:gd name="T48" fmla="*/ 0 w 1347"/>
              <a:gd name="T49" fmla="*/ 674 h 1750"/>
              <a:gd name="T50" fmla="*/ 86 w 1347"/>
              <a:gd name="T51" fmla="*/ 1005 h 1750"/>
              <a:gd name="T52" fmla="*/ 292 w 1347"/>
              <a:gd name="T53" fmla="*/ 1229 h 1750"/>
              <a:gd name="T54" fmla="*/ 292 w 1347"/>
              <a:gd name="T55" fmla="*/ 1418 h 1750"/>
              <a:gd name="T56" fmla="*/ 360 w 1347"/>
              <a:gd name="T57" fmla="*/ 1487 h 1750"/>
              <a:gd name="T58" fmla="*/ 987 w 1347"/>
              <a:gd name="T59" fmla="*/ 1487 h 1750"/>
              <a:gd name="T60" fmla="*/ 1055 w 1347"/>
              <a:gd name="T61" fmla="*/ 1418 h 1750"/>
              <a:gd name="T62" fmla="*/ 1055 w 1347"/>
              <a:gd name="T63" fmla="*/ 1229 h 1750"/>
              <a:gd name="T64" fmla="*/ 1260 w 1347"/>
              <a:gd name="T65" fmla="*/ 1005 h 1750"/>
              <a:gd name="T66" fmla="*/ 1347 w 1347"/>
              <a:gd name="T67" fmla="*/ 674 h 1750"/>
              <a:gd name="T68" fmla="*/ 1142 w 1347"/>
              <a:gd name="T69" fmla="*/ 938 h 1750"/>
              <a:gd name="T70" fmla="*/ 1142 w 1347"/>
              <a:gd name="T71" fmla="*/ 938 h 1750"/>
              <a:gd name="T72" fmla="*/ 1141 w 1347"/>
              <a:gd name="T73" fmla="*/ 938 h 1750"/>
              <a:gd name="T74" fmla="*/ 951 w 1347"/>
              <a:gd name="T75" fmla="*/ 1135 h 1750"/>
              <a:gd name="T76" fmla="*/ 919 w 1347"/>
              <a:gd name="T77" fmla="*/ 1193 h 1750"/>
              <a:gd name="T78" fmla="*/ 918 w 1347"/>
              <a:gd name="T79" fmla="*/ 1193 h 1750"/>
              <a:gd name="T80" fmla="*/ 918 w 1347"/>
              <a:gd name="T81" fmla="*/ 1350 h 1750"/>
              <a:gd name="T82" fmla="*/ 429 w 1347"/>
              <a:gd name="T83" fmla="*/ 1350 h 1750"/>
              <a:gd name="T84" fmla="*/ 429 w 1347"/>
              <a:gd name="T85" fmla="*/ 1193 h 1750"/>
              <a:gd name="T86" fmla="*/ 389 w 1347"/>
              <a:gd name="T87" fmla="*/ 1132 h 1750"/>
              <a:gd name="T88" fmla="*/ 205 w 1347"/>
              <a:gd name="T89" fmla="*/ 938 h 1750"/>
              <a:gd name="T90" fmla="*/ 136 w 1347"/>
              <a:gd name="T91" fmla="*/ 674 h 1750"/>
              <a:gd name="T92" fmla="*/ 294 w 1347"/>
              <a:gd name="T93" fmla="*/ 295 h 1750"/>
              <a:gd name="T94" fmla="*/ 673 w 1347"/>
              <a:gd name="T95" fmla="*/ 137 h 1750"/>
              <a:gd name="T96" fmla="*/ 1053 w 1347"/>
              <a:gd name="T97" fmla="*/ 295 h 1750"/>
              <a:gd name="T98" fmla="*/ 1210 w 1347"/>
              <a:gd name="T99" fmla="*/ 674 h 1750"/>
              <a:gd name="T100" fmla="*/ 1142 w 1347"/>
              <a:gd name="T101" fmla="*/ 938 h 1750"/>
              <a:gd name="T102" fmla="*/ 855 w 1347"/>
              <a:gd name="T103" fmla="*/ 1668 h 1750"/>
              <a:gd name="T104" fmla="*/ 855 w 1347"/>
              <a:gd name="T105" fmla="*/ 1668 h 1750"/>
              <a:gd name="T106" fmla="*/ 492 w 1347"/>
              <a:gd name="T107" fmla="*/ 1668 h 1750"/>
              <a:gd name="T108" fmla="*/ 450 w 1347"/>
              <a:gd name="T109" fmla="*/ 1709 h 1750"/>
              <a:gd name="T110" fmla="*/ 492 w 1347"/>
              <a:gd name="T111" fmla="*/ 1750 h 1750"/>
              <a:gd name="T112" fmla="*/ 855 w 1347"/>
              <a:gd name="T113" fmla="*/ 1750 h 1750"/>
              <a:gd name="T114" fmla="*/ 896 w 1347"/>
              <a:gd name="T115" fmla="*/ 1709 h 1750"/>
              <a:gd name="T116" fmla="*/ 855 w 1347"/>
              <a:gd name="T117" fmla="*/ 1668 h 1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47" h="1750">
                <a:moveTo>
                  <a:pt x="891" y="639"/>
                </a:moveTo>
                <a:cubicBezTo>
                  <a:pt x="836" y="694"/>
                  <a:pt x="758" y="728"/>
                  <a:pt x="673" y="728"/>
                </a:cubicBezTo>
                <a:cubicBezTo>
                  <a:pt x="631" y="728"/>
                  <a:pt x="591" y="720"/>
                  <a:pt x="555" y="706"/>
                </a:cubicBezTo>
                <a:cubicBezTo>
                  <a:pt x="517" y="691"/>
                  <a:pt x="484" y="667"/>
                  <a:pt x="456" y="639"/>
                </a:cubicBezTo>
                <a:cubicBezTo>
                  <a:pt x="440" y="623"/>
                  <a:pt x="413" y="623"/>
                  <a:pt x="398" y="639"/>
                </a:cubicBezTo>
                <a:cubicBezTo>
                  <a:pt x="382" y="655"/>
                  <a:pt x="382" y="681"/>
                  <a:pt x="397" y="696"/>
                </a:cubicBezTo>
                <a:cubicBezTo>
                  <a:pt x="433" y="732"/>
                  <a:pt x="477" y="761"/>
                  <a:pt x="525" y="781"/>
                </a:cubicBezTo>
                <a:cubicBezTo>
                  <a:pt x="570" y="800"/>
                  <a:pt x="621" y="810"/>
                  <a:pt x="673" y="810"/>
                </a:cubicBezTo>
                <a:cubicBezTo>
                  <a:pt x="781" y="810"/>
                  <a:pt x="878" y="767"/>
                  <a:pt x="949" y="696"/>
                </a:cubicBezTo>
                <a:cubicBezTo>
                  <a:pt x="965" y="681"/>
                  <a:pt x="965" y="655"/>
                  <a:pt x="949" y="639"/>
                </a:cubicBezTo>
                <a:cubicBezTo>
                  <a:pt x="933" y="623"/>
                  <a:pt x="907" y="623"/>
                  <a:pt x="891" y="639"/>
                </a:cubicBezTo>
                <a:close/>
                <a:moveTo>
                  <a:pt x="987" y="1525"/>
                </a:moveTo>
                <a:cubicBezTo>
                  <a:pt x="987" y="1525"/>
                  <a:pt x="987" y="1525"/>
                  <a:pt x="987" y="1525"/>
                </a:cubicBezTo>
                <a:cubicBezTo>
                  <a:pt x="360" y="1525"/>
                  <a:pt x="360" y="1525"/>
                  <a:pt x="360" y="1525"/>
                </a:cubicBezTo>
                <a:cubicBezTo>
                  <a:pt x="337" y="1525"/>
                  <a:pt x="318" y="1544"/>
                  <a:pt x="318" y="1566"/>
                </a:cubicBezTo>
                <a:cubicBezTo>
                  <a:pt x="318" y="1589"/>
                  <a:pt x="337" y="1607"/>
                  <a:pt x="360" y="1607"/>
                </a:cubicBezTo>
                <a:cubicBezTo>
                  <a:pt x="987" y="1607"/>
                  <a:pt x="987" y="1607"/>
                  <a:pt x="987" y="1607"/>
                </a:cubicBezTo>
                <a:cubicBezTo>
                  <a:pt x="1009" y="1607"/>
                  <a:pt x="1027" y="1589"/>
                  <a:pt x="1027" y="1566"/>
                </a:cubicBezTo>
                <a:cubicBezTo>
                  <a:pt x="1027" y="1544"/>
                  <a:pt x="1009" y="1525"/>
                  <a:pt x="987" y="1525"/>
                </a:cubicBezTo>
                <a:close/>
                <a:moveTo>
                  <a:pt x="1347" y="674"/>
                </a:moveTo>
                <a:cubicBezTo>
                  <a:pt x="1347" y="674"/>
                  <a:pt x="1347" y="674"/>
                  <a:pt x="1347" y="674"/>
                </a:cubicBezTo>
                <a:cubicBezTo>
                  <a:pt x="1347" y="488"/>
                  <a:pt x="1272" y="320"/>
                  <a:pt x="1149" y="198"/>
                </a:cubicBezTo>
                <a:cubicBezTo>
                  <a:pt x="1027" y="76"/>
                  <a:pt x="859" y="0"/>
                  <a:pt x="673" y="0"/>
                </a:cubicBezTo>
                <a:cubicBezTo>
                  <a:pt x="488" y="0"/>
                  <a:pt x="318" y="76"/>
                  <a:pt x="197" y="198"/>
                </a:cubicBezTo>
                <a:cubicBezTo>
                  <a:pt x="75" y="320"/>
                  <a:pt x="0" y="488"/>
                  <a:pt x="0" y="674"/>
                </a:cubicBezTo>
                <a:cubicBezTo>
                  <a:pt x="0" y="794"/>
                  <a:pt x="31" y="907"/>
                  <a:pt x="86" y="1005"/>
                </a:cubicBezTo>
                <a:cubicBezTo>
                  <a:pt x="138" y="1094"/>
                  <a:pt x="207" y="1171"/>
                  <a:pt x="292" y="1229"/>
                </a:cubicBezTo>
                <a:cubicBezTo>
                  <a:pt x="292" y="1418"/>
                  <a:pt x="292" y="1418"/>
                  <a:pt x="292" y="1418"/>
                </a:cubicBezTo>
                <a:cubicBezTo>
                  <a:pt x="292" y="1456"/>
                  <a:pt x="322" y="1487"/>
                  <a:pt x="360" y="1487"/>
                </a:cubicBezTo>
                <a:cubicBezTo>
                  <a:pt x="987" y="1487"/>
                  <a:pt x="987" y="1487"/>
                  <a:pt x="987" y="1487"/>
                </a:cubicBezTo>
                <a:cubicBezTo>
                  <a:pt x="1025" y="1487"/>
                  <a:pt x="1055" y="1456"/>
                  <a:pt x="1055" y="1418"/>
                </a:cubicBezTo>
                <a:cubicBezTo>
                  <a:pt x="1055" y="1229"/>
                  <a:pt x="1055" y="1229"/>
                  <a:pt x="1055" y="1229"/>
                </a:cubicBezTo>
                <a:cubicBezTo>
                  <a:pt x="1140" y="1171"/>
                  <a:pt x="1210" y="1094"/>
                  <a:pt x="1260" y="1005"/>
                </a:cubicBezTo>
                <a:cubicBezTo>
                  <a:pt x="1316" y="906"/>
                  <a:pt x="1347" y="794"/>
                  <a:pt x="1347" y="674"/>
                </a:cubicBezTo>
                <a:close/>
                <a:moveTo>
                  <a:pt x="1142" y="938"/>
                </a:moveTo>
                <a:cubicBezTo>
                  <a:pt x="1142" y="938"/>
                  <a:pt x="1142" y="938"/>
                  <a:pt x="1142" y="938"/>
                </a:cubicBezTo>
                <a:cubicBezTo>
                  <a:pt x="1141" y="938"/>
                  <a:pt x="1141" y="938"/>
                  <a:pt x="1141" y="938"/>
                </a:cubicBezTo>
                <a:cubicBezTo>
                  <a:pt x="1096" y="1019"/>
                  <a:pt x="1030" y="1087"/>
                  <a:pt x="951" y="1135"/>
                </a:cubicBezTo>
                <a:cubicBezTo>
                  <a:pt x="931" y="1147"/>
                  <a:pt x="919" y="1170"/>
                  <a:pt x="919" y="1193"/>
                </a:cubicBezTo>
                <a:cubicBezTo>
                  <a:pt x="918" y="1193"/>
                  <a:pt x="918" y="1193"/>
                  <a:pt x="918" y="1193"/>
                </a:cubicBezTo>
                <a:cubicBezTo>
                  <a:pt x="918" y="1350"/>
                  <a:pt x="918" y="1350"/>
                  <a:pt x="918" y="1350"/>
                </a:cubicBezTo>
                <a:cubicBezTo>
                  <a:pt x="429" y="1350"/>
                  <a:pt x="429" y="1350"/>
                  <a:pt x="429" y="1350"/>
                </a:cubicBezTo>
                <a:cubicBezTo>
                  <a:pt x="429" y="1193"/>
                  <a:pt x="429" y="1193"/>
                  <a:pt x="429" y="1193"/>
                </a:cubicBezTo>
                <a:cubicBezTo>
                  <a:pt x="429" y="1165"/>
                  <a:pt x="413" y="1142"/>
                  <a:pt x="389" y="1132"/>
                </a:cubicBezTo>
                <a:cubicBezTo>
                  <a:pt x="313" y="1083"/>
                  <a:pt x="249" y="1017"/>
                  <a:pt x="205" y="938"/>
                </a:cubicBezTo>
                <a:cubicBezTo>
                  <a:pt x="161" y="860"/>
                  <a:pt x="136" y="770"/>
                  <a:pt x="136" y="674"/>
                </a:cubicBezTo>
                <a:cubicBezTo>
                  <a:pt x="136" y="527"/>
                  <a:pt x="197" y="392"/>
                  <a:pt x="294" y="295"/>
                </a:cubicBezTo>
                <a:cubicBezTo>
                  <a:pt x="390" y="197"/>
                  <a:pt x="526" y="137"/>
                  <a:pt x="673" y="137"/>
                </a:cubicBezTo>
                <a:cubicBezTo>
                  <a:pt x="821" y="137"/>
                  <a:pt x="956" y="197"/>
                  <a:pt x="1053" y="295"/>
                </a:cubicBezTo>
                <a:cubicBezTo>
                  <a:pt x="1150" y="392"/>
                  <a:pt x="1210" y="527"/>
                  <a:pt x="1210" y="674"/>
                </a:cubicBezTo>
                <a:cubicBezTo>
                  <a:pt x="1210" y="771"/>
                  <a:pt x="1186" y="861"/>
                  <a:pt x="1142" y="938"/>
                </a:cubicBezTo>
                <a:close/>
                <a:moveTo>
                  <a:pt x="855" y="1668"/>
                </a:moveTo>
                <a:cubicBezTo>
                  <a:pt x="855" y="1668"/>
                  <a:pt x="855" y="1668"/>
                  <a:pt x="855" y="1668"/>
                </a:cubicBezTo>
                <a:cubicBezTo>
                  <a:pt x="492" y="1668"/>
                  <a:pt x="492" y="1668"/>
                  <a:pt x="492" y="1668"/>
                </a:cubicBezTo>
                <a:cubicBezTo>
                  <a:pt x="469" y="1668"/>
                  <a:pt x="450" y="1686"/>
                  <a:pt x="450" y="1709"/>
                </a:cubicBezTo>
                <a:cubicBezTo>
                  <a:pt x="450" y="1731"/>
                  <a:pt x="469" y="1750"/>
                  <a:pt x="492" y="1750"/>
                </a:cubicBezTo>
                <a:cubicBezTo>
                  <a:pt x="855" y="1750"/>
                  <a:pt x="855" y="1750"/>
                  <a:pt x="855" y="1750"/>
                </a:cubicBezTo>
                <a:cubicBezTo>
                  <a:pt x="877" y="1750"/>
                  <a:pt x="896" y="1731"/>
                  <a:pt x="896" y="1709"/>
                </a:cubicBezTo>
                <a:cubicBezTo>
                  <a:pt x="896" y="1686"/>
                  <a:pt x="877" y="1668"/>
                  <a:pt x="855" y="1668"/>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22" name="TextBox 21"/>
          <p:cNvSpPr txBox="1"/>
          <p:nvPr/>
        </p:nvSpPr>
        <p:spPr>
          <a:xfrm>
            <a:off x="1475656" y="2211710"/>
            <a:ext cx="6192688" cy="707886"/>
          </a:xfrm>
          <a:prstGeom prst="rect">
            <a:avLst/>
          </a:prstGeom>
          <a:noFill/>
        </p:spPr>
        <p:txBody>
          <a:bodyPr wrap="square" rtlCol="0">
            <a:spAutoFit/>
          </a:bodyPr>
          <a:lstStyle/>
          <a:p>
            <a:pPr algn="dist">
              <a:buFont typeface="Arial" pitchFamily="34" charset="0"/>
              <a:buNone/>
            </a:pPr>
            <a:r>
              <a:rPr lang="en-US" altLang="zh-CN" sz="4000" dirty="0">
                <a:solidFill>
                  <a:schemeClr val="bg1">
                    <a:lumMod val="50000"/>
                  </a:schemeClr>
                </a:solidFill>
              </a:rPr>
              <a:t>TAHNK YOU FOR WATCHING</a:t>
            </a:r>
            <a:endParaRPr lang="zh-CN" altLang="en-US" sz="4000" dirty="0">
              <a:solidFill>
                <a:schemeClr val="bg1">
                  <a:lumMod val="50000"/>
                </a:schemeClr>
              </a:solidFill>
            </a:endParaRPr>
          </a:p>
        </p:txBody>
      </p:sp>
      <p:grpSp>
        <p:nvGrpSpPr>
          <p:cNvPr id="21" name="组合 20"/>
          <p:cNvGrpSpPr/>
          <p:nvPr/>
        </p:nvGrpSpPr>
        <p:grpSpPr>
          <a:xfrm>
            <a:off x="0" y="3093808"/>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rot="5400000">
            <a:off x="-1173373" y="2552647"/>
            <a:ext cx="5143500" cy="45719"/>
            <a:chOff x="2190216" y="0"/>
            <a:chExt cx="4752528"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2051720" y="1933830"/>
            <a:ext cx="1478280" cy="769441"/>
          </a:xfrm>
          <a:prstGeom prst="rect">
            <a:avLst/>
          </a:prstGeom>
          <a:noFill/>
        </p:spPr>
        <p:txBody>
          <a:bodyPr wrap="square" rtlCol="0">
            <a:spAutoFit/>
          </a:bodyPr>
          <a:lstStyle/>
          <a:p>
            <a:pPr algn="ctr"/>
            <a:r>
              <a:rPr lang="zh-CN" altLang="en-US" sz="2800" b="1" dirty="0">
                <a:ln w="6350">
                  <a:noFill/>
                </a:ln>
                <a:solidFill>
                  <a:schemeClr val="accent1"/>
                </a:solidFill>
                <a:latin typeface="Impact" pitchFamily="34" charset="0"/>
                <a:ea typeface="微软雅黑" pitchFamily="34" charset="-122"/>
              </a:rPr>
              <a:t>目  录</a:t>
            </a:r>
            <a:endParaRPr lang="en-US" altLang="zh-CN" sz="2800" b="1" dirty="0">
              <a:ln w="6350">
                <a:noFill/>
              </a:ln>
              <a:solidFill>
                <a:schemeClr val="accent1"/>
              </a:solidFill>
              <a:latin typeface="Impact" pitchFamily="34" charset="0"/>
              <a:ea typeface="微软雅黑" pitchFamily="34" charset="-122"/>
            </a:endParaRPr>
          </a:p>
          <a:p>
            <a:pPr algn="ctr"/>
            <a:r>
              <a:rPr lang="en-US" altLang="zh-CN" sz="1600" dirty="0">
                <a:ln w="6350">
                  <a:noFill/>
                </a:ln>
                <a:solidFill>
                  <a:schemeClr val="tx1">
                    <a:lumMod val="50000"/>
                    <a:lumOff val="50000"/>
                  </a:schemeClr>
                </a:solidFill>
                <a:latin typeface="Arial" pitchFamily="34" charset="0"/>
                <a:ea typeface="微软雅黑" pitchFamily="34" charset="-122"/>
                <a:cs typeface="Arial" pitchFamily="34" charset="0"/>
              </a:rPr>
              <a:t>CONTENTS</a:t>
            </a:r>
            <a:endParaRPr lang="zh-CN" altLang="en-US" sz="1600" dirty="0">
              <a:ln w="6350">
                <a:noFill/>
              </a:ln>
              <a:solidFill>
                <a:schemeClr val="tx1">
                  <a:lumMod val="50000"/>
                  <a:lumOff val="50000"/>
                </a:schemeClr>
              </a:solidFill>
              <a:latin typeface="Arial" pitchFamily="34" charset="0"/>
              <a:ea typeface="微软雅黑" pitchFamily="34" charset="-122"/>
              <a:cs typeface="Arial" pitchFamily="34" charset="0"/>
            </a:endParaRPr>
          </a:p>
        </p:txBody>
      </p:sp>
      <p:grpSp>
        <p:nvGrpSpPr>
          <p:cNvPr id="8" name="组合 7">
            <a:extLst>
              <a:ext uri="{FF2B5EF4-FFF2-40B4-BE49-F238E27FC236}">
                <a16:creationId xmlns:a16="http://schemas.microsoft.com/office/drawing/2014/main" id="{4038F81F-2251-29AD-F6EF-4CDF05CFCF68}"/>
              </a:ext>
            </a:extLst>
          </p:cNvPr>
          <p:cNvGrpSpPr/>
          <p:nvPr/>
        </p:nvGrpSpPr>
        <p:grpSpPr>
          <a:xfrm>
            <a:off x="597196" y="292519"/>
            <a:ext cx="1299666" cy="1359061"/>
            <a:chOff x="1112839" y="1797719"/>
            <a:chExt cx="2344736" cy="2451891"/>
          </a:xfrm>
        </p:grpSpPr>
        <p:grpSp>
          <p:nvGrpSpPr>
            <p:cNvPr id="44" name="组合 43">
              <a:extLst>
                <a:ext uri="{FF2B5EF4-FFF2-40B4-BE49-F238E27FC236}">
                  <a16:creationId xmlns:a16="http://schemas.microsoft.com/office/drawing/2014/main" id="{7DDD47A5-CC8A-CB13-D83C-35BB784504CD}"/>
                </a:ext>
              </a:extLst>
            </p:cNvPr>
            <p:cNvGrpSpPr/>
            <p:nvPr/>
          </p:nvGrpSpPr>
          <p:grpSpPr>
            <a:xfrm>
              <a:off x="1508125" y="1981926"/>
              <a:ext cx="1949450" cy="1951640"/>
              <a:chOff x="1903413" y="1601788"/>
              <a:chExt cx="1949450" cy="1951038"/>
            </a:xfrm>
          </p:grpSpPr>
          <p:sp>
            <p:nvSpPr>
              <p:cNvPr id="45" name="Oval 6">
                <a:extLst>
                  <a:ext uri="{FF2B5EF4-FFF2-40B4-BE49-F238E27FC236}">
                    <a16:creationId xmlns:a16="http://schemas.microsoft.com/office/drawing/2014/main" id="{065CF465-2E26-75A0-A08B-CD04FD48213D}"/>
                  </a:ext>
                </a:extLst>
              </p:cNvPr>
              <p:cNvSpPr>
                <a:spLocks noChangeArrowheads="1"/>
              </p:cNvSpPr>
              <p:nvPr/>
            </p:nvSpPr>
            <p:spPr bwMode="auto">
              <a:xfrm>
                <a:off x="1911350" y="1611313"/>
                <a:ext cx="1931987" cy="193198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Oval 7">
                <a:extLst>
                  <a:ext uri="{FF2B5EF4-FFF2-40B4-BE49-F238E27FC236}">
                    <a16:creationId xmlns:a16="http://schemas.microsoft.com/office/drawing/2014/main" id="{D5DF053A-04E9-D273-736A-B0647B067A07}"/>
                  </a:ext>
                </a:extLst>
              </p:cNvPr>
              <p:cNvSpPr>
                <a:spLocks noChangeArrowheads="1"/>
              </p:cNvSpPr>
              <p:nvPr/>
            </p:nvSpPr>
            <p:spPr bwMode="auto">
              <a:xfrm>
                <a:off x="2730500" y="2430463"/>
                <a:ext cx="295275" cy="295275"/>
              </a:xfrm>
              <a:prstGeom prst="ellipse">
                <a:avLst/>
              </a:prstGeom>
              <a:solidFill>
                <a:schemeClr val="accent4"/>
              </a:solidFill>
              <a:ln>
                <a:noFill/>
              </a:ln>
            </p:spPr>
            <p:txBody>
              <a:bodyPr vert="horz" wrap="square" lIns="91440" tIns="45720" rIns="91440" bIns="45720" numCol="1" anchor="t" anchorCtr="0" compatLnSpc="1"/>
              <a:lstStyle/>
              <a:p>
                <a:endParaRPr lang="zh-CN" altLang="en-US"/>
              </a:p>
            </p:txBody>
          </p:sp>
          <p:sp>
            <p:nvSpPr>
              <p:cNvPr id="47" name="Freeform 8">
                <a:extLst>
                  <a:ext uri="{FF2B5EF4-FFF2-40B4-BE49-F238E27FC236}">
                    <a16:creationId xmlns:a16="http://schemas.microsoft.com/office/drawing/2014/main" id="{ED39F791-0FDC-0058-B2EA-20EE5FDF2748}"/>
                  </a:ext>
                </a:extLst>
              </p:cNvPr>
              <p:cNvSpPr>
                <a:spLocks noEditPoints="1"/>
              </p:cNvSpPr>
              <p:nvPr/>
            </p:nvSpPr>
            <p:spPr bwMode="auto">
              <a:xfrm>
                <a:off x="1903413" y="1601788"/>
                <a:ext cx="1949450" cy="1951038"/>
              </a:xfrm>
              <a:custGeom>
                <a:avLst/>
                <a:gdLst>
                  <a:gd name="T0" fmla="*/ 660 w 1320"/>
                  <a:gd name="T1" fmla="*/ 0 h 1320"/>
                  <a:gd name="T2" fmla="*/ 0 w 1320"/>
                  <a:gd name="T3" fmla="*/ 660 h 1320"/>
                  <a:gd name="T4" fmla="*/ 660 w 1320"/>
                  <a:gd name="T5" fmla="*/ 1320 h 1320"/>
                  <a:gd name="T6" fmla="*/ 1320 w 1320"/>
                  <a:gd name="T7" fmla="*/ 660 h 1320"/>
                  <a:gd name="T8" fmla="*/ 660 w 1320"/>
                  <a:gd name="T9" fmla="*/ 0 h 1320"/>
                  <a:gd name="T10" fmla="*/ 660 w 1320"/>
                  <a:gd name="T11" fmla="*/ 1224 h 1320"/>
                  <a:gd name="T12" fmla="*/ 96 w 1320"/>
                  <a:gd name="T13" fmla="*/ 660 h 1320"/>
                  <a:gd name="T14" fmla="*/ 660 w 1320"/>
                  <a:gd name="T15" fmla="*/ 96 h 1320"/>
                  <a:gd name="T16" fmla="*/ 1224 w 1320"/>
                  <a:gd name="T17" fmla="*/ 660 h 1320"/>
                  <a:gd name="T18" fmla="*/ 660 w 1320"/>
                  <a:gd name="T19" fmla="*/ 122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20" h="1320">
                    <a:moveTo>
                      <a:pt x="660" y="0"/>
                    </a:moveTo>
                    <a:cubicBezTo>
                      <a:pt x="295" y="0"/>
                      <a:pt x="0" y="296"/>
                      <a:pt x="0" y="660"/>
                    </a:cubicBezTo>
                    <a:cubicBezTo>
                      <a:pt x="0" y="1025"/>
                      <a:pt x="295" y="1320"/>
                      <a:pt x="660" y="1320"/>
                    </a:cubicBezTo>
                    <a:cubicBezTo>
                      <a:pt x="1025" y="1320"/>
                      <a:pt x="1320" y="1025"/>
                      <a:pt x="1320" y="660"/>
                    </a:cubicBezTo>
                    <a:cubicBezTo>
                      <a:pt x="1320" y="296"/>
                      <a:pt x="1025" y="0"/>
                      <a:pt x="660" y="0"/>
                    </a:cubicBezTo>
                    <a:close/>
                    <a:moveTo>
                      <a:pt x="660" y="1224"/>
                    </a:moveTo>
                    <a:cubicBezTo>
                      <a:pt x="349" y="1224"/>
                      <a:pt x="96" y="972"/>
                      <a:pt x="96" y="660"/>
                    </a:cubicBezTo>
                    <a:cubicBezTo>
                      <a:pt x="96" y="349"/>
                      <a:pt x="349" y="96"/>
                      <a:pt x="660" y="96"/>
                    </a:cubicBezTo>
                    <a:cubicBezTo>
                      <a:pt x="971" y="96"/>
                      <a:pt x="1224" y="349"/>
                      <a:pt x="1224" y="660"/>
                    </a:cubicBezTo>
                    <a:cubicBezTo>
                      <a:pt x="1224" y="972"/>
                      <a:pt x="971" y="1224"/>
                      <a:pt x="660" y="122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8" name="Freeform 9">
                <a:extLst>
                  <a:ext uri="{FF2B5EF4-FFF2-40B4-BE49-F238E27FC236}">
                    <a16:creationId xmlns:a16="http://schemas.microsoft.com/office/drawing/2014/main" id="{A9DE2000-DC16-B8FC-920E-78335862449A}"/>
                  </a:ext>
                </a:extLst>
              </p:cNvPr>
              <p:cNvSpPr>
                <a:spLocks noEditPoints="1"/>
              </p:cNvSpPr>
              <p:nvPr/>
            </p:nvSpPr>
            <p:spPr bwMode="auto">
              <a:xfrm>
                <a:off x="2181225" y="1882776"/>
                <a:ext cx="1392237" cy="1390650"/>
              </a:xfrm>
              <a:custGeom>
                <a:avLst/>
                <a:gdLst>
                  <a:gd name="T0" fmla="*/ 471 w 942"/>
                  <a:gd name="T1" fmla="*/ 0 h 941"/>
                  <a:gd name="T2" fmla="*/ 0 w 942"/>
                  <a:gd name="T3" fmla="*/ 470 h 941"/>
                  <a:gd name="T4" fmla="*/ 471 w 942"/>
                  <a:gd name="T5" fmla="*/ 941 h 941"/>
                  <a:gd name="T6" fmla="*/ 942 w 942"/>
                  <a:gd name="T7" fmla="*/ 470 h 941"/>
                  <a:gd name="T8" fmla="*/ 471 w 942"/>
                  <a:gd name="T9" fmla="*/ 0 h 941"/>
                  <a:gd name="T10" fmla="*/ 471 w 942"/>
                  <a:gd name="T11" fmla="*/ 854 h 941"/>
                  <a:gd name="T12" fmla="*/ 87 w 942"/>
                  <a:gd name="T13" fmla="*/ 470 h 941"/>
                  <a:gd name="T14" fmla="*/ 471 w 942"/>
                  <a:gd name="T15" fmla="*/ 86 h 941"/>
                  <a:gd name="T16" fmla="*/ 855 w 942"/>
                  <a:gd name="T17" fmla="*/ 470 h 941"/>
                  <a:gd name="T18" fmla="*/ 471 w 942"/>
                  <a:gd name="T19" fmla="*/ 854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42" h="941">
                    <a:moveTo>
                      <a:pt x="471" y="0"/>
                    </a:moveTo>
                    <a:cubicBezTo>
                      <a:pt x="211" y="0"/>
                      <a:pt x="0" y="210"/>
                      <a:pt x="0" y="470"/>
                    </a:cubicBezTo>
                    <a:cubicBezTo>
                      <a:pt x="0" y="730"/>
                      <a:pt x="211" y="941"/>
                      <a:pt x="471" y="941"/>
                    </a:cubicBezTo>
                    <a:cubicBezTo>
                      <a:pt x="731" y="941"/>
                      <a:pt x="942" y="730"/>
                      <a:pt x="942" y="470"/>
                    </a:cubicBezTo>
                    <a:cubicBezTo>
                      <a:pt x="942" y="210"/>
                      <a:pt x="731" y="0"/>
                      <a:pt x="471" y="0"/>
                    </a:cubicBezTo>
                    <a:close/>
                    <a:moveTo>
                      <a:pt x="471" y="854"/>
                    </a:moveTo>
                    <a:cubicBezTo>
                      <a:pt x="259" y="854"/>
                      <a:pt x="87" y="682"/>
                      <a:pt x="87" y="470"/>
                    </a:cubicBezTo>
                    <a:cubicBezTo>
                      <a:pt x="87" y="258"/>
                      <a:pt x="259" y="86"/>
                      <a:pt x="471" y="86"/>
                    </a:cubicBezTo>
                    <a:cubicBezTo>
                      <a:pt x="683" y="86"/>
                      <a:pt x="855" y="258"/>
                      <a:pt x="855" y="470"/>
                    </a:cubicBezTo>
                    <a:cubicBezTo>
                      <a:pt x="855" y="682"/>
                      <a:pt x="683" y="854"/>
                      <a:pt x="471" y="85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
            <p:nvSpPr>
              <p:cNvPr id="49" name="Freeform 10">
                <a:extLst>
                  <a:ext uri="{FF2B5EF4-FFF2-40B4-BE49-F238E27FC236}">
                    <a16:creationId xmlns:a16="http://schemas.microsoft.com/office/drawing/2014/main" id="{67490769-A67E-AF0F-1455-E72E8FF46F3C}"/>
                  </a:ext>
                </a:extLst>
              </p:cNvPr>
              <p:cNvSpPr>
                <a:spLocks noEditPoints="1"/>
              </p:cNvSpPr>
              <p:nvPr/>
            </p:nvSpPr>
            <p:spPr bwMode="auto">
              <a:xfrm>
                <a:off x="2468563" y="2168526"/>
                <a:ext cx="819150" cy="819150"/>
              </a:xfrm>
              <a:custGeom>
                <a:avLst/>
                <a:gdLst>
                  <a:gd name="T0" fmla="*/ 277 w 554"/>
                  <a:gd name="T1" fmla="*/ 0 h 555"/>
                  <a:gd name="T2" fmla="*/ 0 w 554"/>
                  <a:gd name="T3" fmla="*/ 277 h 555"/>
                  <a:gd name="T4" fmla="*/ 277 w 554"/>
                  <a:gd name="T5" fmla="*/ 555 h 555"/>
                  <a:gd name="T6" fmla="*/ 554 w 554"/>
                  <a:gd name="T7" fmla="*/ 277 h 555"/>
                  <a:gd name="T8" fmla="*/ 277 w 554"/>
                  <a:gd name="T9" fmla="*/ 0 h 555"/>
                  <a:gd name="T10" fmla="*/ 277 w 554"/>
                  <a:gd name="T11" fmla="*/ 464 h 555"/>
                  <a:gd name="T12" fmla="*/ 90 w 554"/>
                  <a:gd name="T13" fmla="*/ 277 h 555"/>
                  <a:gd name="T14" fmla="*/ 277 w 554"/>
                  <a:gd name="T15" fmla="*/ 91 h 555"/>
                  <a:gd name="T16" fmla="*/ 464 w 554"/>
                  <a:gd name="T17" fmla="*/ 277 h 555"/>
                  <a:gd name="T18" fmla="*/ 277 w 554"/>
                  <a:gd name="T19" fmla="*/ 464 h 5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4" h="555">
                    <a:moveTo>
                      <a:pt x="277" y="0"/>
                    </a:moveTo>
                    <a:cubicBezTo>
                      <a:pt x="124" y="0"/>
                      <a:pt x="0" y="124"/>
                      <a:pt x="0" y="277"/>
                    </a:cubicBezTo>
                    <a:cubicBezTo>
                      <a:pt x="0" y="430"/>
                      <a:pt x="124" y="555"/>
                      <a:pt x="277" y="555"/>
                    </a:cubicBezTo>
                    <a:cubicBezTo>
                      <a:pt x="430" y="555"/>
                      <a:pt x="554" y="430"/>
                      <a:pt x="554" y="277"/>
                    </a:cubicBezTo>
                    <a:cubicBezTo>
                      <a:pt x="554" y="124"/>
                      <a:pt x="430" y="0"/>
                      <a:pt x="277" y="0"/>
                    </a:cubicBezTo>
                    <a:close/>
                    <a:moveTo>
                      <a:pt x="277" y="464"/>
                    </a:moveTo>
                    <a:cubicBezTo>
                      <a:pt x="174" y="464"/>
                      <a:pt x="90" y="380"/>
                      <a:pt x="90" y="277"/>
                    </a:cubicBezTo>
                    <a:cubicBezTo>
                      <a:pt x="90" y="174"/>
                      <a:pt x="174" y="91"/>
                      <a:pt x="277" y="91"/>
                    </a:cubicBezTo>
                    <a:cubicBezTo>
                      <a:pt x="380" y="91"/>
                      <a:pt x="464" y="174"/>
                      <a:pt x="464" y="277"/>
                    </a:cubicBezTo>
                    <a:cubicBezTo>
                      <a:pt x="464" y="380"/>
                      <a:pt x="380" y="464"/>
                      <a:pt x="277" y="464"/>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grpSp>
          <p:nvGrpSpPr>
            <p:cNvPr id="50" name="组合 49">
              <a:extLst>
                <a:ext uri="{FF2B5EF4-FFF2-40B4-BE49-F238E27FC236}">
                  <a16:creationId xmlns:a16="http://schemas.microsoft.com/office/drawing/2014/main" id="{B82777C5-798A-071D-96BD-DCE1255FEA42}"/>
                </a:ext>
              </a:extLst>
            </p:cNvPr>
            <p:cNvGrpSpPr/>
            <p:nvPr/>
          </p:nvGrpSpPr>
          <p:grpSpPr>
            <a:xfrm>
              <a:off x="1112839" y="1797719"/>
              <a:ext cx="1373187" cy="1160821"/>
              <a:chOff x="1508126" y="1417638"/>
              <a:chExt cx="1373187" cy="1160463"/>
            </a:xfrm>
          </p:grpSpPr>
          <p:sp>
            <p:nvSpPr>
              <p:cNvPr id="51" name="Freeform 11">
                <a:extLst>
                  <a:ext uri="{FF2B5EF4-FFF2-40B4-BE49-F238E27FC236}">
                    <a16:creationId xmlns:a16="http://schemas.microsoft.com/office/drawing/2014/main" id="{42C37A3A-E21F-BD66-36A0-F30CF1233302}"/>
                  </a:ext>
                </a:extLst>
              </p:cNvPr>
              <p:cNvSpPr/>
              <p:nvPr/>
            </p:nvSpPr>
            <p:spPr bwMode="auto">
              <a:xfrm>
                <a:off x="1508126" y="1636713"/>
                <a:ext cx="444500" cy="239713"/>
              </a:xfrm>
              <a:custGeom>
                <a:avLst/>
                <a:gdLst>
                  <a:gd name="T0" fmla="*/ 280 w 280"/>
                  <a:gd name="T1" fmla="*/ 117 h 151"/>
                  <a:gd name="T2" fmla="*/ 146 w 280"/>
                  <a:gd name="T3" fmla="*/ 151 h 151"/>
                  <a:gd name="T4" fmla="*/ 0 w 280"/>
                  <a:gd name="T5" fmla="*/ 33 h 151"/>
                  <a:gd name="T6" fmla="*/ 134 w 280"/>
                  <a:gd name="T7" fmla="*/ 0 h 151"/>
                  <a:gd name="T8" fmla="*/ 280 w 280"/>
                  <a:gd name="T9" fmla="*/ 117 h 151"/>
                </a:gdLst>
                <a:ahLst/>
                <a:cxnLst>
                  <a:cxn ang="0">
                    <a:pos x="T0" y="T1"/>
                  </a:cxn>
                  <a:cxn ang="0">
                    <a:pos x="T2" y="T3"/>
                  </a:cxn>
                  <a:cxn ang="0">
                    <a:pos x="T4" y="T5"/>
                  </a:cxn>
                  <a:cxn ang="0">
                    <a:pos x="T6" y="T7"/>
                  </a:cxn>
                  <a:cxn ang="0">
                    <a:pos x="T8" y="T9"/>
                  </a:cxn>
                </a:cxnLst>
                <a:rect l="0" t="0" r="r" b="b"/>
                <a:pathLst>
                  <a:path w="280" h="151">
                    <a:moveTo>
                      <a:pt x="280" y="117"/>
                    </a:moveTo>
                    <a:lnTo>
                      <a:pt x="146" y="151"/>
                    </a:lnTo>
                    <a:lnTo>
                      <a:pt x="0" y="33"/>
                    </a:lnTo>
                    <a:lnTo>
                      <a:pt x="134" y="0"/>
                    </a:lnTo>
                    <a:lnTo>
                      <a:pt x="280" y="117"/>
                    </a:lnTo>
                    <a:close/>
                  </a:path>
                </a:pathLst>
              </a:custGeom>
              <a:solidFill>
                <a:schemeClr val="accent2"/>
              </a:solidFill>
              <a:ln>
                <a:noFill/>
              </a:ln>
            </p:spPr>
            <p:txBody>
              <a:bodyPr vert="horz" wrap="square" lIns="91440" tIns="45720" rIns="91440" bIns="45720" numCol="1" anchor="t" anchorCtr="0" compatLnSpc="1"/>
              <a:lstStyle/>
              <a:p>
                <a:endParaRPr lang="zh-CN" altLang="en-US"/>
              </a:p>
            </p:txBody>
          </p:sp>
          <p:sp>
            <p:nvSpPr>
              <p:cNvPr id="52" name="Freeform 12">
                <a:extLst>
                  <a:ext uri="{FF2B5EF4-FFF2-40B4-BE49-F238E27FC236}">
                    <a16:creationId xmlns:a16="http://schemas.microsoft.com/office/drawing/2014/main" id="{7F3B9CD3-7947-7808-A25D-6E96798194B6}"/>
                  </a:ext>
                </a:extLst>
              </p:cNvPr>
              <p:cNvSpPr/>
              <p:nvPr/>
            </p:nvSpPr>
            <p:spPr bwMode="auto">
              <a:xfrm>
                <a:off x="1720850" y="1417638"/>
                <a:ext cx="238125" cy="404813"/>
              </a:xfrm>
              <a:custGeom>
                <a:avLst/>
                <a:gdLst>
                  <a:gd name="T0" fmla="*/ 146 w 150"/>
                  <a:gd name="T1" fmla="*/ 255 h 255"/>
                  <a:gd name="T2" fmla="*/ 150 w 150"/>
                  <a:gd name="T3" fmla="*/ 117 h 255"/>
                  <a:gd name="T4" fmla="*/ 4 w 150"/>
                  <a:gd name="T5" fmla="*/ 0 h 255"/>
                  <a:gd name="T6" fmla="*/ 0 w 150"/>
                  <a:gd name="T7" fmla="*/ 138 h 255"/>
                  <a:gd name="T8" fmla="*/ 146 w 150"/>
                  <a:gd name="T9" fmla="*/ 255 h 255"/>
                </a:gdLst>
                <a:ahLst/>
                <a:cxnLst>
                  <a:cxn ang="0">
                    <a:pos x="T0" y="T1"/>
                  </a:cxn>
                  <a:cxn ang="0">
                    <a:pos x="T2" y="T3"/>
                  </a:cxn>
                  <a:cxn ang="0">
                    <a:pos x="T4" y="T5"/>
                  </a:cxn>
                  <a:cxn ang="0">
                    <a:pos x="T6" y="T7"/>
                  </a:cxn>
                  <a:cxn ang="0">
                    <a:pos x="T8" y="T9"/>
                  </a:cxn>
                </a:cxnLst>
                <a:rect l="0" t="0" r="r" b="b"/>
                <a:pathLst>
                  <a:path w="150" h="255">
                    <a:moveTo>
                      <a:pt x="146" y="255"/>
                    </a:moveTo>
                    <a:lnTo>
                      <a:pt x="150" y="117"/>
                    </a:lnTo>
                    <a:lnTo>
                      <a:pt x="4" y="0"/>
                    </a:lnTo>
                    <a:lnTo>
                      <a:pt x="0" y="138"/>
                    </a:lnTo>
                    <a:lnTo>
                      <a:pt x="146" y="255"/>
                    </a:lnTo>
                    <a:close/>
                  </a:path>
                </a:pathLst>
              </a:custGeom>
              <a:solidFill>
                <a:schemeClr val="accent2">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3">
                <a:extLst>
                  <a:ext uri="{FF2B5EF4-FFF2-40B4-BE49-F238E27FC236}">
                    <a16:creationId xmlns:a16="http://schemas.microsoft.com/office/drawing/2014/main" id="{77018BA8-549F-1A40-C998-93B211E67CAE}"/>
                  </a:ext>
                </a:extLst>
              </p:cNvPr>
              <p:cNvSpPr/>
              <p:nvPr/>
            </p:nvSpPr>
            <p:spPr bwMode="auto">
              <a:xfrm>
                <a:off x="1660525" y="1577976"/>
                <a:ext cx="1174750" cy="965200"/>
              </a:xfrm>
              <a:custGeom>
                <a:avLst/>
                <a:gdLst>
                  <a:gd name="T0" fmla="*/ 772 w 795"/>
                  <a:gd name="T1" fmla="*/ 654 h 654"/>
                  <a:gd name="T2" fmla="*/ 759 w 795"/>
                  <a:gd name="T3" fmla="*/ 649 h 654"/>
                  <a:gd name="T4" fmla="*/ 10 w 795"/>
                  <a:gd name="T5" fmla="*/ 39 h 654"/>
                  <a:gd name="T6" fmla="*/ 7 w 795"/>
                  <a:gd name="T7" fmla="*/ 10 h 654"/>
                  <a:gd name="T8" fmla="*/ 36 w 795"/>
                  <a:gd name="T9" fmla="*/ 8 h 654"/>
                  <a:gd name="T10" fmla="*/ 785 w 795"/>
                  <a:gd name="T11" fmla="*/ 618 h 654"/>
                  <a:gd name="T12" fmla="*/ 788 w 795"/>
                  <a:gd name="T13" fmla="*/ 646 h 654"/>
                  <a:gd name="T14" fmla="*/ 772 w 795"/>
                  <a:gd name="T15" fmla="*/ 654 h 6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95" h="654">
                    <a:moveTo>
                      <a:pt x="772" y="654"/>
                    </a:moveTo>
                    <a:cubicBezTo>
                      <a:pt x="768" y="654"/>
                      <a:pt x="763" y="652"/>
                      <a:pt x="759" y="649"/>
                    </a:cubicBezTo>
                    <a:cubicBezTo>
                      <a:pt x="10" y="39"/>
                      <a:pt x="10" y="39"/>
                      <a:pt x="10" y="39"/>
                    </a:cubicBezTo>
                    <a:cubicBezTo>
                      <a:pt x="1" y="32"/>
                      <a:pt x="0" y="19"/>
                      <a:pt x="7" y="10"/>
                    </a:cubicBezTo>
                    <a:cubicBezTo>
                      <a:pt x="14" y="2"/>
                      <a:pt x="27" y="0"/>
                      <a:pt x="36" y="8"/>
                    </a:cubicBezTo>
                    <a:cubicBezTo>
                      <a:pt x="785" y="618"/>
                      <a:pt x="785" y="618"/>
                      <a:pt x="785" y="618"/>
                    </a:cubicBezTo>
                    <a:cubicBezTo>
                      <a:pt x="794" y="625"/>
                      <a:pt x="795" y="638"/>
                      <a:pt x="788" y="646"/>
                    </a:cubicBezTo>
                    <a:cubicBezTo>
                      <a:pt x="784" y="651"/>
                      <a:pt x="778" y="654"/>
                      <a:pt x="772" y="654"/>
                    </a:cubicBezTo>
                    <a:close/>
                  </a:path>
                </a:pathLst>
              </a:custGeom>
              <a:solidFill>
                <a:schemeClr val="bg1">
                  <a:lumMod val="50000"/>
                </a:schemeClr>
              </a:solidFill>
              <a:ln>
                <a:noFill/>
              </a:ln>
            </p:spPr>
            <p:txBody>
              <a:bodyPr vert="horz" wrap="square" lIns="91440" tIns="45720" rIns="91440" bIns="45720" numCol="1" anchor="t" anchorCtr="0" compatLnSpc="1"/>
              <a:lstStyle/>
              <a:p>
                <a:endParaRPr lang="zh-CN" altLang="en-US"/>
              </a:p>
            </p:txBody>
          </p:sp>
          <p:sp>
            <p:nvSpPr>
              <p:cNvPr id="56" name="Freeform 14">
                <a:extLst>
                  <a:ext uri="{FF2B5EF4-FFF2-40B4-BE49-F238E27FC236}">
                    <a16:creationId xmlns:a16="http://schemas.microsoft.com/office/drawing/2014/main" id="{159B8C8A-68DF-3ECF-98F6-9292113B92E6}"/>
                  </a:ext>
                </a:extLst>
              </p:cNvPr>
              <p:cNvSpPr/>
              <p:nvPr/>
            </p:nvSpPr>
            <p:spPr bwMode="auto">
              <a:xfrm>
                <a:off x="2600325" y="2459038"/>
                <a:ext cx="280987" cy="119063"/>
              </a:xfrm>
              <a:custGeom>
                <a:avLst/>
                <a:gdLst>
                  <a:gd name="T0" fmla="*/ 0 w 177"/>
                  <a:gd name="T1" fmla="*/ 12 h 75"/>
                  <a:gd name="T2" fmla="*/ 177 w 177"/>
                  <a:gd name="T3" fmla="*/ 75 h 75"/>
                  <a:gd name="T4" fmla="*/ 85 w 177"/>
                  <a:gd name="T5" fmla="*/ 0 h 75"/>
                  <a:gd name="T6" fmla="*/ 0 w 177"/>
                  <a:gd name="T7" fmla="*/ 12 h 75"/>
                </a:gdLst>
                <a:ahLst/>
                <a:cxnLst>
                  <a:cxn ang="0">
                    <a:pos x="T0" y="T1"/>
                  </a:cxn>
                  <a:cxn ang="0">
                    <a:pos x="T2" y="T3"/>
                  </a:cxn>
                  <a:cxn ang="0">
                    <a:pos x="T4" y="T5"/>
                  </a:cxn>
                  <a:cxn ang="0">
                    <a:pos x="T6" y="T7"/>
                  </a:cxn>
                </a:cxnLst>
                <a:rect l="0" t="0" r="r" b="b"/>
                <a:pathLst>
                  <a:path w="177" h="75">
                    <a:moveTo>
                      <a:pt x="0" y="12"/>
                    </a:moveTo>
                    <a:lnTo>
                      <a:pt x="177" y="75"/>
                    </a:lnTo>
                    <a:lnTo>
                      <a:pt x="85" y="0"/>
                    </a:lnTo>
                    <a:lnTo>
                      <a:pt x="0" y="12"/>
                    </a:lnTo>
                    <a:close/>
                  </a:path>
                </a:pathLst>
              </a:custGeom>
              <a:solidFill>
                <a:schemeClr val="bg1">
                  <a:lumMod val="65000"/>
                </a:schemeClr>
              </a:solidFill>
              <a:ln>
                <a:noFill/>
              </a:ln>
            </p:spPr>
            <p:txBody>
              <a:bodyPr vert="horz" wrap="square" lIns="91440" tIns="45720" rIns="91440" bIns="45720" numCol="1" anchor="t" anchorCtr="0" compatLnSpc="1"/>
              <a:lstStyle/>
              <a:p>
                <a:endParaRPr lang="zh-CN" altLang="en-US"/>
              </a:p>
            </p:txBody>
          </p:sp>
          <p:sp>
            <p:nvSpPr>
              <p:cNvPr id="57" name="Freeform 15">
                <a:extLst>
                  <a:ext uri="{FF2B5EF4-FFF2-40B4-BE49-F238E27FC236}">
                    <a16:creationId xmlns:a16="http://schemas.microsoft.com/office/drawing/2014/main" id="{1B908FFF-6C84-9ACA-C302-5B6D80CBA77D}"/>
                  </a:ext>
                </a:extLst>
              </p:cNvPr>
              <p:cNvSpPr/>
              <p:nvPr/>
            </p:nvSpPr>
            <p:spPr bwMode="auto">
              <a:xfrm>
                <a:off x="2725738" y="2324101"/>
                <a:ext cx="155575" cy="254000"/>
              </a:xfrm>
              <a:custGeom>
                <a:avLst/>
                <a:gdLst>
                  <a:gd name="T0" fmla="*/ 6 w 98"/>
                  <a:gd name="T1" fmla="*/ 85 h 160"/>
                  <a:gd name="T2" fmla="*/ 98 w 98"/>
                  <a:gd name="T3" fmla="*/ 160 h 160"/>
                  <a:gd name="T4" fmla="*/ 0 w 98"/>
                  <a:gd name="T5" fmla="*/ 0 h 160"/>
                  <a:gd name="T6" fmla="*/ 6 w 98"/>
                  <a:gd name="T7" fmla="*/ 85 h 160"/>
                </a:gdLst>
                <a:ahLst/>
                <a:cxnLst>
                  <a:cxn ang="0">
                    <a:pos x="T0" y="T1"/>
                  </a:cxn>
                  <a:cxn ang="0">
                    <a:pos x="T2" y="T3"/>
                  </a:cxn>
                  <a:cxn ang="0">
                    <a:pos x="T4" y="T5"/>
                  </a:cxn>
                  <a:cxn ang="0">
                    <a:pos x="T6" y="T7"/>
                  </a:cxn>
                </a:cxnLst>
                <a:rect l="0" t="0" r="r" b="b"/>
                <a:pathLst>
                  <a:path w="98" h="160">
                    <a:moveTo>
                      <a:pt x="6" y="85"/>
                    </a:moveTo>
                    <a:lnTo>
                      <a:pt x="98" y="160"/>
                    </a:lnTo>
                    <a:lnTo>
                      <a:pt x="0" y="0"/>
                    </a:lnTo>
                    <a:lnTo>
                      <a:pt x="6" y="85"/>
                    </a:lnTo>
                    <a:close/>
                  </a:path>
                </a:pathLst>
              </a:custGeom>
              <a:solidFill>
                <a:schemeClr val="bg1">
                  <a:lumMod val="85000"/>
                </a:schemeClr>
              </a:solidFill>
              <a:ln>
                <a:noFill/>
              </a:ln>
            </p:spPr>
            <p:txBody>
              <a:bodyPr vert="horz" wrap="square" lIns="91440" tIns="45720" rIns="91440" bIns="45720" numCol="1" anchor="t" anchorCtr="0" compatLnSpc="1"/>
              <a:lstStyle/>
              <a:p>
                <a:endParaRPr lang="zh-CN" altLang="en-US"/>
              </a:p>
            </p:txBody>
          </p:sp>
        </p:grpSp>
        <p:sp>
          <p:nvSpPr>
            <p:cNvPr id="58" name="Freeform 12">
              <a:extLst>
                <a:ext uri="{FF2B5EF4-FFF2-40B4-BE49-F238E27FC236}">
                  <a16:creationId xmlns:a16="http://schemas.microsoft.com/office/drawing/2014/main" id="{CA43C041-E0F5-CD3A-ECB0-6335DCF9A80F}"/>
                </a:ext>
              </a:extLst>
            </p:cNvPr>
            <p:cNvSpPr/>
            <p:nvPr/>
          </p:nvSpPr>
          <p:spPr bwMode="auto">
            <a:xfrm flipV="1">
              <a:off x="1112839" y="2957745"/>
              <a:ext cx="1373187" cy="1291865"/>
            </a:xfrm>
            <a:custGeom>
              <a:avLst/>
              <a:gdLst/>
              <a:ahLst/>
              <a:cxnLst/>
              <a:rect l="l" t="t" r="r" b="b"/>
              <a:pathLst>
                <a:path w="1373187" h="1291466">
                  <a:moveTo>
                    <a:pt x="1373186" y="1291466"/>
                  </a:moveTo>
                  <a:lnTo>
                    <a:pt x="1316220" y="1239784"/>
                  </a:lnTo>
                  <a:lnTo>
                    <a:pt x="1316221" y="1239784"/>
                  </a:lnTo>
                  <a:lnTo>
                    <a:pt x="1373187" y="1291466"/>
                  </a:lnTo>
                  <a:lnTo>
                    <a:pt x="1217612" y="1008792"/>
                  </a:lnTo>
                  <a:lnTo>
                    <a:pt x="1224267" y="1113714"/>
                  </a:lnTo>
                  <a:cubicBezTo>
                    <a:pt x="1123585" y="1022574"/>
                    <a:pt x="907850" y="827283"/>
                    <a:pt x="445585" y="408824"/>
                  </a:cubicBezTo>
                  <a:lnTo>
                    <a:pt x="450849" y="206706"/>
                  </a:lnTo>
                  <a:lnTo>
                    <a:pt x="219074" y="0"/>
                  </a:lnTo>
                  <a:lnTo>
                    <a:pt x="213889" y="199085"/>
                  </a:lnTo>
                  <a:lnTo>
                    <a:pt x="205595" y="191578"/>
                  </a:lnTo>
                  <a:cubicBezTo>
                    <a:pt x="192296" y="178438"/>
                    <a:pt x="173086" y="181723"/>
                    <a:pt x="162743" y="194863"/>
                  </a:cubicBezTo>
                  <a:cubicBezTo>
                    <a:pt x="152399" y="209645"/>
                    <a:pt x="153877" y="230996"/>
                    <a:pt x="167176" y="242494"/>
                  </a:cubicBezTo>
                  <a:cubicBezTo>
                    <a:pt x="167176" y="242494"/>
                    <a:pt x="167176" y="242494"/>
                    <a:pt x="169337" y="244450"/>
                  </a:cubicBezTo>
                  <a:lnTo>
                    <a:pt x="178874" y="253084"/>
                  </a:lnTo>
                  <a:lnTo>
                    <a:pt x="0" y="302108"/>
                  </a:lnTo>
                  <a:lnTo>
                    <a:pt x="231775" y="510580"/>
                  </a:lnTo>
                  <a:lnTo>
                    <a:pt x="408272" y="460742"/>
                  </a:lnTo>
                  <a:cubicBezTo>
                    <a:pt x="557041" y="595413"/>
                    <a:pt x="797608" y="813183"/>
                    <a:pt x="1186619" y="1165328"/>
                  </a:cubicBezTo>
                  <a:lnTo>
                    <a:pt x="1092199" y="1180163"/>
                  </a:lnTo>
                  <a:close/>
                </a:path>
              </a:pathLst>
            </a:custGeom>
            <a:solidFill>
              <a:schemeClr val="bg1">
                <a:lumMod val="75000"/>
                <a:alpha val="10000"/>
              </a:schemeClr>
            </a:solidFill>
            <a:ln>
              <a:noFill/>
            </a:ln>
          </p:spPr>
          <p:txBody>
            <a:bodyPr vert="horz" wrap="square" lIns="91440" tIns="45720" rIns="91440" bIns="45720" numCol="1" anchor="t" anchorCtr="0" compatLnSpc="1"/>
            <a:lstStyle/>
            <a:p>
              <a:endParaRPr lang="zh-CN" altLang="en-US"/>
            </a:p>
          </p:txBody>
        </p:sp>
      </p:grpSp>
      <p:sp>
        <p:nvSpPr>
          <p:cNvPr id="86" name="椭圆 85">
            <a:extLst>
              <a:ext uri="{FF2B5EF4-FFF2-40B4-BE49-F238E27FC236}">
                <a16:creationId xmlns:a16="http://schemas.microsoft.com/office/drawing/2014/main" id="{EDD273CA-F7E6-3E47-8637-B48996C16D66}"/>
              </a:ext>
            </a:extLst>
          </p:cNvPr>
          <p:cNvSpPr/>
          <p:nvPr/>
        </p:nvSpPr>
        <p:spPr>
          <a:xfrm>
            <a:off x="4160482" y="1037525"/>
            <a:ext cx="504056" cy="50421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01</a:t>
            </a:r>
            <a:endParaRPr lang="zh-CN" altLang="en-US" dirty="0"/>
          </a:p>
        </p:txBody>
      </p:sp>
      <p:sp>
        <p:nvSpPr>
          <p:cNvPr id="87" name="椭圆 86">
            <a:extLst>
              <a:ext uri="{FF2B5EF4-FFF2-40B4-BE49-F238E27FC236}">
                <a16:creationId xmlns:a16="http://schemas.microsoft.com/office/drawing/2014/main" id="{A5C49326-D3F0-ED4D-8C2B-988181735345}"/>
              </a:ext>
            </a:extLst>
          </p:cNvPr>
          <p:cNvSpPr/>
          <p:nvPr/>
        </p:nvSpPr>
        <p:spPr>
          <a:xfrm>
            <a:off x="4160482" y="1892554"/>
            <a:ext cx="504056" cy="50421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02</a:t>
            </a:r>
            <a:endParaRPr lang="zh-CN" altLang="en-US" dirty="0"/>
          </a:p>
        </p:txBody>
      </p:sp>
      <p:sp>
        <p:nvSpPr>
          <p:cNvPr id="88" name="椭圆 87">
            <a:extLst>
              <a:ext uri="{FF2B5EF4-FFF2-40B4-BE49-F238E27FC236}">
                <a16:creationId xmlns:a16="http://schemas.microsoft.com/office/drawing/2014/main" id="{6BD1FCDE-24B9-754F-6A31-555F7DEDA456}"/>
              </a:ext>
            </a:extLst>
          </p:cNvPr>
          <p:cNvSpPr/>
          <p:nvPr/>
        </p:nvSpPr>
        <p:spPr>
          <a:xfrm>
            <a:off x="4160482" y="2740956"/>
            <a:ext cx="504056" cy="504212"/>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03</a:t>
            </a:r>
            <a:endParaRPr lang="zh-CN" altLang="en-US" dirty="0"/>
          </a:p>
        </p:txBody>
      </p:sp>
      <p:sp>
        <p:nvSpPr>
          <p:cNvPr id="89" name="椭圆 88">
            <a:extLst>
              <a:ext uri="{FF2B5EF4-FFF2-40B4-BE49-F238E27FC236}">
                <a16:creationId xmlns:a16="http://schemas.microsoft.com/office/drawing/2014/main" id="{8DCF3452-D643-B32F-213B-A9359CA5DB13}"/>
              </a:ext>
            </a:extLst>
          </p:cNvPr>
          <p:cNvSpPr/>
          <p:nvPr/>
        </p:nvSpPr>
        <p:spPr>
          <a:xfrm>
            <a:off x="4160482" y="3595984"/>
            <a:ext cx="504056" cy="50421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dirty="0"/>
              <a:t>04</a:t>
            </a:r>
            <a:endParaRPr lang="zh-CN" altLang="en-US" dirty="0"/>
          </a:p>
        </p:txBody>
      </p:sp>
      <p:sp>
        <p:nvSpPr>
          <p:cNvPr id="90" name="矩形 89">
            <a:extLst>
              <a:ext uri="{FF2B5EF4-FFF2-40B4-BE49-F238E27FC236}">
                <a16:creationId xmlns:a16="http://schemas.microsoft.com/office/drawing/2014/main" id="{5E9044CD-FC6D-A45A-028B-3B1537EEC47D}"/>
              </a:ext>
            </a:extLst>
          </p:cNvPr>
          <p:cNvSpPr/>
          <p:nvPr/>
        </p:nvSpPr>
        <p:spPr>
          <a:xfrm>
            <a:off x="4960278" y="1089576"/>
            <a:ext cx="2255912" cy="400110"/>
          </a:xfrm>
          <a:prstGeom prst="rect">
            <a:avLst/>
          </a:prstGeom>
        </p:spPr>
        <p:txBody>
          <a:bodyPr wrap="square">
            <a:spAutoFit/>
          </a:bodyPr>
          <a:lstStyle/>
          <a:p>
            <a:r>
              <a:rPr lang="en-US" altLang="zh-CN" sz="2000" dirty="0">
                <a:ln w="6350">
                  <a:noFill/>
                </a:ln>
                <a:solidFill>
                  <a:srgbClr val="454545"/>
                </a:solidFill>
                <a:latin typeface="微软雅黑" panose="020B0503020204020204" pitchFamily="34" charset="-122"/>
                <a:ea typeface="微软雅黑" panose="020B0503020204020204" pitchFamily="34" charset="-122"/>
              </a:rPr>
              <a:t>Introduction</a:t>
            </a:r>
            <a:endParaRPr lang="zh-CN" altLang="en-US" sz="2400" dirty="0">
              <a:ln w="6350">
                <a:noFill/>
              </a:ln>
              <a:solidFill>
                <a:srgbClr val="454545"/>
              </a:solidFill>
              <a:latin typeface="微软雅黑" panose="020B0503020204020204" pitchFamily="34" charset="-122"/>
              <a:ea typeface="微软雅黑" panose="020B0503020204020204" pitchFamily="34" charset="-122"/>
            </a:endParaRPr>
          </a:p>
        </p:txBody>
      </p:sp>
      <p:sp>
        <p:nvSpPr>
          <p:cNvPr id="91" name="矩形 90">
            <a:extLst>
              <a:ext uri="{FF2B5EF4-FFF2-40B4-BE49-F238E27FC236}">
                <a16:creationId xmlns:a16="http://schemas.microsoft.com/office/drawing/2014/main" id="{668CC3C0-92FC-699A-2684-3DBBCC72979C}"/>
              </a:ext>
            </a:extLst>
          </p:cNvPr>
          <p:cNvSpPr/>
          <p:nvPr/>
        </p:nvSpPr>
        <p:spPr>
          <a:xfrm>
            <a:off x="4960278" y="1944605"/>
            <a:ext cx="3140114" cy="400110"/>
          </a:xfrm>
          <a:prstGeom prst="rect">
            <a:avLst/>
          </a:prstGeom>
        </p:spPr>
        <p:txBody>
          <a:bodyPr wrap="square">
            <a:spAutoFit/>
          </a:bodyPr>
          <a:lstStyle/>
          <a:p>
            <a:r>
              <a:rPr lang="en-US" altLang="zh-CN" sz="2000" dirty="0">
                <a:ln w="6350">
                  <a:noFill/>
                </a:ln>
                <a:solidFill>
                  <a:srgbClr val="454545"/>
                </a:solidFill>
                <a:latin typeface="微软雅黑" panose="020B0503020204020204" pitchFamily="34" charset="-122"/>
                <a:ea typeface="微软雅黑" panose="020B0503020204020204" pitchFamily="34" charset="-122"/>
              </a:rPr>
              <a:t>Materials and Methods</a:t>
            </a:r>
          </a:p>
        </p:txBody>
      </p:sp>
      <p:sp>
        <p:nvSpPr>
          <p:cNvPr id="92" name="矩形 91">
            <a:extLst>
              <a:ext uri="{FF2B5EF4-FFF2-40B4-BE49-F238E27FC236}">
                <a16:creationId xmlns:a16="http://schemas.microsoft.com/office/drawing/2014/main" id="{D31B95A4-223F-CD02-8D15-9C0E97FD4075}"/>
              </a:ext>
            </a:extLst>
          </p:cNvPr>
          <p:cNvSpPr/>
          <p:nvPr/>
        </p:nvSpPr>
        <p:spPr>
          <a:xfrm>
            <a:off x="4962965" y="2798786"/>
            <a:ext cx="2255912" cy="400110"/>
          </a:xfrm>
          <a:prstGeom prst="rect">
            <a:avLst/>
          </a:prstGeom>
        </p:spPr>
        <p:txBody>
          <a:bodyPr wrap="square">
            <a:spAutoFit/>
          </a:bodyPr>
          <a:lstStyle/>
          <a:p>
            <a:r>
              <a:rPr lang="en-US" altLang="zh-CN" sz="2000" dirty="0">
                <a:ln w="6350">
                  <a:noFill/>
                </a:ln>
                <a:solidFill>
                  <a:srgbClr val="454545"/>
                </a:solidFill>
                <a:latin typeface="微软雅黑" panose="020B0503020204020204" pitchFamily="34" charset="-122"/>
                <a:ea typeface="微软雅黑" panose="020B0503020204020204" pitchFamily="34" charset="-122"/>
              </a:rPr>
              <a:t>Results</a:t>
            </a:r>
          </a:p>
        </p:txBody>
      </p:sp>
      <p:sp>
        <p:nvSpPr>
          <p:cNvPr id="93" name="矩形 92">
            <a:extLst>
              <a:ext uri="{FF2B5EF4-FFF2-40B4-BE49-F238E27FC236}">
                <a16:creationId xmlns:a16="http://schemas.microsoft.com/office/drawing/2014/main" id="{7C0DE2BD-1855-D1F4-E12B-2031895403C8}"/>
              </a:ext>
            </a:extLst>
          </p:cNvPr>
          <p:cNvSpPr/>
          <p:nvPr/>
        </p:nvSpPr>
        <p:spPr>
          <a:xfrm>
            <a:off x="4960278" y="3645868"/>
            <a:ext cx="3500154" cy="400110"/>
          </a:xfrm>
          <a:prstGeom prst="rect">
            <a:avLst/>
          </a:prstGeom>
        </p:spPr>
        <p:txBody>
          <a:bodyPr wrap="square">
            <a:spAutoFit/>
          </a:bodyPr>
          <a:lstStyle/>
          <a:p>
            <a:r>
              <a:rPr lang="en-US" altLang="zh-CN" sz="2000" dirty="0">
                <a:ln w="6350">
                  <a:noFill/>
                </a:ln>
                <a:solidFill>
                  <a:srgbClr val="454545"/>
                </a:solidFill>
                <a:latin typeface="微软雅黑" panose="020B0503020204020204" pitchFamily="34" charset="-122"/>
                <a:ea typeface="微软雅黑" panose="020B0503020204020204" pitchFamily="34" charset="-122"/>
              </a:rPr>
              <a:t>Discussion &amp; Conclusions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922358" y="1987637"/>
            <a:ext cx="2255912" cy="461665"/>
          </a:xfrm>
          <a:prstGeom prst="rect">
            <a:avLst/>
          </a:prstGeom>
        </p:spPr>
        <p:txBody>
          <a:bodyPr wrap="square">
            <a:spAutoFit/>
          </a:bodyPr>
          <a:lstStyle/>
          <a:p>
            <a:r>
              <a:rPr lang="en-US" altLang="zh-CN" sz="2400" b="1" dirty="0">
                <a:ln w="6350">
                  <a:noFill/>
                </a:ln>
                <a:solidFill>
                  <a:srgbClr val="454545"/>
                </a:solidFill>
                <a:latin typeface="微软雅黑" panose="020B0503020204020204" pitchFamily="34" charset="-122"/>
                <a:ea typeface="微软雅黑" panose="020B0503020204020204" pitchFamily="34" charset="-122"/>
              </a:rPr>
              <a:t>Introduction</a:t>
            </a:r>
            <a:endParaRPr lang="zh-CN" altLang="en-US" sz="2400" b="1" dirty="0">
              <a:ln w="6350">
                <a:noFill/>
              </a:ln>
              <a:solidFill>
                <a:srgbClr val="454545"/>
              </a:solidFill>
              <a:latin typeface="微软雅黑" panose="020B0503020204020204" pitchFamily="34" charset="-122"/>
              <a:ea typeface="微软雅黑" panose="020B0503020204020204" pitchFamily="34" charset="-122"/>
            </a:endParaRPr>
          </a:p>
        </p:txBody>
      </p:sp>
      <p:sp>
        <p:nvSpPr>
          <p:cNvPr id="41" name="矩形 40"/>
          <p:cNvSpPr/>
          <p:nvPr/>
        </p:nvSpPr>
        <p:spPr>
          <a:xfrm>
            <a:off x="3131840" y="1707654"/>
            <a:ext cx="790518" cy="769441"/>
          </a:xfrm>
          <a:prstGeom prst="rect">
            <a:avLst/>
          </a:prstGeom>
        </p:spPr>
        <p:txBody>
          <a:bodyPr wrap="square">
            <a:spAutoFit/>
          </a:bodyPr>
          <a:lstStyle/>
          <a:p>
            <a:pPr algn="ctr"/>
            <a:r>
              <a:rPr lang="en-US" altLang="zh-CN" sz="4400" dirty="0">
                <a:ln w="6350">
                  <a:noFill/>
                </a:ln>
                <a:solidFill>
                  <a:srgbClr val="454545"/>
                </a:solidFill>
                <a:latin typeface="Impact" pitchFamily="34" charset="0"/>
                <a:ea typeface="微软雅黑" pitchFamily="34" charset="-122"/>
              </a:rPr>
              <a:t>01</a:t>
            </a:r>
            <a:endParaRPr lang="zh-CN" altLang="en-US" sz="4400" dirty="0">
              <a:ln w="6350">
                <a:noFill/>
              </a:ln>
              <a:solidFill>
                <a:srgbClr val="454545"/>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177957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Introduction</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3A4502A3-FD70-981E-EA65-8C23C5481B18}"/>
              </a:ext>
            </a:extLst>
          </p:cNvPr>
          <p:cNvSpPr txBox="1"/>
          <p:nvPr/>
        </p:nvSpPr>
        <p:spPr>
          <a:xfrm>
            <a:off x="755576" y="1109836"/>
            <a:ext cx="7882510" cy="3118098"/>
          </a:xfrm>
          <a:prstGeom prst="rect">
            <a:avLst/>
          </a:prstGeom>
          <a:noFill/>
        </p:spPr>
        <p:txBody>
          <a:bodyPr wrap="square" rtlCol="0">
            <a:spAutoFit/>
          </a:bodyPr>
          <a:lstStyle/>
          <a:p>
            <a:pPr>
              <a:lnSpc>
                <a:spcPct val="110000"/>
              </a:lnSpc>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数字痕迹定义：</a:t>
            </a:r>
            <a:r>
              <a:rPr lang="zh-CN" altLang="en-US" sz="1800" kern="100" dirty="0">
                <a:solidFill>
                  <a:schemeClr val="accent4"/>
                </a:solidFill>
                <a:effectLst/>
                <a:latin typeface="微软雅黑" panose="020B0503020204020204" pitchFamily="34" charset="-122"/>
                <a:ea typeface="微软雅黑" panose="020B0503020204020204" pitchFamily="34" charset="-122"/>
                <a:cs typeface="Times New Roman" panose="02020603050405020304" pitchFamily="18" charset="0"/>
              </a:rPr>
              <a:t>用户在其社交媒体上生成的信息</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，包括年龄、性别、性取向和位置信息，活动信息，网络规模，共享的文本、图片和视频。</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本文综述主要关注的研究的类型：</a:t>
            </a:r>
            <a:r>
              <a:rPr lang="zh-CN" altLang="en-US" sz="1800" kern="100" dirty="0">
                <a:solidFill>
                  <a:schemeClr val="accent4"/>
                </a:solidFill>
                <a:effectLst/>
                <a:latin typeface="微软雅黑" panose="020B0503020204020204" pitchFamily="34" charset="-122"/>
                <a:ea typeface="微软雅黑" panose="020B0503020204020204" pitchFamily="34" charset="-122"/>
                <a:cs typeface="Times New Roman" panose="02020603050405020304" pitchFamily="18" charset="0"/>
              </a:rPr>
              <a:t>利用社交媒体档案上的可用信息预测个人特征</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，这些类型的研究主要是数据驱动的，使用从数字痕迹中提取的特征来预测心理特征，而不参考具体的先验理论或假设。</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目标：</a:t>
            </a:r>
            <a:r>
              <a:rPr lang="zh-CN" altLang="en-US" sz="1800" kern="100" dirty="0">
                <a:solidFill>
                  <a:schemeClr val="accent4"/>
                </a:solidFill>
                <a:effectLst/>
                <a:latin typeface="微软雅黑" panose="020B0503020204020204" pitchFamily="34" charset="-122"/>
                <a:ea typeface="微软雅黑" panose="020B0503020204020204" pitchFamily="34" charset="-122"/>
                <a:cs typeface="Times New Roman" panose="02020603050405020304" pitchFamily="18" charset="0"/>
              </a:rPr>
              <a:t>进行一系列元分析，以确定社交媒体数字痕迹与特定个人特征之间关联的平均效应大小</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。对至少有三项研究调查的特征（人格、心理健康和智力）进行元分析。</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964046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1779577"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Introduction</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3A4502A3-FD70-981E-EA65-8C23C5481B18}"/>
              </a:ext>
            </a:extLst>
          </p:cNvPr>
          <p:cNvSpPr txBox="1"/>
          <p:nvPr/>
        </p:nvSpPr>
        <p:spPr>
          <a:xfrm>
            <a:off x="753505" y="1131590"/>
            <a:ext cx="7668293" cy="3422796"/>
          </a:xfrm>
          <a:prstGeom prst="rect">
            <a:avLst/>
          </a:prstGeom>
          <a:noFill/>
        </p:spPr>
        <p:txBody>
          <a:bodyPr wrap="square" rtlCol="0">
            <a:spAutoFit/>
          </a:bodyPr>
          <a:lstStyle/>
          <a:p>
            <a:pPr>
              <a:lnSpc>
                <a:spcPct val="110000"/>
              </a:lnSpc>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对数字痕迹的自动分析预测个体特征的通用方法步骤</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 用户填写评估兴趣特征的</a:t>
            </a:r>
            <a:r>
              <a:rPr lang="zh-CN" altLang="en-US" sz="1800" kern="100" dirty="0">
                <a:solidFill>
                  <a:schemeClr val="accent4"/>
                </a:solidFill>
                <a:effectLst/>
                <a:latin typeface="微软雅黑" panose="020B0503020204020204" pitchFamily="34" charset="-122"/>
                <a:ea typeface="微软雅黑" panose="020B0503020204020204" pitchFamily="34" charset="-122"/>
                <a:cs typeface="Times New Roman" panose="02020603050405020304" pitchFamily="18" charset="0"/>
              </a:rPr>
              <a:t>自我报告问卷</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，并提供对其在社交媒体上的数字痕迹的完整或有限访问</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）使用</a:t>
            </a:r>
            <a:r>
              <a:rPr lang="zh-CN" altLang="en-US" kern="100" dirty="0">
                <a:solidFill>
                  <a:schemeClr val="accent4"/>
                </a:solidFill>
                <a:latin typeface="微软雅黑" panose="020B0503020204020204" pitchFamily="34" charset="-122"/>
                <a:ea typeface="微软雅黑" panose="020B0503020204020204" pitchFamily="34" charset="-122"/>
                <a:cs typeface="Times New Roman" panose="02020603050405020304" pitchFamily="18" charset="0"/>
              </a:rPr>
              <a:t>自动方法收集和分析数字痕迹，以提取档案属性集或特征</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（比如，活动统计，例如朋友数量和状态更新；语言特征，例如帖子中预定义类别中的单词频率）</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10000"/>
              </a:lnSpc>
            </a:pP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）通过自我报告评估参与者的个人特征，从</a:t>
            </a:r>
            <a:r>
              <a:rPr lang="zh-CN" altLang="en-US" kern="100" dirty="0">
                <a:solidFill>
                  <a:schemeClr val="accent4"/>
                </a:solidFill>
                <a:latin typeface="微软雅黑" panose="020B0503020204020204" pitchFamily="34" charset="-122"/>
                <a:ea typeface="微软雅黑" panose="020B0503020204020204" pitchFamily="34" charset="-122"/>
                <a:cs typeface="Times New Roman" panose="02020603050405020304" pitchFamily="18" charset="0"/>
              </a:rPr>
              <a:t>单变量线性回归建模到通过机器学习进行分类</a:t>
            </a:r>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，使用各种预测方法，检查这些特征的预测能力</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127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矩形 38"/>
          <p:cNvSpPr/>
          <p:nvPr/>
        </p:nvSpPr>
        <p:spPr>
          <a:xfrm>
            <a:off x="3130270" y="1987637"/>
            <a:ext cx="4250042" cy="461665"/>
          </a:xfrm>
          <a:prstGeom prst="rect">
            <a:avLst/>
          </a:prstGeom>
        </p:spPr>
        <p:txBody>
          <a:bodyPr wrap="square">
            <a:spAutoFit/>
          </a:bodyPr>
          <a:lstStyle/>
          <a:p>
            <a:r>
              <a:rPr lang="en-US" altLang="zh-CN" sz="2400" b="1" dirty="0">
                <a:ln w="6350">
                  <a:noFill/>
                </a:ln>
                <a:solidFill>
                  <a:srgbClr val="454545"/>
                </a:solidFill>
                <a:latin typeface="微软雅黑" panose="020B0503020204020204" pitchFamily="34" charset="-122"/>
                <a:ea typeface="微软雅黑" panose="020B0503020204020204" pitchFamily="34" charset="-122"/>
              </a:rPr>
              <a:t>Materials and Methods</a:t>
            </a:r>
            <a:endParaRPr lang="zh-CN" altLang="en-US" sz="2400" b="1" dirty="0">
              <a:ln w="6350">
                <a:noFill/>
              </a:ln>
              <a:solidFill>
                <a:srgbClr val="454545"/>
              </a:solidFill>
              <a:latin typeface="微软雅黑" panose="020B0503020204020204" pitchFamily="34" charset="-122"/>
              <a:ea typeface="微软雅黑" panose="020B0503020204020204" pitchFamily="34" charset="-122"/>
            </a:endParaRPr>
          </a:p>
        </p:txBody>
      </p:sp>
      <p:sp>
        <p:nvSpPr>
          <p:cNvPr id="41" name="矩形 40"/>
          <p:cNvSpPr/>
          <p:nvPr/>
        </p:nvSpPr>
        <p:spPr>
          <a:xfrm>
            <a:off x="2339752" y="1707654"/>
            <a:ext cx="790518" cy="769441"/>
          </a:xfrm>
          <a:prstGeom prst="rect">
            <a:avLst/>
          </a:prstGeom>
        </p:spPr>
        <p:txBody>
          <a:bodyPr wrap="square">
            <a:spAutoFit/>
          </a:bodyPr>
          <a:lstStyle/>
          <a:p>
            <a:pPr algn="ctr"/>
            <a:r>
              <a:rPr lang="en-US" altLang="zh-CN" sz="4400" dirty="0">
                <a:ln w="6350">
                  <a:noFill/>
                </a:ln>
                <a:solidFill>
                  <a:srgbClr val="454545"/>
                </a:solidFill>
                <a:latin typeface="Impact" pitchFamily="34" charset="0"/>
                <a:ea typeface="微软雅黑" pitchFamily="34" charset="-122"/>
              </a:rPr>
              <a:t>02</a:t>
            </a:r>
            <a:endParaRPr lang="zh-CN" altLang="en-US" sz="4400" dirty="0">
              <a:ln w="6350">
                <a:noFill/>
              </a:ln>
              <a:solidFill>
                <a:srgbClr val="454545"/>
              </a:solidFill>
              <a:latin typeface="Impact" pitchFamily="34" charset="0"/>
              <a:ea typeface="微软雅黑" pitchFamily="34" charset="-122"/>
            </a:endParaRPr>
          </a:p>
        </p:txBody>
      </p:sp>
      <p:grpSp>
        <p:nvGrpSpPr>
          <p:cNvPr id="47" name="组合 46"/>
          <p:cNvGrpSpPr/>
          <p:nvPr/>
        </p:nvGrpSpPr>
        <p:grpSpPr>
          <a:xfrm>
            <a:off x="0" y="2517744"/>
            <a:ext cx="9144000" cy="54006"/>
            <a:chOff x="2190216" y="0"/>
            <a:chExt cx="7128792" cy="108012"/>
          </a:xfrm>
        </p:grpSpPr>
        <p:sp>
          <p:nvSpPr>
            <p:cNvPr id="50" name="矩形 49"/>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p:nvSpPr>
          <p:spPr>
            <a:xfrm>
              <a:off x="4566480" y="0"/>
              <a:ext cx="1188132" cy="108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p:nvSpPr>
          <p:spPr>
            <a:xfrm>
              <a:off x="5754612" y="0"/>
              <a:ext cx="1188132" cy="1080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6942744" y="0"/>
              <a:ext cx="1188132" cy="1080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p:cNvSpPr/>
            <p:nvPr/>
          </p:nvSpPr>
          <p:spPr>
            <a:xfrm>
              <a:off x="8130876" y="0"/>
              <a:ext cx="1188132" cy="1080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572814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59" y="278282"/>
            <a:ext cx="8727841"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Materials and Methods——</a:t>
            </a:r>
            <a:r>
              <a:rPr lang="en-US" altLang="zh-CN" dirty="0">
                <a:solidFill>
                  <a:schemeClr val="accent1"/>
                </a:solidFill>
                <a:latin typeface="微软雅黑" pitchFamily="34" charset="-122"/>
                <a:ea typeface="微软雅黑" pitchFamily="34" charset="-122"/>
              </a:rPr>
              <a:t>Search strategy and inclusion criteria</a:t>
            </a:r>
            <a:endParaRPr lang="en-US" altLang="zh-CN" sz="2000" dirty="0">
              <a:solidFill>
                <a:schemeClr val="accent1"/>
              </a:solidFill>
              <a:latin typeface="微软雅黑" pitchFamily="34" charset="-122"/>
              <a:ea typeface="微软雅黑" pitchFamily="34" charset="-122"/>
            </a:endParaRP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315B5FC0-BF46-2948-71AC-C693B1921B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1951" y="893835"/>
            <a:ext cx="6460098" cy="4121097"/>
          </a:xfrm>
          <a:prstGeom prst="rect">
            <a:avLst/>
          </a:prstGeom>
        </p:spPr>
      </p:pic>
    </p:spTree>
    <p:extLst>
      <p:ext uri="{BB962C8B-B14F-4D97-AF65-F5344CB8AC3E}">
        <p14:creationId xmlns:p14="http://schemas.microsoft.com/office/powerpoint/2010/main" val="73341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39"/>
          <p:cNvSpPr>
            <a:spLocks noChangeArrowheads="1"/>
          </p:cNvSpPr>
          <p:nvPr/>
        </p:nvSpPr>
        <p:spPr bwMode="auto">
          <a:xfrm>
            <a:off x="416160" y="278282"/>
            <a:ext cx="617647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buFont typeface="Arial" pitchFamily="34" charset="0"/>
              <a:buNone/>
            </a:pPr>
            <a:r>
              <a:rPr lang="en-US" altLang="zh-CN" sz="2000" dirty="0">
                <a:solidFill>
                  <a:schemeClr val="accent1"/>
                </a:solidFill>
                <a:latin typeface="微软雅黑" pitchFamily="34" charset="-122"/>
                <a:ea typeface="微软雅黑" pitchFamily="34" charset="-122"/>
              </a:rPr>
              <a:t>Materials and Methods——</a:t>
            </a:r>
            <a:r>
              <a:rPr lang="en-US" altLang="zh-CN" dirty="0">
                <a:solidFill>
                  <a:schemeClr val="accent1"/>
                </a:solidFill>
                <a:latin typeface="微软雅黑" pitchFamily="34" charset="-122"/>
                <a:ea typeface="微软雅黑" pitchFamily="34" charset="-122"/>
              </a:rPr>
              <a:t>Research coding</a:t>
            </a:r>
          </a:p>
          <a:p>
            <a:pPr>
              <a:buFont typeface="Arial" pitchFamily="34" charset="0"/>
              <a:buNone/>
            </a:pPr>
            <a:endParaRPr lang="en-US" altLang="zh-CN" sz="2000" dirty="0">
              <a:solidFill>
                <a:schemeClr val="accent1"/>
              </a:solidFill>
              <a:latin typeface="微软雅黑" pitchFamily="34" charset="-122"/>
              <a:ea typeface="微软雅黑" pitchFamily="34" charset="-122"/>
            </a:endParaRPr>
          </a:p>
        </p:txBody>
      </p:sp>
      <p:grpSp>
        <p:nvGrpSpPr>
          <p:cNvPr id="48" name="组合 47"/>
          <p:cNvGrpSpPr/>
          <p:nvPr/>
        </p:nvGrpSpPr>
        <p:grpSpPr>
          <a:xfrm>
            <a:off x="416158" y="699542"/>
            <a:ext cx="899592" cy="56017"/>
            <a:chOff x="0" y="2842590"/>
            <a:chExt cx="7054752" cy="89199"/>
          </a:xfrm>
        </p:grpSpPr>
        <p:sp>
          <p:nvSpPr>
            <p:cNvPr id="49" name="矩形 48"/>
            <p:cNvSpPr/>
            <p:nvPr/>
          </p:nvSpPr>
          <p:spPr>
            <a:xfrm>
              <a:off x="0" y="2842590"/>
              <a:ext cx="1763688" cy="891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1763688" y="2842590"/>
              <a:ext cx="1763688" cy="891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p:cNvSpPr/>
            <p:nvPr/>
          </p:nvSpPr>
          <p:spPr>
            <a:xfrm>
              <a:off x="3527376" y="2842590"/>
              <a:ext cx="1763688" cy="891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5291064" y="2842590"/>
              <a:ext cx="1763688" cy="891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F02B88E6-787C-0977-3987-6B256F8C3A3B}"/>
              </a:ext>
            </a:extLst>
          </p:cNvPr>
          <p:cNvSpPr txBox="1"/>
          <p:nvPr/>
        </p:nvSpPr>
        <p:spPr>
          <a:xfrm>
            <a:off x="641056" y="1123844"/>
            <a:ext cx="5544616" cy="1289905"/>
          </a:xfrm>
          <a:prstGeom prst="rect">
            <a:avLst/>
          </a:prstGeom>
          <a:noFill/>
        </p:spPr>
        <p:txBody>
          <a:bodyPr wrap="square" rtlCol="0">
            <a:spAutoFit/>
          </a:bodyPr>
          <a:lstStyle/>
          <a:p>
            <a:pPr>
              <a:lnSpc>
                <a:spcPct val="110000"/>
              </a:lnSpc>
            </a:pPr>
            <a:r>
              <a:rPr lang="zh-CN" altLang="en-US" dirty="0">
                <a:latin typeface="微软雅黑" panose="020B0503020204020204" pitchFamily="34" charset="-122"/>
                <a:ea typeface="微软雅黑" panose="020B0503020204020204" pitchFamily="34" charset="-122"/>
              </a:rPr>
              <a:t>心理和行为特征的编码：</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）人格特征（</a:t>
            </a:r>
            <a:r>
              <a:rPr lang="en-US" altLang="zh-CN" dirty="0">
                <a:latin typeface="微软雅黑" panose="020B0503020204020204" pitchFamily="34" charset="-122"/>
                <a:ea typeface="微软雅黑" panose="020B0503020204020204" pitchFamily="34" charset="-122"/>
              </a:rPr>
              <a:t>Big 5 traits and Dark Triad</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）心理健康（抑郁、焦虑和压力、生活满意度）</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）智力</a:t>
            </a:r>
          </a:p>
        </p:txBody>
      </p:sp>
      <p:sp>
        <p:nvSpPr>
          <p:cNvPr id="3" name="文本框 2">
            <a:extLst>
              <a:ext uri="{FF2B5EF4-FFF2-40B4-BE49-F238E27FC236}">
                <a16:creationId xmlns:a16="http://schemas.microsoft.com/office/drawing/2014/main" id="{FB911EC0-8BB9-EA25-6E35-0B0248F9BF3E}"/>
              </a:ext>
            </a:extLst>
          </p:cNvPr>
          <p:cNvSpPr txBox="1"/>
          <p:nvPr/>
        </p:nvSpPr>
        <p:spPr>
          <a:xfrm>
            <a:off x="641056" y="2643758"/>
            <a:ext cx="8165597" cy="1899302"/>
          </a:xfrm>
          <a:prstGeom prst="rect">
            <a:avLst/>
          </a:prstGeom>
          <a:noFill/>
        </p:spPr>
        <p:txBody>
          <a:bodyPr wrap="square" rtlCol="0">
            <a:spAutoFit/>
          </a:bodyPr>
          <a:lstStyle/>
          <a:p>
            <a:pPr>
              <a:lnSpc>
                <a:spcPct val="110000"/>
              </a:lnSpc>
            </a:pPr>
            <a:r>
              <a:rPr lang="zh-CN" altLang="en-US" dirty="0">
                <a:latin typeface="微软雅黑" panose="020B0503020204020204" pitchFamily="34" charset="-122"/>
                <a:ea typeface="微软雅黑" panose="020B0503020204020204" pitchFamily="34" charset="-122"/>
              </a:rPr>
              <a:t>数字痕迹的编码：</a:t>
            </a:r>
            <a:endParaRPr lang="en-US" altLang="zh-CN" dirty="0">
              <a:latin typeface="微软雅黑" panose="020B0503020204020204" pitchFamily="34" charset="-122"/>
              <a:ea typeface="微软雅黑" panose="020B0503020204020204" pitchFamily="34" charset="-122"/>
            </a:endParaRP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）用户人口统计（如性别、年龄和位置）</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）用户活动统计（如帖子数量、朋友数量、赞数量、评论和提及数量）</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）语言（如推特、状态更新和评论）</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点赞（如</a:t>
            </a:r>
            <a:r>
              <a:rPr lang="en-US" altLang="zh-CN" dirty="0">
                <a:latin typeface="微软雅黑" panose="020B0503020204020204" pitchFamily="34" charset="-122"/>
                <a:ea typeface="微软雅黑" panose="020B0503020204020204" pitchFamily="34" charset="-122"/>
              </a:rPr>
              <a:t>Facebook</a:t>
            </a:r>
            <a:r>
              <a:rPr lang="zh-CN" altLang="en-US" dirty="0">
                <a:latin typeface="微软雅黑" panose="020B0503020204020204" pitchFamily="34" charset="-122"/>
                <a:ea typeface="微软雅黑" panose="020B0503020204020204" pitchFamily="34" charset="-122"/>
              </a:rPr>
              <a:t>页面对活动、人物、位置和产品的兴趣表达）</a:t>
            </a:r>
          </a:p>
          <a:p>
            <a:pPr>
              <a:lnSpc>
                <a:spcPct val="11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）图片（如头像和网站照片）</a:t>
            </a:r>
          </a:p>
        </p:txBody>
      </p:sp>
      <p:grpSp>
        <p:nvGrpSpPr>
          <p:cNvPr id="5" name="组合 4">
            <a:extLst>
              <a:ext uri="{FF2B5EF4-FFF2-40B4-BE49-F238E27FC236}">
                <a16:creationId xmlns:a16="http://schemas.microsoft.com/office/drawing/2014/main" id="{989EF388-04AA-3B2E-E4B5-D8AA42A4CBE8}"/>
              </a:ext>
            </a:extLst>
          </p:cNvPr>
          <p:cNvGrpSpPr/>
          <p:nvPr/>
        </p:nvGrpSpPr>
        <p:grpSpPr>
          <a:xfrm>
            <a:off x="6466138" y="626683"/>
            <a:ext cx="1903230" cy="2061122"/>
            <a:chOff x="3253409" y="1323202"/>
            <a:chExt cx="3017247" cy="3267558"/>
          </a:xfrm>
        </p:grpSpPr>
        <p:graphicFrame>
          <p:nvGraphicFramePr>
            <p:cNvPr id="11" name="图表 10">
              <a:extLst>
                <a:ext uri="{FF2B5EF4-FFF2-40B4-BE49-F238E27FC236}">
                  <a16:creationId xmlns:a16="http://schemas.microsoft.com/office/drawing/2014/main" id="{3E443364-6986-34A2-73EC-BF6E71E57C84}"/>
                </a:ext>
              </a:extLst>
            </p:cNvPr>
            <p:cNvGraphicFramePr/>
            <p:nvPr>
              <p:extLst>
                <p:ext uri="{D42A27DB-BD31-4B8C-83A1-F6EECF244321}">
                  <p14:modId xmlns:p14="http://schemas.microsoft.com/office/powerpoint/2010/main" val="1821085296"/>
                </p:ext>
              </p:extLst>
            </p:nvPr>
          </p:nvGraphicFramePr>
          <p:xfrm>
            <a:off x="3253409" y="1323202"/>
            <a:ext cx="2637182" cy="2712155"/>
          </p:xfrm>
          <a:graphic>
            <a:graphicData uri="http://schemas.openxmlformats.org/drawingml/2006/chart">
              <c:chart xmlns:c="http://schemas.openxmlformats.org/drawingml/2006/chart" xmlns:r="http://schemas.openxmlformats.org/officeDocument/2006/relationships" r:id="rId2"/>
            </a:graphicData>
          </a:graphic>
        </p:graphicFrame>
        <p:grpSp>
          <p:nvGrpSpPr>
            <p:cNvPr id="12" name="组合 11">
              <a:extLst>
                <a:ext uri="{FF2B5EF4-FFF2-40B4-BE49-F238E27FC236}">
                  <a16:creationId xmlns:a16="http://schemas.microsoft.com/office/drawing/2014/main" id="{CECBB24E-CB4B-4176-B657-E55B98CC04DE}"/>
                </a:ext>
              </a:extLst>
            </p:cNvPr>
            <p:cNvGrpSpPr/>
            <p:nvPr/>
          </p:nvGrpSpPr>
          <p:grpSpPr>
            <a:xfrm>
              <a:off x="3442514" y="1761745"/>
              <a:ext cx="2828142" cy="2829015"/>
              <a:chOff x="3491329" y="1261482"/>
              <a:chExt cx="3006725" cy="3006726"/>
            </a:xfrm>
          </p:grpSpPr>
          <p:grpSp>
            <p:nvGrpSpPr>
              <p:cNvPr id="13" name="组合 12">
                <a:extLst>
                  <a:ext uri="{FF2B5EF4-FFF2-40B4-BE49-F238E27FC236}">
                    <a16:creationId xmlns:a16="http://schemas.microsoft.com/office/drawing/2014/main" id="{4D04BD4B-6193-707B-4EB7-2121EC4BB6A2}"/>
                  </a:ext>
                </a:extLst>
              </p:cNvPr>
              <p:cNvGrpSpPr/>
              <p:nvPr/>
            </p:nvGrpSpPr>
            <p:grpSpPr>
              <a:xfrm rot="900000">
                <a:off x="3491329" y="1261482"/>
                <a:ext cx="3006725" cy="3006726"/>
                <a:chOff x="3491329" y="1261482"/>
                <a:chExt cx="3006725" cy="3006726"/>
              </a:xfrm>
            </p:grpSpPr>
            <p:grpSp>
              <p:nvGrpSpPr>
                <p:cNvPr id="15" name="组合 14">
                  <a:extLst>
                    <a:ext uri="{FF2B5EF4-FFF2-40B4-BE49-F238E27FC236}">
                      <a16:creationId xmlns:a16="http://schemas.microsoft.com/office/drawing/2014/main" id="{BDEF7634-E788-99A4-D80B-5192F9725A8C}"/>
                    </a:ext>
                  </a:extLst>
                </p:cNvPr>
                <p:cNvGrpSpPr/>
                <p:nvPr/>
              </p:nvGrpSpPr>
              <p:grpSpPr>
                <a:xfrm>
                  <a:off x="5015329" y="2787070"/>
                  <a:ext cx="1482725" cy="1481138"/>
                  <a:chOff x="4549776" y="2547938"/>
                  <a:chExt cx="1482725" cy="1481138"/>
                </a:xfrm>
              </p:grpSpPr>
              <p:sp>
                <p:nvSpPr>
                  <p:cNvPr id="17" name="Freeform 5">
                    <a:extLst>
                      <a:ext uri="{FF2B5EF4-FFF2-40B4-BE49-F238E27FC236}">
                        <a16:creationId xmlns:a16="http://schemas.microsoft.com/office/drawing/2014/main" id="{12E46395-769B-A191-0E57-81D5D2C4FE1B}"/>
                      </a:ext>
                    </a:extLst>
                  </p:cNvPr>
                  <p:cNvSpPr/>
                  <p:nvPr/>
                </p:nvSpPr>
                <p:spPr bwMode="auto">
                  <a:xfrm>
                    <a:off x="4735513" y="2732088"/>
                    <a:ext cx="538163" cy="538163"/>
                  </a:xfrm>
                  <a:custGeom>
                    <a:avLst/>
                    <a:gdLst>
                      <a:gd name="T0" fmla="*/ 339 w 339"/>
                      <a:gd name="T1" fmla="*/ 270 h 339"/>
                      <a:gd name="T2" fmla="*/ 270 w 339"/>
                      <a:gd name="T3" fmla="*/ 339 h 339"/>
                      <a:gd name="T4" fmla="*/ 0 w 339"/>
                      <a:gd name="T5" fmla="*/ 71 h 339"/>
                      <a:gd name="T6" fmla="*/ 70 w 339"/>
                      <a:gd name="T7" fmla="*/ 0 h 339"/>
                      <a:gd name="T8" fmla="*/ 339 w 339"/>
                      <a:gd name="T9" fmla="*/ 270 h 339"/>
                    </a:gdLst>
                    <a:ahLst/>
                    <a:cxnLst>
                      <a:cxn ang="0">
                        <a:pos x="T0" y="T1"/>
                      </a:cxn>
                      <a:cxn ang="0">
                        <a:pos x="T2" y="T3"/>
                      </a:cxn>
                      <a:cxn ang="0">
                        <a:pos x="T4" y="T5"/>
                      </a:cxn>
                      <a:cxn ang="0">
                        <a:pos x="T6" y="T7"/>
                      </a:cxn>
                      <a:cxn ang="0">
                        <a:pos x="T8" y="T9"/>
                      </a:cxn>
                    </a:cxnLst>
                    <a:rect l="0" t="0" r="r" b="b"/>
                    <a:pathLst>
                      <a:path w="339" h="339">
                        <a:moveTo>
                          <a:pt x="339" y="270"/>
                        </a:moveTo>
                        <a:lnTo>
                          <a:pt x="270" y="339"/>
                        </a:lnTo>
                        <a:lnTo>
                          <a:pt x="0" y="71"/>
                        </a:lnTo>
                        <a:lnTo>
                          <a:pt x="70" y="0"/>
                        </a:lnTo>
                        <a:lnTo>
                          <a:pt x="339" y="270"/>
                        </a:lnTo>
                        <a:close/>
                      </a:path>
                    </a:pathLst>
                  </a:custGeom>
                  <a:solidFill>
                    <a:srgbClr val="94949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6">
                    <a:extLst>
                      <a:ext uri="{FF2B5EF4-FFF2-40B4-BE49-F238E27FC236}">
                        <a16:creationId xmlns:a16="http://schemas.microsoft.com/office/drawing/2014/main" id="{09A91BBA-38E8-D2FC-46B6-86FA9D63EDB9}"/>
                      </a:ext>
                    </a:extLst>
                  </p:cNvPr>
                  <p:cNvSpPr/>
                  <p:nvPr/>
                </p:nvSpPr>
                <p:spPr bwMode="auto">
                  <a:xfrm>
                    <a:off x="4549776" y="2547938"/>
                    <a:ext cx="388938" cy="388938"/>
                  </a:xfrm>
                  <a:custGeom>
                    <a:avLst/>
                    <a:gdLst>
                      <a:gd name="T0" fmla="*/ 188 w 197"/>
                      <a:gd name="T1" fmla="*/ 77 h 197"/>
                      <a:gd name="T2" fmla="*/ 188 w 197"/>
                      <a:gd name="T3" fmla="*/ 111 h 197"/>
                      <a:gd name="T4" fmla="*/ 112 w 197"/>
                      <a:gd name="T5" fmla="*/ 187 h 197"/>
                      <a:gd name="T6" fmla="*/ 78 w 197"/>
                      <a:gd name="T7" fmla="*/ 187 h 197"/>
                      <a:gd name="T8" fmla="*/ 10 w 197"/>
                      <a:gd name="T9" fmla="*/ 120 h 197"/>
                      <a:gd name="T10" fmla="*/ 10 w 197"/>
                      <a:gd name="T11" fmla="*/ 86 h 197"/>
                      <a:gd name="T12" fmla="*/ 86 w 197"/>
                      <a:gd name="T13" fmla="*/ 9 h 197"/>
                      <a:gd name="T14" fmla="*/ 120 w 197"/>
                      <a:gd name="T15" fmla="*/ 9 h 197"/>
                      <a:gd name="T16" fmla="*/ 188 w 197"/>
                      <a:gd name="T17" fmla="*/ 7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7" h="197">
                        <a:moveTo>
                          <a:pt x="188" y="77"/>
                        </a:moveTo>
                        <a:cubicBezTo>
                          <a:pt x="197" y="87"/>
                          <a:pt x="197" y="102"/>
                          <a:pt x="188" y="111"/>
                        </a:cubicBezTo>
                        <a:cubicBezTo>
                          <a:pt x="112" y="187"/>
                          <a:pt x="112" y="187"/>
                          <a:pt x="112" y="187"/>
                        </a:cubicBezTo>
                        <a:cubicBezTo>
                          <a:pt x="102" y="197"/>
                          <a:pt x="87" y="197"/>
                          <a:pt x="78" y="187"/>
                        </a:cubicBezTo>
                        <a:cubicBezTo>
                          <a:pt x="10" y="120"/>
                          <a:pt x="10" y="120"/>
                          <a:pt x="10" y="120"/>
                        </a:cubicBezTo>
                        <a:cubicBezTo>
                          <a:pt x="0" y="110"/>
                          <a:pt x="0" y="95"/>
                          <a:pt x="10" y="86"/>
                        </a:cubicBezTo>
                        <a:cubicBezTo>
                          <a:pt x="86" y="9"/>
                          <a:pt x="86" y="9"/>
                          <a:pt x="86" y="9"/>
                        </a:cubicBezTo>
                        <a:cubicBezTo>
                          <a:pt x="95" y="0"/>
                          <a:pt x="111" y="0"/>
                          <a:pt x="120" y="9"/>
                        </a:cubicBezTo>
                        <a:lnTo>
                          <a:pt x="188" y="77"/>
                        </a:lnTo>
                        <a:close/>
                      </a:path>
                    </a:pathLst>
                  </a:custGeom>
                  <a:solidFill>
                    <a:srgbClr val="CCCCC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7">
                    <a:extLst>
                      <a:ext uri="{FF2B5EF4-FFF2-40B4-BE49-F238E27FC236}">
                        <a16:creationId xmlns:a16="http://schemas.microsoft.com/office/drawing/2014/main" id="{7211FB19-A217-0D77-7CE3-0CCCF72A0905}"/>
                      </a:ext>
                    </a:extLst>
                  </p:cNvPr>
                  <p:cNvSpPr/>
                  <p:nvPr/>
                </p:nvSpPr>
                <p:spPr bwMode="auto">
                  <a:xfrm>
                    <a:off x="5057776" y="3052763"/>
                    <a:ext cx="974725" cy="976313"/>
                  </a:xfrm>
                  <a:custGeom>
                    <a:avLst/>
                    <a:gdLst>
                      <a:gd name="T0" fmla="*/ 86 w 494"/>
                      <a:gd name="T1" fmla="*/ 10 h 495"/>
                      <a:gd name="T2" fmla="*/ 41 w 494"/>
                      <a:gd name="T3" fmla="*/ 55 h 495"/>
                      <a:gd name="T4" fmla="*/ 31 w 494"/>
                      <a:gd name="T5" fmla="*/ 64 h 495"/>
                      <a:gd name="T6" fmla="*/ 26 w 494"/>
                      <a:gd name="T7" fmla="*/ 70 h 495"/>
                      <a:gd name="T8" fmla="*/ 9 w 494"/>
                      <a:gd name="T9" fmla="*/ 86 h 495"/>
                      <a:gd name="T10" fmla="*/ 9 w 494"/>
                      <a:gd name="T11" fmla="*/ 120 h 495"/>
                      <a:gd name="T12" fmla="*/ 374 w 494"/>
                      <a:gd name="T13" fmla="*/ 485 h 495"/>
                      <a:gd name="T14" fmla="*/ 408 w 494"/>
                      <a:gd name="T15" fmla="*/ 485 h 495"/>
                      <a:gd name="T16" fmla="*/ 425 w 494"/>
                      <a:gd name="T17" fmla="*/ 469 h 495"/>
                      <a:gd name="T18" fmla="*/ 430 w 494"/>
                      <a:gd name="T19" fmla="*/ 463 h 495"/>
                      <a:gd name="T20" fmla="*/ 440 w 494"/>
                      <a:gd name="T21" fmla="*/ 454 h 495"/>
                      <a:gd name="T22" fmla="*/ 485 w 494"/>
                      <a:gd name="T23" fmla="*/ 409 h 495"/>
                      <a:gd name="T24" fmla="*/ 485 w 494"/>
                      <a:gd name="T25" fmla="*/ 375 h 495"/>
                      <a:gd name="T26" fmla="*/ 119 w 494"/>
                      <a:gd name="T27" fmla="*/ 10 h 495"/>
                      <a:gd name="T28" fmla="*/ 86 w 494"/>
                      <a:gd name="T29" fmla="*/ 10 h 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94" h="495">
                        <a:moveTo>
                          <a:pt x="86" y="10"/>
                        </a:moveTo>
                        <a:cubicBezTo>
                          <a:pt x="41" y="55"/>
                          <a:pt x="41" y="55"/>
                          <a:pt x="41" y="55"/>
                        </a:cubicBezTo>
                        <a:cubicBezTo>
                          <a:pt x="31" y="64"/>
                          <a:pt x="31" y="64"/>
                          <a:pt x="31" y="64"/>
                        </a:cubicBezTo>
                        <a:cubicBezTo>
                          <a:pt x="26" y="70"/>
                          <a:pt x="26" y="70"/>
                          <a:pt x="26" y="70"/>
                        </a:cubicBezTo>
                        <a:cubicBezTo>
                          <a:pt x="9" y="86"/>
                          <a:pt x="9" y="86"/>
                          <a:pt x="9" y="86"/>
                        </a:cubicBezTo>
                        <a:cubicBezTo>
                          <a:pt x="0" y="95"/>
                          <a:pt x="0" y="111"/>
                          <a:pt x="9" y="120"/>
                        </a:cubicBezTo>
                        <a:cubicBezTo>
                          <a:pt x="374" y="485"/>
                          <a:pt x="374" y="485"/>
                          <a:pt x="374" y="485"/>
                        </a:cubicBezTo>
                        <a:cubicBezTo>
                          <a:pt x="384" y="495"/>
                          <a:pt x="399" y="495"/>
                          <a:pt x="408" y="485"/>
                        </a:cubicBezTo>
                        <a:cubicBezTo>
                          <a:pt x="425" y="469"/>
                          <a:pt x="425" y="469"/>
                          <a:pt x="425" y="469"/>
                        </a:cubicBezTo>
                        <a:cubicBezTo>
                          <a:pt x="430" y="463"/>
                          <a:pt x="430" y="463"/>
                          <a:pt x="430" y="463"/>
                        </a:cubicBezTo>
                        <a:cubicBezTo>
                          <a:pt x="440" y="454"/>
                          <a:pt x="440" y="454"/>
                          <a:pt x="440" y="454"/>
                        </a:cubicBezTo>
                        <a:cubicBezTo>
                          <a:pt x="485" y="409"/>
                          <a:pt x="485" y="409"/>
                          <a:pt x="485" y="409"/>
                        </a:cubicBezTo>
                        <a:cubicBezTo>
                          <a:pt x="494" y="399"/>
                          <a:pt x="494" y="384"/>
                          <a:pt x="485" y="375"/>
                        </a:cubicBezTo>
                        <a:cubicBezTo>
                          <a:pt x="119" y="10"/>
                          <a:pt x="119" y="10"/>
                          <a:pt x="119" y="10"/>
                        </a:cubicBezTo>
                        <a:cubicBezTo>
                          <a:pt x="110" y="0"/>
                          <a:pt x="95" y="0"/>
                          <a:pt x="86" y="10"/>
                        </a:cubicBezTo>
                        <a:close/>
                      </a:path>
                    </a:pathLst>
                  </a:custGeom>
                  <a:solidFill>
                    <a:srgbClr val="76767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8">
                    <a:extLst>
                      <a:ext uri="{FF2B5EF4-FFF2-40B4-BE49-F238E27FC236}">
                        <a16:creationId xmlns:a16="http://schemas.microsoft.com/office/drawing/2014/main" id="{73DFC9B2-67FD-FB98-0FC2-F890972CFBE7}"/>
                      </a:ext>
                    </a:extLst>
                  </p:cNvPr>
                  <p:cNvSpPr/>
                  <p:nvPr/>
                </p:nvSpPr>
                <p:spPr bwMode="auto">
                  <a:xfrm>
                    <a:off x="5057776" y="3190875"/>
                    <a:ext cx="838200" cy="838200"/>
                  </a:xfrm>
                  <a:custGeom>
                    <a:avLst/>
                    <a:gdLst>
                      <a:gd name="T0" fmla="*/ 9 w 425"/>
                      <a:gd name="T1" fmla="*/ 16 h 425"/>
                      <a:gd name="T2" fmla="*/ 9 w 425"/>
                      <a:gd name="T3" fmla="*/ 50 h 425"/>
                      <a:gd name="T4" fmla="*/ 374 w 425"/>
                      <a:gd name="T5" fmla="*/ 415 h 425"/>
                      <a:gd name="T6" fmla="*/ 408 w 425"/>
                      <a:gd name="T7" fmla="*/ 415 h 425"/>
                      <a:gd name="T8" fmla="*/ 425 w 425"/>
                      <a:gd name="T9" fmla="*/ 399 h 425"/>
                      <a:gd name="T10" fmla="*/ 26 w 425"/>
                      <a:gd name="T11" fmla="*/ 0 h 425"/>
                      <a:gd name="T12" fmla="*/ 9 w 425"/>
                      <a:gd name="T13" fmla="*/ 16 h 425"/>
                    </a:gdLst>
                    <a:ahLst/>
                    <a:cxnLst>
                      <a:cxn ang="0">
                        <a:pos x="T0" y="T1"/>
                      </a:cxn>
                      <a:cxn ang="0">
                        <a:pos x="T2" y="T3"/>
                      </a:cxn>
                      <a:cxn ang="0">
                        <a:pos x="T4" y="T5"/>
                      </a:cxn>
                      <a:cxn ang="0">
                        <a:pos x="T6" y="T7"/>
                      </a:cxn>
                      <a:cxn ang="0">
                        <a:pos x="T8" y="T9"/>
                      </a:cxn>
                      <a:cxn ang="0">
                        <a:pos x="T10" y="T11"/>
                      </a:cxn>
                      <a:cxn ang="0">
                        <a:pos x="T12" y="T13"/>
                      </a:cxn>
                    </a:cxnLst>
                    <a:rect l="0" t="0" r="r" b="b"/>
                    <a:pathLst>
                      <a:path w="425" h="425">
                        <a:moveTo>
                          <a:pt x="9" y="16"/>
                        </a:moveTo>
                        <a:cubicBezTo>
                          <a:pt x="0" y="25"/>
                          <a:pt x="0" y="41"/>
                          <a:pt x="9" y="50"/>
                        </a:cubicBezTo>
                        <a:cubicBezTo>
                          <a:pt x="374" y="415"/>
                          <a:pt x="374" y="415"/>
                          <a:pt x="374" y="415"/>
                        </a:cubicBezTo>
                        <a:cubicBezTo>
                          <a:pt x="384" y="425"/>
                          <a:pt x="399" y="425"/>
                          <a:pt x="408" y="415"/>
                        </a:cubicBezTo>
                        <a:cubicBezTo>
                          <a:pt x="425" y="399"/>
                          <a:pt x="425" y="399"/>
                          <a:pt x="425" y="399"/>
                        </a:cubicBezTo>
                        <a:cubicBezTo>
                          <a:pt x="26" y="0"/>
                          <a:pt x="26" y="0"/>
                          <a:pt x="26" y="0"/>
                        </a:cubicBezTo>
                        <a:lnTo>
                          <a:pt x="9" y="16"/>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9">
                    <a:extLst>
                      <a:ext uri="{FF2B5EF4-FFF2-40B4-BE49-F238E27FC236}">
                        <a16:creationId xmlns:a16="http://schemas.microsoft.com/office/drawing/2014/main" id="{FC4184BD-013C-AB8D-CC3C-EEBFE3633020}"/>
                      </a:ext>
                    </a:extLst>
                  </p:cNvPr>
                  <p:cNvSpPr/>
                  <p:nvPr/>
                </p:nvSpPr>
                <p:spPr bwMode="auto">
                  <a:xfrm>
                    <a:off x="5118101" y="3162300"/>
                    <a:ext cx="806450" cy="804863"/>
                  </a:xfrm>
                  <a:custGeom>
                    <a:avLst/>
                    <a:gdLst>
                      <a:gd name="T0" fmla="*/ 0 w 508"/>
                      <a:gd name="T1" fmla="*/ 11 h 507"/>
                      <a:gd name="T2" fmla="*/ 496 w 508"/>
                      <a:gd name="T3" fmla="*/ 507 h 507"/>
                      <a:gd name="T4" fmla="*/ 508 w 508"/>
                      <a:gd name="T5" fmla="*/ 496 h 507"/>
                      <a:gd name="T6" fmla="*/ 13 w 508"/>
                      <a:gd name="T7" fmla="*/ 0 h 507"/>
                      <a:gd name="T8" fmla="*/ 0 w 508"/>
                      <a:gd name="T9" fmla="*/ 11 h 507"/>
                    </a:gdLst>
                    <a:ahLst/>
                    <a:cxnLst>
                      <a:cxn ang="0">
                        <a:pos x="T0" y="T1"/>
                      </a:cxn>
                      <a:cxn ang="0">
                        <a:pos x="T2" y="T3"/>
                      </a:cxn>
                      <a:cxn ang="0">
                        <a:pos x="T4" y="T5"/>
                      </a:cxn>
                      <a:cxn ang="0">
                        <a:pos x="T6" y="T7"/>
                      </a:cxn>
                      <a:cxn ang="0">
                        <a:pos x="T8" y="T9"/>
                      </a:cxn>
                    </a:cxnLst>
                    <a:rect l="0" t="0" r="r" b="b"/>
                    <a:pathLst>
                      <a:path w="508" h="507">
                        <a:moveTo>
                          <a:pt x="0" y="11"/>
                        </a:moveTo>
                        <a:lnTo>
                          <a:pt x="496" y="507"/>
                        </a:lnTo>
                        <a:lnTo>
                          <a:pt x="508" y="496"/>
                        </a:lnTo>
                        <a:lnTo>
                          <a:pt x="13" y="0"/>
                        </a:lnTo>
                        <a:lnTo>
                          <a:pt x="0" y="11"/>
                        </a:lnTo>
                        <a:close/>
                      </a:path>
                    </a:pathLst>
                  </a:custGeom>
                  <a:solidFill>
                    <a:srgbClr val="5A5A5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
                    <a:extLst>
                      <a:ext uri="{FF2B5EF4-FFF2-40B4-BE49-F238E27FC236}">
                        <a16:creationId xmlns:a16="http://schemas.microsoft.com/office/drawing/2014/main" id="{A80925C7-BDED-1B68-880F-F28D993FAE4B}"/>
                      </a:ext>
                    </a:extLst>
                  </p:cNvPr>
                  <p:cNvSpPr/>
                  <p:nvPr/>
                </p:nvSpPr>
                <p:spPr bwMode="auto">
                  <a:xfrm>
                    <a:off x="4619626" y="2768600"/>
                    <a:ext cx="182563" cy="168275"/>
                  </a:xfrm>
                  <a:custGeom>
                    <a:avLst/>
                    <a:gdLst>
                      <a:gd name="T0" fmla="*/ 0 w 93"/>
                      <a:gd name="T1" fmla="*/ 33 h 85"/>
                      <a:gd name="T2" fmla="*/ 43 w 93"/>
                      <a:gd name="T3" fmla="*/ 75 h 85"/>
                      <a:gd name="T4" fmla="*/ 77 w 93"/>
                      <a:gd name="T5" fmla="*/ 75 h 85"/>
                      <a:gd name="T6" fmla="*/ 93 w 93"/>
                      <a:gd name="T7" fmla="*/ 59 h 85"/>
                      <a:gd name="T8" fmla="*/ 34 w 93"/>
                      <a:gd name="T9" fmla="*/ 0 h 85"/>
                      <a:gd name="T10" fmla="*/ 0 w 93"/>
                      <a:gd name="T11" fmla="*/ 33 h 85"/>
                    </a:gdLst>
                    <a:ahLst/>
                    <a:cxnLst>
                      <a:cxn ang="0">
                        <a:pos x="T0" y="T1"/>
                      </a:cxn>
                      <a:cxn ang="0">
                        <a:pos x="T2" y="T3"/>
                      </a:cxn>
                      <a:cxn ang="0">
                        <a:pos x="T4" y="T5"/>
                      </a:cxn>
                      <a:cxn ang="0">
                        <a:pos x="T6" y="T7"/>
                      </a:cxn>
                      <a:cxn ang="0">
                        <a:pos x="T8" y="T9"/>
                      </a:cxn>
                      <a:cxn ang="0">
                        <a:pos x="T10" y="T11"/>
                      </a:cxn>
                    </a:cxnLst>
                    <a:rect l="0" t="0" r="r" b="b"/>
                    <a:pathLst>
                      <a:path w="93" h="85">
                        <a:moveTo>
                          <a:pt x="0" y="33"/>
                        </a:moveTo>
                        <a:cubicBezTo>
                          <a:pt x="43" y="75"/>
                          <a:pt x="43" y="75"/>
                          <a:pt x="43" y="75"/>
                        </a:cubicBezTo>
                        <a:cubicBezTo>
                          <a:pt x="52" y="85"/>
                          <a:pt x="67" y="85"/>
                          <a:pt x="77" y="75"/>
                        </a:cubicBezTo>
                        <a:cubicBezTo>
                          <a:pt x="93" y="59"/>
                          <a:pt x="93" y="59"/>
                          <a:pt x="93" y="59"/>
                        </a:cubicBezTo>
                        <a:cubicBezTo>
                          <a:pt x="34" y="0"/>
                          <a:pt x="34" y="0"/>
                          <a:pt x="34" y="0"/>
                        </a:cubicBezTo>
                        <a:lnTo>
                          <a:pt x="0" y="33"/>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1">
                    <a:extLst>
                      <a:ext uri="{FF2B5EF4-FFF2-40B4-BE49-F238E27FC236}">
                        <a16:creationId xmlns:a16="http://schemas.microsoft.com/office/drawing/2014/main" id="{6D85FCC6-859E-9A53-5993-EEDE35E3AA3B}"/>
                      </a:ext>
                    </a:extLst>
                  </p:cNvPr>
                  <p:cNvSpPr/>
                  <p:nvPr/>
                </p:nvSpPr>
                <p:spPr bwMode="auto">
                  <a:xfrm>
                    <a:off x="4699001" y="2740025"/>
                    <a:ext cx="133350" cy="133350"/>
                  </a:xfrm>
                  <a:custGeom>
                    <a:avLst/>
                    <a:gdLst>
                      <a:gd name="T0" fmla="*/ 0 w 84"/>
                      <a:gd name="T1" fmla="*/ 11 h 84"/>
                      <a:gd name="T2" fmla="*/ 73 w 84"/>
                      <a:gd name="T3" fmla="*/ 84 h 84"/>
                      <a:gd name="T4" fmla="*/ 84 w 84"/>
                      <a:gd name="T5" fmla="*/ 73 h 84"/>
                      <a:gd name="T6" fmla="*/ 11 w 84"/>
                      <a:gd name="T7" fmla="*/ 0 h 84"/>
                      <a:gd name="T8" fmla="*/ 0 w 84"/>
                      <a:gd name="T9" fmla="*/ 11 h 84"/>
                    </a:gdLst>
                    <a:ahLst/>
                    <a:cxnLst>
                      <a:cxn ang="0">
                        <a:pos x="T0" y="T1"/>
                      </a:cxn>
                      <a:cxn ang="0">
                        <a:pos x="T2" y="T3"/>
                      </a:cxn>
                      <a:cxn ang="0">
                        <a:pos x="T4" y="T5"/>
                      </a:cxn>
                      <a:cxn ang="0">
                        <a:pos x="T6" y="T7"/>
                      </a:cxn>
                      <a:cxn ang="0">
                        <a:pos x="T8" y="T9"/>
                      </a:cxn>
                    </a:cxnLst>
                    <a:rect l="0" t="0" r="r" b="b"/>
                    <a:pathLst>
                      <a:path w="84" h="84">
                        <a:moveTo>
                          <a:pt x="0" y="11"/>
                        </a:moveTo>
                        <a:lnTo>
                          <a:pt x="73" y="84"/>
                        </a:lnTo>
                        <a:lnTo>
                          <a:pt x="84" y="73"/>
                        </a:lnTo>
                        <a:lnTo>
                          <a:pt x="11" y="0"/>
                        </a:lnTo>
                        <a:lnTo>
                          <a:pt x="0" y="11"/>
                        </a:lnTo>
                        <a:close/>
                      </a:path>
                    </a:pathLst>
                  </a:custGeom>
                  <a:solidFill>
                    <a:srgbClr val="B8B8B8"/>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6" name="Freeform 12">
                  <a:extLst>
                    <a:ext uri="{FF2B5EF4-FFF2-40B4-BE49-F238E27FC236}">
                      <a16:creationId xmlns:a16="http://schemas.microsoft.com/office/drawing/2014/main" id="{63FE6AA9-9C2C-7BA5-55E1-1442F0267B73}"/>
                    </a:ext>
                  </a:extLst>
                </p:cNvPr>
                <p:cNvSpPr/>
                <p:nvPr/>
              </p:nvSpPr>
              <p:spPr bwMode="auto">
                <a:xfrm>
                  <a:off x="3491329" y="1261482"/>
                  <a:ext cx="2147888" cy="2147888"/>
                </a:xfrm>
                <a:custGeom>
                  <a:avLst/>
                  <a:gdLst>
                    <a:gd name="T0" fmla="*/ 895 w 1089"/>
                    <a:gd name="T1" fmla="*/ 194 h 1089"/>
                    <a:gd name="T2" fmla="*/ 895 w 1089"/>
                    <a:gd name="T3" fmla="*/ 895 h 1089"/>
                    <a:gd name="T4" fmla="*/ 193 w 1089"/>
                    <a:gd name="T5" fmla="*/ 895 h 1089"/>
                    <a:gd name="T6" fmla="*/ 193 w 1089"/>
                    <a:gd name="T7" fmla="*/ 194 h 1089"/>
                    <a:gd name="T8" fmla="*/ 895 w 1089"/>
                    <a:gd name="T9" fmla="*/ 194 h 1089"/>
                  </a:gdLst>
                  <a:ahLst/>
                  <a:cxnLst>
                    <a:cxn ang="0">
                      <a:pos x="T0" y="T1"/>
                    </a:cxn>
                    <a:cxn ang="0">
                      <a:pos x="T2" y="T3"/>
                    </a:cxn>
                    <a:cxn ang="0">
                      <a:pos x="T4" y="T5"/>
                    </a:cxn>
                    <a:cxn ang="0">
                      <a:pos x="T6" y="T7"/>
                    </a:cxn>
                    <a:cxn ang="0">
                      <a:pos x="T8" y="T9"/>
                    </a:cxn>
                  </a:cxnLst>
                  <a:rect l="0" t="0" r="r" b="b"/>
                  <a:pathLst>
                    <a:path w="1089" h="1089">
                      <a:moveTo>
                        <a:pt x="895" y="194"/>
                      </a:moveTo>
                      <a:cubicBezTo>
                        <a:pt x="1089" y="388"/>
                        <a:pt x="1089" y="702"/>
                        <a:pt x="895" y="895"/>
                      </a:cubicBezTo>
                      <a:cubicBezTo>
                        <a:pt x="701" y="1089"/>
                        <a:pt x="387" y="1089"/>
                        <a:pt x="193" y="895"/>
                      </a:cubicBezTo>
                      <a:cubicBezTo>
                        <a:pt x="0" y="702"/>
                        <a:pt x="0" y="388"/>
                        <a:pt x="193" y="194"/>
                      </a:cubicBezTo>
                      <a:cubicBezTo>
                        <a:pt x="387" y="0"/>
                        <a:pt x="701" y="0"/>
                        <a:pt x="895" y="194"/>
                      </a:cubicBezTo>
                      <a:close/>
                    </a:path>
                  </a:pathLst>
                </a:custGeom>
                <a:solidFill>
                  <a:srgbClr val="E9E9E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14">
                <a:extLst>
                  <a:ext uri="{FF2B5EF4-FFF2-40B4-BE49-F238E27FC236}">
                    <a16:creationId xmlns:a16="http://schemas.microsoft.com/office/drawing/2014/main" id="{97539BB9-6668-C329-75A4-03F79C12657E}"/>
                  </a:ext>
                </a:extLst>
              </p:cNvPr>
              <p:cNvSpPr/>
              <p:nvPr/>
            </p:nvSpPr>
            <p:spPr bwMode="auto">
              <a:xfrm rot="900000">
                <a:off x="3761175" y="1308636"/>
                <a:ext cx="1858620" cy="1858618"/>
              </a:xfrm>
              <a:custGeom>
                <a:avLst/>
                <a:gdLst>
                  <a:gd name="T0" fmla="*/ 809 w 984"/>
                  <a:gd name="T1" fmla="*/ 175 h 983"/>
                  <a:gd name="T2" fmla="*/ 809 w 984"/>
                  <a:gd name="T3" fmla="*/ 809 h 983"/>
                  <a:gd name="T4" fmla="*/ 175 w 984"/>
                  <a:gd name="T5" fmla="*/ 809 h 983"/>
                  <a:gd name="T6" fmla="*/ 175 w 984"/>
                  <a:gd name="T7" fmla="*/ 175 h 983"/>
                  <a:gd name="T8" fmla="*/ 809 w 984"/>
                  <a:gd name="T9" fmla="*/ 175 h 983"/>
                </a:gdLst>
                <a:ahLst/>
                <a:cxnLst>
                  <a:cxn ang="0">
                    <a:pos x="T0" y="T1"/>
                  </a:cxn>
                  <a:cxn ang="0">
                    <a:pos x="T2" y="T3"/>
                  </a:cxn>
                  <a:cxn ang="0">
                    <a:pos x="T4" y="T5"/>
                  </a:cxn>
                  <a:cxn ang="0">
                    <a:pos x="T6" y="T7"/>
                  </a:cxn>
                  <a:cxn ang="0">
                    <a:pos x="T8" y="T9"/>
                  </a:cxn>
                </a:cxnLst>
                <a:rect l="0" t="0" r="r" b="b"/>
                <a:pathLst>
                  <a:path w="984" h="983">
                    <a:moveTo>
                      <a:pt x="809" y="175"/>
                    </a:moveTo>
                    <a:cubicBezTo>
                      <a:pt x="984" y="350"/>
                      <a:pt x="984" y="634"/>
                      <a:pt x="809" y="809"/>
                    </a:cubicBezTo>
                    <a:cubicBezTo>
                      <a:pt x="634" y="983"/>
                      <a:pt x="350" y="983"/>
                      <a:pt x="175" y="809"/>
                    </a:cubicBezTo>
                    <a:cubicBezTo>
                      <a:pt x="0" y="634"/>
                      <a:pt x="0" y="350"/>
                      <a:pt x="175" y="175"/>
                    </a:cubicBezTo>
                    <a:cubicBezTo>
                      <a:pt x="350" y="0"/>
                      <a:pt x="634" y="0"/>
                      <a:pt x="809" y="17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4" name="Freeform 19">
              <a:extLst>
                <a:ext uri="{FF2B5EF4-FFF2-40B4-BE49-F238E27FC236}">
                  <a16:creationId xmlns:a16="http://schemas.microsoft.com/office/drawing/2014/main" id="{1A9CF048-D880-4B38-C33B-FD08F4888CE2}"/>
                </a:ext>
              </a:extLst>
            </p:cNvPr>
            <p:cNvSpPr>
              <a:spLocks noEditPoints="1"/>
            </p:cNvSpPr>
            <p:nvPr/>
          </p:nvSpPr>
          <p:spPr bwMode="auto">
            <a:xfrm>
              <a:off x="4349957" y="2450297"/>
              <a:ext cx="440980" cy="404499"/>
            </a:xfrm>
            <a:custGeom>
              <a:avLst/>
              <a:gdLst>
                <a:gd name="T0" fmla="*/ 79 w 126"/>
                <a:gd name="T1" fmla="*/ 53 h 115"/>
                <a:gd name="T2" fmla="*/ 83 w 126"/>
                <a:gd name="T3" fmla="*/ 69 h 115"/>
                <a:gd name="T4" fmla="*/ 83 w 126"/>
                <a:gd name="T5" fmla="*/ 77 h 115"/>
                <a:gd name="T6" fmla="*/ 89 w 126"/>
                <a:gd name="T7" fmla="*/ 71 h 115"/>
                <a:gd name="T8" fmla="*/ 83 w 126"/>
                <a:gd name="T9" fmla="*/ 49 h 115"/>
                <a:gd name="T10" fmla="*/ 64 w 126"/>
                <a:gd name="T11" fmla="*/ 46 h 115"/>
                <a:gd name="T12" fmla="*/ 122 w 126"/>
                <a:gd name="T13" fmla="*/ 105 h 115"/>
                <a:gd name="T14" fmla="*/ 118 w 126"/>
                <a:gd name="T15" fmla="*/ 105 h 115"/>
                <a:gd name="T16" fmla="*/ 122 w 126"/>
                <a:gd name="T17" fmla="*/ 29 h 115"/>
                <a:gd name="T18" fmla="*/ 122 w 126"/>
                <a:gd name="T19" fmla="*/ 19 h 115"/>
                <a:gd name="T20" fmla="*/ 76 w 126"/>
                <a:gd name="T21" fmla="*/ 13 h 115"/>
                <a:gd name="T22" fmla="*/ 63 w 126"/>
                <a:gd name="T23" fmla="*/ 0 h 115"/>
                <a:gd name="T24" fmla="*/ 51 w 126"/>
                <a:gd name="T25" fmla="*/ 13 h 115"/>
                <a:gd name="T26" fmla="*/ 5 w 126"/>
                <a:gd name="T27" fmla="*/ 19 h 115"/>
                <a:gd name="T28" fmla="*/ 5 w 126"/>
                <a:gd name="T29" fmla="*/ 29 h 115"/>
                <a:gd name="T30" fmla="*/ 9 w 126"/>
                <a:gd name="T31" fmla="*/ 105 h 115"/>
                <a:gd name="T32" fmla="*/ 0 w 126"/>
                <a:gd name="T33" fmla="*/ 110 h 115"/>
                <a:gd name="T34" fmla="*/ 122 w 126"/>
                <a:gd name="T35" fmla="*/ 115 h 115"/>
                <a:gd name="T36" fmla="*/ 122 w 126"/>
                <a:gd name="T37" fmla="*/ 105 h 115"/>
                <a:gd name="T38" fmla="*/ 58 w 126"/>
                <a:gd name="T39" fmla="*/ 8 h 115"/>
                <a:gd name="T40" fmla="*/ 68 w 126"/>
                <a:gd name="T41" fmla="*/ 8 h 115"/>
                <a:gd name="T42" fmla="*/ 68 w 126"/>
                <a:gd name="T43" fmla="*/ 17 h 115"/>
                <a:gd name="T44" fmla="*/ 63 w 126"/>
                <a:gd name="T45" fmla="*/ 19 h 115"/>
                <a:gd name="T46" fmla="*/ 56 w 126"/>
                <a:gd name="T47" fmla="*/ 13 h 115"/>
                <a:gd name="T48" fmla="*/ 112 w 126"/>
                <a:gd name="T49" fmla="*/ 105 h 115"/>
                <a:gd name="T50" fmla="*/ 14 w 126"/>
                <a:gd name="T51" fmla="*/ 105 h 115"/>
                <a:gd name="T52" fmla="*/ 112 w 126"/>
                <a:gd name="T53" fmla="*/ 29 h 115"/>
                <a:gd name="T54" fmla="*/ 59 w 126"/>
                <a:gd name="T55" fmla="*/ 91 h 115"/>
                <a:gd name="T56" fmla="*/ 71 w 126"/>
                <a:gd name="T57" fmla="*/ 89 h 115"/>
                <a:gd name="T58" fmla="*/ 79 w 126"/>
                <a:gd name="T59" fmla="*/ 80 h 115"/>
                <a:gd name="T60" fmla="*/ 78 w 126"/>
                <a:gd name="T61" fmla="*/ 76 h 115"/>
                <a:gd name="T62" fmla="*/ 62 w 126"/>
                <a:gd name="T63" fmla="*/ 50 h 115"/>
                <a:gd name="T64" fmla="*/ 44 w 126"/>
                <a:gd name="T65" fmla="*/ 53 h 115"/>
                <a:gd name="T66" fmla="*/ 44 w 126"/>
                <a:gd name="T67" fmla="*/ 85 h 115"/>
                <a:gd name="T68" fmla="*/ 48 w 126"/>
                <a:gd name="T69" fmla="*/ 57 h 115"/>
                <a:gd name="T70" fmla="*/ 57 w 126"/>
                <a:gd name="T71" fmla="*/ 53 h 115"/>
                <a:gd name="T72" fmla="*/ 58 w 126"/>
                <a:gd name="T73" fmla="*/ 72 h 115"/>
                <a:gd name="T74" fmla="*/ 68 w 126"/>
                <a:gd name="T75" fmla="*/ 83 h 115"/>
                <a:gd name="T76" fmla="*/ 59 w 126"/>
                <a:gd name="T77" fmla="*/ 86 h 115"/>
                <a:gd name="T78" fmla="*/ 43 w 126"/>
                <a:gd name="T79" fmla="*/ 69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6" h="115">
                  <a:moveTo>
                    <a:pt x="67" y="49"/>
                  </a:moveTo>
                  <a:cubicBezTo>
                    <a:pt x="72" y="49"/>
                    <a:pt x="76" y="50"/>
                    <a:pt x="79" y="53"/>
                  </a:cubicBezTo>
                  <a:cubicBezTo>
                    <a:pt x="82" y="56"/>
                    <a:pt x="84" y="61"/>
                    <a:pt x="84" y="65"/>
                  </a:cubicBezTo>
                  <a:cubicBezTo>
                    <a:pt x="84" y="67"/>
                    <a:pt x="84" y="68"/>
                    <a:pt x="83" y="69"/>
                  </a:cubicBezTo>
                  <a:cubicBezTo>
                    <a:pt x="83" y="71"/>
                    <a:pt x="82" y="72"/>
                    <a:pt x="82" y="73"/>
                  </a:cubicBezTo>
                  <a:cubicBezTo>
                    <a:pt x="81" y="75"/>
                    <a:pt x="81" y="77"/>
                    <a:pt x="83" y="77"/>
                  </a:cubicBezTo>
                  <a:cubicBezTo>
                    <a:pt x="84" y="78"/>
                    <a:pt x="86" y="78"/>
                    <a:pt x="87" y="76"/>
                  </a:cubicBezTo>
                  <a:cubicBezTo>
                    <a:pt x="88" y="75"/>
                    <a:pt x="88" y="73"/>
                    <a:pt x="89" y="71"/>
                  </a:cubicBezTo>
                  <a:cubicBezTo>
                    <a:pt x="89" y="69"/>
                    <a:pt x="90" y="67"/>
                    <a:pt x="90" y="65"/>
                  </a:cubicBezTo>
                  <a:cubicBezTo>
                    <a:pt x="90" y="59"/>
                    <a:pt x="87" y="53"/>
                    <a:pt x="83" y="49"/>
                  </a:cubicBezTo>
                  <a:cubicBezTo>
                    <a:pt x="79" y="45"/>
                    <a:pt x="73" y="43"/>
                    <a:pt x="67" y="43"/>
                  </a:cubicBezTo>
                  <a:cubicBezTo>
                    <a:pt x="66" y="43"/>
                    <a:pt x="64" y="44"/>
                    <a:pt x="64" y="46"/>
                  </a:cubicBezTo>
                  <a:cubicBezTo>
                    <a:pt x="64" y="47"/>
                    <a:pt x="66" y="49"/>
                    <a:pt x="67" y="49"/>
                  </a:cubicBezTo>
                  <a:close/>
                  <a:moveTo>
                    <a:pt x="122" y="105"/>
                  </a:moveTo>
                  <a:cubicBezTo>
                    <a:pt x="122" y="105"/>
                    <a:pt x="122" y="105"/>
                    <a:pt x="122" y="105"/>
                  </a:cubicBezTo>
                  <a:cubicBezTo>
                    <a:pt x="118" y="105"/>
                    <a:pt x="118" y="105"/>
                    <a:pt x="118" y="105"/>
                  </a:cubicBezTo>
                  <a:cubicBezTo>
                    <a:pt x="118" y="29"/>
                    <a:pt x="118" y="29"/>
                    <a:pt x="118" y="29"/>
                  </a:cubicBezTo>
                  <a:cubicBezTo>
                    <a:pt x="122" y="29"/>
                    <a:pt x="122" y="29"/>
                    <a:pt x="122" y="29"/>
                  </a:cubicBezTo>
                  <a:cubicBezTo>
                    <a:pt x="124" y="29"/>
                    <a:pt x="126" y="27"/>
                    <a:pt x="126" y="24"/>
                  </a:cubicBezTo>
                  <a:cubicBezTo>
                    <a:pt x="126" y="22"/>
                    <a:pt x="124" y="19"/>
                    <a:pt x="122" y="19"/>
                  </a:cubicBezTo>
                  <a:cubicBezTo>
                    <a:pt x="74" y="19"/>
                    <a:pt x="74" y="19"/>
                    <a:pt x="74" y="19"/>
                  </a:cubicBezTo>
                  <a:cubicBezTo>
                    <a:pt x="75" y="17"/>
                    <a:pt x="76" y="15"/>
                    <a:pt x="76" y="13"/>
                  </a:cubicBezTo>
                  <a:cubicBezTo>
                    <a:pt x="76" y="9"/>
                    <a:pt x="75" y="6"/>
                    <a:pt x="72" y="4"/>
                  </a:cubicBezTo>
                  <a:cubicBezTo>
                    <a:pt x="70" y="1"/>
                    <a:pt x="67" y="0"/>
                    <a:pt x="63" y="0"/>
                  </a:cubicBezTo>
                  <a:cubicBezTo>
                    <a:pt x="60" y="0"/>
                    <a:pt x="57" y="1"/>
                    <a:pt x="54" y="4"/>
                  </a:cubicBezTo>
                  <a:cubicBezTo>
                    <a:pt x="52" y="6"/>
                    <a:pt x="51" y="9"/>
                    <a:pt x="51" y="13"/>
                  </a:cubicBezTo>
                  <a:cubicBezTo>
                    <a:pt x="51" y="15"/>
                    <a:pt x="51" y="17"/>
                    <a:pt x="53" y="19"/>
                  </a:cubicBezTo>
                  <a:cubicBezTo>
                    <a:pt x="5" y="19"/>
                    <a:pt x="5" y="19"/>
                    <a:pt x="5" y="19"/>
                  </a:cubicBezTo>
                  <a:cubicBezTo>
                    <a:pt x="2" y="19"/>
                    <a:pt x="0" y="22"/>
                    <a:pt x="0" y="24"/>
                  </a:cubicBezTo>
                  <a:cubicBezTo>
                    <a:pt x="0" y="27"/>
                    <a:pt x="2" y="29"/>
                    <a:pt x="5" y="29"/>
                  </a:cubicBezTo>
                  <a:cubicBezTo>
                    <a:pt x="9" y="29"/>
                    <a:pt x="9" y="29"/>
                    <a:pt x="9" y="29"/>
                  </a:cubicBezTo>
                  <a:cubicBezTo>
                    <a:pt x="9" y="105"/>
                    <a:pt x="9" y="105"/>
                    <a:pt x="9" y="105"/>
                  </a:cubicBezTo>
                  <a:cubicBezTo>
                    <a:pt x="5" y="105"/>
                    <a:pt x="5" y="105"/>
                    <a:pt x="5" y="105"/>
                  </a:cubicBezTo>
                  <a:cubicBezTo>
                    <a:pt x="2" y="105"/>
                    <a:pt x="0" y="107"/>
                    <a:pt x="0" y="110"/>
                  </a:cubicBezTo>
                  <a:cubicBezTo>
                    <a:pt x="0" y="113"/>
                    <a:pt x="2" y="115"/>
                    <a:pt x="5" y="115"/>
                  </a:cubicBezTo>
                  <a:cubicBezTo>
                    <a:pt x="122" y="115"/>
                    <a:pt x="122" y="115"/>
                    <a:pt x="122" y="115"/>
                  </a:cubicBezTo>
                  <a:cubicBezTo>
                    <a:pt x="124" y="115"/>
                    <a:pt x="126" y="113"/>
                    <a:pt x="126" y="110"/>
                  </a:cubicBezTo>
                  <a:cubicBezTo>
                    <a:pt x="126" y="107"/>
                    <a:pt x="124" y="105"/>
                    <a:pt x="122" y="105"/>
                  </a:cubicBezTo>
                  <a:close/>
                  <a:moveTo>
                    <a:pt x="58" y="8"/>
                  </a:moveTo>
                  <a:cubicBezTo>
                    <a:pt x="58" y="8"/>
                    <a:pt x="58" y="8"/>
                    <a:pt x="58" y="8"/>
                  </a:cubicBezTo>
                  <a:cubicBezTo>
                    <a:pt x="60" y="6"/>
                    <a:pt x="61" y="6"/>
                    <a:pt x="63" y="6"/>
                  </a:cubicBezTo>
                  <a:cubicBezTo>
                    <a:pt x="65" y="6"/>
                    <a:pt x="67" y="6"/>
                    <a:pt x="68" y="8"/>
                  </a:cubicBezTo>
                  <a:cubicBezTo>
                    <a:pt x="69" y="9"/>
                    <a:pt x="70" y="11"/>
                    <a:pt x="70" y="13"/>
                  </a:cubicBezTo>
                  <a:cubicBezTo>
                    <a:pt x="70" y="14"/>
                    <a:pt x="69" y="16"/>
                    <a:pt x="68" y="17"/>
                  </a:cubicBezTo>
                  <a:cubicBezTo>
                    <a:pt x="67" y="19"/>
                    <a:pt x="65" y="19"/>
                    <a:pt x="63" y="19"/>
                  </a:cubicBezTo>
                  <a:cubicBezTo>
                    <a:pt x="63" y="19"/>
                    <a:pt x="63" y="19"/>
                    <a:pt x="63" y="19"/>
                  </a:cubicBezTo>
                  <a:cubicBezTo>
                    <a:pt x="61" y="19"/>
                    <a:pt x="60" y="19"/>
                    <a:pt x="58" y="17"/>
                  </a:cubicBezTo>
                  <a:cubicBezTo>
                    <a:pt x="57" y="16"/>
                    <a:pt x="56" y="14"/>
                    <a:pt x="56" y="13"/>
                  </a:cubicBezTo>
                  <a:cubicBezTo>
                    <a:pt x="56" y="11"/>
                    <a:pt x="57" y="9"/>
                    <a:pt x="58" y="8"/>
                  </a:cubicBezTo>
                  <a:close/>
                  <a:moveTo>
                    <a:pt x="112" y="105"/>
                  </a:moveTo>
                  <a:cubicBezTo>
                    <a:pt x="112" y="105"/>
                    <a:pt x="112" y="105"/>
                    <a:pt x="112" y="105"/>
                  </a:cubicBezTo>
                  <a:cubicBezTo>
                    <a:pt x="14" y="105"/>
                    <a:pt x="14" y="105"/>
                    <a:pt x="14" y="105"/>
                  </a:cubicBezTo>
                  <a:cubicBezTo>
                    <a:pt x="14" y="29"/>
                    <a:pt x="14" y="29"/>
                    <a:pt x="14" y="29"/>
                  </a:cubicBezTo>
                  <a:cubicBezTo>
                    <a:pt x="112" y="29"/>
                    <a:pt x="112" y="29"/>
                    <a:pt x="112" y="29"/>
                  </a:cubicBezTo>
                  <a:cubicBezTo>
                    <a:pt x="112" y="105"/>
                    <a:pt x="112" y="105"/>
                    <a:pt x="112" y="105"/>
                  </a:cubicBezTo>
                  <a:close/>
                  <a:moveTo>
                    <a:pt x="59" y="91"/>
                  </a:moveTo>
                  <a:cubicBezTo>
                    <a:pt x="59" y="91"/>
                    <a:pt x="59" y="91"/>
                    <a:pt x="59" y="91"/>
                  </a:cubicBezTo>
                  <a:cubicBezTo>
                    <a:pt x="63" y="91"/>
                    <a:pt x="67" y="90"/>
                    <a:pt x="71" y="89"/>
                  </a:cubicBezTo>
                  <a:cubicBezTo>
                    <a:pt x="71" y="88"/>
                    <a:pt x="71" y="88"/>
                    <a:pt x="71" y="88"/>
                  </a:cubicBezTo>
                  <a:cubicBezTo>
                    <a:pt x="74" y="87"/>
                    <a:pt x="77" y="84"/>
                    <a:pt x="79" y="80"/>
                  </a:cubicBezTo>
                  <a:cubicBezTo>
                    <a:pt x="79" y="80"/>
                    <a:pt x="79" y="80"/>
                    <a:pt x="79" y="80"/>
                  </a:cubicBezTo>
                  <a:cubicBezTo>
                    <a:pt x="80" y="79"/>
                    <a:pt x="79" y="77"/>
                    <a:pt x="78" y="76"/>
                  </a:cubicBezTo>
                  <a:cubicBezTo>
                    <a:pt x="62" y="67"/>
                    <a:pt x="62" y="67"/>
                    <a:pt x="62" y="67"/>
                  </a:cubicBezTo>
                  <a:cubicBezTo>
                    <a:pt x="62" y="50"/>
                    <a:pt x="62" y="50"/>
                    <a:pt x="62" y="50"/>
                  </a:cubicBezTo>
                  <a:cubicBezTo>
                    <a:pt x="62" y="48"/>
                    <a:pt x="61" y="47"/>
                    <a:pt x="59" y="47"/>
                  </a:cubicBezTo>
                  <a:cubicBezTo>
                    <a:pt x="53" y="47"/>
                    <a:pt x="48" y="49"/>
                    <a:pt x="44" y="53"/>
                  </a:cubicBezTo>
                  <a:cubicBezTo>
                    <a:pt x="40" y="57"/>
                    <a:pt x="37" y="63"/>
                    <a:pt x="37" y="69"/>
                  </a:cubicBezTo>
                  <a:cubicBezTo>
                    <a:pt x="37" y="75"/>
                    <a:pt x="40" y="81"/>
                    <a:pt x="44" y="85"/>
                  </a:cubicBezTo>
                  <a:cubicBezTo>
                    <a:pt x="48" y="89"/>
                    <a:pt x="53" y="91"/>
                    <a:pt x="59" y="91"/>
                  </a:cubicBezTo>
                  <a:close/>
                  <a:moveTo>
                    <a:pt x="48" y="57"/>
                  </a:moveTo>
                  <a:cubicBezTo>
                    <a:pt x="48" y="57"/>
                    <a:pt x="48" y="57"/>
                    <a:pt x="48" y="57"/>
                  </a:cubicBezTo>
                  <a:cubicBezTo>
                    <a:pt x="50" y="55"/>
                    <a:pt x="53" y="53"/>
                    <a:pt x="57" y="53"/>
                  </a:cubicBezTo>
                  <a:cubicBezTo>
                    <a:pt x="57" y="69"/>
                    <a:pt x="57" y="69"/>
                    <a:pt x="57" y="69"/>
                  </a:cubicBezTo>
                  <a:cubicBezTo>
                    <a:pt x="57" y="70"/>
                    <a:pt x="57" y="71"/>
                    <a:pt x="58" y="72"/>
                  </a:cubicBezTo>
                  <a:cubicBezTo>
                    <a:pt x="72" y="80"/>
                    <a:pt x="72" y="80"/>
                    <a:pt x="72" y="80"/>
                  </a:cubicBezTo>
                  <a:cubicBezTo>
                    <a:pt x="71" y="81"/>
                    <a:pt x="69" y="82"/>
                    <a:pt x="68" y="83"/>
                  </a:cubicBezTo>
                  <a:cubicBezTo>
                    <a:pt x="68" y="84"/>
                    <a:pt x="68" y="84"/>
                    <a:pt x="68" y="84"/>
                  </a:cubicBezTo>
                  <a:cubicBezTo>
                    <a:pt x="65" y="85"/>
                    <a:pt x="62" y="86"/>
                    <a:pt x="59" y="86"/>
                  </a:cubicBezTo>
                  <a:cubicBezTo>
                    <a:pt x="55" y="86"/>
                    <a:pt x="51" y="84"/>
                    <a:pt x="48" y="81"/>
                  </a:cubicBezTo>
                  <a:cubicBezTo>
                    <a:pt x="45" y="78"/>
                    <a:pt x="43" y="74"/>
                    <a:pt x="43" y="69"/>
                  </a:cubicBezTo>
                  <a:cubicBezTo>
                    <a:pt x="43" y="64"/>
                    <a:pt x="45" y="60"/>
                    <a:pt x="48" y="57"/>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grpSp>
    </p:spTree>
    <p:extLst>
      <p:ext uri="{BB962C8B-B14F-4D97-AF65-F5344CB8AC3E}">
        <p14:creationId xmlns:p14="http://schemas.microsoft.com/office/powerpoint/2010/main" val="464054271"/>
      </p:ext>
    </p:extLst>
  </p:cSld>
  <p:clrMapOvr>
    <a:masterClrMapping/>
  </p:clrMapOvr>
</p:sld>
</file>

<file path=ppt/theme/theme1.xml><?xml version="1.0" encoding="utf-8"?>
<a:theme xmlns:a="http://schemas.openxmlformats.org/drawingml/2006/main" name="Office 主题​​">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2545</TotalTime>
  <Words>1442</Words>
  <Application>Microsoft Office PowerPoint</Application>
  <PresentationFormat>全屏显示(16:9)</PresentationFormat>
  <Paragraphs>123</Paragraphs>
  <Slides>21</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21</vt:i4>
      </vt:variant>
    </vt:vector>
  </HeadingPairs>
  <TitlesOfParts>
    <vt:vector size="26" baseType="lpstr">
      <vt:lpstr>微软雅黑</vt:lpstr>
      <vt:lpstr>Arial</vt:lpstr>
      <vt:lpstr>Calibri</vt:lpstr>
      <vt:lpstr>Impact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China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何 宇馨</cp:lastModifiedBy>
  <cp:revision>23</cp:revision>
  <dcterms:created xsi:type="dcterms:W3CDTF">2016-04-09T09:29:00Z</dcterms:created>
  <dcterms:modified xsi:type="dcterms:W3CDTF">2022-07-21T08:31:33Z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