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66" r:id="rId5"/>
    <p:sldId id="257" r:id="rId6"/>
    <p:sldId id="268" r:id="rId7"/>
    <p:sldId id="258" r:id="rId8"/>
    <p:sldId id="259" r:id="rId9"/>
    <p:sldId id="264" r:id="rId10"/>
    <p:sldId id="260" r:id="rId11"/>
    <p:sldId id="261" r:id="rId12"/>
    <p:sldId id="262" r:id="rId13"/>
    <p:sldId id="263" r:id="rId14"/>
    <p:sldId id="265" r:id="rId15"/>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gs" Target="tags/tag159.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124.xml"/><Relationship Id="rId16" Type="http://schemas.openxmlformats.org/officeDocument/2006/relationships/tags" Target="../tags/tag123.xml"/><Relationship Id="rId15" Type="http://schemas.openxmlformats.org/officeDocument/2006/relationships/tags" Target="../tags/tag122.xml"/><Relationship Id="rId14" Type="http://schemas.openxmlformats.org/officeDocument/2006/relationships/tags" Target="../tags/tag121.xml"/><Relationship Id="rId13" Type="http://schemas.openxmlformats.org/officeDocument/2006/relationships/tags" Target="../tags/tag120.xml"/><Relationship Id="rId12" Type="http://schemas.openxmlformats.org/officeDocument/2006/relationships/tags" Target="../tags/tag1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152.xml"/><Relationship Id="rId3" Type="http://schemas.openxmlformats.org/officeDocument/2006/relationships/image" Target="../media/image8.png"/><Relationship Id="rId2" Type="http://schemas.openxmlformats.org/officeDocument/2006/relationships/tags" Target="../tags/tag151.xml"/><Relationship Id="rId1" Type="http://schemas.openxmlformats.org/officeDocument/2006/relationships/tags" Target="../tags/tag150.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tags" Target="../tags/tag155.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tags" Target="../tags/tag154.xml"/><Relationship Id="rId1" Type="http://schemas.openxmlformats.org/officeDocument/2006/relationships/tags" Target="../tags/tag153.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tags" Target="../tags/tag15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8.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tags" Target="../tags/tag132.xml"/><Relationship Id="rId4" Type="http://schemas.openxmlformats.org/officeDocument/2006/relationships/image" Target="../media/image1.png"/><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3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136.xml"/><Relationship Id="rId3" Type="http://schemas.openxmlformats.org/officeDocument/2006/relationships/image" Target="../media/image3.png"/><Relationship Id="rId2" Type="http://schemas.openxmlformats.org/officeDocument/2006/relationships/tags" Target="../tags/tag135.xml"/><Relationship Id="rId1" Type="http://schemas.openxmlformats.org/officeDocument/2006/relationships/tags" Target="../tags/tag134.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tags" Target="../tags/tag140.xml"/><Relationship Id="rId5" Type="http://schemas.openxmlformats.org/officeDocument/2006/relationships/image" Target="../media/image4.png"/><Relationship Id="rId4" Type="http://schemas.openxmlformats.org/officeDocument/2006/relationships/tags" Target="../tags/tag139.xml"/><Relationship Id="rId3" Type="http://schemas.openxmlformats.org/officeDocument/2006/relationships/image" Target="../media/image3.png"/><Relationship Id="rId2" Type="http://schemas.openxmlformats.org/officeDocument/2006/relationships/tags" Target="../tags/tag138.xml"/><Relationship Id="rId1" Type="http://schemas.openxmlformats.org/officeDocument/2006/relationships/tags" Target="../tags/tag137.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143.xml"/><Relationship Id="rId3" Type="http://schemas.openxmlformats.org/officeDocument/2006/relationships/image" Target="../media/image5.png"/><Relationship Id="rId2" Type="http://schemas.openxmlformats.org/officeDocument/2006/relationships/tags" Target="../tags/tag142.xml"/><Relationship Id="rId1" Type="http://schemas.openxmlformats.org/officeDocument/2006/relationships/tags" Target="../tags/tag141.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tags" Target="../tags/tag149.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tags" Target="../tags/tag148.xml"/><Relationship Id="rId1" Type="http://schemas.openxmlformats.org/officeDocument/2006/relationships/tags" Target="../tags/tag1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466215" y="989965"/>
            <a:ext cx="10085070" cy="2570480"/>
          </a:xfrm>
        </p:spPr>
        <p:txBody>
          <a:bodyPr/>
          <a:p>
            <a:r>
              <a:rPr lang="zh-CN" altLang="zh-CN" sz="4000"/>
              <a:t>Do We Really Need Deep Learning Models for</a:t>
            </a:r>
            <a:r>
              <a:rPr lang="en-US" altLang="zh-CN" sz="4000"/>
              <a:t> </a:t>
            </a:r>
            <a:r>
              <a:rPr lang="zh-CN" altLang="zh-CN" sz="4000"/>
              <a:t>Time Series</a:t>
            </a:r>
            <a:r>
              <a:rPr lang="en-US" altLang="zh-CN" sz="4000"/>
              <a:t> </a:t>
            </a:r>
            <a:r>
              <a:rPr lang="zh-CN" altLang="zh-CN" sz="4000"/>
              <a:t>Forecasting?</a:t>
            </a:r>
            <a:endParaRPr lang="zh-CN" altLang="zh-CN" sz="4000"/>
          </a:p>
        </p:txBody>
      </p:sp>
      <p:sp>
        <p:nvSpPr>
          <p:cNvPr id="3" name="副标题 2"/>
          <p:cNvSpPr>
            <a:spLocks noGrp="1"/>
          </p:cNvSpPr>
          <p:nvPr>
            <p:ph type="subTitle" idx="1"/>
            <p:custDataLst>
              <p:tags r:id="rId2"/>
            </p:custDataLst>
          </p:nvPr>
        </p:nvSpPr>
        <p:spPr/>
        <p:txBody>
          <a:bodyPr/>
          <a:p>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单变量数据集</a:t>
            </a:r>
            <a:r>
              <a:rPr lang="zh-CN" altLang="en-US"/>
              <a:t>结果</a:t>
            </a:r>
            <a:endParaRPr lang="zh-CN" altLang="en-US"/>
          </a:p>
        </p:txBody>
      </p:sp>
      <p:sp>
        <p:nvSpPr>
          <p:cNvPr id="2" name="内容占位符 1"/>
          <p:cNvSpPr>
            <a:spLocks noGrp="1"/>
          </p:cNvSpPr>
          <p:nvPr>
            <p:ph idx="1"/>
            <p:custDataLst>
              <p:tags r:id="rId2"/>
            </p:custDataLst>
          </p:nvPr>
        </p:nvSpPr>
        <p:spPr/>
        <p:txBody>
          <a:bodyPr/>
          <a:lstStyle/>
          <a:p>
            <a:r>
              <a:rPr lang="zh-CN" altLang="en-US" dirty="0"/>
              <a:t>上面表5的结果强调了滚动预测配置的GBRT的竞争力，但也显示了相当强的基于变压器的模型TFT，超过了提高的回归树性能。作为一个例外，TFT构成了本研究中唯一表现始终优于GBRT的DNN模型，而DeepAR和DeepState等概率模型在这些单变量数据集上表现优于GBRT。</a:t>
            </a:r>
            <a:endParaRPr lang="zh-CN" altLang="en-US" dirty="0"/>
          </a:p>
          <a:p>
            <a:endParaRPr lang="zh-CN" altLang="en-US" dirty="0"/>
          </a:p>
          <a:p>
            <a:endParaRPr lang="zh-CN" altLang="en-US" dirty="0"/>
          </a:p>
          <a:p>
            <a:endParaRPr lang="zh-CN" altLang="en-US" dirty="0"/>
          </a:p>
          <a:p>
            <a:endParaRPr lang="zh-CN" altLang="en-US" dirty="0"/>
          </a:p>
          <a:p>
            <a:r>
              <a:rPr lang="zh-CN" altLang="en-US" dirty="0"/>
              <a:t>本小节中结果的一个主要发现是，即使是主要从时间戳中提取的简单的协变量，也广泛地提高了GBRT基线的性能。在下一个小节中，这些协变量被扩展为由数据集中特有的表达变量组成。</a:t>
            </a:r>
            <a:endParaRPr lang="zh-CN" altLang="en-US" dirty="0"/>
          </a:p>
        </p:txBody>
      </p:sp>
      <p:pic>
        <p:nvPicPr>
          <p:cNvPr id="4" name="图片 3"/>
          <p:cNvPicPr>
            <a:picLocks noChangeAspect="1"/>
          </p:cNvPicPr>
          <p:nvPr/>
        </p:nvPicPr>
        <p:blipFill>
          <a:blip r:embed="rId3"/>
          <a:stretch>
            <a:fillRect/>
          </a:stretch>
        </p:blipFill>
        <p:spPr>
          <a:xfrm>
            <a:off x="954405" y="2871470"/>
            <a:ext cx="5462905" cy="1504950"/>
          </a:xfrm>
          <a:prstGeom prst="rect">
            <a:avLst/>
          </a:prstGeom>
        </p:spPr>
      </p:pic>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多变量数据集</a:t>
            </a:r>
            <a:r>
              <a:rPr lang="zh-CN" altLang="en-US"/>
              <a:t>结果</a:t>
            </a:r>
            <a:endParaRPr lang="zh-CN" altLang="en-US"/>
          </a:p>
        </p:txBody>
      </p:sp>
      <p:sp>
        <p:nvSpPr>
          <p:cNvPr id="2" name="内容占位符 1"/>
          <p:cNvSpPr>
            <a:spLocks noGrp="1"/>
          </p:cNvSpPr>
          <p:nvPr>
            <p:ph idx="1"/>
            <p:custDataLst>
              <p:tags r:id="rId2"/>
            </p:custDataLst>
          </p:nvPr>
        </p:nvSpPr>
        <p:spPr/>
        <p:txBody>
          <a:bodyPr/>
          <a:lstStyle/>
          <a:p>
            <a:endParaRPr lang="zh-CN" altLang="en-US" dirty="0"/>
          </a:p>
          <a:p>
            <a:r>
              <a:rPr lang="en-US" altLang="zh-CN" dirty="0"/>
              <a:t>table 6 DARNN vs GBRT </a:t>
            </a:r>
            <a:r>
              <a:rPr lang="zh-CN" altLang="en-US" dirty="0"/>
              <a:t>即使是专门为多变量预测概念化的有注意力支持的DNN框架，也可以通过一个简单的、配置良好的GBRT来超越。</a:t>
            </a:r>
            <a:endParaRPr lang="zh-CN" altLang="en-US" dirty="0"/>
          </a:p>
          <a:p>
            <a:r>
              <a:rPr lang="en-US" altLang="zh-CN" dirty="0"/>
              <a:t>Table7 DAQFF vs GBRT 专门为预测任务而设计的DNN模型DAQFF没有达到预期</a:t>
            </a:r>
            <a:r>
              <a:rPr dirty="0"/>
              <a:t>，DAQFF的表现比一个简单的基于窗口的</a:t>
            </a:r>
            <a:r>
              <a:rPr lang="en-US" altLang="zh-CN" dirty="0"/>
              <a:t>GBRT</a:t>
            </a:r>
            <a:r>
              <a:rPr dirty="0"/>
              <a:t>模型更差。在本实验中需要注意的是，即使是在传统的应用预测意义中使用的GBRT模型，也能对空气质量数据集提供更好的结果。</a:t>
            </a:r>
            <a:endParaRPr dirty="0"/>
          </a:p>
          <a:p>
            <a:endParaRPr lang="zh-CN" altLang="en-US" dirty="0"/>
          </a:p>
        </p:txBody>
      </p:sp>
      <p:pic>
        <p:nvPicPr>
          <p:cNvPr id="4" name="图片 3"/>
          <p:cNvPicPr>
            <a:picLocks noChangeAspect="1"/>
          </p:cNvPicPr>
          <p:nvPr/>
        </p:nvPicPr>
        <p:blipFill>
          <a:blip r:embed="rId3"/>
          <a:stretch>
            <a:fillRect/>
          </a:stretch>
        </p:blipFill>
        <p:spPr>
          <a:xfrm>
            <a:off x="0" y="4400550"/>
            <a:ext cx="6050915" cy="2014855"/>
          </a:xfrm>
          <a:prstGeom prst="rect">
            <a:avLst/>
          </a:prstGeom>
        </p:spPr>
      </p:pic>
      <p:pic>
        <p:nvPicPr>
          <p:cNvPr id="5" name="图片 4"/>
          <p:cNvPicPr>
            <a:picLocks noChangeAspect="1"/>
          </p:cNvPicPr>
          <p:nvPr/>
        </p:nvPicPr>
        <p:blipFill>
          <a:blip r:embed="rId4"/>
          <a:stretch>
            <a:fillRect/>
          </a:stretch>
        </p:blipFill>
        <p:spPr>
          <a:xfrm>
            <a:off x="6050915" y="4400550"/>
            <a:ext cx="6141085" cy="2149475"/>
          </a:xfrm>
          <a:prstGeom prst="rect">
            <a:avLst/>
          </a:prstGeom>
        </p:spPr>
      </p:pic>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结论</a:t>
            </a:r>
            <a:endParaRPr lang="zh-CN" altLang="en-US"/>
          </a:p>
        </p:txBody>
      </p:sp>
      <p:sp>
        <p:nvSpPr>
          <p:cNvPr id="2" name="内容占位符 1"/>
          <p:cNvSpPr>
            <a:spLocks noGrp="1"/>
          </p:cNvSpPr>
          <p:nvPr>
            <p:ph idx="1"/>
            <p:custDataLst>
              <p:tags r:id="rId2"/>
            </p:custDataLst>
          </p:nvPr>
        </p:nvSpPr>
        <p:spPr/>
        <p:txBody>
          <a:bodyPr/>
          <a:lstStyle/>
          <a:p>
            <a:r>
              <a:rPr lang="zh-CN" altLang="en-US" dirty="0"/>
              <a:t>在本研究中，</a:t>
            </a:r>
            <a:r>
              <a:rPr lang="zh-CN" altLang="en-US" dirty="0"/>
              <a:t>使用一些最近用于时间序列预测的深度学习框架，并将它们与不同数据集上的滚动预测GBRT进行了比较。</a:t>
            </a:r>
            <a:endParaRPr lang="zh-CN" altLang="en-US" dirty="0"/>
          </a:p>
          <a:p>
            <a:r>
              <a:rPr lang="zh-CN" altLang="en-US" dirty="0"/>
              <a:t>实验结果表明，一个概念上更简单的模型，如GBRT，可以通过有效地设计GBRT的输入和输出结构来竞争，有时甚至优于最先进的DNN模型。</a:t>
            </a:r>
            <a:endParaRPr lang="zh-CN" altLang="en-US" dirty="0"/>
          </a:p>
          <a:p>
            <a:r>
              <a:rPr lang="zh-CN" altLang="en-US" dirty="0"/>
              <a:t>在更广泛的范围内，研究结果表明，更简单的机器学习基线不应该被忽略，而应该更小心地进行配置，以确保时间序列预测领域的进展的真实性。在未来的工作中，这些结果鼓励了将这种基于窗口的输入设置应用于其他更简单的机器学习模型，如多层感知器和支持向量机。</a:t>
            </a:r>
            <a:endParaRPr lang="zh-CN" altLang="en-US" dirty="0"/>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摘要</a:t>
            </a:r>
            <a:endParaRPr lang="zh-CN" altLang="en-US"/>
          </a:p>
        </p:txBody>
      </p:sp>
      <p:sp>
        <p:nvSpPr>
          <p:cNvPr id="3" name="内容占位符 2"/>
          <p:cNvSpPr>
            <a:spLocks noGrp="1"/>
          </p:cNvSpPr>
          <p:nvPr>
            <p:ph idx="1"/>
          </p:nvPr>
        </p:nvSpPr>
        <p:spPr/>
        <p:txBody>
          <a:bodyPr/>
          <a:p>
            <a:r>
              <a:rPr lang="zh-CN" altLang="en-US"/>
              <a:t>传统</a:t>
            </a:r>
            <a:r>
              <a:rPr lang="zh-CN" altLang="en-US"/>
              <a:t>时间序列模型：依赖于滚动平均数、向量自回归和自回归综合移动平均数。</a:t>
            </a:r>
            <a:endParaRPr lang="zh-CN" altLang="en-US"/>
          </a:p>
          <a:p>
            <a:r>
              <a:rPr lang="zh-CN" altLang="en-US"/>
              <a:t>深度学习</a:t>
            </a:r>
            <a:r>
              <a:rPr lang="en-US" altLang="zh-CN"/>
              <a:t>/</a:t>
            </a:r>
            <a:r>
              <a:rPr lang="zh-CN" altLang="en-US"/>
              <a:t>矩阵分解：</a:t>
            </a:r>
            <a:r>
              <a:rPr lang="zh-CN" altLang="en-US"/>
              <a:t>过于复杂</a:t>
            </a:r>
            <a:endParaRPr lang="zh-CN" altLang="en-US"/>
          </a:p>
          <a:p>
            <a:r>
              <a:rPr lang="en-US" altLang="zh-CN"/>
              <a:t>GBRT（梯度提升回归树） </a:t>
            </a:r>
            <a:r>
              <a:rPr lang="en-US" altLang="zh-CN"/>
              <a:t>vs DNN</a:t>
            </a:r>
            <a:endParaRPr lang="en-US" altLang="zh-CN"/>
          </a:p>
          <a:p>
            <a:r>
              <a:rPr lang="en-US" altLang="zh-CN"/>
              <a:t>基于窗口的输入转换将一个简单的GBRT模型的性能提高到优于本文中评估的所有最先进的DNN模型的水平。</a:t>
            </a:r>
            <a:endParaRPr lang="en-US" altLang="zh-CN"/>
          </a:p>
          <a:p>
            <a:r>
              <a:rPr lang="en-US" altLang="zh-CN">
                <a:sym typeface="+mn-ea"/>
              </a:rPr>
              <a:t>基于窗口的</a:t>
            </a:r>
            <a:r>
              <a:rPr lang="en-US" altLang="zh-CN"/>
              <a:t>GBRT：我们将一种简单的机器学习方法GBRT提升到竞争DNN时间序列预测模型的标准，首先将其转换为基于窗口的回归框架，然后对模型的输入和输出结构进行特征工程，使其从额外的上下文信息中获益最大。</a:t>
            </a:r>
            <a:endParaRPr lang="en-US" altLang="zh-CN"/>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选取数据相关</a:t>
            </a:r>
            <a:r>
              <a:rPr lang="zh-CN" altLang="en-US"/>
              <a:t>信息</a:t>
            </a:r>
            <a:endParaRPr lang="zh-CN" altLang="en-US"/>
          </a:p>
        </p:txBody>
      </p:sp>
      <p:sp>
        <p:nvSpPr>
          <p:cNvPr id="2" name="内容占位符 1"/>
          <p:cNvSpPr>
            <a:spLocks noGrp="1"/>
          </p:cNvSpPr>
          <p:nvPr>
            <p:ph idx="1"/>
            <p:custDataLst>
              <p:tags r:id="rId2"/>
            </p:custDataLst>
          </p:nvPr>
        </p:nvSpPr>
        <p:spPr>
          <a:xfrm>
            <a:off x="608330" y="3035935"/>
            <a:ext cx="5039360" cy="3397885"/>
          </a:xfrm>
        </p:spPr>
        <p:txBody>
          <a:bodyPr/>
          <a:lstStyle/>
          <a:p>
            <a:r>
              <a:rPr lang="zh-CN" altLang="en-US" dirty="0"/>
              <a:t>n</a:t>
            </a:r>
            <a:r>
              <a:rPr lang="en-US" altLang="zh-CN" dirty="0"/>
              <a:t>—</a:t>
            </a:r>
            <a:r>
              <a:rPr lang="zh-CN" altLang="en-US" dirty="0"/>
              <a:t>时间序列的数量</a:t>
            </a:r>
            <a:endParaRPr lang="zh-CN" altLang="en-US" dirty="0"/>
          </a:p>
          <a:p>
            <a:r>
              <a:rPr lang="zh-CN" altLang="en-US" dirty="0"/>
              <a:t>T</a:t>
            </a:r>
            <a:r>
              <a:rPr lang="en-US" altLang="zh-CN" dirty="0"/>
              <a:t>—</a:t>
            </a:r>
            <a:r>
              <a:rPr lang="zh-CN" altLang="en-US" dirty="0"/>
              <a:t>时间序列的长度</a:t>
            </a:r>
            <a:endParaRPr lang="zh-CN" altLang="en-US" dirty="0"/>
          </a:p>
          <a:p>
            <a:r>
              <a:rPr lang="zh-CN" altLang="en-US" dirty="0"/>
              <a:t>s</a:t>
            </a:r>
            <a:r>
              <a:rPr lang="en-US" altLang="zh-CN" dirty="0"/>
              <a:t>—</a:t>
            </a:r>
            <a:r>
              <a:rPr lang="zh-CN" altLang="en-US" dirty="0"/>
              <a:t>样本</a:t>
            </a:r>
            <a:r>
              <a:rPr lang="zh-CN" altLang="en-US" dirty="0"/>
              <a:t>单位</a:t>
            </a:r>
            <a:endParaRPr lang="zh-CN" altLang="en-US" dirty="0"/>
          </a:p>
          <a:p>
            <a:r>
              <a:rPr lang="zh-CN" altLang="en-US" dirty="0"/>
              <a:t>L</a:t>
            </a:r>
            <a:r>
              <a:rPr lang="en-US" altLang="zh-CN" dirty="0"/>
              <a:t>—</a:t>
            </a:r>
            <a:r>
              <a:rPr lang="zh-CN" altLang="en-US" dirty="0"/>
              <a:t>目标通道的数量</a:t>
            </a:r>
            <a:endParaRPr lang="zh-CN" altLang="en-US" dirty="0"/>
          </a:p>
          <a:p>
            <a:r>
              <a:rPr lang="zh-CN" altLang="en-US" dirty="0"/>
              <a:t>M</a:t>
            </a:r>
            <a:r>
              <a:rPr lang="en-US" altLang="zh-CN" dirty="0"/>
              <a:t>—</a:t>
            </a:r>
            <a:r>
              <a:rPr lang="zh-CN" altLang="en-US" dirty="0"/>
              <a:t>辅助通道的数量（协变量）</a:t>
            </a:r>
            <a:endParaRPr lang="zh-CN" altLang="en-US" dirty="0"/>
          </a:p>
          <a:p>
            <a:r>
              <a:rPr lang="zh-CN" altLang="en-US" dirty="0"/>
              <a:t>h</a:t>
            </a:r>
            <a:r>
              <a:rPr lang="en-US" altLang="zh-CN" dirty="0"/>
              <a:t>—</a:t>
            </a:r>
            <a:r>
              <a:rPr lang="zh-CN" altLang="en-US" dirty="0"/>
              <a:t>预测窗口大小</a:t>
            </a:r>
            <a:endParaRPr lang="zh-CN" altLang="en-US" dirty="0"/>
          </a:p>
          <a:p>
            <a:r>
              <a:rPr lang="zh-CN" altLang="en-US" dirty="0"/>
              <a:t>t</a:t>
            </a:r>
            <a:r>
              <a:rPr lang="en-US" altLang="zh-CN" dirty="0"/>
              <a:t>’</a:t>
            </a:r>
            <a:r>
              <a:rPr lang="zh-CN" altLang="en-US" dirty="0"/>
              <a:t>和τ</a:t>
            </a:r>
            <a:r>
              <a:rPr lang="en-US" altLang="zh-CN" dirty="0"/>
              <a:t>—</a:t>
            </a:r>
            <a:r>
              <a:rPr lang="zh-CN" altLang="en-US" dirty="0"/>
              <a:t>训练和测试时间点</a:t>
            </a:r>
            <a:endParaRPr lang="zh-CN" altLang="en-US" dirty="0"/>
          </a:p>
        </p:txBody>
      </p:sp>
      <p:sp>
        <p:nvSpPr>
          <p:cNvPr id="8" name="文本框 7"/>
          <p:cNvSpPr txBox="1"/>
          <p:nvPr/>
        </p:nvSpPr>
        <p:spPr>
          <a:xfrm>
            <a:off x="608330" y="1564640"/>
            <a:ext cx="5784215" cy="922020"/>
          </a:xfrm>
          <a:prstGeom prst="rect">
            <a:avLst/>
          </a:prstGeom>
          <a:noFill/>
        </p:spPr>
        <p:txBody>
          <a:bodyPr wrap="square" rtlCol="0">
            <a:spAutoFit/>
          </a:bodyPr>
          <a:p>
            <a:pPr>
              <a:lnSpc>
                <a:spcPct val="150000"/>
              </a:lnSpc>
            </a:pPr>
            <a:r>
              <a:rPr lang="zh-CN" altLang="en-US"/>
              <a:t>数据选择</a:t>
            </a:r>
            <a:r>
              <a:rPr lang="zh-CN" altLang="en-US"/>
              <a:t>原则：公开数据集</a:t>
            </a:r>
            <a:r>
              <a:rPr lang="en-US" altLang="zh-CN"/>
              <a:t> &amp; </a:t>
            </a:r>
            <a:r>
              <a:rPr lang="zh-CN" altLang="en-US"/>
              <a:t>源代码</a:t>
            </a:r>
            <a:r>
              <a:rPr lang="en-US" altLang="zh-CN"/>
              <a:t> &amp;</a:t>
            </a:r>
            <a:r>
              <a:rPr lang="zh-CN" altLang="en-US"/>
              <a:t>可持续性</a:t>
            </a:r>
            <a:endParaRPr lang="zh-CN" altLang="en-US"/>
          </a:p>
          <a:p>
            <a:pPr>
              <a:lnSpc>
                <a:spcPct val="150000"/>
              </a:lnSpc>
            </a:pPr>
            <a:r>
              <a:rPr lang="zh-CN" altLang="en-US"/>
              <a:t>数据集选择</a:t>
            </a:r>
            <a:r>
              <a:rPr lang="zh-CN" altLang="en-US"/>
              <a:t>包含：单变量</a:t>
            </a:r>
            <a:r>
              <a:rPr lang="en-US" altLang="zh-CN"/>
              <a:t> </a:t>
            </a:r>
            <a:r>
              <a:rPr lang="zh-CN" altLang="en-US"/>
              <a:t>多变量</a:t>
            </a:r>
            <a:endParaRPr lang="zh-CN" altLang="en-US"/>
          </a:p>
        </p:txBody>
      </p:sp>
      <p:grpSp>
        <p:nvGrpSpPr>
          <p:cNvPr id="13" name="组合 12"/>
          <p:cNvGrpSpPr/>
          <p:nvPr/>
        </p:nvGrpSpPr>
        <p:grpSpPr>
          <a:xfrm>
            <a:off x="4344670" y="1889760"/>
            <a:ext cx="7550150" cy="4293235"/>
            <a:chOff x="6842" y="2976"/>
            <a:chExt cx="11890" cy="6761"/>
          </a:xfrm>
        </p:grpSpPr>
        <p:grpSp>
          <p:nvGrpSpPr>
            <p:cNvPr id="7" name="组合 6"/>
            <p:cNvGrpSpPr/>
            <p:nvPr/>
          </p:nvGrpSpPr>
          <p:grpSpPr>
            <a:xfrm>
              <a:off x="6842" y="2976"/>
              <a:ext cx="11890" cy="5678"/>
              <a:chOff x="6342" y="2347"/>
              <a:chExt cx="11890" cy="5678"/>
            </a:xfrm>
          </p:grpSpPr>
          <p:pic>
            <p:nvPicPr>
              <p:cNvPr id="4" name="图片 3"/>
              <p:cNvPicPr>
                <a:picLocks noChangeAspect="1"/>
              </p:cNvPicPr>
              <p:nvPr>
                <p:custDataLst>
                  <p:tags r:id="rId3"/>
                </p:custDataLst>
              </p:nvPr>
            </p:nvPicPr>
            <p:blipFill>
              <a:blip r:embed="rId4"/>
              <a:stretch>
                <a:fillRect/>
              </a:stretch>
            </p:blipFill>
            <p:spPr>
              <a:xfrm>
                <a:off x="8634" y="2347"/>
                <a:ext cx="9598" cy="5678"/>
              </a:xfrm>
              <a:prstGeom prst="rect">
                <a:avLst/>
              </a:prstGeom>
            </p:spPr>
          </p:pic>
          <p:sp>
            <p:nvSpPr>
              <p:cNvPr id="5" name="左大括号 4"/>
              <p:cNvSpPr/>
              <p:nvPr/>
            </p:nvSpPr>
            <p:spPr>
              <a:xfrm>
                <a:off x="8434" y="6668"/>
                <a:ext cx="230" cy="1062"/>
              </a:xfrm>
              <a:prstGeom prst="leftBrace">
                <a:avLst>
                  <a:gd name="adj1" fmla="val 8333"/>
                  <a:gd name="adj2" fmla="val 51412"/>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6342" y="6909"/>
                <a:ext cx="2092" cy="580"/>
              </a:xfrm>
              <a:prstGeom prst="rect">
                <a:avLst/>
              </a:prstGeom>
              <a:noFill/>
            </p:spPr>
            <p:txBody>
              <a:bodyPr wrap="square" rtlCol="0">
                <a:spAutoFit/>
              </a:bodyPr>
              <a:p>
                <a:r>
                  <a:rPr lang="zh-CN" altLang="en-US">
                    <a:solidFill>
                      <a:schemeClr val="bg1">
                        <a:lumMod val="50000"/>
                      </a:schemeClr>
                    </a:solidFill>
                  </a:rPr>
                  <a:t>多元数据集</a:t>
                </a:r>
                <a:endParaRPr lang="zh-CN" altLang="en-US">
                  <a:solidFill>
                    <a:schemeClr val="bg1">
                      <a:lumMod val="50000"/>
                    </a:schemeClr>
                  </a:solidFill>
                </a:endParaRPr>
              </a:p>
            </p:txBody>
          </p:sp>
        </p:grpSp>
        <p:sp>
          <p:nvSpPr>
            <p:cNvPr id="9" name="左大括号 8"/>
            <p:cNvSpPr/>
            <p:nvPr/>
          </p:nvSpPr>
          <p:spPr>
            <a:xfrm rot="16200000">
              <a:off x="12020" y="5819"/>
              <a:ext cx="455" cy="5931"/>
            </a:xfrm>
            <a:prstGeom prst="leftBrace">
              <a:avLst>
                <a:gd name="adj1" fmla="val 8333"/>
                <a:gd name="adj2" fmla="val 51412"/>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0" name="左大括号 9"/>
            <p:cNvSpPr/>
            <p:nvPr/>
          </p:nvSpPr>
          <p:spPr>
            <a:xfrm rot="16200000">
              <a:off x="16710" y="7246"/>
              <a:ext cx="455" cy="3078"/>
            </a:xfrm>
            <a:prstGeom prst="leftBrace">
              <a:avLst>
                <a:gd name="adj1" fmla="val 8333"/>
                <a:gd name="adj2" fmla="val 51412"/>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1" name="文本框 10"/>
            <p:cNvSpPr txBox="1"/>
            <p:nvPr/>
          </p:nvSpPr>
          <p:spPr>
            <a:xfrm>
              <a:off x="11557" y="9157"/>
              <a:ext cx="2092" cy="580"/>
            </a:xfrm>
            <a:prstGeom prst="rect">
              <a:avLst/>
            </a:prstGeom>
            <a:noFill/>
          </p:spPr>
          <p:txBody>
            <a:bodyPr wrap="square" rtlCol="0">
              <a:spAutoFit/>
            </a:bodyPr>
            <a:p>
              <a:r>
                <a:rPr lang="zh-CN" altLang="en-US">
                  <a:solidFill>
                    <a:schemeClr val="bg1">
                      <a:lumMod val="50000"/>
                    </a:schemeClr>
                  </a:solidFill>
                </a:rPr>
                <a:t>数据</a:t>
              </a:r>
              <a:r>
                <a:rPr lang="zh-CN" altLang="en-US">
                  <a:solidFill>
                    <a:schemeClr val="bg1">
                      <a:lumMod val="50000"/>
                    </a:schemeClr>
                  </a:solidFill>
                </a:rPr>
                <a:t>信息</a:t>
              </a:r>
              <a:endParaRPr lang="zh-CN" altLang="en-US">
                <a:solidFill>
                  <a:schemeClr val="bg1">
                    <a:lumMod val="50000"/>
                  </a:schemeClr>
                </a:solidFill>
              </a:endParaRPr>
            </a:p>
          </p:txBody>
        </p:sp>
        <p:sp>
          <p:nvSpPr>
            <p:cNvPr id="12" name="文本框 11"/>
            <p:cNvSpPr txBox="1"/>
            <p:nvPr/>
          </p:nvSpPr>
          <p:spPr>
            <a:xfrm>
              <a:off x="16140" y="9157"/>
              <a:ext cx="2092" cy="580"/>
            </a:xfrm>
            <a:prstGeom prst="rect">
              <a:avLst/>
            </a:prstGeom>
            <a:noFill/>
          </p:spPr>
          <p:txBody>
            <a:bodyPr wrap="square" rtlCol="0">
              <a:spAutoFit/>
            </a:bodyPr>
            <a:p>
              <a:r>
                <a:rPr lang="zh-CN" altLang="en-US">
                  <a:solidFill>
                    <a:schemeClr val="bg1">
                      <a:lumMod val="50000"/>
                    </a:schemeClr>
                  </a:solidFill>
                </a:rPr>
                <a:t>实验</a:t>
              </a:r>
              <a:r>
                <a:rPr lang="zh-CN" altLang="en-US">
                  <a:solidFill>
                    <a:schemeClr val="bg1">
                      <a:lumMod val="50000"/>
                    </a:schemeClr>
                  </a:solidFill>
                </a:rPr>
                <a:t>规范</a:t>
              </a:r>
              <a:endParaRPr lang="zh-CN" altLang="en-US">
                <a:solidFill>
                  <a:schemeClr val="bg1">
                    <a:lumMod val="50000"/>
                  </a:schemeClr>
                </a:solidFill>
              </a:endParaRPr>
            </a:p>
          </p:txBody>
        </p:sp>
      </p:grpSp>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问题</a:t>
            </a:r>
            <a:r>
              <a:rPr lang="zh-CN" altLang="en-US"/>
              <a:t>公式化</a:t>
            </a:r>
            <a:endParaRPr lang="zh-CN" altLang="en-US"/>
          </a:p>
        </p:txBody>
      </p:sp>
      <p:sp>
        <p:nvSpPr>
          <p:cNvPr id="3" name="内容占位符 2"/>
          <p:cNvSpPr>
            <a:spLocks noGrp="1"/>
          </p:cNvSpPr>
          <p:nvPr>
            <p:ph idx="1"/>
          </p:nvPr>
        </p:nvSpPr>
        <p:spPr/>
        <p:txBody>
          <a:bodyPr/>
          <a:p>
            <a:r>
              <a:rPr lang="zh-CN" altLang="en-US"/>
              <a:t>抽象时间</a:t>
            </a:r>
            <a:r>
              <a:rPr lang="zh-CN" altLang="en-US"/>
              <a:t>序列问题</a:t>
            </a:r>
            <a:endParaRPr lang="zh-CN" altLang="en-US"/>
          </a:p>
          <a:p>
            <a:pPr marL="0" indent="457200">
              <a:buNone/>
            </a:pPr>
            <a:r>
              <a:rPr lang="en-US" altLang="zh-CN"/>
              <a:t>y_hat </a:t>
            </a:r>
            <a:r>
              <a:t>损失函数</a:t>
            </a:r>
            <a:r>
              <a:rPr lang="en-US" altLang="zh-CN"/>
              <a:t>  y’ </a:t>
            </a:r>
            <a:r>
              <a:t>目标序列</a:t>
            </a:r>
            <a:r>
              <a:rPr lang="en-US" altLang="zh-CN"/>
              <a:t>  (x,y)</a:t>
            </a:r>
            <a:r>
              <a:t>预测</a:t>
            </a:r>
            <a:r>
              <a:t>因子</a:t>
            </a:r>
          </a:p>
          <a:p>
            <a:pPr marL="228600" lvl="0" indent="-228600">
              <a:buFont typeface="Arial" panose="020B0604020202020204" pitchFamily="34" charset="0"/>
              <a:buChar char="●"/>
            </a:pPr>
            <a:r>
              <a:rPr>
                <a:solidFill>
                  <a:schemeClr val="tx1">
                    <a:lumMod val="65000"/>
                    <a:lumOff val="35000"/>
                  </a:schemeClr>
                </a:solidFill>
              </a:rPr>
              <a:t>针对</a:t>
            </a:r>
            <a:r>
              <a:rPr>
                <a:solidFill>
                  <a:schemeClr val="tx1">
                    <a:lumMod val="65000"/>
                    <a:lumOff val="35000"/>
                  </a:schemeClr>
                </a:solidFill>
              </a:rPr>
              <a:t>本文问题：</a:t>
            </a:r>
            <a:endParaRPr>
              <a:solidFill>
                <a:schemeClr val="tx1">
                  <a:lumMod val="65000"/>
                  <a:lumOff val="35000"/>
                </a:schemeClr>
              </a:solidFill>
            </a:endParaRPr>
          </a:p>
          <a:p>
            <a:pPr marL="228600" lvl="0" indent="-228600">
              <a:buFont typeface="Arial" panose="020B0604020202020204" pitchFamily="34" charset="0"/>
              <a:buChar char="●"/>
            </a:pPr>
            <a:r>
              <a:rPr>
                <a:solidFill>
                  <a:schemeClr val="tx1">
                    <a:lumMod val="65000"/>
                    <a:lumOff val="35000"/>
                  </a:schemeClr>
                </a:solidFill>
              </a:rPr>
              <a:t> </a:t>
            </a:r>
            <a:r>
              <a:rPr lang="en-US" altLang="zh-CN">
                <a:solidFill>
                  <a:schemeClr val="tx1">
                    <a:lumMod val="65000"/>
                    <a:lumOff val="35000"/>
                  </a:schemeClr>
                </a:solidFill>
              </a:rPr>
              <a:t>(</a:t>
            </a:r>
            <a:r>
              <a:rPr>
                <a:solidFill>
                  <a:schemeClr val="tx1">
                    <a:lumMod val="65000"/>
                    <a:lumOff val="35000"/>
                  </a:schemeClr>
                </a:solidFill>
              </a:rPr>
              <a:t>i)单变量时间序列预测问题只有一个通道，L = 1和没有额外的协变量，即M = 0，这样预测只由目标通道向量序列y。</a:t>
            </a:r>
            <a:endParaRPr>
              <a:solidFill>
                <a:schemeClr val="tx1">
                  <a:lumMod val="65000"/>
                  <a:lumOff val="35000"/>
                </a:schemeClr>
              </a:solidFill>
            </a:endParaRPr>
          </a:p>
          <a:p>
            <a:pPr marL="228600" lvl="0" indent="-228600">
              <a:buFont typeface="Arial" panose="020B0604020202020204" pitchFamily="34" charset="0"/>
              <a:buChar char="●"/>
            </a:pPr>
            <a:r>
              <a:rPr lang="en-US" altLang="zh-CN">
                <a:solidFill>
                  <a:schemeClr val="tx1">
                    <a:lumMod val="65000"/>
                    <a:lumOff val="35000"/>
                  </a:schemeClr>
                </a:solidFill>
              </a:rPr>
              <a:t>(</a:t>
            </a:r>
            <a:r>
              <a:rPr>
                <a:solidFill>
                  <a:schemeClr val="tx1">
                    <a:lumMod val="65000"/>
                    <a:lumOff val="35000"/>
                  </a:schemeClr>
                </a:solidFill>
              </a:rPr>
              <a:t>ii）使用单个目标通道的多元时间序列预测问题，其中预测器由向量对序列（x，y）组成，但任务是只预测单个目标通道，L = 1。</a:t>
            </a:r>
            <a:endParaRPr>
              <a:solidFill>
                <a:schemeClr val="tx1">
                  <a:lumMod val="65000"/>
                  <a:lumOff val="35000"/>
                </a:schemeClr>
              </a:solidFill>
            </a:endParaRPr>
          </a:p>
          <a:p>
            <a:pPr marL="228600" lvl="0" indent="-228600">
              <a:buFont typeface="Arial" panose="020B0604020202020204" pitchFamily="34" charset="0"/>
              <a:buChar char="●"/>
            </a:pPr>
            <a:r>
              <a:rPr>
                <a:solidFill>
                  <a:schemeClr val="tx1">
                    <a:lumMod val="65000"/>
                    <a:lumOff val="35000"/>
                  </a:schemeClr>
                </a:solidFill>
              </a:rPr>
              <a:t>因此，在这两种情况下，</a:t>
            </a:r>
            <a:r>
              <a:rPr>
                <a:solidFill>
                  <a:schemeClr val="tx1">
                    <a:lumMod val="65000"/>
                    <a:lumOff val="35000"/>
                  </a:schemeClr>
                </a:solidFill>
              </a:rPr>
              <a:t>损失函数ˆy仅可以预测目标通道就足够了：ˆy：（Rh×L）∗→R。</a:t>
            </a:r>
            <a:endParaRPr>
              <a:solidFill>
                <a:schemeClr val="tx1">
                  <a:lumMod val="65000"/>
                  <a:lumOff val="35000"/>
                </a:schemeClr>
              </a:solidFill>
            </a:endParaRPr>
          </a:p>
        </p:txBody>
      </p:sp>
      <p:pic>
        <p:nvPicPr>
          <p:cNvPr id="5" name="图片 4"/>
          <p:cNvPicPr>
            <a:picLocks noChangeAspect="1"/>
          </p:cNvPicPr>
          <p:nvPr/>
        </p:nvPicPr>
        <p:blipFill>
          <a:blip r:embed="rId1"/>
          <a:stretch>
            <a:fillRect/>
          </a:stretch>
        </p:blipFill>
        <p:spPr>
          <a:xfrm>
            <a:off x="3286760" y="1247140"/>
            <a:ext cx="4156075" cy="694055"/>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sz="2800"/>
              <a:t> Feature-engineered window-based GBRT</a:t>
            </a:r>
            <a:endParaRPr lang="zh-CN" altLang="en-US" sz="2800"/>
          </a:p>
        </p:txBody>
      </p:sp>
      <p:sp>
        <p:nvSpPr>
          <p:cNvPr id="2" name="内容占位符 1"/>
          <p:cNvSpPr>
            <a:spLocks noGrp="1"/>
          </p:cNvSpPr>
          <p:nvPr>
            <p:ph idx="1"/>
            <p:custDataLst>
              <p:tags r:id="rId2"/>
            </p:custDataLst>
          </p:nvPr>
        </p:nvSpPr>
        <p:spPr>
          <a:xfrm>
            <a:off x="608330" y="1520825"/>
            <a:ext cx="11283315" cy="1436370"/>
          </a:xfrm>
        </p:spPr>
        <p:txBody>
          <a:bodyPr>
            <a:noAutofit/>
          </a:bodyPr>
          <a:lstStyle/>
          <a:p>
            <a:r>
              <a:rPr lang="zh-CN" altLang="en-US" b="1" dirty="0"/>
              <a:t>普通</a:t>
            </a:r>
            <a:r>
              <a:rPr lang="en-US" altLang="zh-CN" b="1" dirty="0"/>
              <a:t>GBRT</a:t>
            </a:r>
            <a:r>
              <a:rPr b="1" dirty="0"/>
              <a:t>：</a:t>
            </a:r>
            <a:r>
              <a:rPr dirty="0"/>
              <a:t>不是窗口回归，大部分的时间序列作为一个完整的连续序列的数据点预测后续和剩余的测试时间序列的一部分</a:t>
            </a:r>
            <a:endParaRPr dirty="0"/>
          </a:p>
          <a:p>
            <a:r>
              <a:rPr lang="zh-CN" altLang="en-US" dirty="0"/>
              <a:t>上述简单配置的GBRT模型ˆy是一个简单的点向回归模型，以时间点X</a:t>
            </a:r>
            <a:r>
              <a:rPr lang="en-US" altLang="zh-CN" dirty="0"/>
              <a:t>ij........</a:t>
            </a:r>
            <a:r>
              <a:rPr dirty="0"/>
              <a:t>以及</a:t>
            </a:r>
            <a:r>
              <a:rPr lang="zh-CN" altLang="en-US" dirty="0"/>
              <a:t>协变量为输入，预测同一时间点的单一目标值Yi，j，使训练损失</a:t>
            </a:r>
            <a:r>
              <a:rPr lang="zh-CN" altLang="en-US" dirty="0"/>
              <a:t>最小；</a:t>
            </a:r>
            <a:endParaRPr lang="zh-CN" altLang="en-US" dirty="0"/>
          </a:p>
          <a:p>
            <a:r>
              <a:rPr>
                <a:sym typeface="+mn-ea"/>
              </a:rPr>
              <a:t>缺点：独立多输出</a:t>
            </a:r>
            <a:r>
              <a:rPr>
                <a:sym typeface="+mn-ea"/>
              </a:rPr>
              <a:t>预测。预测范围内的目标变量是独立预测的，并且模型不能从它们之间的潜在关系中获益。</a:t>
            </a:r>
            <a:endParaRPr dirty="0"/>
          </a:p>
          <a:p>
            <a:r>
              <a:rPr b="1" dirty="0"/>
              <a:t>基于窗口的</a:t>
            </a:r>
            <a:r>
              <a:rPr lang="en-US" altLang="zh-CN" b="1" dirty="0"/>
              <a:t>GBRT</a:t>
            </a:r>
            <a:r>
              <a:rPr b="1" dirty="0"/>
              <a:t>：</a:t>
            </a:r>
            <a:endParaRPr b="1" dirty="0"/>
          </a:p>
        </p:txBody>
      </p:sp>
      <p:pic>
        <p:nvPicPr>
          <p:cNvPr id="4" name="图片 3"/>
          <p:cNvPicPr>
            <a:picLocks noChangeAspect="1"/>
          </p:cNvPicPr>
          <p:nvPr/>
        </p:nvPicPr>
        <p:blipFill>
          <a:blip r:embed="rId3"/>
          <a:stretch>
            <a:fillRect/>
          </a:stretch>
        </p:blipFill>
        <p:spPr>
          <a:xfrm>
            <a:off x="608330" y="4198620"/>
            <a:ext cx="11087100" cy="2454275"/>
          </a:xfrm>
          <a:prstGeom prst="rect">
            <a:avLst/>
          </a:prstGeom>
        </p:spPr>
      </p:pic>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具体步骤</a:t>
            </a:r>
            <a:endParaRPr lang="zh-CN" altLang="en-US"/>
          </a:p>
        </p:txBody>
      </p:sp>
      <p:sp>
        <p:nvSpPr>
          <p:cNvPr id="2" name="内容占位符 1"/>
          <p:cNvSpPr>
            <a:spLocks noGrp="1"/>
          </p:cNvSpPr>
          <p:nvPr>
            <p:ph idx="1"/>
            <p:custDataLst>
              <p:tags r:id="rId2"/>
            </p:custDataLst>
          </p:nvPr>
        </p:nvSpPr>
        <p:spPr>
          <a:xfrm>
            <a:off x="1200150" y="5863590"/>
            <a:ext cx="9903460" cy="1313180"/>
          </a:xfrm>
        </p:spPr>
        <p:txBody>
          <a:bodyPr>
            <a:noAutofit/>
          </a:bodyPr>
          <a:lstStyle/>
          <a:p>
            <a:r>
              <a:rPr sz="1600" b="1">
                <a:sym typeface="+mn-ea"/>
              </a:rPr>
              <a:t>基于窗口的</a:t>
            </a:r>
            <a:r>
              <a:rPr lang="en-US" altLang="zh-CN" sz="1600" b="1">
                <a:sym typeface="+mn-ea"/>
              </a:rPr>
              <a:t>GBRT</a:t>
            </a:r>
            <a:r>
              <a:rPr sz="1600" b="1">
                <a:sym typeface="+mn-ea"/>
              </a:rPr>
              <a:t>：</a:t>
            </a:r>
            <a:r>
              <a:rPr lang="zh-CN" altLang="en-US" sz="1600" dirty="0"/>
              <a:t>不仅将预测问题转换为回归任务，但更重要的是允许模型捕获目标变量的自相关效应，因此补偿独立的多输出预测的缺点</a:t>
            </a:r>
            <a:endParaRPr lang="zh-CN" altLang="en-US" sz="1600" dirty="0"/>
          </a:p>
        </p:txBody>
      </p:sp>
      <p:pic>
        <p:nvPicPr>
          <p:cNvPr id="4" name="图片 3"/>
          <p:cNvPicPr>
            <a:picLocks noChangeAspect="1"/>
          </p:cNvPicPr>
          <p:nvPr/>
        </p:nvPicPr>
        <p:blipFill>
          <a:blip r:embed="rId3"/>
          <a:stretch>
            <a:fillRect/>
          </a:stretch>
        </p:blipFill>
        <p:spPr>
          <a:xfrm>
            <a:off x="608330" y="1310640"/>
            <a:ext cx="11087100" cy="2454275"/>
          </a:xfrm>
          <a:prstGeom prst="rect">
            <a:avLst/>
          </a:prstGeom>
        </p:spPr>
      </p:pic>
      <p:sp>
        <p:nvSpPr>
          <p:cNvPr id="5" name="内容占位符 1"/>
          <p:cNvSpPr>
            <a:spLocks noGrp="1"/>
          </p:cNvSpPr>
          <p:nvPr>
            <p:custDataLst>
              <p:tags r:id="rId4"/>
            </p:custDataLst>
          </p:nvPr>
        </p:nvSpPr>
        <p:spPr>
          <a:xfrm>
            <a:off x="2038350" y="3764915"/>
            <a:ext cx="4133215" cy="1313180"/>
          </a:xfrm>
          <a:prstGeom prst="rect">
            <a:avLst/>
          </a:prstGeom>
        </p:spPr>
        <p:txBody>
          <a:bodyPr vert="horz" lIns="90000" tIns="46800" rIns="90000" bIns="46800" rtlCol="0">
            <a:normAutofit fontScale="90000" lnSpcReduction="20000"/>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1" dirty="0"/>
              <a:t>step1</a:t>
            </a:r>
            <a:r>
              <a:rPr b="1" dirty="0"/>
              <a:t>：</a:t>
            </a:r>
            <a:r>
              <a:rPr dirty="0"/>
              <a:t>将典型的二维训练实例（时间序列输入窗口）重塑为适合GBRT的一维形状向量（扁平窗口）。</a:t>
            </a:r>
            <a:endParaRPr dirty="0"/>
          </a:p>
          <a:p>
            <a:pPr marL="0" indent="0">
              <a:buNone/>
            </a:pPr>
            <a:r>
              <a:rPr dirty="0"/>
              <a:t>转换函数：</a:t>
            </a:r>
            <a:endParaRPr dirty="0"/>
          </a:p>
        </p:txBody>
      </p:sp>
      <mc:AlternateContent xmlns:mc="http://schemas.openxmlformats.org/markup-compatibility/2006">
        <mc:Choice xmlns:a14="http://schemas.microsoft.com/office/drawing/2010/main" Requires="a14">
          <p:sp>
            <p:nvSpPr>
              <p:cNvPr id="6" name="文本框 5"/>
              <p:cNvSpPr txBox="1"/>
              <p:nvPr/>
            </p:nvSpPr>
            <p:spPr>
              <a:xfrm>
                <a:off x="2452370" y="5274310"/>
                <a:ext cx="2875915" cy="669290"/>
              </a:xfrm>
              <a:prstGeom prst="rect">
                <a:avLst/>
              </a:prstGeom>
              <a:noFill/>
            </p:spPr>
            <p:txBody>
              <a:bodyPr wrap="none" rtlCol="0" anchor="t">
                <a:noAutofit/>
              </a:bodyPr>
              <a:p>
                <a:pPr algn="l"/>
                <a14:m>
                  <m:oMathPara xmlns:m="http://schemas.openxmlformats.org/officeDocument/2006/math">
                    <m:oMathParaPr>
                      <m:jc m:val="centerGroup"/>
                    </m:oMathParaPr>
                    <m:oMath xmlns:m="http://schemas.openxmlformats.org/officeDocument/2006/math">
                      <m:r>
                        <a:rPr lang="en-US" altLang="zh-CN" sz="2000" i="1">
                          <a:latin typeface="Cambria Math" panose="02040503050406030204" charset="0"/>
                          <a:cs typeface="Cambria Math" panose="02040503050406030204" charset="0"/>
                        </a:rPr>
                        <m:t>∅: </m:t>
                      </m:r>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ℝ</m:t>
                          </m:r>
                        </m:e>
                        <m:sup>
                          <m:r>
                            <a:rPr lang="en-US" altLang="zh-CN" sz="2000" i="1">
                              <a:latin typeface="Cambria Math" panose="02040503050406030204" charset="0"/>
                              <a:cs typeface="Cambria Math" panose="02040503050406030204" charset="0"/>
                            </a:rPr>
                            <m:t>𝜔</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𝐿</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𝑀</m:t>
                          </m:r>
                          <m:r>
                            <a:rPr lang="en-US" altLang="zh-CN" sz="2000" i="1">
                              <a:latin typeface="Cambria Math" panose="02040503050406030204" charset="0"/>
                              <a:cs typeface="Cambria Math" panose="02040503050406030204" charset="0"/>
                            </a:rPr>
                            <m:t>)</m:t>
                          </m:r>
                        </m:sup>
                      </m:sSup>
                      <m:r>
                        <a:rPr lang="en-US" altLang="zh-CN" sz="2000" i="1">
                          <a:latin typeface="Cambria Math" panose="02040503050406030204" charset="0"/>
                          <a:cs typeface="Cambria Math" panose="02040503050406030204" charset="0"/>
                        </a:rPr>
                        <m:t>→</m:t>
                      </m:r>
                      <m:sSup>
                        <m:sSupPr>
                          <m:ctrlPr>
                            <a:rPr lang="en-US" altLang="zh-CN" sz="2000" i="1">
                              <a:latin typeface="Cambria Math" panose="02040503050406030204" charset="0"/>
                              <a:cs typeface="Cambria Math" panose="02040503050406030204" charset="0"/>
                            </a:rPr>
                          </m:ctrlPr>
                        </m:sSupPr>
                        <m:e>
                          <m:r>
                            <a:rPr lang="en-US" altLang="zh-CN" sz="2000" i="1">
                              <a:latin typeface="Cambria Math" panose="02040503050406030204" charset="0"/>
                              <a:cs typeface="Cambria Math" panose="02040503050406030204" charset="0"/>
                            </a:rPr>
                            <m:t>ℝ</m:t>
                          </m:r>
                        </m:e>
                        <m:sup>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𝜔</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𝑀</m:t>
                          </m:r>
                          <m:r>
                            <a:rPr lang="en-US" altLang="zh-CN" sz="2000" i="1">
                              <a:latin typeface="Cambria Math" panose="02040503050406030204" charset="0"/>
                              <a:cs typeface="Cambria Math" panose="02040503050406030204" charset="0"/>
                            </a:rPr>
                            <m:t>)</m:t>
                          </m:r>
                        </m:sup>
                      </m:sSup>
                    </m:oMath>
                  </m:oMathPara>
                </a14:m>
                <a:endParaRPr lang="en-US" altLang="zh-CN" sz="2000" i="1">
                  <a:latin typeface="Cambria Math" panose="02040503050406030204" charset="0"/>
                  <a:cs typeface="Cambria Math" panose="02040503050406030204"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2452370" y="5274310"/>
                <a:ext cx="2875915" cy="669290"/>
              </a:xfrm>
              <a:prstGeom prst="rect">
                <a:avLst/>
              </a:prstGeom>
              <a:blipFill rotWithShape="1">
                <a:blip r:embed="rId5"/>
                <a:stretch>
                  <a:fillRect/>
                </a:stretch>
              </a:blipFill>
            </p:spPr>
            <p:txBody>
              <a:bodyPr/>
              <a:lstStyle/>
              <a:p>
                <a:r>
                  <a:rPr lang="zh-CN" altLang="en-US">
                    <a:noFill/>
                  </a:rPr>
                  <a:t> </a:t>
                </a:r>
              </a:p>
            </p:txBody>
          </p:sp>
        </mc:Fallback>
      </mc:AlternateContent>
      <p:sp>
        <p:nvSpPr>
          <p:cNvPr id="7" name="文本框 6"/>
          <p:cNvSpPr txBox="1"/>
          <p:nvPr/>
        </p:nvSpPr>
        <p:spPr>
          <a:xfrm>
            <a:off x="6259195" y="3764915"/>
            <a:ext cx="5435600" cy="1985010"/>
          </a:xfrm>
          <a:prstGeom prst="rect">
            <a:avLst/>
          </a:prstGeom>
          <a:noFill/>
        </p:spPr>
        <p:txBody>
          <a:bodyPr wrap="square" rtlCol="0" anchor="t">
            <a:spAutoFit/>
          </a:bodyPr>
          <a:p>
            <a:pPr marL="285750" indent="-285750">
              <a:lnSpc>
                <a:spcPct val="110000"/>
              </a:lnSpc>
              <a:buFont typeface="Arial" panose="020B0604020202020204" pitchFamily="34" charset="0"/>
              <a:buChar char="•"/>
            </a:pPr>
            <a:r>
              <a:rPr sz="1600">
                <a:solidFill>
                  <a:schemeClr val="tx1">
                    <a:lumMod val="50000"/>
                    <a:lumOff val="50000"/>
                  </a:schemeClr>
                </a:solidFill>
                <a:sym typeface="+mn-ea"/>
              </a:rPr>
              <a:t>GBRT不支持多目标输出，但可以通过使用问题转换方法来实例化，如单目标方法：选择了一个</a:t>
            </a:r>
            <a:r>
              <a:rPr sz="1600" b="1">
                <a:solidFill>
                  <a:schemeClr val="tx1">
                    <a:lumMod val="50000"/>
                    <a:lumOff val="50000"/>
                  </a:schemeClr>
                </a:solidFill>
                <a:sym typeface="+mn-ea"/>
              </a:rPr>
              <a:t>多输出包装器</a:t>
            </a:r>
            <a:r>
              <a:rPr sz="1600">
                <a:solidFill>
                  <a:schemeClr val="tx1">
                    <a:lumMod val="50000"/>
                    <a:lumOff val="50000"/>
                  </a:schemeClr>
                </a:solidFill>
                <a:sym typeface="+mn-ea"/>
              </a:rPr>
              <a:t>，将多输出回归问题转换为几个单目标问题。</a:t>
            </a:r>
            <a:endParaRPr lang="zh-CN" altLang="en-US" sz="1600" dirty="0">
              <a:solidFill>
                <a:schemeClr val="tx1">
                  <a:lumMod val="50000"/>
                  <a:lumOff val="50000"/>
                </a:schemeClr>
              </a:solidFill>
            </a:endParaRPr>
          </a:p>
          <a:p>
            <a:pPr marL="285750" indent="-285750">
              <a:lnSpc>
                <a:spcPct val="110000"/>
              </a:lnSpc>
              <a:buFont typeface="Arial" panose="020B0604020202020204" pitchFamily="34" charset="0"/>
              <a:buChar char="•"/>
            </a:pPr>
            <a:r>
              <a:rPr sz="1600">
                <a:solidFill>
                  <a:schemeClr val="tx1">
                    <a:lumMod val="50000"/>
                    <a:lumOff val="50000"/>
                  </a:schemeClr>
                </a:solidFill>
                <a:sym typeface="+mn-ea"/>
              </a:rPr>
              <a:t>将回归变量的数量扩展到预测范围的大小，其中对预测范围内的每个预测步骤引入单一的回归变量，因此引入单一的损失函数，然后使用所有树模型估计器的总和来计算最终的目标预测。</a:t>
            </a:r>
            <a:endParaRPr lang="zh-CN" altLang="en-US" sz="1600">
              <a:solidFill>
                <a:schemeClr val="tx1">
                  <a:lumMod val="50000"/>
                  <a:lumOff val="50000"/>
                </a:schemeClr>
              </a:solidFill>
              <a:sym typeface="+mn-ea"/>
            </a:endParaRPr>
          </a:p>
        </p:txBody>
      </p:sp>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sz="2800"/>
              <a:t>消融研究</a:t>
            </a:r>
            <a:r>
              <a:rPr lang="en-US" altLang="zh-CN" sz="2800"/>
              <a:t>——</a:t>
            </a:r>
            <a:r>
              <a:rPr lang="zh-CN" altLang="en-US" sz="2800"/>
              <a:t>只用最后一个窗口的原因</a:t>
            </a:r>
            <a:endParaRPr lang="zh-CN" altLang="en-US" sz="2800"/>
          </a:p>
        </p:txBody>
      </p:sp>
      <p:sp>
        <p:nvSpPr>
          <p:cNvPr id="2" name="内容占位符 1"/>
          <p:cNvSpPr>
            <a:spLocks noGrp="1"/>
          </p:cNvSpPr>
          <p:nvPr>
            <p:ph idx="1"/>
            <p:custDataLst>
              <p:tags r:id="rId2"/>
            </p:custDataLst>
          </p:nvPr>
        </p:nvSpPr>
        <p:spPr/>
        <p:txBody>
          <a:bodyPr/>
          <a:lstStyle/>
          <a:p>
            <a:r>
              <a:rPr lang="zh-CN" altLang="en-US" dirty="0"/>
              <a:t>评估了表1中选择的数据集上基于窗口的GBRT的两种配置，并显示了性能上的差异。数据集的实验设置与上面各自的小节相同，除了PM2.5，其中查找窗口大小和预测窗口大小分别设置为6和3。</a:t>
            </a:r>
            <a:endParaRPr lang="zh-CN" altLang="en-US" dirty="0"/>
          </a:p>
          <a:p>
            <a:r>
              <a:rPr lang="zh-CN" altLang="en-US" dirty="0"/>
              <a:t>结果：表8中的结果表明，只考虑最后一个实例的辅助特性几乎不会造成信息丢失，因此应用“最后一个实例”方案可以节省大量的计算内存和功率。</a:t>
            </a:r>
            <a:endParaRPr lang="zh-CN" altLang="en-US" dirty="0"/>
          </a:p>
        </p:txBody>
      </p:sp>
      <p:pic>
        <p:nvPicPr>
          <p:cNvPr id="4" name="图片 3"/>
          <p:cNvPicPr>
            <a:picLocks noChangeAspect="1"/>
          </p:cNvPicPr>
          <p:nvPr/>
        </p:nvPicPr>
        <p:blipFill>
          <a:blip r:embed="rId3"/>
          <a:stretch>
            <a:fillRect/>
          </a:stretch>
        </p:blipFill>
        <p:spPr>
          <a:xfrm>
            <a:off x="963930" y="3382010"/>
            <a:ext cx="9483090" cy="2964815"/>
          </a:xfrm>
          <a:prstGeom prst="rect">
            <a:avLst/>
          </a:prstGeom>
        </p:spPr>
      </p:pic>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611575" y="281375"/>
            <a:ext cx="10969200" cy="705600"/>
          </a:xfrm>
        </p:spPr>
        <p:txBody>
          <a:bodyPr/>
          <a:lstStyle/>
          <a:p>
            <a:r>
              <a:rPr lang="zh-CN" altLang="en-US"/>
              <a:t>文中选择的深度学习方法</a:t>
            </a:r>
            <a:endParaRPr lang="en-US" altLang="zh-CN"/>
          </a:p>
        </p:txBody>
      </p:sp>
      <p:sp>
        <p:nvSpPr>
          <p:cNvPr id="2" name="内容占位符 1"/>
          <p:cNvSpPr>
            <a:spLocks noGrp="1"/>
          </p:cNvSpPr>
          <p:nvPr>
            <p:ph idx="1"/>
            <p:custDataLst>
              <p:tags r:id="rId2"/>
            </p:custDataLst>
          </p:nvPr>
        </p:nvSpPr>
        <p:spPr>
          <a:xfrm>
            <a:off x="611505" y="1071245"/>
            <a:ext cx="10968990" cy="5527040"/>
          </a:xfrm>
        </p:spPr>
        <p:txBody>
          <a:bodyPr>
            <a:normAutofit lnSpcReduction="20000"/>
          </a:bodyPr>
          <a:lstStyle/>
          <a:p>
            <a:r>
              <a:rPr lang="zh-CN" altLang="en-US" b="1" dirty="0"/>
              <a:t>时间正则化矩阵分解模型</a:t>
            </a:r>
            <a:r>
              <a:rPr b="1">
                <a:sym typeface="+mn-ea"/>
              </a:rPr>
              <a:t>(TRMF) </a:t>
            </a:r>
            <a:r>
              <a:rPr lang="en-US" altLang="zh-CN" dirty="0"/>
              <a:t>  </a:t>
            </a:r>
            <a:r>
              <a:rPr lang="zh-CN" altLang="en-US" dirty="0"/>
              <a:t>该模型仅限于捕获时间序列数据中的线性依赖性，但其结果依旧有很大的</a:t>
            </a:r>
            <a:r>
              <a:rPr lang="zh-CN" altLang="en-US" dirty="0"/>
              <a:t>竞争力。</a:t>
            </a:r>
            <a:endParaRPr lang="zh-CN" altLang="en-US" dirty="0"/>
          </a:p>
          <a:p>
            <a:pPr marL="228600" lvl="0" indent="-228600">
              <a:buFont typeface="Arial" panose="020B0604020202020204" pitchFamily="34" charset="0"/>
              <a:buChar char="●"/>
            </a:pPr>
            <a:r>
              <a:rPr lang="zh-CN" altLang="en-US" b="1" dirty="0">
                <a:solidFill>
                  <a:schemeClr val="tx1">
                    <a:lumMod val="65000"/>
                    <a:lumOff val="35000"/>
                  </a:schemeClr>
                </a:solidFill>
              </a:rPr>
              <a:t>长期和短期时间序列网络</a:t>
            </a:r>
            <a:r>
              <a:rPr lang="en-US" altLang="zh-CN" dirty="0">
                <a:solidFill>
                  <a:schemeClr val="tx1">
                    <a:lumMod val="65000"/>
                    <a:lumOff val="35000"/>
                  </a:schemeClr>
                </a:solidFill>
              </a:rPr>
              <a:t>  </a:t>
            </a:r>
            <a:r>
              <a:rPr lang="zh-CN" altLang="en-US" dirty="0">
                <a:solidFill>
                  <a:schemeClr val="tx1">
                    <a:lumMod val="65000"/>
                    <a:lumOff val="35000"/>
                  </a:schemeClr>
                </a:solidFill>
              </a:rPr>
              <a:t>强调了由卷积层建模的局部多元模式，以及由循环网络结构捕获的长期依赖关系。</a:t>
            </a:r>
            <a:endParaRPr lang="zh-CN" altLang="en-US" dirty="0">
              <a:solidFill>
                <a:schemeClr val="tx1">
                  <a:lumMod val="65000"/>
                  <a:lumOff val="35000"/>
                </a:schemeClr>
              </a:solidFill>
            </a:endParaRPr>
          </a:p>
          <a:p>
            <a:pPr marL="285750" lvl="0" indent="-285750"/>
            <a:r>
              <a:rPr lang="zh-CN" altLang="en-US" b="1" dirty="0">
                <a:solidFill>
                  <a:schemeClr val="tx1">
                    <a:lumMod val="65000"/>
                    <a:lumOff val="35000"/>
                  </a:schemeClr>
                </a:solidFill>
              </a:rPr>
              <a:t>双阶段</a:t>
            </a:r>
            <a:r>
              <a:rPr lang="en-US" altLang="zh-CN" b="1" dirty="0">
                <a:solidFill>
                  <a:schemeClr val="tx1">
                    <a:lumMod val="65000"/>
                    <a:lumOff val="35000"/>
                  </a:schemeClr>
                </a:solidFill>
              </a:rPr>
              <a:t>RNN</a:t>
            </a:r>
            <a:r>
              <a:rPr b="1" dirty="0">
                <a:solidFill>
                  <a:schemeClr val="tx1">
                    <a:lumMod val="65000"/>
                    <a:lumOff val="35000"/>
                  </a:schemeClr>
                </a:solidFill>
              </a:rPr>
              <a:t>（</a:t>
            </a:r>
            <a:r>
              <a:rPr lang="en-US" altLang="zh-CN" b="1" dirty="0">
                <a:solidFill>
                  <a:schemeClr val="tx1">
                    <a:lumMod val="65000"/>
                    <a:lumOff val="35000"/>
                  </a:schemeClr>
                </a:solidFill>
              </a:rPr>
              <a:t>DARNN</a:t>
            </a:r>
            <a:r>
              <a:rPr b="1" dirty="0">
                <a:solidFill>
                  <a:schemeClr val="tx1">
                    <a:lumMod val="65000"/>
                    <a:lumOff val="35000"/>
                  </a:schemeClr>
                </a:solidFill>
              </a:rPr>
              <a:t>）</a:t>
            </a:r>
            <a:r>
              <a:rPr lang="en-US" altLang="zh-CN" dirty="0">
                <a:solidFill>
                  <a:schemeClr val="tx1">
                    <a:lumMod val="65000"/>
                    <a:lumOff val="35000"/>
                  </a:schemeClr>
                </a:solidFill>
              </a:rPr>
              <a:t> </a:t>
            </a:r>
            <a:r>
              <a:rPr dirty="0">
                <a:solidFill>
                  <a:schemeClr val="tx1">
                    <a:lumMod val="65000"/>
                    <a:lumOff val="35000"/>
                  </a:schemeClr>
                </a:solidFill>
              </a:rPr>
              <a:t>运用在单变量和多变量</a:t>
            </a:r>
            <a:r>
              <a:rPr dirty="0">
                <a:solidFill>
                  <a:schemeClr val="tx1">
                    <a:lumMod val="65000"/>
                    <a:lumOff val="35000"/>
                  </a:schemeClr>
                </a:solidFill>
              </a:rPr>
              <a:t>数据集</a:t>
            </a:r>
            <a:endParaRPr dirty="0">
              <a:solidFill>
                <a:schemeClr val="tx1">
                  <a:lumMod val="65000"/>
                  <a:lumOff val="35000"/>
                </a:schemeClr>
              </a:solidFill>
            </a:endParaRPr>
          </a:p>
          <a:p>
            <a:pPr marL="285750" lvl="0" indent="-285750"/>
            <a:r>
              <a:rPr b="1" dirty="0">
                <a:solidFill>
                  <a:schemeClr val="tx1">
                    <a:lumMod val="65000"/>
                    <a:lumOff val="35000"/>
                  </a:schemeClr>
                </a:solidFill>
              </a:rPr>
              <a:t>深度全局预测器（DeepGlo)</a:t>
            </a:r>
            <a:r>
              <a:rPr lang="en-US" altLang="zh-CN" dirty="0">
                <a:solidFill>
                  <a:schemeClr val="tx1">
                    <a:lumMod val="65000"/>
                    <a:lumOff val="35000"/>
                  </a:schemeClr>
                </a:solidFill>
              </a:rPr>
              <a:t> </a:t>
            </a:r>
            <a:r>
              <a:rPr dirty="0">
                <a:solidFill>
                  <a:schemeClr val="tx1">
                    <a:lumMod val="65000"/>
                    <a:lumOff val="35000"/>
                  </a:schemeClr>
                </a:solidFill>
              </a:rPr>
              <a:t>适用于</a:t>
            </a:r>
            <a:r>
              <a:rPr dirty="0">
                <a:solidFill>
                  <a:schemeClr val="tx1">
                    <a:lumMod val="65000"/>
                    <a:lumOff val="35000"/>
                  </a:schemeClr>
                </a:solidFill>
              </a:rPr>
              <a:t>单变量数据集</a:t>
            </a:r>
            <a:endParaRPr dirty="0">
              <a:solidFill>
                <a:schemeClr val="tx1">
                  <a:lumMod val="65000"/>
                  <a:lumOff val="35000"/>
                </a:schemeClr>
              </a:solidFill>
            </a:endParaRPr>
          </a:p>
          <a:p>
            <a:pPr marL="285750" lvl="0" indent="-285750"/>
            <a:r>
              <a:rPr b="1" dirty="0">
                <a:solidFill>
                  <a:schemeClr val="tx1">
                    <a:lumMod val="65000"/>
                    <a:lumOff val="35000"/>
                  </a:schemeClr>
                </a:solidFill>
              </a:rPr>
              <a:t>时间融合转换器（</a:t>
            </a:r>
            <a:r>
              <a:rPr lang="en-US" altLang="zh-CN" b="1" dirty="0">
                <a:solidFill>
                  <a:schemeClr val="tx1">
                    <a:lumMod val="65000"/>
                    <a:lumOff val="35000"/>
                  </a:schemeClr>
                </a:solidFill>
              </a:rPr>
              <a:t>TFT</a:t>
            </a:r>
            <a:r>
              <a:rPr b="1" dirty="0">
                <a:solidFill>
                  <a:schemeClr val="tx1">
                    <a:lumMod val="65000"/>
                    <a:lumOff val="35000"/>
                  </a:schemeClr>
                </a:solidFill>
              </a:rPr>
              <a:t>）</a:t>
            </a:r>
            <a:r>
              <a:rPr dirty="0">
                <a:solidFill>
                  <a:schemeClr val="tx1">
                    <a:lumMod val="65000"/>
                    <a:lumOff val="35000"/>
                  </a:schemeClr>
                </a:solidFill>
              </a:rPr>
              <a:t>该模型不仅可以在学习过程中动态地关注相关特征，而且还可以通过门控机制来抑制那些符合无关条件的特征</a:t>
            </a:r>
            <a:endParaRPr dirty="0">
              <a:solidFill>
                <a:schemeClr val="tx1">
                  <a:lumMod val="65000"/>
                  <a:lumOff val="35000"/>
                </a:schemeClr>
              </a:solidFill>
            </a:endParaRPr>
          </a:p>
          <a:p>
            <a:pPr marL="285750" lvl="0" indent="-285750"/>
            <a:r>
              <a:rPr lang="en-US" altLang="zh-CN" b="1" dirty="0">
                <a:solidFill>
                  <a:schemeClr val="tx1">
                    <a:lumMod val="65000"/>
                    <a:lumOff val="35000"/>
                  </a:schemeClr>
                </a:solidFill>
              </a:rPr>
              <a:t>Deep AR</a:t>
            </a:r>
            <a:r>
              <a:rPr lang="en-US" altLang="zh-CN" dirty="0">
                <a:solidFill>
                  <a:schemeClr val="tx1">
                    <a:lumMod val="65000"/>
                    <a:lumOff val="35000"/>
                  </a:schemeClr>
                </a:solidFill>
              </a:rPr>
              <a:t> 自回归的概率RNN模型，它在附加的时间协变量和分类协变量的帮助下从时间序列中估计参数分布。</a:t>
            </a:r>
            <a:endParaRPr lang="en-US" altLang="zh-CN" dirty="0">
              <a:solidFill>
                <a:schemeClr val="tx1">
                  <a:lumMod val="65000"/>
                  <a:lumOff val="35000"/>
                </a:schemeClr>
              </a:solidFill>
            </a:endParaRPr>
          </a:p>
          <a:p>
            <a:pPr marL="285750" lvl="0" indent="-285750"/>
            <a:r>
              <a:rPr lang="en-US" altLang="zh-CN" b="1" dirty="0">
                <a:solidFill>
                  <a:schemeClr val="tx1">
                    <a:lumMod val="65000"/>
                    <a:lumOff val="35000"/>
                  </a:schemeClr>
                </a:solidFill>
              </a:rPr>
              <a:t>DeepState</a:t>
            </a:r>
            <a:r>
              <a:rPr lang="en-US" altLang="zh-CN" dirty="0">
                <a:solidFill>
                  <a:schemeClr val="tx1">
                    <a:lumMod val="65000"/>
                    <a:lumOff val="35000"/>
                  </a:schemeClr>
                </a:solidFill>
              </a:rPr>
              <a:t> 是一种概率生成模型，它学习使用RNN参数化线性状态空间模型。</a:t>
            </a:r>
            <a:endParaRPr lang="en-US" altLang="zh-CN" dirty="0">
              <a:solidFill>
                <a:schemeClr val="tx1">
                  <a:lumMod val="65000"/>
                  <a:lumOff val="35000"/>
                </a:schemeClr>
              </a:solidFill>
            </a:endParaRPr>
          </a:p>
          <a:p>
            <a:pPr marL="285750" lvl="0" indent="-285750"/>
            <a:r>
              <a:rPr b="1" dirty="0">
                <a:solidFill>
                  <a:schemeClr val="tx1">
                    <a:lumMod val="65000"/>
                    <a:lumOff val="35000"/>
                  </a:schemeClr>
                </a:solidFill>
              </a:rPr>
              <a:t>深度</a:t>
            </a:r>
            <a:r>
              <a:rPr lang="en-US" altLang="zh-CN" b="1" dirty="0">
                <a:solidFill>
                  <a:schemeClr val="tx1">
                    <a:lumMod val="65000"/>
                    <a:lumOff val="35000"/>
                  </a:schemeClr>
                </a:solidFill>
              </a:rPr>
              <a:t>空气质量预测</a:t>
            </a:r>
            <a:r>
              <a:rPr b="1" dirty="0">
                <a:solidFill>
                  <a:schemeClr val="tx1">
                    <a:lumMod val="65000"/>
                    <a:lumOff val="35000"/>
                  </a:schemeClr>
                </a:solidFill>
              </a:rPr>
              <a:t>模型</a:t>
            </a:r>
            <a:r>
              <a:rPr lang="en-US" altLang="zh-CN" b="1" dirty="0">
                <a:solidFill>
                  <a:schemeClr val="tx1">
                    <a:lumMod val="65000"/>
                    <a:lumOff val="35000"/>
                  </a:schemeClr>
                </a:solidFill>
              </a:rPr>
              <a:t>（DAQFF）</a:t>
            </a:r>
            <a:r>
              <a:rPr lang="en-US" altLang="zh-CN" dirty="0">
                <a:solidFill>
                  <a:schemeClr val="tx1">
                    <a:lumMod val="65000"/>
                    <a:lumOff val="35000"/>
                  </a:schemeClr>
                </a:solidFill>
              </a:rPr>
              <a:t> 数据通过三个一维卷积层，然后是两个双向LSTM层和随后的线性层进行预测。</a:t>
            </a:r>
            <a:endParaRPr lang="en-US" altLang="zh-CN" dirty="0">
              <a:solidFill>
                <a:schemeClr val="tx1">
                  <a:lumMod val="65000"/>
                  <a:lumOff val="35000"/>
                </a:schemeClr>
              </a:solidFill>
            </a:endParaRPr>
          </a:p>
          <a:p>
            <a:pPr marL="285750" lvl="0" indent="-285750"/>
            <a:r>
              <a:rPr dirty="0">
                <a:solidFill>
                  <a:schemeClr val="tx1">
                    <a:lumMod val="65000"/>
                    <a:lumOff val="35000"/>
                  </a:schemeClr>
                </a:solidFill>
              </a:rPr>
              <a:t>简单配置</a:t>
            </a:r>
            <a:r>
              <a:rPr lang="en-US" altLang="zh-CN" dirty="0">
                <a:solidFill>
                  <a:schemeClr val="tx1">
                    <a:lumMod val="65000"/>
                    <a:lumOff val="35000"/>
                  </a:schemeClr>
                </a:solidFill>
              </a:rPr>
              <a:t>GBRT &amp; ARIMA</a:t>
            </a:r>
            <a:r>
              <a:rPr dirty="0">
                <a:solidFill>
                  <a:schemeClr val="tx1">
                    <a:lumMod val="65000"/>
                    <a:lumOff val="35000"/>
                  </a:schemeClr>
                </a:solidFill>
              </a:rPr>
              <a:t>模型</a:t>
            </a:r>
            <a:endParaRPr lang="en-US" altLang="zh-CN" dirty="0">
              <a:solidFill>
                <a:schemeClr val="tx1">
                  <a:lumMod val="65000"/>
                  <a:lumOff val="35000"/>
                </a:schemeClr>
              </a:solidFill>
            </a:endParaRPr>
          </a:p>
          <a:p>
            <a:pPr marL="285750" lvl="0" indent="-285750"/>
            <a:endParaRPr lang="en-US" altLang="zh-CN" dirty="0">
              <a:solidFill>
                <a:schemeClr val="tx1">
                  <a:lumMod val="65000"/>
                  <a:lumOff val="35000"/>
                </a:schemeClr>
              </a:solidFill>
            </a:endParaRPr>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608400" y="69920"/>
            <a:ext cx="10969200" cy="705600"/>
          </a:xfrm>
        </p:spPr>
        <p:txBody>
          <a:bodyPr/>
          <a:lstStyle/>
          <a:p>
            <a:r>
              <a:rPr lang="zh-CN" altLang="en-US"/>
              <a:t>单变量</a:t>
            </a:r>
            <a:r>
              <a:rPr lang="zh-CN" altLang="en-US"/>
              <a:t>数据集结果</a:t>
            </a:r>
            <a:endParaRPr lang="zh-CN" altLang="en-US"/>
          </a:p>
        </p:txBody>
      </p:sp>
      <p:sp>
        <p:nvSpPr>
          <p:cNvPr id="2" name="内容占位符 1"/>
          <p:cNvSpPr>
            <a:spLocks noGrp="1"/>
          </p:cNvSpPr>
          <p:nvPr>
            <p:ph idx="1"/>
            <p:custDataLst>
              <p:tags r:id="rId2"/>
            </p:custDataLst>
          </p:nvPr>
        </p:nvSpPr>
        <p:spPr>
          <a:xfrm>
            <a:off x="608400" y="728400"/>
            <a:ext cx="10969200" cy="4759200"/>
          </a:xfrm>
        </p:spPr>
        <p:txBody>
          <a:bodyPr/>
          <a:lstStyle/>
          <a:p>
            <a:r>
              <a:rPr lang="zh-CN" altLang="en-US" dirty="0">
                <a:solidFill>
                  <a:schemeClr val="tx1">
                    <a:lumMod val="65000"/>
                    <a:lumOff val="35000"/>
                  </a:schemeClr>
                </a:solidFill>
              </a:rPr>
              <a:t>除了交通预测之外，研究结果表明基于窗口的GBRT具有强大的竞争力。传统的时间序列模型比预想的</a:t>
            </a:r>
            <a:r>
              <a:rPr lang="zh-CN" altLang="en-US" dirty="0">
                <a:solidFill>
                  <a:schemeClr val="tx1">
                    <a:lumMod val="65000"/>
                    <a:lumOff val="35000"/>
                  </a:schemeClr>
                </a:solidFill>
              </a:rPr>
              <a:t>好</a:t>
            </a:r>
            <a:endParaRPr lang="zh-CN" altLang="en-US" dirty="0">
              <a:solidFill>
                <a:schemeClr val="tx1">
                  <a:lumMod val="65000"/>
                  <a:lumOff val="35000"/>
                </a:schemeClr>
              </a:solidFill>
            </a:endParaRPr>
          </a:p>
          <a:p>
            <a:r>
              <a:rPr lang="zh-CN" altLang="en-US" dirty="0">
                <a:solidFill>
                  <a:schemeClr val="tx1">
                    <a:lumMod val="65000"/>
                    <a:lumOff val="35000"/>
                  </a:schemeClr>
                </a:solidFill>
              </a:rPr>
              <a:t>电力</a:t>
            </a:r>
            <a:r>
              <a:rPr lang="zh-CN" altLang="en-US" dirty="0">
                <a:solidFill>
                  <a:schemeClr val="tx1">
                    <a:lumMod val="65000"/>
                    <a:lumOff val="35000"/>
                  </a:schemeClr>
                </a:solidFill>
              </a:rPr>
              <a:t>数据：基于窗口的GBRT在所有模型中表现出最好的RMSE性能，利润率相当可观，其在WAPE和MAE方面的性能仅优于2016年推出的TRMF。果也比想象中好</a:t>
            </a:r>
            <a:r>
              <a:rPr lang="zh-CN" altLang="en-US" dirty="0">
                <a:solidFill>
                  <a:schemeClr val="tx1">
                    <a:lumMod val="65000"/>
                    <a:lumOff val="35000"/>
                  </a:schemeClr>
                </a:solidFill>
              </a:rPr>
              <a:t>得多</a:t>
            </a:r>
            <a:endParaRPr lang="zh-CN" altLang="en-US" dirty="0">
              <a:solidFill>
                <a:schemeClr val="tx1">
                  <a:lumMod val="65000"/>
                  <a:lumOff val="35000"/>
                </a:schemeClr>
              </a:solidFill>
            </a:endParaRPr>
          </a:p>
          <a:p>
            <a:r>
              <a:rPr lang="zh-CN" altLang="en-US" dirty="0">
                <a:solidFill>
                  <a:schemeClr val="tx1">
                    <a:lumMod val="65000"/>
                    <a:lumOff val="35000"/>
                  </a:schemeClr>
                </a:solidFill>
              </a:rPr>
              <a:t>LSTNet（用w=24重新实现）和TMRF显示出相对较强的结果，但仍然</a:t>
            </a:r>
            <a:r>
              <a:rPr lang="zh-CN" altLang="en-US" dirty="0">
                <a:solidFill>
                  <a:schemeClr val="tx1">
                    <a:lumMod val="65000"/>
                    <a:lumOff val="35000"/>
                  </a:schemeClr>
                </a:solidFill>
              </a:rPr>
              <a:t>不如基于窗口的GBRT。</a:t>
            </a:r>
            <a:endParaRPr lang="zh-CN" altLang="en-US" dirty="0">
              <a:solidFill>
                <a:schemeClr val="tx1">
                  <a:lumMod val="65000"/>
                  <a:lumOff val="35000"/>
                </a:schemeClr>
              </a:solidFill>
            </a:endParaRPr>
          </a:p>
          <a:p>
            <a:r>
              <a:rPr>
                <a:sym typeface="+mn-ea"/>
              </a:rPr>
              <a:t>在不考虑时间预测器的情况下，交通预测的结果是混合的，例如，DARNN和LSTNet获得了每小时流量数据集的最佳结果，而对于PeMSD7数据集，基于窗口的GBRT基线在三个指标中的两个上优于DNN模型。</a:t>
            </a:r>
            <a:endParaRPr lang="zh-CN" altLang="en-US" dirty="0">
              <a:solidFill>
                <a:schemeClr val="tx1">
                  <a:lumMod val="65000"/>
                  <a:lumOff val="35000"/>
                </a:schemeClr>
              </a:solidFill>
            </a:endParaRPr>
          </a:p>
        </p:txBody>
      </p:sp>
      <p:pic>
        <p:nvPicPr>
          <p:cNvPr id="4" name="图片 3"/>
          <p:cNvPicPr>
            <a:picLocks noChangeAspect="1"/>
          </p:cNvPicPr>
          <p:nvPr/>
        </p:nvPicPr>
        <p:blipFill>
          <a:blip r:embed="rId3"/>
          <a:stretch>
            <a:fillRect/>
          </a:stretch>
        </p:blipFill>
        <p:spPr>
          <a:xfrm>
            <a:off x="2691130" y="3857625"/>
            <a:ext cx="5073015" cy="2995930"/>
          </a:xfrm>
          <a:prstGeom prst="rect">
            <a:avLst/>
          </a:prstGeom>
        </p:spPr>
      </p:pic>
      <p:pic>
        <p:nvPicPr>
          <p:cNvPr id="5" name="图片 4"/>
          <p:cNvPicPr>
            <a:picLocks noChangeAspect="1"/>
          </p:cNvPicPr>
          <p:nvPr/>
        </p:nvPicPr>
        <p:blipFill>
          <a:blip r:embed="rId4"/>
          <a:stretch>
            <a:fillRect/>
          </a:stretch>
        </p:blipFill>
        <p:spPr>
          <a:xfrm>
            <a:off x="7771130" y="3919855"/>
            <a:ext cx="4420870" cy="3034030"/>
          </a:xfrm>
          <a:prstGeom prst="rect">
            <a:avLst/>
          </a:prstGeom>
        </p:spPr>
      </p:pic>
    </p:spTree>
    <p:custDataLst>
      <p:tags r:id="rId5"/>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12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2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12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28.xml><?xml version="1.0" encoding="utf-8"?>
<p:tagLst xmlns:p="http://schemas.openxmlformats.org/presentationml/2006/main">
  <p:tag name="KSO_WM_BEAUTIFY_FLAG" val="#wm#"/>
  <p:tag name="KSO_WM_TEMPLATE_CATEGORY" val="custom"/>
  <p:tag name="KSO_WM_TEMPLATE_INDEX" val="20205176"/>
</p:tagLst>
</file>

<file path=ppt/tags/tag129.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31.xml><?xml version="1.0" encoding="utf-8"?>
<p:tagLst xmlns:p="http://schemas.openxmlformats.org/presentationml/2006/main">
  <p:tag name="KSO_WM_UNIT_PLACING_PICTURE_USER_VIEWPORT" val="{&quot;height&quot;:4680,&quot;width&quot;:7913}"/>
</p:tagLst>
</file>

<file path=ppt/tags/tag132.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33.xml><?xml version="1.0" encoding="utf-8"?>
<p:tagLst xmlns:p="http://schemas.openxmlformats.org/presentationml/2006/main">
  <p:tag name="KSO_WM_BEAUTIFY_FLAG" val="#wm#"/>
  <p:tag name="KSO_WM_TEMPLATE_CATEGORY" val="custom"/>
  <p:tag name="KSO_WM_TEMPLATE_INDEX" val="20205176"/>
</p:tagLst>
</file>

<file path=ppt/tags/tag134.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35.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36.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3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38.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39.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4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42.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43.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44.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45.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46.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4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48.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49.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51.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52.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5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54.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55.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5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57.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58.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59.xml><?xml version="1.0" encoding="utf-8"?>
<p:tagLst xmlns:p="http://schemas.openxmlformats.org/presentationml/2006/main">
  <p:tag name="COMMONDATA" val="eyJoZGlkIjoiNjQwMWUzMWViMzkwNWUxNTQ1NTIyMzgwZjE2MTg4NDIifQ=="/>
  <p:tag name="KSO_WPP_MARK_KEY" val="58395ba4-8dfe-4547-acc4-17fddb0f6a9b"/>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2699</Words>
  <Application>WPS 演示</Application>
  <PresentationFormat>宽屏</PresentationFormat>
  <Paragraphs>103</Paragraphs>
  <Slides>12</Slides>
  <Notes>4</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12</vt:i4>
      </vt:variant>
    </vt:vector>
  </HeadingPairs>
  <TitlesOfParts>
    <vt:vector size="22" baseType="lpstr">
      <vt:lpstr>Arial</vt:lpstr>
      <vt:lpstr>宋体</vt:lpstr>
      <vt:lpstr>Wingdings</vt:lpstr>
      <vt:lpstr>Wingdings</vt:lpstr>
      <vt:lpstr>微软雅黑</vt:lpstr>
      <vt:lpstr>Cambria Math</vt:lpstr>
      <vt:lpstr>Arial Unicode MS</vt:lpstr>
      <vt:lpstr>Calibri</vt:lpstr>
      <vt:lpstr>Office 主题​​</vt:lpstr>
      <vt:lpstr>1_Office 主题​​</vt:lpstr>
      <vt:lpstr>Do We Really Need Deep Learning Models for Time Series Forecasting?</vt:lpstr>
      <vt:lpstr>摘要</vt:lpstr>
      <vt:lpstr>选取数据相关信息</vt:lpstr>
      <vt:lpstr>问题公式化</vt:lpstr>
      <vt:lpstr> Feature-engineered window-based GBRT</vt:lpstr>
      <vt:lpstr>具体步骤</vt:lpstr>
      <vt:lpstr>只用最后一个窗口</vt:lpstr>
      <vt:lpstr>单击此处添加标题</vt:lpstr>
      <vt:lpstr>单变量结果</vt:lpstr>
      <vt:lpstr>单击此处添加标题</vt:lpstr>
      <vt:lpstr>多元</vt:lpstr>
      <vt:lpstr>结论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D._.</cp:lastModifiedBy>
  <cp:revision>196</cp:revision>
  <dcterms:created xsi:type="dcterms:W3CDTF">2019-06-19T02:08:00Z</dcterms:created>
  <dcterms:modified xsi:type="dcterms:W3CDTF">2022-12-01T14:12:22Z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27FF1A45C85D4D07A3E368E50484F17D</vt:lpwstr>
  </property>
</Properties>
</file>