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70" r:id="rId3"/>
    <p:sldId id="271" r:id="rId4"/>
    <p:sldId id="281" r:id="rId5"/>
    <p:sldId id="258" r:id="rId6"/>
    <p:sldId id="262" r:id="rId7"/>
    <p:sldId id="282" r:id="rId8"/>
    <p:sldId id="284" r:id="rId9"/>
    <p:sldId id="283" r:id="rId10"/>
    <p:sldId id="285" r:id="rId11"/>
    <p:sldId id="286" r:id="rId12"/>
    <p:sldId id="287" r:id="rId13"/>
    <p:sldId id="288" r:id="rId14"/>
    <p:sldId id="289" r:id="rId15"/>
    <p:sldId id="290" r:id="rId16"/>
    <p:sldId id="291" r:id="rId17"/>
    <p:sldId id="292" r:id="rId18"/>
    <p:sldId id="294" r:id="rId19"/>
    <p:sldId id="293" r:id="rId20"/>
    <p:sldId id="295" r:id="rId21"/>
    <p:sldId id="296" r:id="rId22"/>
    <p:sldId id="297" r:id="rId23"/>
    <p:sldId id="298" r:id="rId24"/>
    <p:sldId id="299" r:id="rId25"/>
    <p:sldId id="300" r:id="rId26"/>
    <p:sldId id="301" r:id="rId27"/>
    <p:sldId id="302" r:id="rId28"/>
    <p:sldId id="304" r:id="rId29"/>
    <p:sldId id="303" r:id="rId30"/>
    <p:sldId id="305" r:id="rId31"/>
    <p:sldId id="307" r:id="rId32"/>
    <p:sldId id="306" r:id="rId33"/>
    <p:sldId id="261"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26" autoAdjust="0"/>
  </p:normalViewPr>
  <p:slideViewPr>
    <p:cSldViewPr snapToGrid="0">
      <p:cViewPr varScale="1">
        <p:scale>
          <a:sx n="63" d="100"/>
          <a:sy n="63" d="100"/>
        </p:scale>
        <p:origin x="432" y="4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2022/1/12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3</a:t>
            </a:r>
            <a:r>
              <a:rPr lang="zh-CN" altLang="en-US" dirty="0"/>
              <a:t>对比了目标变量和</a:t>
            </a:r>
            <a:r>
              <a:rPr lang="en-US" altLang="zh-CN" dirty="0"/>
              <a:t>SMVI</a:t>
            </a:r>
            <a:r>
              <a:rPr lang="zh-CN" altLang="en-US" dirty="0"/>
              <a:t>索引。</a:t>
            </a:r>
            <a:r>
              <a:rPr lang="en-US" altLang="zh-CN" dirty="0"/>
              <a:t>SMVI</a:t>
            </a:r>
            <a:r>
              <a:rPr lang="zh-CN" altLang="en-US" dirty="0"/>
              <a:t>指数在此期间波动幅度更大，这表明该指数对正在流通的潜在观点更为敏感。相比之下，传统的民意调查在一段时间内是相当稳定的，这可能是从众偏见导致的羊群行为的表现，正如过去的研究表明的主题</a:t>
            </a:r>
            <a:r>
              <a:rPr lang="en-US" altLang="zh-CN" dirty="0"/>
              <a:t>(Payne, 2010;Sturgis</a:t>
            </a:r>
            <a:r>
              <a:rPr lang="zh-CN" altLang="en-US" dirty="0"/>
              <a:t>等，</a:t>
            </a:r>
            <a:r>
              <a:rPr lang="en-US" altLang="zh-CN" dirty="0"/>
              <a:t>2018)</a:t>
            </a:r>
            <a:r>
              <a:rPr lang="zh-CN" altLang="en-US" dirty="0"/>
              <a:t>。进一步观察图</a:t>
            </a:r>
            <a:r>
              <a:rPr lang="en-US" altLang="zh-CN" dirty="0"/>
              <a:t>3</a:t>
            </a:r>
            <a:r>
              <a:rPr lang="zh-CN" altLang="en-US" dirty="0"/>
              <a:t>可以发现，虽然在传统的民意调查中，表示支持特朗普的投票意愿的比例通常保持在</a:t>
            </a:r>
            <a:r>
              <a:rPr lang="en-US" altLang="zh-CN" dirty="0"/>
              <a:t>50%</a:t>
            </a:r>
            <a:r>
              <a:rPr lang="zh-CN" altLang="en-US" dirty="0"/>
              <a:t>以下，但推特指数表明，特朗普支持者的比例要大得多，通常在</a:t>
            </a:r>
            <a:r>
              <a:rPr lang="en-US" altLang="zh-CN" dirty="0"/>
              <a:t>60%</a:t>
            </a:r>
            <a:r>
              <a:rPr lang="zh-CN" altLang="en-US" dirty="0"/>
              <a:t>左右。考虑到特朗普最终在</a:t>
            </a:r>
            <a:r>
              <a:rPr lang="en-US" altLang="zh-CN" dirty="0"/>
              <a:t>2016</a:t>
            </a:r>
            <a:r>
              <a:rPr lang="zh-CN" altLang="en-US" dirty="0"/>
              <a:t>年大选中获胜，这一观察结果似乎表明，</a:t>
            </a:r>
            <a:r>
              <a:rPr lang="en-US" altLang="zh-CN" dirty="0"/>
              <a:t>Twitter</a:t>
            </a:r>
            <a:r>
              <a:rPr lang="zh-CN" altLang="en-US" dirty="0"/>
              <a:t>数据可能是挖掘候选人当前人气的一个很好的来源，并有能力提高传统调查技术的准确性。</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22</a:t>
            </a:fld>
            <a:endParaRPr lang="zh-CN" altLang="en-US"/>
          </a:p>
        </p:txBody>
      </p:sp>
    </p:spTree>
    <p:extLst>
      <p:ext uri="{BB962C8B-B14F-4D97-AF65-F5344CB8AC3E}">
        <p14:creationId xmlns:p14="http://schemas.microsoft.com/office/powerpoint/2010/main" val="1296498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indent="0" algn="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1FF34571-20DC-4359-9C3B-4D92050F121C}"/>
              </a:ext>
            </a:extLst>
          </p:cNvPr>
          <p:cNvSpPr>
            <a:spLocks noGrp="1"/>
          </p:cNvSpPr>
          <p:nvPr>
            <p:ph type="dt" sz="half" idx="10"/>
          </p:nvPr>
        </p:nvSpPr>
        <p:spPr/>
        <p:txBody>
          <a:bodyPr/>
          <a:lstStyle/>
          <a:p>
            <a:fld id="{6489D9C7-5DC6-4263-87FF-7C99F6FB63C3}" type="datetime1">
              <a:rPr lang="zh-CN" altLang="en-US" smtClean="0"/>
              <a:pPr/>
              <a:t>2022/1/12</a:t>
            </a:fld>
            <a:endParaRPr lang="zh-CN" altLang="en-US"/>
          </a:p>
        </p:txBody>
      </p:sp>
      <p:sp>
        <p:nvSpPr>
          <p:cNvPr id="5" name="页脚占位符 4">
            <a:extLst>
              <a:ext uri="{FF2B5EF4-FFF2-40B4-BE49-F238E27FC236}">
                <a16:creationId xmlns:a16="http://schemas.microsoft.com/office/drawing/2014/main" id="{4C0BD28F-5F81-4628-B7F7-4CFA7C467E27}"/>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FDEF377F-049F-4A50-A632-6FA81BE9BAA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69E689-614A-4297-B51A-02A57569B979}"/>
              </a:ext>
            </a:extLst>
          </p:cNvPr>
          <p:cNvSpPr>
            <a:spLocks noGrp="1"/>
          </p:cNvSpPr>
          <p:nvPr>
            <p:ph type="dt" sz="half" idx="10"/>
          </p:nvPr>
        </p:nvSpPr>
        <p:spPr/>
        <p:txBody>
          <a:bodyPr/>
          <a:lstStyle/>
          <a:p>
            <a:fld id="{6489D9C7-5DC6-4263-87FF-7C99F6FB63C3}" type="datetime1">
              <a:rPr lang="zh-CN" altLang="en-US" smtClean="0"/>
              <a:pPr/>
              <a:t>2022/1/12</a:t>
            </a:fld>
            <a:endParaRPr lang="zh-CN" altLang="en-US"/>
          </a:p>
        </p:txBody>
      </p:sp>
      <p:sp>
        <p:nvSpPr>
          <p:cNvPr id="5" name="页脚占位符 4">
            <a:extLst>
              <a:ext uri="{FF2B5EF4-FFF2-40B4-BE49-F238E27FC236}">
                <a16:creationId xmlns:a16="http://schemas.microsoft.com/office/drawing/2014/main" id="{59EA80CF-7ED1-4A0E-83CB-11D5DC0A5F60}"/>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4D1F512C-84E6-4139-A15F-D2EF1137DE5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119B5B-C61F-4AAB-AD46-F9F017505868}"/>
              </a:ext>
            </a:extLst>
          </p:cNvPr>
          <p:cNvSpPr>
            <a:spLocks noGrp="1"/>
          </p:cNvSpPr>
          <p:nvPr>
            <p:ph type="dt" sz="half" idx="10"/>
          </p:nvPr>
        </p:nvSpPr>
        <p:spPr/>
        <p:txBody>
          <a:bodyPr/>
          <a:lstStyle/>
          <a:p>
            <a:fld id="{6489D9C7-5DC6-4263-87FF-7C99F6FB63C3}" type="datetime1">
              <a:rPr lang="zh-CN" altLang="en-US" smtClean="0"/>
              <a:pPr/>
              <a:t>2022/1/12</a:t>
            </a:fld>
            <a:endParaRPr lang="zh-CN" altLang="en-US"/>
          </a:p>
        </p:txBody>
      </p:sp>
      <p:sp>
        <p:nvSpPr>
          <p:cNvPr id="4" name="页脚占位符 3">
            <a:extLst>
              <a:ext uri="{FF2B5EF4-FFF2-40B4-BE49-F238E27FC236}">
                <a16:creationId xmlns:a16="http://schemas.microsoft.com/office/drawing/2014/main" id="{91E59CEA-4DBF-4E97-8194-416BC9ACEF3B}"/>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E76FBFD-A931-4F8A-8815-3DCE3E77122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版权信息或网址</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2022/1/12</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616585" y="2509201"/>
            <a:ext cx="10850563" cy="475132"/>
          </a:xfrm>
        </p:spPr>
        <p:txBody>
          <a:bodyPr>
            <a:normAutofit/>
          </a:bodyPr>
          <a:lstStyle/>
          <a:p>
            <a:r>
              <a:rPr lang="en-US" altLang="zh-CN" sz="2400" dirty="0"/>
              <a:t>Voting intentions on social media and political opinion polls</a:t>
            </a:r>
          </a:p>
        </p:txBody>
      </p:sp>
      <p:sp>
        <p:nvSpPr>
          <p:cNvPr id="18" name="标题 17"/>
          <p:cNvSpPr>
            <a:spLocks noGrp="1"/>
          </p:cNvSpPr>
          <p:nvPr>
            <p:ph type="ctrTitle"/>
          </p:nvPr>
        </p:nvSpPr>
        <p:spPr>
          <a:xfrm>
            <a:off x="269876" y="1508370"/>
            <a:ext cx="10850562" cy="749082"/>
          </a:xfrm>
        </p:spPr>
        <p:txBody>
          <a:bodyPr/>
          <a:lstStyle/>
          <a:p>
            <a:r>
              <a:rPr lang="zh-CN" altLang="en-US" dirty="0"/>
              <a:t>社交媒体和政治民意调查的投票意图</a:t>
            </a:r>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3256384" y="2383326"/>
            <a:ext cx="82641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p:txBody>
          <a:bodyPr>
            <a:normAutofit/>
          </a:bodyPr>
          <a:lstStyle/>
          <a:p>
            <a:r>
              <a:rPr lang="en-US" altLang="zh-CN" sz="2800" b="0" dirty="0">
                <a:latin typeface="+mn-lt"/>
                <a:ea typeface="+mn-ea"/>
                <a:sym typeface="+mn-lt"/>
              </a:rPr>
              <a:t>Method</a:t>
            </a:r>
            <a:endParaRPr lang="zh-CN" altLang="en-US" sz="2800" dirty="0"/>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Tree>
    <p:extLst>
      <p:ext uri="{BB962C8B-B14F-4D97-AF65-F5344CB8AC3E}">
        <p14:creationId xmlns:p14="http://schemas.microsoft.com/office/powerpoint/2010/main" val="3574929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D5A62B0-432A-40F9-A5CB-3D6BF614B59F}"/>
              </a:ext>
            </a:extLst>
          </p:cNvPr>
          <p:cNvSpPr>
            <a:spLocks noGrp="1"/>
          </p:cNvSpPr>
          <p:nvPr>
            <p:ph type="title"/>
          </p:nvPr>
        </p:nvSpPr>
        <p:spPr/>
        <p:txBody>
          <a:bodyPr/>
          <a:lstStyle/>
          <a:p>
            <a:r>
              <a:rPr lang="en-US" altLang="zh-CN" dirty="0"/>
              <a:t>Method</a:t>
            </a:r>
            <a:endParaRPr lang="zh-CN" altLang="en-US" dirty="0"/>
          </a:p>
        </p:txBody>
      </p:sp>
      <p:sp>
        <p:nvSpPr>
          <p:cNvPr id="4" name="页脚占位符 3">
            <a:extLst>
              <a:ext uri="{FF2B5EF4-FFF2-40B4-BE49-F238E27FC236}">
                <a16:creationId xmlns:a16="http://schemas.microsoft.com/office/drawing/2014/main" id="{363ABF38-388F-43B6-B2BD-74BC3A113A2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A110E9A3-BAFA-4B01-8BC1-6FD8762348C4}"/>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8" name="左大括号 7">
            <a:extLst>
              <a:ext uri="{FF2B5EF4-FFF2-40B4-BE49-F238E27FC236}">
                <a16:creationId xmlns:a16="http://schemas.microsoft.com/office/drawing/2014/main" id="{F42B280C-70BB-4C89-8251-A097AA20D234}"/>
              </a:ext>
            </a:extLst>
          </p:cNvPr>
          <p:cNvSpPr/>
          <p:nvPr/>
        </p:nvSpPr>
        <p:spPr>
          <a:xfrm>
            <a:off x="809244" y="1901952"/>
            <a:ext cx="109728" cy="26151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EB43EC1-EAFD-49CE-A7C0-FB7C8E8B252F}"/>
              </a:ext>
            </a:extLst>
          </p:cNvPr>
          <p:cNvSpPr txBox="1"/>
          <p:nvPr/>
        </p:nvSpPr>
        <p:spPr>
          <a:xfrm>
            <a:off x="996696" y="1790438"/>
            <a:ext cx="2359152" cy="369332"/>
          </a:xfrm>
          <a:prstGeom prst="rect">
            <a:avLst/>
          </a:prstGeom>
          <a:noFill/>
        </p:spPr>
        <p:txBody>
          <a:bodyPr wrap="square" rtlCol="0">
            <a:spAutoFit/>
          </a:bodyPr>
          <a:lstStyle/>
          <a:p>
            <a:r>
              <a:rPr lang="zh-CN" altLang="en-US" dirty="0"/>
              <a:t>显示投票意图的方法</a:t>
            </a:r>
          </a:p>
        </p:txBody>
      </p:sp>
      <p:sp>
        <p:nvSpPr>
          <p:cNvPr id="13" name="文本框 12">
            <a:extLst>
              <a:ext uri="{FF2B5EF4-FFF2-40B4-BE49-F238E27FC236}">
                <a16:creationId xmlns:a16="http://schemas.microsoft.com/office/drawing/2014/main" id="{CCAD0C7B-E8DC-4C42-AADC-BE66B13721D6}"/>
              </a:ext>
            </a:extLst>
          </p:cNvPr>
          <p:cNvSpPr txBox="1"/>
          <p:nvPr/>
        </p:nvSpPr>
        <p:spPr>
          <a:xfrm>
            <a:off x="996696" y="4167699"/>
            <a:ext cx="4800600" cy="369332"/>
          </a:xfrm>
          <a:prstGeom prst="rect">
            <a:avLst/>
          </a:prstGeom>
          <a:noFill/>
        </p:spPr>
        <p:txBody>
          <a:bodyPr wrap="square">
            <a:spAutoFit/>
          </a:bodyPr>
          <a:lstStyle/>
          <a:p>
            <a:r>
              <a:rPr lang="zh-CN" altLang="en-US" dirty="0"/>
              <a:t>将投票意图数据纳入预测选举民意调查的模型</a:t>
            </a:r>
          </a:p>
        </p:txBody>
      </p:sp>
      <p:sp>
        <p:nvSpPr>
          <p:cNvPr id="15" name="文本框 14">
            <a:extLst>
              <a:ext uri="{FF2B5EF4-FFF2-40B4-BE49-F238E27FC236}">
                <a16:creationId xmlns:a16="http://schemas.microsoft.com/office/drawing/2014/main" id="{D8466C26-910C-4E65-BF51-A3264234E2C2}"/>
              </a:ext>
            </a:extLst>
          </p:cNvPr>
          <p:cNvSpPr txBox="1"/>
          <p:nvPr/>
        </p:nvSpPr>
        <p:spPr>
          <a:xfrm>
            <a:off x="3456432" y="1725537"/>
            <a:ext cx="1819656" cy="646331"/>
          </a:xfrm>
          <a:prstGeom prst="rect">
            <a:avLst/>
          </a:prstGeom>
          <a:noFill/>
        </p:spPr>
        <p:txBody>
          <a:bodyPr wrap="square" rtlCol="0">
            <a:spAutoFit/>
          </a:bodyPr>
          <a:lstStyle/>
          <a:p>
            <a:r>
              <a:rPr lang="zh-CN" altLang="en-US" dirty="0"/>
              <a:t>数据收集、过滤和标签</a:t>
            </a:r>
          </a:p>
        </p:txBody>
      </p:sp>
      <p:cxnSp>
        <p:nvCxnSpPr>
          <p:cNvPr id="17" name="直接箭头连接符 16">
            <a:extLst>
              <a:ext uri="{FF2B5EF4-FFF2-40B4-BE49-F238E27FC236}">
                <a16:creationId xmlns:a16="http://schemas.microsoft.com/office/drawing/2014/main" id="{1B954B57-A8CD-4DFB-BA7B-A98F98DDAB16}"/>
              </a:ext>
            </a:extLst>
          </p:cNvPr>
          <p:cNvCxnSpPr>
            <a:stCxn id="15" idx="3"/>
          </p:cNvCxnSpPr>
          <p:nvPr/>
        </p:nvCxnSpPr>
        <p:spPr>
          <a:xfrm flipV="1">
            <a:off x="5276088" y="2048256"/>
            <a:ext cx="521208" cy="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493972D-A008-4C8D-BDF5-89207AD83D8E}"/>
              </a:ext>
            </a:extLst>
          </p:cNvPr>
          <p:cNvSpPr txBox="1"/>
          <p:nvPr/>
        </p:nvSpPr>
        <p:spPr>
          <a:xfrm>
            <a:off x="6003765" y="1817870"/>
            <a:ext cx="2042955" cy="369332"/>
          </a:xfrm>
          <a:prstGeom prst="rect">
            <a:avLst/>
          </a:prstGeom>
          <a:noFill/>
        </p:spPr>
        <p:txBody>
          <a:bodyPr wrap="square" rtlCol="0">
            <a:spAutoFit/>
          </a:bodyPr>
          <a:lstStyle/>
          <a:p>
            <a:r>
              <a:rPr lang="zh-CN" altLang="en-US" dirty="0"/>
              <a:t>建立投票意向模型</a:t>
            </a:r>
          </a:p>
        </p:txBody>
      </p:sp>
      <p:cxnSp>
        <p:nvCxnSpPr>
          <p:cNvPr id="19" name="直接箭头连接符 18">
            <a:extLst>
              <a:ext uri="{FF2B5EF4-FFF2-40B4-BE49-F238E27FC236}">
                <a16:creationId xmlns:a16="http://schemas.microsoft.com/office/drawing/2014/main" id="{B505BA8A-694E-44E7-89C1-A6F2B41F07D5}"/>
              </a:ext>
            </a:extLst>
          </p:cNvPr>
          <p:cNvCxnSpPr/>
          <p:nvPr/>
        </p:nvCxnSpPr>
        <p:spPr>
          <a:xfrm flipV="1">
            <a:off x="8289765" y="2004322"/>
            <a:ext cx="521208" cy="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E3B2B4A-635A-4D84-A35B-2A2990916C50}"/>
              </a:ext>
            </a:extLst>
          </p:cNvPr>
          <p:cNvSpPr txBox="1"/>
          <p:nvPr/>
        </p:nvSpPr>
        <p:spPr>
          <a:xfrm>
            <a:off x="8881077" y="1817870"/>
            <a:ext cx="2042955" cy="369332"/>
          </a:xfrm>
          <a:prstGeom prst="rect">
            <a:avLst/>
          </a:prstGeom>
          <a:noFill/>
        </p:spPr>
        <p:txBody>
          <a:bodyPr wrap="square" rtlCol="0">
            <a:spAutoFit/>
          </a:bodyPr>
          <a:lstStyle/>
          <a:p>
            <a:r>
              <a:rPr lang="zh-CN" altLang="en-US" dirty="0"/>
              <a:t>计算投票意向指数</a:t>
            </a:r>
          </a:p>
        </p:txBody>
      </p:sp>
      <p:sp>
        <p:nvSpPr>
          <p:cNvPr id="21" name="矩形 20">
            <a:extLst>
              <a:ext uri="{FF2B5EF4-FFF2-40B4-BE49-F238E27FC236}">
                <a16:creationId xmlns:a16="http://schemas.microsoft.com/office/drawing/2014/main" id="{32BE78A8-2B8E-4B17-A7FC-79FAB1430051}"/>
              </a:ext>
            </a:extLst>
          </p:cNvPr>
          <p:cNvSpPr/>
          <p:nvPr/>
        </p:nvSpPr>
        <p:spPr>
          <a:xfrm>
            <a:off x="3456432" y="1581912"/>
            <a:ext cx="7644384" cy="8549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2398B63B-674B-4057-97CF-C4466F707471}"/>
              </a:ext>
            </a:extLst>
          </p:cNvPr>
          <p:cNvCxnSpPr/>
          <p:nvPr/>
        </p:nvCxnSpPr>
        <p:spPr>
          <a:xfrm>
            <a:off x="3136392" y="1975104"/>
            <a:ext cx="3474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761B295-A728-405E-8EFD-51265AC5D0A4}"/>
              </a:ext>
            </a:extLst>
          </p:cNvPr>
          <p:cNvCxnSpPr>
            <a:stCxn id="13" idx="3"/>
          </p:cNvCxnSpPr>
          <p:nvPr/>
        </p:nvCxnSpPr>
        <p:spPr>
          <a:xfrm>
            <a:off x="5797296" y="4352365"/>
            <a:ext cx="1216152" cy="21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35204515-AF81-4BDE-A85E-29D95B189A89}"/>
              </a:ext>
            </a:extLst>
          </p:cNvPr>
          <p:cNvSpPr txBox="1"/>
          <p:nvPr/>
        </p:nvSpPr>
        <p:spPr>
          <a:xfrm>
            <a:off x="7278624" y="4178556"/>
            <a:ext cx="3755136" cy="369332"/>
          </a:xfrm>
          <a:prstGeom prst="rect">
            <a:avLst/>
          </a:prstGeom>
          <a:noFill/>
        </p:spPr>
        <p:txBody>
          <a:bodyPr wrap="square" rtlCol="0">
            <a:spAutoFit/>
          </a:bodyPr>
          <a:lstStyle/>
          <a:p>
            <a:r>
              <a:rPr lang="zh-CN" altLang="en-US" dirty="0"/>
              <a:t>使用传统的自回归模型</a:t>
            </a:r>
          </a:p>
        </p:txBody>
      </p:sp>
      <p:pic>
        <p:nvPicPr>
          <p:cNvPr id="28" name="图片 27">
            <a:extLst>
              <a:ext uri="{FF2B5EF4-FFF2-40B4-BE49-F238E27FC236}">
                <a16:creationId xmlns:a16="http://schemas.microsoft.com/office/drawing/2014/main" id="{8A4AB6E4-FD3F-449C-81C2-C3FF98B59E6F}"/>
              </a:ext>
            </a:extLst>
          </p:cNvPr>
          <p:cNvPicPr>
            <a:picLocks noChangeAspect="1"/>
          </p:cNvPicPr>
          <p:nvPr/>
        </p:nvPicPr>
        <p:blipFill>
          <a:blip r:embed="rId2"/>
          <a:stretch>
            <a:fillRect/>
          </a:stretch>
        </p:blipFill>
        <p:spPr>
          <a:xfrm>
            <a:off x="6827414" y="4732554"/>
            <a:ext cx="4273402" cy="1211251"/>
          </a:xfrm>
          <a:prstGeom prst="rect">
            <a:avLst/>
          </a:prstGeom>
        </p:spPr>
      </p:pic>
    </p:spTree>
    <p:extLst>
      <p:ext uri="{BB962C8B-B14F-4D97-AF65-F5344CB8AC3E}">
        <p14:creationId xmlns:p14="http://schemas.microsoft.com/office/powerpoint/2010/main" val="194261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72CE6-D9CF-49E8-9875-C8187AAC4E1F}"/>
              </a:ext>
            </a:extLst>
          </p:cNvPr>
          <p:cNvSpPr>
            <a:spLocks noGrp="1"/>
          </p:cNvSpPr>
          <p:nvPr>
            <p:ph type="title"/>
          </p:nvPr>
        </p:nvSpPr>
        <p:spPr/>
        <p:txBody>
          <a:bodyPr/>
          <a:lstStyle/>
          <a:p>
            <a:r>
              <a:rPr lang="en-US" altLang="zh-CN" dirty="0"/>
              <a:t>Method——</a:t>
            </a:r>
            <a:r>
              <a:rPr lang="zh-CN" altLang="en-US" dirty="0"/>
              <a:t>显示投票意图的方法</a:t>
            </a:r>
            <a:r>
              <a:rPr lang="en-US" altLang="zh-CN" dirty="0"/>
              <a:t>——</a:t>
            </a:r>
            <a:r>
              <a:rPr lang="zh-CN" altLang="en-US" dirty="0"/>
              <a:t>数据收集、过滤、标签</a:t>
            </a:r>
          </a:p>
        </p:txBody>
      </p:sp>
      <p:sp>
        <p:nvSpPr>
          <p:cNvPr id="3" name="页脚占位符 2">
            <a:extLst>
              <a:ext uri="{FF2B5EF4-FFF2-40B4-BE49-F238E27FC236}">
                <a16:creationId xmlns:a16="http://schemas.microsoft.com/office/drawing/2014/main" id="{9606C853-D417-4001-9152-502AA7381949}"/>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D3E2DAE-9A59-4D5F-A02B-287CA2928312}"/>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5" name="文本框 4">
            <a:extLst>
              <a:ext uri="{FF2B5EF4-FFF2-40B4-BE49-F238E27FC236}">
                <a16:creationId xmlns:a16="http://schemas.microsoft.com/office/drawing/2014/main" id="{A67A68C9-F084-4D4E-8EF1-E86F5908C9A9}"/>
              </a:ext>
            </a:extLst>
          </p:cNvPr>
          <p:cNvSpPr txBox="1"/>
          <p:nvPr/>
        </p:nvSpPr>
        <p:spPr>
          <a:xfrm>
            <a:off x="669924" y="1131234"/>
            <a:ext cx="10469880" cy="1289456"/>
          </a:xfrm>
          <a:prstGeom prst="rect">
            <a:avLst/>
          </a:prstGeom>
          <a:noFill/>
        </p:spPr>
        <p:txBody>
          <a:bodyPr wrap="square" rtlCol="0">
            <a:spAutoFit/>
          </a:bodyPr>
          <a:lstStyle/>
          <a:p>
            <a:pPr>
              <a:lnSpc>
                <a:spcPct val="150000"/>
              </a:lnSpc>
            </a:pPr>
            <a:r>
              <a:rPr lang="zh-CN" altLang="en-US" dirty="0"/>
              <a:t>数据搜集日期：</a:t>
            </a:r>
            <a:r>
              <a:rPr lang="en-US" altLang="zh-CN" dirty="0"/>
              <a:t>2015</a:t>
            </a:r>
            <a:r>
              <a:rPr lang="zh-CN" altLang="en-US" dirty="0"/>
              <a:t>年</a:t>
            </a:r>
            <a:r>
              <a:rPr lang="en-US" altLang="zh-CN" dirty="0"/>
              <a:t>12</a:t>
            </a:r>
            <a:r>
              <a:rPr lang="zh-CN" altLang="en-US" dirty="0"/>
              <a:t>月</a:t>
            </a:r>
            <a:r>
              <a:rPr lang="en-US" altLang="zh-CN" dirty="0"/>
              <a:t>——2016</a:t>
            </a:r>
            <a:r>
              <a:rPr lang="zh-CN" altLang="en-US" dirty="0"/>
              <a:t>年</a:t>
            </a:r>
            <a:r>
              <a:rPr lang="en-US" altLang="zh-CN" dirty="0"/>
              <a:t>11</a:t>
            </a:r>
            <a:r>
              <a:rPr lang="zh-CN" altLang="en-US" dirty="0"/>
              <a:t>月</a:t>
            </a:r>
            <a:r>
              <a:rPr lang="en-US" altLang="zh-CN" dirty="0"/>
              <a:t>8</a:t>
            </a:r>
            <a:r>
              <a:rPr lang="zh-CN" altLang="en-US" dirty="0"/>
              <a:t>日美国总统选举日之后的几天</a:t>
            </a:r>
            <a:endParaRPr lang="en-US" altLang="zh-CN" dirty="0"/>
          </a:p>
          <a:p>
            <a:pPr>
              <a:lnSpc>
                <a:spcPct val="150000"/>
              </a:lnSpc>
            </a:pPr>
            <a:r>
              <a:rPr lang="zh-CN" altLang="en-US" dirty="0"/>
              <a:t>数据搜集方法：使用所有总统候选人的名字完整列表以及他们的拼写变体和标签作为搜索条件</a:t>
            </a:r>
            <a:endParaRPr lang="en-US" altLang="zh-CN" dirty="0"/>
          </a:p>
          <a:p>
            <a:pPr>
              <a:lnSpc>
                <a:spcPct val="150000"/>
              </a:lnSpc>
            </a:pPr>
            <a:r>
              <a:rPr lang="zh-CN" altLang="en-US" dirty="0"/>
              <a:t>数据量：约</a:t>
            </a:r>
            <a:r>
              <a:rPr lang="en-US" altLang="zh-CN" dirty="0"/>
              <a:t>3.86</a:t>
            </a:r>
            <a:r>
              <a:rPr lang="zh-CN" altLang="en-US" dirty="0"/>
              <a:t>亿条于选举有关的推文</a:t>
            </a:r>
          </a:p>
        </p:txBody>
      </p:sp>
      <p:pic>
        <p:nvPicPr>
          <p:cNvPr id="8" name="图片 7">
            <a:extLst>
              <a:ext uri="{FF2B5EF4-FFF2-40B4-BE49-F238E27FC236}">
                <a16:creationId xmlns:a16="http://schemas.microsoft.com/office/drawing/2014/main" id="{241CF80D-6C86-482A-9A13-64F400687B11}"/>
              </a:ext>
            </a:extLst>
          </p:cNvPr>
          <p:cNvPicPr>
            <a:picLocks noChangeAspect="1"/>
          </p:cNvPicPr>
          <p:nvPr/>
        </p:nvPicPr>
        <p:blipFill>
          <a:blip r:embed="rId2"/>
          <a:stretch>
            <a:fillRect/>
          </a:stretch>
        </p:blipFill>
        <p:spPr>
          <a:xfrm>
            <a:off x="401047" y="1235920"/>
            <a:ext cx="11388315" cy="4907705"/>
          </a:xfrm>
          <a:prstGeom prst="rect">
            <a:avLst/>
          </a:prstGeom>
        </p:spPr>
      </p:pic>
    </p:spTree>
    <p:extLst>
      <p:ext uri="{BB962C8B-B14F-4D97-AF65-F5344CB8AC3E}">
        <p14:creationId xmlns:p14="http://schemas.microsoft.com/office/powerpoint/2010/main" val="296372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5DE90-2684-4826-8B39-0EC649A9280F}"/>
              </a:ext>
            </a:extLst>
          </p:cNvPr>
          <p:cNvSpPr>
            <a:spLocks noGrp="1"/>
          </p:cNvSpPr>
          <p:nvPr>
            <p:ph type="title"/>
          </p:nvPr>
        </p:nvSpPr>
        <p:spPr/>
        <p:txBody>
          <a:bodyPr/>
          <a:lstStyle/>
          <a:p>
            <a:r>
              <a:rPr lang="en-US" altLang="zh-CN" dirty="0"/>
              <a:t>Method——</a:t>
            </a:r>
            <a:r>
              <a:rPr lang="zh-CN" altLang="en-US" dirty="0"/>
              <a:t>显示投票意图的方法</a:t>
            </a:r>
            <a:r>
              <a:rPr lang="en-US" altLang="zh-CN" dirty="0"/>
              <a:t>——</a:t>
            </a:r>
            <a:r>
              <a:rPr lang="zh-CN" altLang="en-US" dirty="0"/>
              <a:t>数据收集、过滤、标签</a:t>
            </a:r>
          </a:p>
        </p:txBody>
      </p:sp>
      <p:sp>
        <p:nvSpPr>
          <p:cNvPr id="3" name="页脚占位符 2">
            <a:extLst>
              <a:ext uri="{FF2B5EF4-FFF2-40B4-BE49-F238E27FC236}">
                <a16:creationId xmlns:a16="http://schemas.microsoft.com/office/drawing/2014/main" id="{DCAF20E0-5283-4798-8025-C0A5C6C7B6F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F8B7530-8E85-4BB5-96BF-065BCE3AC2CC}"/>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6" name="文本框 5">
            <a:extLst>
              <a:ext uri="{FF2B5EF4-FFF2-40B4-BE49-F238E27FC236}">
                <a16:creationId xmlns:a16="http://schemas.microsoft.com/office/drawing/2014/main" id="{A9A5AE7E-FCA7-451D-A925-C16CD9BB9DB3}"/>
              </a:ext>
            </a:extLst>
          </p:cNvPr>
          <p:cNvSpPr txBox="1"/>
          <p:nvPr/>
        </p:nvSpPr>
        <p:spPr>
          <a:xfrm>
            <a:off x="587628" y="3059668"/>
            <a:ext cx="2402460" cy="369332"/>
          </a:xfrm>
          <a:prstGeom prst="rect">
            <a:avLst/>
          </a:prstGeom>
          <a:noFill/>
        </p:spPr>
        <p:txBody>
          <a:bodyPr wrap="square" rtlCol="0">
            <a:spAutoFit/>
          </a:bodyPr>
          <a:lstStyle/>
          <a:p>
            <a:r>
              <a:rPr lang="en-US" altLang="zh-CN" dirty="0"/>
              <a:t>Relevance filter</a:t>
            </a:r>
            <a:endParaRPr lang="zh-CN" altLang="en-US" dirty="0"/>
          </a:p>
        </p:txBody>
      </p:sp>
      <p:sp>
        <p:nvSpPr>
          <p:cNvPr id="7" name="左大括号 6">
            <a:extLst>
              <a:ext uri="{FF2B5EF4-FFF2-40B4-BE49-F238E27FC236}">
                <a16:creationId xmlns:a16="http://schemas.microsoft.com/office/drawing/2014/main" id="{0BAB215E-85E3-45D4-89DC-36FFB6E5DAF2}"/>
              </a:ext>
            </a:extLst>
          </p:cNvPr>
          <p:cNvSpPr/>
          <p:nvPr/>
        </p:nvSpPr>
        <p:spPr>
          <a:xfrm>
            <a:off x="2374264" y="2379726"/>
            <a:ext cx="115696" cy="194767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1E5C33C-DF28-4A0C-BA53-85EBE596953B}"/>
              </a:ext>
            </a:extLst>
          </p:cNvPr>
          <p:cNvSpPr txBox="1"/>
          <p:nvPr/>
        </p:nvSpPr>
        <p:spPr>
          <a:xfrm>
            <a:off x="2566288" y="2161270"/>
            <a:ext cx="1639952" cy="369332"/>
          </a:xfrm>
          <a:prstGeom prst="rect">
            <a:avLst/>
          </a:prstGeom>
          <a:noFill/>
        </p:spPr>
        <p:txBody>
          <a:bodyPr wrap="square" rtlCol="0">
            <a:spAutoFit/>
          </a:bodyPr>
          <a:lstStyle/>
          <a:p>
            <a:r>
              <a:rPr lang="zh-CN" altLang="en-US" dirty="0"/>
              <a:t>保留该类推文</a:t>
            </a:r>
          </a:p>
        </p:txBody>
      </p:sp>
      <p:cxnSp>
        <p:nvCxnSpPr>
          <p:cNvPr id="10" name="直接箭头连接符 9">
            <a:extLst>
              <a:ext uri="{FF2B5EF4-FFF2-40B4-BE49-F238E27FC236}">
                <a16:creationId xmlns:a16="http://schemas.microsoft.com/office/drawing/2014/main" id="{1196ADD4-E1AA-42C3-B557-D61EA0095297}"/>
              </a:ext>
            </a:extLst>
          </p:cNvPr>
          <p:cNvCxnSpPr>
            <a:cxnSpLocks/>
          </p:cNvCxnSpPr>
          <p:nvPr/>
        </p:nvCxnSpPr>
        <p:spPr>
          <a:xfrm>
            <a:off x="4133088" y="2323576"/>
            <a:ext cx="6038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006D049-A252-4449-9301-5EBC89355ABD}"/>
              </a:ext>
            </a:extLst>
          </p:cNvPr>
          <p:cNvSpPr txBox="1"/>
          <p:nvPr/>
        </p:nvSpPr>
        <p:spPr>
          <a:xfrm>
            <a:off x="4931791" y="2138910"/>
            <a:ext cx="2407541" cy="369332"/>
          </a:xfrm>
          <a:prstGeom prst="rect">
            <a:avLst/>
          </a:prstGeom>
          <a:noFill/>
        </p:spPr>
        <p:txBody>
          <a:bodyPr wrap="square" rtlCol="0">
            <a:spAutoFit/>
          </a:bodyPr>
          <a:lstStyle/>
          <a:p>
            <a:r>
              <a:rPr lang="zh-CN" altLang="en-US" dirty="0"/>
              <a:t>包含第一人称代词</a:t>
            </a:r>
          </a:p>
        </p:txBody>
      </p:sp>
      <p:sp>
        <p:nvSpPr>
          <p:cNvPr id="13" name="加号 12">
            <a:extLst>
              <a:ext uri="{FF2B5EF4-FFF2-40B4-BE49-F238E27FC236}">
                <a16:creationId xmlns:a16="http://schemas.microsoft.com/office/drawing/2014/main" id="{0EC9AF34-984E-4B94-9515-15467B1793F8}"/>
              </a:ext>
            </a:extLst>
          </p:cNvPr>
          <p:cNvSpPr/>
          <p:nvPr/>
        </p:nvSpPr>
        <p:spPr>
          <a:xfrm>
            <a:off x="7046218" y="2116551"/>
            <a:ext cx="475488" cy="369331"/>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1FBFAB5-3267-477F-9E39-108D09386D62}"/>
              </a:ext>
            </a:extLst>
          </p:cNvPr>
          <p:cNvSpPr txBox="1"/>
          <p:nvPr/>
        </p:nvSpPr>
        <p:spPr>
          <a:xfrm>
            <a:off x="7658002" y="2070384"/>
            <a:ext cx="3735422" cy="646331"/>
          </a:xfrm>
          <a:prstGeom prst="rect">
            <a:avLst/>
          </a:prstGeom>
          <a:noFill/>
        </p:spPr>
        <p:txBody>
          <a:bodyPr wrap="square" rtlCol="0">
            <a:spAutoFit/>
          </a:bodyPr>
          <a:lstStyle/>
          <a:p>
            <a:r>
              <a:rPr lang="zh-CN" altLang="en-US" dirty="0"/>
              <a:t>在代词的几个单词中有“</a:t>
            </a:r>
            <a:r>
              <a:rPr lang="en-US" altLang="zh-CN" dirty="0"/>
              <a:t>vote</a:t>
            </a:r>
            <a:r>
              <a:rPr lang="zh-CN" altLang="en-US" dirty="0"/>
              <a:t>”、“</a:t>
            </a:r>
            <a:r>
              <a:rPr lang="en-US" altLang="zh-CN" dirty="0"/>
              <a:t>votes</a:t>
            </a:r>
            <a:r>
              <a:rPr lang="zh-CN" altLang="en-US" dirty="0"/>
              <a:t>”、“</a:t>
            </a:r>
            <a:r>
              <a:rPr lang="en-US" altLang="zh-CN" dirty="0"/>
              <a:t>voted</a:t>
            </a:r>
            <a:r>
              <a:rPr lang="zh-CN" altLang="en-US" dirty="0"/>
              <a:t>”、“</a:t>
            </a:r>
            <a:r>
              <a:rPr lang="en-US" altLang="zh-CN" dirty="0"/>
              <a:t>voting</a:t>
            </a:r>
            <a:r>
              <a:rPr lang="zh-CN" altLang="en-US" dirty="0"/>
              <a:t>”</a:t>
            </a:r>
          </a:p>
        </p:txBody>
      </p:sp>
      <p:sp>
        <p:nvSpPr>
          <p:cNvPr id="15" name="矩形 14">
            <a:extLst>
              <a:ext uri="{FF2B5EF4-FFF2-40B4-BE49-F238E27FC236}">
                <a16:creationId xmlns:a16="http://schemas.microsoft.com/office/drawing/2014/main" id="{DF5BA5C9-245A-4EEC-993A-AF62D181709E}"/>
              </a:ext>
            </a:extLst>
          </p:cNvPr>
          <p:cNvSpPr/>
          <p:nvPr/>
        </p:nvSpPr>
        <p:spPr>
          <a:xfrm>
            <a:off x="4931791" y="1975104"/>
            <a:ext cx="6306185" cy="9098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D8FF80F-AE81-4E8E-9F9E-525FBDDE8752}"/>
              </a:ext>
            </a:extLst>
          </p:cNvPr>
          <p:cNvSpPr txBox="1"/>
          <p:nvPr/>
        </p:nvSpPr>
        <p:spPr>
          <a:xfrm>
            <a:off x="2566288" y="3960746"/>
            <a:ext cx="1639952" cy="923330"/>
          </a:xfrm>
          <a:prstGeom prst="rect">
            <a:avLst/>
          </a:prstGeom>
          <a:noFill/>
        </p:spPr>
        <p:txBody>
          <a:bodyPr wrap="square" rtlCol="0">
            <a:spAutoFit/>
          </a:bodyPr>
          <a:lstStyle/>
          <a:p>
            <a:r>
              <a:rPr lang="zh-CN" altLang="en-US" dirty="0"/>
              <a:t>为减少自我选择偏差，删除这些推文</a:t>
            </a:r>
          </a:p>
        </p:txBody>
      </p:sp>
      <p:sp>
        <p:nvSpPr>
          <p:cNvPr id="17" name="左大括号 16">
            <a:extLst>
              <a:ext uri="{FF2B5EF4-FFF2-40B4-BE49-F238E27FC236}">
                <a16:creationId xmlns:a16="http://schemas.microsoft.com/office/drawing/2014/main" id="{3E34D4FE-4416-4158-9AF4-D8E3C83231D1}"/>
              </a:ext>
            </a:extLst>
          </p:cNvPr>
          <p:cNvSpPr/>
          <p:nvPr/>
        </p:nvSpPr>
        <p:spPr>
          <a:xfrm>
            <a:off x="4276596" y="3429000"/>
            <a:ext cx="386844" cy="22494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369BCEE-8B6B-4862-8A46-3E4A621EB0E1}"/>
              </a:ext>
            </a:extLst>
          </p:cNvPr>
          <p:cNvSpPr txBox="1"/>
          <p:nvPr/>
        </p:nvSpPr>
        <p:spPr>
          <a:xfrm>
            <a:off x="4973126" y="3293479"/>
            <a:ext cx="4236087" cy="369332"/>
          </a:xfrm>
          <a:prstGeom prst="rect">
            <a:avLst/>
          </a:prstGeom>
          <a:noFill/>
        </p:spPr>
        <p:txBody>
          <a:bodyPr wrap="square" rtlCol="0">
            <a:spAutoFit/>
          </a:bodyPr>
          <a:lstStyle/>
          <a:p>
            <a:r>
              <a:rPr lang="zh-CN" altLang="en-US" dirty="0"/>
              <a:t>与之前发布的推文完全相同的推文</a:t>
            </a:r>
          </a:p>
        </p:txBody>
      </p:sp>
      <p:sp>
        <p:nvSpPr>
          <p:cNvPr id="19" name="文本框 18">
            <a:extLst>
              <a:ext uri="{FF2B5EF4-FFF2-40B4-BE49-F238E27FC236}">
                <a16:creationId xmlns:a16="http://schemas.microsoft.com/office/drawing/2014/main" id="{BBDE19C0-13DC-435A-BAB2-D448C810A7C9}"/>
              </a:ext>
            </a:extLst>
          </p:cNvPr>
          <p:cNvSpPr txBox="1"/>
          <p:nvPr/>
        </p:nvSpPr>
        <p:spPr>
          <a:xfrm>
            <a:off x="4936265" y="4381285"/>
            <a:ext cx="6306185" cy="369332"/>
          </a:xfrm>
          <a:prstGeom prst="rect">
            <a:avLst/>
          </a:prstGeom>
          <a:noFill/>
        </p:spPr>
        <p:txBody>
          <a:bodyPr wrap="square" rtlCol="0">
            <a:spAutoFit/>
          </a:bodyPr>
          <a:lstStyle/>
          <a:p>
            <a:r>
              <a:rPr lang="zh-CN" altLang="en-US" dirty="0"/>
              <a:t>由所有在竞选期间表达投票意向超过十次的用户撰写的推文</a:t>
            </a:r>
          </a:p>
        </p:txBody>
      </p:sp>
      <p:sp>
        <p:nvSpPr>
          <p:cNvPr id="20" name="文本框 19">
            <a:extLst>
              <a:ext uri="{FF2B5EF4-FFF2-40B4-BE49-F238E27FC236}">
                <a16:creationId xmlns:a16="http://schemas.microsoft.com/office/drawing/2014/main" id="{AC3C46A3-8A0B-4E28-A368-EF2205722EA1}"/>
              </a:ext>
            </a:extLst>
          </p:cNvPr>
          <p:cNvSpPr txBox="1"/>
          <p:nvPr/>
        </p:nvSpPr>
        <p:spPr>
          <a:xfrm>
            <a:off x="4907915" y="5353813"/>
            <a:ext cx="6302629" cy="646331"/>
          </a:xfrm>
          <a:prstGeom prst="rect">
            <a:avLst/>
          </a:prstGeom>
          <a:noFill/>
        </p:spPr>
        <p:txBody>
          <a:bodyPr wrap="square" rtlCol="0">
            <a:spAutoFit/>
          </a:bodyPr>
          <a:lstStyle/>
          <a:p>
            <a:r>
              <a:rPr lang="zh-CN" altLang="en-US" dirty="0"/>
              <a:t>如果该作者在同一天写了多条与投票意向有关的推文，除了同一作者的第一条推文之外的所有推文</a:t>
            </a:r>
          </a:p>
        </p:txBody>
      </p:sp>
    </p:spTree>
    <p:extLst>
      <p:ext uri="{BB962C8B-B14F-4D97-AF65-F5344CB8AC3E}">
        <p14:creationId xmlns:p14="http://schemas.microsoft.com/office/powerpoint/2010/main" val="145913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F034BA-6F47-4FF0-A278-05A4E08C3F4B}"/>
              </a:ext>
            </a:extLst>
          </p:cNvPr>
          <p:cNvSpPr>
            <a:spLocks noGrp="1"/>
          </p:cNvSpPr>
          <p:nvPr>
            <p:ph type="title"/>
          </p:nvPr>
        </p:nvSpPr>
        <p:spPr/>
        <p:txBody>
          <a:bodyPr/>
          <a:lstStyle/>
          <a:p>
            <a:r>
              <a:rPr lang="en-US" altLang="zh-CN" dirty="0"/>
              <a:t>Method——</a:t>
            </a:r>
            <a:r>
              <a:rPr lang="zh-CN" altLang="en-US" dirty="0"/>
              <a:t>显示投票意图的方法</a:t>
            </a:r>
            <a:r>
              <a:rPr lang="en-US" altLang="zh-CN" dirty="0"/>
              <a:t>——</a:t>
            </a:r>
            <a:r>
              <a:rPr lang="zh-CN" altLang="en-US" dirty="0"/>
              <a:t>数据收集、过滤、标签</a:t>
            </a:r>
          </a:p>
        </p:txBody>
      </p:sp>
      <p:sp>
        <p:nvSpPr>
          <p:cNvPr id="3" name="页脚占位符 2">
            <a:extLst>
              <a:ext uri="{FF2B5EF4-FFF2-40B4-BE49-F238E27FC236}">
                <a16:creationId xmlns:a16="http://schemas.microsoft.com/office/drawing/2014/main" id="{B329F7D5-322A-4EDE-BB21-D05C298FA3D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D53F61D-3CB7-49E8-B057-6D5BBC54757A}"/>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5" name="文本框 4">
            <a:extLst>
              <a:ext uri="{FF2B5EF4-FFF2-40B4-BE49-F238E27FC236}">
                <a16:creationId xmlns:a16="http://schemas.microsoft.com/office/drawing/2014/main" id="{91DDBAF0-A48D-48FC-B1ED-60EF8024919B}"/>
              </a:ext>
            </a:extLst>
          </p:cNvPr>
          <p:cNvSpPr txBox="1"/>
          <p:nvPr/>
        </p:nvSpPr>
        <p:spPr>
          <a:xfrm>
            <a:off x="777240" y="1315056"/>
            <a:ext cx="2926080" cy="400110"/>
          </a:xfrm>
          <a:prstGeom prst="rect">
            <a:avLst/>
          </a:prstGeom>
          <a:noFill/>
        </p:spPr>
        <p:txBody>
          <a:bodyPr wrap="square" rtlCol="0">
            <a:spAutoFit/>
          </a:bodyPr>
          <a:lstStyle/>
          <a:p>
            <a:r>
              <a:rPr lang="zh-CN" altLang="en-US" sz="2000" dirty="0"/>
              <a:t>标签</a:t>
            </a:r>
          </a:p>
        </p:txBody>
      </p:sp>
      <p:sp>
        <p:nvSpPr>
          <p:cNvPr id="6" name="文本框 5">
            <a:extLst>
              <a:ext uri="{FF2B5EF4-FFF2-40B4-BE49-F238E27FC236}">
                <a16:creationId xmlns:a16="http://schemas.microsoft.com/office/drawing/2014/main" id="{1B9A3997-966A-457D-ADE7-E9B2A9AEE9CA}"/>
              </a:ext>
            </a:extLst>
          </p:cNvPr>
          <p:cNvSpPr txBox="1"/>
          <p:nvPr/>
        </p:nvSpPr>
        <p:spPr>
          <a:xfrm>
            <a:off x="777240" y="1929544"/>
            <a:ext cx="10122408" cy="646331"/>
          </a:xfrm>
          <a:prstGeom prst="rect">
            <a:avLst/>
          </a:prstGeom>
          <a:noFill/>
        </p:spPr>
        <p:txBody>
          <a:bodyPr wrap="square" rtlCol="0">
            <a:spAutoFit/>
          </a:bodyPr>
          <a:lstStyle/>
          <a:p>
            <a:r>
              <a:rPr lang="zh-CN" altLang="en-US" dirty="0"/>
              <a:t>根据三个分类任务，所选的推文由两个注释者独立标记，并用</a:t>
            </a:r>
            <a:r>
              <a:rPr lang="en-US" altLang="zh-CN" dirty="0"/>
              <a:t>Cohen</a:t>
            </a:r>
            <a:r>
              <a:rPr lang="zh-CN" altLang="en-US" dirty="0"/>
              <a:t>的</a:t>
            </a:r>
            <a:r>
              <a:rPr lang="en-US" altLang="zh-CN" dirty="0"/>
              <a:t>Kappa</a:t>
            </a:r>
            <a:r>
              <a:rPr lang="zh-CN" altLang="en-US" dirty="0"/>
              <a:t>衡量注释者之间的一致性，从而衡量定性判断的评分者之间的可靠性</a:t>
            </a:r>
          </a:p>
        </p:txBody>
      </p:sp>
      <p:pic>
        <p:nvPicPr>
          <p:cNvPr id="8" name="图片 7">
            <a:extLst>
              <a:ext uri="{FF2B5EF4-FFF2-40B4-BE49-F238E27FC236}">
                <a16:creationId xmlns:a16="http://schemas.microsoft.com/office/drawing/2014/main" id="{67F07EEB-E204-4462-B21F-B919B639EBB6}"/>
              </a:ext>
            </a:extLst>
          </p:cNvPr>
          <p:cNvPicPr>
            <a:picLocks noChangeAspect="1"/>
          </p:cNvPicPr>
          <p:nvPr/>
        </p:nvPicPr>
        <p:blipFill>
          <a:blip r:embed="rId2"/>
          <a:stretch>
            <a:fillRect/>
          </a:stretch>
        </p:blipFill>
        <p:spPr>
          <a:xfrm>
            <a:off x="777240" y="2628994"/>
            <a:ext cx="6200775" cy="1695450"/>
          </a:xfrm>
          <a:prstGeom prst="rect">
            <a:avLst/>
          </a:prstGeom>
        </p:spPr>
      </p:pic>
      <p:sp>
        <p:nvSpPr>
          <p:cNvPr id="9" name="文本框 8">
            <a:extLst>
              <a:ext uri="{FF2B5EF4-FFF2-40B4-BE49-F238E27FC236}">
                <a16:creationId xmlns:a16="http://schemas.microsoft.com/office/drawing/2014/main" id="{E15B1A99-C516-49F1-A23D-579D957885BE}"/>
              </a:ext>
            </a:extLst>
          </p:cNvPr>
          <p:cNvSpPr txBox="1"/>
          <p:nvPr/>
        </p:nvSpPr>
        <p:spPr>
          <a:xfrm>
            <a:off x="7516368" y="3105834"/>
            <a:ext cx="3383280" cy="646331"/>
          </a:xfrm>
          <a:prstGeom prst="rect">
            <a:avLst/>
          </a:prstGeom>
          <a:noFill/>
        </p:spPr>
        <p:txBody>
          <a:bodyPr wrap="square" rtlCol="0">
            <a:spAutoFit/>
          </a:bodyPr>
          <a:lstStyle/>
          <a:p>
            <a:r>
              <a:rPr lang="en-US" altLang="zh-CN" dirty="0"/>
              <a:t>k&gt;0.61</a:t>
            </a:r>
            <a:r>
              <a:rPr lang="zh-CN" altLang="en-US" dirty="0"/>
              <a:t>“实质性”可靠性</a:t>
            </a:r>
            <a:endParaRPr lang="en-US" altLang="zh-CN" dirty="0"/>
          </a:p>
          <a:p>
            <a:r>
              <a:rPr lang="en-US" altLang="zh-CN" dirty="0"/>
              <a:t>K&gt;0.81</a:t>
            </a:r>
            <a:r>
              <a:rPr lang="zh-CN" altLang="en-US" dirty="0"/>
              <a:t>“近乎完美”可靠性</a:t>
            </a:r>
          </a:p>
        </p:txBody>
      </p:sp>
      <p:sp>
        <p:nvSpPr>
          <p:cNvPr id="10" name="文本框 9">
            <a:extLst>
              <a:ext uri="{FF2B5EF4-FFF2-40B4-BE49-F238E27FC236}">
                <a16:creationId xmlns:a16="http://schemas.microsoft.com/office/drawing/2014/main" id="{0D442598-14AC-4C6A-95FA-C6B88175C691}"/>
              </a:ext>
            </a:extLst>
          </p:cNvPr>
          <p:cNvSpPr txBox="1"/>
          <p:nvPr/>
        </p:nvSpPr>
        <p:spPr>
          <a:xfrm>
            <a:off x="777240" y="4763461"/>
            <a:ext cx="9116568" cy="369332"/>
          </a:xfrm>
          <a:prstGeom prst="rect">
            <a:avLst/>
          </a:prstGeom>
          <a:noFill/>
        </p:spPr>
        <p:txBody>
          <a:bodyPr wrap="square" rtlCol="0">
            <a:spAutoFit/>
          </a:bodyPr>
          <a:lstStyle/>
          <a:p>
            <a:r>
              <a:rPr lang="zh-CN" altLang="en-US" dirty="0"/>
              <a:t>丢弃注释者对标签有歧义的推文，我们得到了一个由</a:t>
            </a:r>
            <a:r>
              <a:rPr lang="en-US" altLang="zh-CN" dirty="0"/>
              <a:t>1254</a:t>
            </a:r>
            <a:r>
              <a:rPr lang="zh-CN" altLang="en-US" dirty="0"/>
              <a:t>条推文组成的“黄金标准集”</a:t>
            </a:r>
          </a:p>
        </p:txBody>
      </p:sp>
    </p:spTree>
    <p:extLst>
      <p:ext uri="{BB962C8B-B14F-4D97-AF65-F5344CB8AC3E}">
        <p14:creationId xmlns:p14="http://schemas.microsoft.com/office/powerpoint/2010/main" val="242224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D506D-890A-427C-8C15-9CEBC7107818}"/>
              </a:ext>
            </a:extLst>
          </p:cNvPr>
          <p:cNvSpPr>
            <a:spLocks noGrp="1"/>
          </p:cNvSpPr>
          <p:nvPr>
            <p:ph type="title"/>
          </p:nvPr>
        </p:nvSpPr>
        <p:spPr/>
        <p:txBody>
          <a:bodyPr/>
          <a:lstStyle/>
          <a:p>
            <a:r>
              <a:rPr lang="en-US" altLang="zh-CN" dirty="0"/>
              <a:t>Method——</a:t>
            </a:r>
            <a:r>
              <a:rPr lang="zh-CN" altLang="en-US" dirty="0"/>
              <a:t>显示投票意向的方法</a:t>
            </a:r>
            <a:r>
              <a:rPr lang="en-US" altLang="zh-CN" dirty="0"/>
              <a:t>——</a:t>
            </a:r>
            <a:r>
              <a:rPr lang="zh-CN" altLang="en-US" dirty="0"/>
              <a:t>投票意向模型</a:t>
            </a:r>
          </a:p>
        </p:txBody>
      </p:sp>
      <p:sp>
        <p:nvSpPr>
          <p:cNvPr id="3" name="页脚占位符 2">
            <a:extLst>
              <a:ext uri="{FF2B5EF4-FFF2-40B4-BE49-F238E27FC236}">
                <a16:creationId xmlns:a16="http://schemas.microsoft.com/office/drawing/2014/main" id="{A75E7527-BECF-4EDE-AE44-9D4DA7051B4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112F7F6-08EC-48A0-99DD-620096A63C03}"/>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7" name="文本框 6">
            <a:extLst>
              <a:ext uri="{FF2B5EF4-FFF2-40B4-BE49-F238E27FC236}">
                <a16:creationId xmlns:a16="http://schemas.microsoft.com/office/drawing/2014/main" id="{C97390A1-A2B4-49A8-B71D-85EA356C9539}"/>
              </a:ext>
            </a:extLst>
          </p:cNvPr>
          <p:cNvSpPr txBox="1"/>
          <p:nvPr/>
        </p:nvSpPr>
        <p:spPr>
          <a:xfrm>
            <a:off x="3517074" y="1162208"/>
            <a:ext cx="4313556" cy="369332"/>
          </a:xfrm>
          <a:prstGeom prst="rect">
            <a:avLst/>
          </a:prstGeom>
          <a:noFill/>
        </p:spPr>
        <p:txBody>
          <a:bodyPr wrap="square" rtlCol="0">
            <a:spAutoFit/>
          </a:bodyPr>
          <a:lstStyle/>
          <a:p>
            <a:r>
              <a:rPr lang="zh-CN" altLang="en-US" dirty="0"/>
              <a:t>去除所有非文本内容：例如</a:t>
            </a:r>
            <a:r>
              <a:rPr lang="en-US" altLang="zh-CN" dirty="0" err="1"/>
              <a:t>url</a:t>
            </a:r>
            <a:r>
              <a:rPr lang="zh-CN" altLang="en-US" dirty="0"/>
              <a:t>和标签</a:t>
            </a:r>
          </a:p>
        </p:txBody>
      </p:sp>
      <p:cxnSp>
        <p:nvCxnSpPr>
          <p:cNvPr id="9" name="直接箭头连接符 8">
            <a:extLst>
              <a:ext uri="{FF2B5EF4-FFF2-40B4-BE49-F238E27FC236}">
                <a16:creationId xmlns:a16="http://schemas.microsoft.com/office/drawing/2014/main" id="{0288475D-8EDD-454F-9F6B-176321FC73B7}"/>
              </a:ext>
            </a:extLst>
          </p:cNvPr>
          <p:cNvCxnSpPr>
            <a:cxnSpLocks/>
            <a:stCxn id="7" idx="2"/>
          </p:cNvCxnSpPr>
          <p:nvPr/>
        </p:nvCxnSpPr>
        <p:spPr>
          <a:xfrm>
            <a:off x="5673852" y="1531540"/>
            <a:ext cx="0" cy="739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32BE79F-D8AF-419D-87A7-C591E8FB4A08}"/>
              </a:ext>
            </a:extLst>
          </p:cNvPr>
          <p:cNvSpPr/>
          <p:nvPr/>
        </p:nvSpPr>
        <p:spPr>
          <a:xfrm>
            <a:off x="1017942" y="2271417"/>
            <a:ext cx="10311189" cy="16157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24478AF9-D875-414E-A72F-D2BF6929F983}"/>
              </a:ext>
            </a:extLst>
          </p:cNvPr>
          <p:cNvGrpSpPr/>
          <p:nvPr/>
        </p:nvGrpSpPr>
        <p:grpSpPr>
          <a:xfrm>
            <a:off x="1325689" y="2571570"/>
            <a:ext cx="10109643" cy="1200329"/>
            <a:chOff x="1847466" y="2333549"/>
            <a:chExt cx="10109643" cy="1200329"/>
          </a:xfrm>
        </p:grpSpPr>
        <p:sp>
          <p:nvSpPr>
            <p:cNvPr id="17" name="文本框 16">
              <a:extLst>
                <a:ext uri="{FF2B5EF4-FFF2-40B4-BE49-F238E27FC236}">
                  <a16:creationId xmlns:a16="http://schemas.microsoft.com/office/drawing/2014/main" id="{104D32E7-0DD5-428E-96FD-0ACDF54605A6}"/>
                </a:ext>
              </a:extLst>
            </p:cNvPr>
            <p:cNvSpPr txBox="1"/>
            <p:nvPr/>
          </p:nvSpPr>
          <p:spPr>
            <a:xfrm>
              <a:off x="1847466" y="2564382"/>
              <a:ext cx="2569464" cy="646331"/>
            </a:xfrm>
            <a:prstGeom prst="rect">
              <a:avLst/>
            </a:prstGeom>
            <a:noFill/>
          </p:spPr>
          <p:txBody>
            <a:bodyPr wrap="square" rtlCol="0">
              <a:spAutoFit/>
            </a:bodyPr>
            <a:lstStyle/>
            <a:p>
              <a:r>
                <a:rPr lang="zh-CN" altLang="en-US" dirty="0"/>
                <a:t>使用单词和所有可能的双子序列作为分类特征</a:t>
              </a:r>
            </a:p>
          </p:txBody>
        </p:sp>
        <p:sp>
          <p:nvSpPr>
            <p:cNvPr id="18" name="文本框 17">
              <a:extLst>
                <a:ext uri="{FF2B5EF4-FFF2-40B4-BE49-F238E27FC236}">
                  <a16:creationId xmlns:a16="http://schemas.microsoft.com/office/drawing/2014/main" id="{8F3F78A2-416A-4232-9B97-F4BCB8DDD1F5}"/>
                </a:ext>
              </a:extLst>
            </p:cNvPr>
            <p:cNvSpPr txBox="1"/>
            <p:nvPr/>
          </p:nvSpPr>
          <p:spPr>
            <a:xfrm>
              <a:off x="5264082" y="2333549"/>
              <a:ext cx="6693027" cy="1200329"/>
            </a:xfrm>
            <a:prstGeom prst="rect">
              <a:avLst/>
            </a:prstGeom>
            <a:noFill/>
          </p:spPr>
          <p:txBody>
            <a:bodyPr wrap="square" rtlCol="0">
              <a:spAutoFit/>
            </a:bodyPr>
            <a:lstStyle/>
            <a:p>
              <a:r>
                <a:rPr lang="zh-CN" altLang="en-US" dirty="0"/>
                <a:t>为手头问题创建自定义特征，例如：</a:t>
              </a:r>
              <a:endParaRPr lang="en-US" altLang="zh-CN" dirty="0"/>
            </a:p>
            <a:p>
              <a:pPr marL="285750" indent="-285750">
                <a:buFont typeface="Arial" panose="020B0604020202020204" pitchFamily="34" charset="0"/>
                <a:buChar char="•"/>
              </a:pPr>
              <a:r>
                <a:rPr lang="zh-CN" altLang="en-US" dirty="0"/>
                <a:t>使用</a:t>
              </a:r>
              <a:r>
                <a:rPr lang="en-US" altLang="zh-CN" dirty="0">
                  <a:solidFill>
                    <a:srgbClr val="FF0000"/>
                  </a:solidFill>
                </a:rPr>
                <a:t>VADER</a:t>
              </a:r>
              <a:r>
                <a:rPr lang="zh-CN" altLang="en-US" dirty="0">
                  <a:solidFill>
                    <a:srgbClr val="FF0000"/>
                  </a:solidFill>
                </a:rPr>
                <a:t>情感词典</a:t>
              </a:r>
              <a:r>
                <a:rPr lang="zh-CN" altLang="en-US" dirty="0"/>
                <a:t>在推文中的正负词比例</a:t>
              </a:r>
              <a:endParaRPr lang="en-US" altLang="zh-CN" dirty="0"/>
            </a:p>
            <a:p>
              <a:pPr marL="285750" indent="-285750">
                <a:buFont typeface="Arial" panose="020B0604020202020204" pitchFamily="34" charset="0"/>
                <a:buChar char="•"/>
              </a:pPr>
              <a:r>
                <a:rPr lang="en-US" altLang="zh-CN" dirty="0"/>
                <a:t>Najafi</a:t>
              </a:r>
              <a:r>
                <a:rPr lang="zh-CN" altLang="en-US" dirty="0"/>
                <a:t>和</a:t>
              </a:r>
              <a:r>
                <a:rPr lang="en-US" altLang="zh-CN" dirty="0"/>
                <a:t>Miller</a:t>
              </a:r>
              <a:r>
                <a:rPr lang="zh-CN" altLang="en-US" dirty="0"/>
                <a:t>基于编码英语核心词汇各种语义类别的</a:t>
              </a:r>
              <a:r>
                <a:rPr lang="zh-CN" altLang="en-US" dirty="0">
                  <a:solidFill>
                    <a:srgbClr val="FF0000"/>
                  </a:solidFill>
                </a:rPr>
                <a:t>哈佛综合查询词典</a:t>
              </a:r>
              <a:r>
                <a:rPr lang="zh-CN" altLang="en-US" dirty="0"/>
                <a:t>，采用</a:t>
              </a:r>
              <a:r>
                <a:rPr lang="en-US" altLang="zh-CN" dirty="0"/>
                <a:t>Najafi</a:t>
              </a:r>
              <a:r>
                <a:rPr lang="zh-CN" altLang="en-US" dirty="0"/>
                <a:t>和</a:t>
              </a:r>
              <a:r>
                <a:rPr lang="en-US" altLang="zh-CN" dirty="0"/>
                <a:t>Miller</a:t>
              </a:r>
              <a:r>
                <a:rPr lang="zh-CN" altLang="en-US" dirty="0"/>
                <a:t>的方法检测意图相关词汇。</a:t>
              </a:r>
            </a:p>
          </p:txBody>
        </p:sp>
        <p:sp>
          <p:nvSpPr>
            <p:cNvPr id="19" name="加号 18">
              <a:extLst>
                <a:ext uri="{FF2B5EF4-FFF2-40B4-BE49-F238E27FC236}">
                  <a16:creationId xmlns:a16="http://schemas.microsoft.com/office/drawing/2014/main" id="{D0DBBBFB-A99E-4118-9ADB-F3E241BFB3CA}"/>
                </a:ext>
              </a:extLst>
            </p:cNvPr>
            <p:cNvSpPr/>
            <p:nvPr/>
          </p:nvSpPr>
          <p:spPr>
            <a:xfrm>
              <a:off x="4626861" y="2583593"/>
              <a:ext cx="521208" cy="521655"/>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ECDF2AC0-714C-42EA-AC01-6D94FFAAFE71}"/>
              </a:ext>
            </a:extLst>
          </p:cNvPr>
          <p:cNvSpPr txBox="1"/>
          <p:nvPr/>
        </p:nvSpPr>
        <p:spPr>
          <a:xfrm>
            <a:off x="1017942" y="2220053"/>
            <a:ext cx="1216151" cy="369332"/>
          </a:xfrm>
          <a:prstGeom prst="rect">
            <a:avLst/>
          </a:prstGeom>
          <a:noFill/>
        </p:spPr>
        <p:txBody>
          <a:bodyPr wrap="square" rtlCol="0">
            <a:spAutoFit/>
          </a:bodyPr>
          <a:lstStyle/>
          <a:p>
            <a:r>
              <a:rPr lang="zh-CN" altLang="en-US" dirty="0">
                <a:solidFill>
                  <a:srgbClr val="FF0000"/>
                </a:solidFill>
              </a:rPr>
              <a:t>特征选择</a:t>
            </a:r>
          </a:p>
        </p:txBody>
      </p:sp>
      <p:cxnSp>
        <p:nvCxnSpPr>
          <p:cNvPr id="23" name="直接箭头连接符 22">
            <a:extLst>
              <a:ext uri="{FF2B5EF4-FFF2-40B4-BE49-F238E27FC236}">
                <a16:creationId xmlns:a16="http://schemas.microsoft.com/office/drawing/2014/main" id="{8E7BEE76-6625-4E03-944C-00CBB0B38993}"/>
              </a:ext>
            </a:extLst>
          </p:cNvPr>
          <p:cNvCxnSpPr/>
          <p:nvPr/>
        </p:nvCxnSpPr>
        <p:spPr>
          <a:xfrm>
            <a:off x="5673852" y="3959352"/>
            <a:ext cx="0" cy="704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E42857B-9730-4275-B2FC-46D8C51139C2}"/>
              </a:ext>
            </a:extLst>
          </p:cNvPr>
          <p:cNvSpPr txBox="1"/>
          <p:nvPr/>
        </p:nvSpPr>
        <p:spPr>
          <a:xfrm>
            <a:off x="557785" y="4711993"/>
            <a:ext cx="11462131" cy="369332"/>
          </a:xfrm>
          <a:prstGeom prst="rect">
            <a:avLst/>
          </a:prstGeom>
          <a:noFill/>
        </p:spPr>
        <p:txBody>
          <a:bodyPr wrap="square" rtlCol="0">
            <a:spAutoFit/>
          </a:bodyPr>
          <a:lstStyle/>
          <a:p>
            <a:r>
              <a:rPr lang="zh-CN" altLang="en-US" dirty="0"/>
              <a:t>为</a:t>
            </a:r>
            <a:r>
              <a:rPr lang="en-US" altLang="zh-CN" dirty="0"/>
              <a:t>3</a:t>
            </a:r>
            <a:r>
              <a:rPr lang="zh-CN" altLang="en-US" dirty="0"/>
              <a:t>个分类问题中每个问题训练并评估了几个模型：</a:t>
            </a:r>
            <a:r>
              <a:rPr lang="en-US" altLang="zh-CN" dirty="0"/>
              <a:t>K-means</a:t>
            </a:r>
            <a:r>
              <a:rPr lang="zh-CN" altLang="en-US" dirty="0"/>
              <a:t>、梯度提升、</a:t>
            </a:r>
            <a:r>
              <a:rPr lang="en-US" altLang="zh-CN" dirty="0"/>
              <a:t>AdaBoost</a:t>
            </a:r>
            <a:r>
              <a:rPr lang="zh-CN" altLang="en-US" dirty="0"/>
              <a:t>、随机森林、最大熵、</a:t>
            </a:r>
            <a:r>
              <a:rPr lang="en-US" altLang="zh-CN" dirty="0"/>
              <a:t>SVM</a:t>
            </a:r>
            <a:endParaRPr lang="zh-CN" altLang="en-US" dirty="0"/>
          </a:p>
        </p:txBody>
      </p:sp>
      <p:cxnSp>
        <p:nvCxnSpPr>
          <p:cNvPr id="26" name="直接箭头连接符 25">
            <a:extLst>
              <a:ext uri="{FF2B5EF4-FFF2-40B4-BE49-F238E27FC236}">
                <a16:creationId xmlns:a16="http://schemas.microsoft.com/office/drawing/2014/main" id="{78240A8C-DF4E-4B76-9603-B2691B6318A5}"/>
              </a:ext>
            </a:extLst>
          </p:cNvPr>
          <p:cNvCxnSpPr/>
          <p:nvPr/>
        </p:nvCxnSpPr>
        <p:spPr>
          <a:xfrm>
            <a:off x="5673852" y="5129901"/>
            <a:ext cx="0" cy="429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43E05077-6342-4E79-BDDC-0E169A8384B8}"/>
              </a:ext>
            </a:extLst>
          </p:cNvPr>
          <p:cNvSpPr txBox="1"/>
          <p:nvPr/>
        </p:nvSpPr>
        <p:spPr>
          <a:xfrm>
            <a:off x="3201033" y="5695792"/>
            <a:ext cx="5788343" cy="369332"/>
          </a:xfrm>
          <a:prstGeom prst="rect">
            <a:avLst/>
          </a:prstGeom>
          <a:noFill/>
        </p:spPr>
        <p:txBody>
          <a:bodyPr wrap="square" rtlCol="0">
            <a:spAutoFit/>
          </a:bodyPr>
          <a:lstStyle/>
          <a:p>
            <a:r>
              <a:rPr lang="zh-CN" altLang="en-US" dirty="0"/>
              <a:t>最大熵分类器在所有三个任务的训练数据上表现良好</a:t>
            </a:r>
          </a:p>
        </p:txBody>
      </p:sp>
    </p:spTree>
    <p:extLst>
      <p:ext uri="{BB962C8B-B14F-4D97-AF65-F5344CB8AC3E}">
        <p14:creationId xmlns:p14="http://schemas.microsoft.com/office/powerpoint/2010/main" val="77331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8F0B5-FA4C-4D2A-A4F5-2FB3A0D22EE7}"/>
              </a:ext>
            </a:extLst>
          </p:cNvPr>
          <p:cNvSpPr>
            <a:spLocks noGrp="1"/>
          </p:cNvSpPr>
          <p:nvPr>
            <p:ph type="title"/>
          </p:nvPr>
        </p:nvSpPr>
        <p:spPr/>
        <p:txBody>
          <a:bodyPr/>
          <a:lstStyle/>
          <a:p>
            <a:r>
              <a:rPr lang="en-US" altLang="zh-CN" dirty="0"/>
              <a:t>Method——</a:t>
            </a:r>
            <a:r>
              <a:rPr lang="zh-CN" altLang="en-US" dirty="0"/>
              <a:t>显示投票意向的方法</a:t>
            </a:r>
            <a:r>
              <a:rPr lang="en-US" altLang="zh-CN" dirty="0"/>
              <a:t>——</a:t>
            </a:r>
            <a:r>
              <a:rPr lang="zh-CN" altLang="en-US" dirty="0"/>
              <a:t>投票意向指数</a:t>
            </a:r>
          </a:p>
        </p:txBody>
      </p:sp>
      <p:sp>
        <p:nvSpPr>
          <p:cNvPr id="3" name="页脚占位符 2">
            <a:extLst>
              <a:ext uri="{FF2B5EF4-FFF2-40B4-BE49-F238E27FC236}">
                <a16:creationId xmlns:a16="http://schemas.microsoft.com/office/drawing/2014/main" id="{6136AD02-26D9-4465-8385-180377D0452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DBEE508-DD7C-434D-9B0F-BAD201CEECCD}"/>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5" name="文本框 4">
            <a:extLst>
              <a:ext uri="{FF2B5EF4-FFF2-40B4-BE49-F238E27FC236}">
                <a16:creationId xmlns:a16="http://schemas.microsoft.com/office/drawing/2014/main" id="{C27427A6-9766-4805-83DF-CB9F789D70AE}"/>
              </a:ext>
            </a:extLst>
          </p:cNvPr>
          <p:cNvSpPr txBox="1"/>
          <p:nvPr/>
        </p:nvSpPr>
        <p:spPr>
          <a:xfrm>
            <a:off x="969264" y="1466971"/>
            <a:ext cx="3118104" cy="1200329"/>
          </a:xfrm>
          <a:prstGeom prst="rect">
            <a:avLst/>
          </a:prstGeom>
          <a:noFill/>
        </p:spPr>
        <p:txBody>
          <a:bodyPr wrap="square" rtlCol="0">
            <a:spAutoFit/>
          </a:bodyPr>
          <a:lstStyle/>
          <a:p>
            <a:r>
              <a:rPr lang="zh-CN" altLang="en-US" dirty="0"/>
              <a:t>将分析限制在提到克林顿和塔朗普的推文中，那些没有被发现包含投票意向的推文被进一步处理中删除。</a:t>
            </a:r>
          </a:p>
        </p:txBody>
      </p:sp>
      <p:cxnSp>
        <p:nvCxnSpPr>
          <p:cNvPr id="7" name="直接箭头连接符 6">
            <a:extLst>
              <a:ext uri="{FF2B5EF4-FFF2-40B4-BE49-F238E27FC236}">
                <a16:creationId xmlns:a16="http://schemas.microsoft.com/office/drawing/2014/main" id="{4ED520A1-3378-4BBD-9FF6-F34690FD51EF}"/>
              </a:ext>
            </a:extLst>
          </p:cNvPr>
          <p:cNvCxnSpPr>
            <a:cxnSpLocks/>
          </p:cNvCxnSpPr>
          <p:nvPr/>
        </p:nvCxnSpPr>
        <p:spPr>
          <a:xfrm>
            <a:off x="4087368" y="2076280"/>
            <a:ext cx="649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EB51D009-5C05-43FA-B020-7A533920EF17}"/>
              </a:ext>
            </a:extLst>
          </p:cNvPr>
          <p:cNvSpPr txBox="1"/>
          <p:nvPr/>
        </p:nvSpPr>
        <p:spPr>
          <a:xfrm>
            <a:off x="4974336" y="1637524"/>
            <a:ext cx="6400800" cy="923330"/>
          </a:xfrm>
          <a:prstGeom prst="rect">
            <a:avLst/>
          </a:prstGeom>
          <a:noFill/>
        </p:spPr>
        <p:txBody>
          <a:bodyPr wrap="square" rtlCol="0">
            <a:spAutoFit/>
          </a:bodyPr>
          <a:lstStyle/>
          <a:p>
            <a:r>
              <a:rPr lang="en-US" altLang="zh-CN" dirty="0"/>
              <a:t>48881</a:t>
            </a:r>
            <a:r>
              <a:rPr lang="zh-CN" altLang="en-US" dirty="0"/>
              <a:t>条推文</a:t>
            </a:r>
            <a:endParaRPr lang="en-US" altLang="zh-CN" dirty="0"/>
          </a:p>
          <a:p>
            <a:r>
              <a:rPr lang="zh-CN" altLang="en-US" dirty="0"/>
              <a:t>由</a:t>
            </a:r>
            <a:r>
              <a:rPr lang="en-US" altLang="zh-CN" dirty="0"/>
              <a:t>41209</a:t>
            </a:r>
            <a:r>
              <a:rPr lang="zh-CN" altLang="en-US" dirty="0"/>
              <a:t>名独特的作者撰写，即每个作者</a:t>
            </a:r>
            <a:r>
              <a:rPr lang="en-US" altLang="zh-CN" dirty="0"/>
              <a:t>1.19</a:t>
            </a:r>
            <a:r>
              <a:rPr lang="zh-CN" altLang="en-US" dirty="0"/>
              <a:t>条推文</a:t>
            </a:r>
            <a:endParaRPr lang="en-US" altLang="zh-CN" dirty="0"/>
          </a:p>
          <a:p>
            <a:r>
              <a:rPr lang="zh-CN" altLang="en-US" dirty="0"/>
              <a:t>表明数据几乎没有自我选择偏差</a:t>
            </a:r>
          </a:p>
        </p:txBody>
      </p:sp>
      <p:cxnSp>
        <p:nvCxnSpPr>
          <p:cNvPr id="11" name="直接箭头连接符 10">
            <a:extLst>
              <a:ext uri="{FF2B5EF4-FFF2-40B4-BE49-F238E27FC236}">
                <a16:creationId xmlns:a16="http://schemas.microsoft.com/office/drawing/2014/main" id="{C6DBA473-7FF8-4D2F-8521-B09D8141E2AB}"/>
              </a:ext>
            </a:extLst>
          </p:cNvPr>
          <p:cNvCxnSpPr>
            <a:cxnSpLocks/>
            <a:stCxn id="9" idx="2"/>
          </p:cNvCxnSpPr>
          <p:nvPr/>
        </p:nvCxnSpPr>
        <p:spPr>
          <a:xfrm>
            <a:off x="8174736" y="2560854"/>
            <a:ext cx="0" cy="730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6BE65DC-3403-42AD-9F78-57FAD72DADC5}"/>
              </a:ext>
            </a:extLst>
          </p:cNvPr>
          <p:cNvSpPr txBox="1"/>
          <p:nvPr/>
        </p:nvSpPr>
        <p:spPr>
          <a:xfrm>
            <a:off x="5641849" y="2723990"/>
            <a:ext cx="6888479" cy="307777"/>
          </a:xfrm>
          <a:prstGeom prst="rect">
            <a:avLst/>
          </a:prstGeom>
          <a:noFill/>
        </p:spPr>
        <p:txBody>
          <a:bodyPr wrap="square" rtlCol="0">
            <a:spAutoFit/>
          </a:bodyPr>
          <a:lstStyle/>
          <a:p>
            <a:r>
              <a:rPr lang="zh-CN" altLang="en-US" sz="1400" dirty="0"/>
              <a:t>以这些信息为输入，计算每日社交媒体投票意向指数（</a:t>
            </a:r>
            <a:r>
              <a:rPr lang="en-US" altLang="zh-CN" sz="1400" dirty="0"/>
              <a:t>SMVI</a:t>
            </a:r>
            <a:r>
              <a:rPr lang="zh-CN" altLang="en-US" sz="1400" dirty="0"/>
              <a:t>）</a:t>
            </a:r>
          </a:p>
        </p:txBody>
      </p:sp>
      <p:pic>
        <p:nvPicPr>
          <p:cNvPr id="16" name="图片 15">
            <a:extLst>
              <a:ext uri="{FF2B5EF4-FFF2-40B4-BE49-F238E27FC236}">
                <a16:creationId xmlns:a16="http://schemas.microsoft.com/office/drawing/2014/main" id="{4638347E-ECBF-4507-B014-51726A52E1EA}"/>
              </a:ext>
            </a:extLst>
          </p:cNvPr>
          <p:cNvPicPr>
            <a:picLocks noChangeAspect="1"/>
          </p:cNvPicPr>
          <p:nvPr/>
        </p:nvPicPr>
        <p:blipFill>
          <a:blip r:embed="rId2"/>
          <a:stretch>
            <a:fillRect/>
          </a:stretch>
        </p:blipFill>
        <p:spPr>
          <a:xfrm>
            <a:off x="6095205" y="3566161"/>
            <a:ext cx="3654552" cy="1769918"/>
          </a:xfrm>
          <a:prstGeom prst="rect">
            <a:avLst/>
          </a:prstGeom>
        </p:spPr>
      </p:pic>
      <p:cxnSp>
        <p:nvCxnSpPr>
          <p:cNvPr id="19" name="连接符: 曲线 18">
            <a:extLst>
              <a:ext uri="{FF2B5EF4-FFF2-40B4-BE49-F238E27FC236}">
                <a16:creationId xmlns:a16="http://schemas.microsoft.com/office/drawing/2014/main" id="{9B2B2820-ACA0-4750-B0AD-B1C6F44EBC97}"/>
              </a:ext>
            </a:extLst>
          </p:cNvPr>
          <p:cNvCxnSpPr>
            <a:cxnSpLocks/>
          </p:cNvCxnSpPr>
          <p:nvPr/>
        </p:nvCxnSpPr>
        <p:spPr>
          <a:xfrm rot="10800000" flipV="1">
            <a:off x="6473952" y="4690872"/>
            <a:ext cx="676656" cy="5296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BB6BB949-1B84-4434-9852-20595983AE6E}"/>
              </a:ext>
            </a:extLst>
          </p:cNvPr>
          <p:cNvSpPr txBox="1"/>
          <p:nvPr/>
        </p:nvSpPr>
        <p:spPr>
          <a:xfrm>
            <a:off x="5641849" y="5330954"/>
            <a:ext cx="1618487" cy="646331"/>
          </a:xfrm>
          <a:prstGeom prst="rect">
            <a:avLst/>
          </a:prstGeom>
          <a:noFill/>
        </p:spPr>
        <p:txBody>
          <a:bodyPr wrap="square" rtlCol="0">
            <a:spAutoFit/>
          </a:bodyPr>
          <a:lstStyle/>
          <a:p>
            <a:r>
              <a:rPr lang="en-US" altLang="zh-CN" dirty="0" err="1"/>
              <a:t>i</a:t>
            </a:r>
            <a:r>
              <a:rPr lang="zh-CN" altLang="en-US" dirty="0"/>
              <a:t>：</a:t>
            </a:r>
            <a:r>
              <a:rPr lang="en-US" altLang="zh-CN" dirty="0" err="1"/>
              <a:t>dayi</a:t>
            </a:r>
            <a:endParaRPr lang="en-US" altLang="zh-CN" dirty="0"/>
          </a:p>
          <a:p>
            <a:r>
              <a:rPr lang="en-US" altLang="zh-CN" dirty="0"/>
              <a:t>c</a:t>
            </a:r>
            <a:r>
              <a:rPr lang="zh-CN" altLang="en-US" dirty="0"/>
              <a:t>：候选人</a:t>
            </a:r>
            <a:r>
              <a:rPr lang="en-US" altLang="zh-CN" dirty="0"/>
              <a:t>c</a:t>
            </a:r>
            <a:endParaRPr lang="zh-CN" altLang="en-US" dirty="0"/>
          </a:p>
        </p:txBody>
      </p:sp>
      <p:cxnSp>
        <p:nvCxnSpPr>
          <p:cNvPr id="23" name="连接符: 曲线 22">
            <a:extLst>
              <a:ext uri="{FF2B5EF4-FFF2-40B4-BE49-F238E27FC236}">
                <a16:creationId xmlns:a16="http://schemas.microsoft.com/office/drawing/2014/main" id="{89849CD2-58CE-44FE-930A-6C84384EC0D7}"/>
              </a:ext>
            </a:extLst>
          </p:cNvPr>
          <p:cNvCxnSpPr/>
          <p:nvPr/>
        </p:nvCxnSpPr>
        <p:spPr>
          <a:xfrm flipV="1">
            <a:off x="8677656" y="3429000"/>
            <a:ext cx="411480" cy="13716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9BFC1A76-486A-4FB0-A674-635EFA521910}"/>
              </a:ext>
            </a:extLst>
          </p:cNvPr>
          <p:cNvSpPr txBox="1"/>
          <p:nvPr/>
        </p:nvSpPr>
        <p:spPr>
          <a:xfrm>
            <a:off x="9117525" y="3194903"/>
            <a:ext cx="2257611" cy="369332"/>
          </a:xfrm>
          <a:prstGeom prst="rect">
            <a:avLst/>
          </a:prstGeom>
          <a:noFill/>
        </p:spPr>
        <p:txBody>
          <a:bodyPr wrap="square" rtlCol="0">
            <a:spAutoFit/>
          </a:bodyPr>
          <a:lstStyle/>
          <a:p>
            <a:r>
              <a:rPr lang="zh-CN" altLang="en-US" dirty="0"/>
              <a:t>竞争候选人的集合</a:t>
            </a:r>
          </a:p>
        </p:txBody>
      </p:sp>
      <p:sp>
        <p:nvSpPr>
          <p:cNvPr id="25" name="文本框 24">
            <a:extLst>
              <a:ext uri="{FF2B5EF4-FFF2-40B4-BE49-F238E27FC236}">
                <a16:creationId xmlns:a16="http://schemas.microsoft.com/office/drawing/2014/main" id="{9F8456C7-C26F-4959-B33C-CA23AD9AC3FC}"/>
              </a:ext>
            </a:extLst>
          </p:cNvPr>
          <p:cNvSpPr txBox="1"/>
          <p:nvPr/>
        </p:nvSpPr>
        <p:spPr>
          <a:xfrm>
            <a:off x="3638914" y="3217355"/>
            <a:ext cx="4912581" cy="369332"/>
          </a:xfrm>
          <a:prstGeom prst="rect">
            <a:avLst/>
          </a:prstGeom>
          <a:noFill/>
        </p:spPr>
        <p:txBody>
          <a:bodyPr wrap="square" rtlCol="0">
            <a:spAutoFit/>
          </a:bodyPr>
          <a:lstStyle/>
          <a:p>
            <a:r>
              <a:rPr lang="en-US" altLang="zh-CN" dirty="0" err="1"/>
              <a:t>i</a:t>
            </a:r>
            <a:r>
              <a:rPr lang="zh-CN" altLang="en-US" dirty="0"/>
              <a:t>日发布的并包含投票给</a:t>
            </a:r>
            <a:r>
              <a:rPr lang="en-US" altLang="zh-CN" dirty="0"/>
              <a:t>c</a:t>
            </a:r>
            <a:r>
              <a:rPr lang="zh-CN" altLang="en-US" dirty="0"/>
              <a:t>的意向的推文数量</a:t>
            </a:r>
          </a:p>
        </p:txBody>
      </p:sp>
      <p:cxnSp>
        <p:nvCxnSpPr>
          <p:cNvPr id="27" name="连接符: 曲线 26">
            <a:extLst>
              <a:ext uri="{FF2B5EF4-FFF2-40B4-BE49-F238E27FC236}">
                <a16:creationId xmlns:a16="http://schemas.microsoft.com/office/drawing/2014/main" id="{4910BFE2-01E8-46A8-9D72-8B5AB36060E5}"/>
              </a:ext>
            </a:extLst>
          </p:cNvPr>
          <p:cNvCxnSpPr/>
          <p:nvPr/>
        </p:nvCxnSpPr>
        <p:spPr>
          <a:xfrm rot="10800000">
            <a:off x="7260336" y="3599617"/>
            <a:ext cx="585216" cy="3358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连接符: 曲线 28">
            <a:extLst>
              <a:ext uri="{FF2B5EF4-FFF2-40B4-BE49-F238E27FC236}">
                <a16:creationId xmlns:a16="http://schemas.microsoft.com/office/drawing/2014/main" id="{70800AF5-37D8-4F79-913F-00CD9A29215E}"/>
              </a:ext>
            </a:extLst>
          </p:cNvPr>
          <p:cNvCxnSpPr/>
          <p:nvPr/>
        </p:nvCxnSpPr>
        <p:spPr>
          <a:xfrm rot="16200000" flipH="1">
            <a:off x="9055795" y="4985967"/>
            <a:ext cx="264803" cy="20421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D8305D75-AAA0-4AF9-AA29-F00D5A7B0DA0}"/>
              </a:ext>
            </a:extLst>
          </p:cNvPr>
          <p:cNvSpPr txBox="1"/>
          <p:nvPr/>
        </p:nvSpPr>
        <p:spPr>
          <a:xfrm>
            <a:off x="8396921" y="5335892"/>
            <a:ext cx="2705671" cy="369332"/>
          </a:xfrm>
          <a:prstGeom prst="rect">
            <a:avLst/>
          </a:prstGeom>
          <a:noFill/>
        </p:spPr>
        <p:txBody>
          <a:bodyPr wrap="square" rtlCol="0">
            <a:spAutoFit/>
          </a:bodyPr>
          <a:lstStyle/>
          <a:p>
            <a:r>
              <a:rPr lang="zh-CN" altLang="en-US" dirty="0"/>
              <a:t>投票反对</a:t>
            </a:r>
            <a:r>
              <a:rPr lang="en-US" altLang="zh-CN" dirty="0"/>
              <a:t>c</a:t>
            </a:r>
            <a:r>
              <a:rPr lang="zh-CN" altLang="en-US" dirty="0"/>
              <a:t>的意向数量</a:t>
            </a:r>
          </a:p>
        </p:txBody>
      </p:sp>
    </p:spTree>
    <p:extLst>
      <p:ext uri="{BB962C8B-B14F-4D97-AF65-F5344CB8AC3E}">
        <p14:creationId xmlns:p14="http://schemas.microsoft.com/office/powerpoint/2010/main" val="3198542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3ADDF-5FCA-4884-A0CA-D458A3FCE83E}"/>
              </a:ext>
            </a:extLst>
          </p:cNvPr>
          <p:cNvSpPr>
            <a:spLocks noGrp="1"/>
          </p:cNvSpPr>
          <p:nvPr>
            <p:ph type="title"/>
          </p:nvPr>
        </p:nvSpPr>
        <p:spPr/>
        <p:txBody>
          <a:bodyPr/>
          <a:lstStyle/>
          <a:p>
            <a:r>
              <a:rPr lang="en-US" altLang="zh-CN" dirty="0"/>
              <a:t>Method——</a:t>
            </a:r>
            <a:r>
              <a:rPr lang="zh-CN" altLang="en-US" dirty="0"/>
              <a:t>预测模型</a:t>
            </a:r>
          </a:p>
        </p:txBody>
      </p:sp>
      <p:sp>
        <p:nvSpPr>
          <p:cNvPr id="3" name="页脚占位符 2">
            <a:extLst>
              <a:ext uri="{FF2B5EF4-FFF2-40B4-BE49-F238E27FC236}">
                <a16:creationId xmlns:a16="http://schemas.microsoft.com/office/drawing/2014/main" id="{5AE5F9A0-9006-4A4D-AD92-6A4E12E03503}"/>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1BDB914-5E85-4FD6-B60B-DA59018D3091}"/>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5" name="文本框 4">
            <a:extLst>
              <a:ext uri="{FF2B5EF4-FFF2-40B4-BE49-F238E27FC236}">
                <a16:creationId xmlns:a16="http://schemas.microsoft.com/office/drawing/2014/main" id="{DE99A2F0-CAA6-4ED4-86BE-5B45C6AD6C9F}"/>
              </a:ext>
            </a:extLst>
          </p:cNvPr>
          <p:cNvSpPr txBox="1"/>
          <p:nvPr/>
        </p:nvSpPr>
        <p:spPr>
          <a:xfrm>
            <a:off x="658749" y="1476116"/>
            <a:ext cx="8302752" cy="369332"/>
          </a:xfrm>
          <a:prstGeom prst="rect">
            <a:avLst/>
          </a:prstGeom>
          <a:noFill/>
        </p:spPr>
        <p:txBody>
          <a:bodyPr wrap="square" rtlCol="0">
            <a:spAutoFit/>
          </a:bodyPr>
          <a:lstStyle/>
          <a:p>
            <a:r>
              <a:rPr lang="zh-CN" altLang="en-US" dirty="0"/>
              <a:t>我们将投票意向数据纳入模型，以预测传统政治民意测验的结果</a:t>
            </a:r>
          </a:p>
        </p:txBody>
      </p:sp>
      <p:sp>
        <p:nvSpPr>
          <p:cNvPr id="6" name="文本框 5">
            <a:extLst>
              <a:ext uri="{FF2B5EF4-FFF2-40B4-BE49-F238E27FC236}">
                <a16:creationId xmlns:a16="http://schemas.microsoft.com/office/drawing/2014/main" id="{42A19B22-7B8E-48F4-813D-2B99B11A4A92}"/>
              </a:ext>
            </a:extLst>
          </p:cNvPr>
          <p:cNvSpPr txBox="1"/>
          <p:nvPr/>
        </p:nvSpPr>
        <p:spPr>
          <a:xfrm>
            <a:off x="669924" y="2176272"/>
            <a:ext cx="3538728" cy="369332"/>
          </a:xfrm>
          <a:prstGeom prst="rect">
            <a:avLst/>
          </a:prstGeom>
          <a:noFill/>
        </p:spPr>
        <p:txBody>
          <a:bodyPr wrap="square" rtlCol="0">
            <a:spAutoFit/>
          </a:bodyPr>
          <a:lstStyle/>
          <a:p>
            <a:r>
              <a:rPr lang="zh-CN" altLang="en-US" dirty="0"/>
              <a:t>我们使用传统的自回归模型：</a:t>
            </a:r>
          </a:p>
        </p:txBody>
      </p:sp>
      <p:pic>
        <p:nvPicPr>
          <p:cNvPr id="7" name="图片 6">
            <a:extLst>
              <a:ext uri="{FF2B5EF4-FFF2-40B4-BE49-F238E27FC236}">
                <a16:creationId xmlns:a16="http://schemas.microsoft.com/office/drawing/2014/main" id="{B54E2991-F4C2-4021-9D40-03610BA092BB}"/>
              </a:ext>
            </a:extLst>
          </p:cNvPr>
          <p:cNvPicPr>
            <a:picLocks noChangeAspect="1"/>
          </p:cNvPicPr>
          <p:nvPr/>
        </p:nvPicPr>
        <p:blipFill>
          <a:blip r:embed="rId2"/>
          <a:stretch>
            <a:fillRect/>
          </a:stretch>
        </p:blipFill>
        <p:spPr>
          <a:xfrm>
            <a:off x="2968646" y="2560648"/>
            <a:ext cx="4273402" cy="1211251"/>
          </a:xfrm>
          <a:prstGeom prst="rect">
            <a:avLst/>
          </a:prstGeom>
        </p:spPr>
      </p:pic>
      <p:cxnSp>
        <p:nvCxnSpPr>
          <p:cNvPr id="9" name="连接符: 曲线 8">
            <a:extLst>
              <a:ext uri="{FF2B5EF4-FFF2-40B4-BE49-F238E27FC236}">
                <a16:creationId xmlns:a16="http://schemas.microsoft.com/office/drawing/2014/main" id="{549F7776-FB51-4875-9225-09A4C4A1912E}"/>
              </a:ext>
            </a:extLst>
          </p:cNvPr>
          <p:cNvCxnSpPr/>
          <p:nvPr/>
        </p:nvCxnSpPr>
        <p:spPr>
          <a:xfrm rot="5400000">
            <a:off x="2643969" y="3320625"/>
            <a:ext cx="798790" cy="6066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B5B1157-4262-4E9B-8139-DA280089DDEF}"/>
              </a:ext>
            </a:extLst>
          </p:cNvPr>
          <p:cNvSpPr txBox="1"/>
          <p:nvPr/>
        </p:nvSpPr>
        <p:spPr>
          <a:xfrm>
            <a:off x="1536192" y="4048201"/>
            <a:ext cx="3401568" cy="369332"/>
          </a:xfrm>
          <a:prstGeom prst="rect">
            <a:avLst/>
          </a:prstGeom>
          <a:noFill/>
        </p:spPr>
        <p:txBody>
          <a:bodyPr wrap="square" rtlCol="0">
            <a:spAutoFit/>
          </a:bodyPr>
          <a:lstStyle/>
          <a:p>
            <a:r>
              <a:rPr lang="zh-CN" altLang="en-US" dirty="0"/>
              <a:t>第</a:t>
            </a:r>
            <a:r>
              <a:rPr lang="en-US" altLang="zh-CN" dirty="0"/>
              <a:t>t</a:t>
            </a:r>
            <a:r>
              <a:rPr lang="zh-CN" altLang="en-US" dirty="0"/>
              <a:t>天民意测验的投票份额</a:t>
            </a:r>
          </a:p>
        </p:txBody>
      </p:sp>
      <p:cxnSp>
        <p:nvCxnSpPr>
          <p:cNvPr id="12" name="连接符: 曲线 11">
            <a:extLst>
              <a:ext uri="{FF2B5EF4-FFF2-40B4-BE49-F238E27FC236}">
                <a16:creationId xmlns:a16="http://schemas.microsoft.com/office/drawing/2014/main" id="{23DC6A7D-2FB5-4456-A7BF-2BB71BE79F39}"/>
              </a:ext>
            </a:extLst>
          </p:cNvPr>
          <p:cNvCxnSpPr/>
          <p:nvPr/>
        </p:nvCxnSpPr>
        <p:spPr>
          <a:xfrm>
            <a:off x="5998464" y="3224570"/>
            <a:ext cx="429768" cy="3993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5AAFA5C-95A0-4DDB-9EA6-DF02181A6E18}"/>
              </a:ext>
            </a:extLst>
          </p:cNvPr>
          <p:cNvSpPr txBox="1"/>
          <p:nvPr/>
        </p:nvSpPr>
        <p:spPr>
          <a:xfrm>
            <a:off x="5989320" y="3867912"/>
            <a:ext cx="4273402" cy="369332"/>
          </a:xfrm>
          <a:prstGeom prst="rect">
            <a:avLst/>
          </a:prstGeom>
          <a:noFill/>
        </p:spPr>
        <p:txBody>
          <a:bodyPr wrap="square" rtlCol="0">
            <a:spAutoFit/>
          </a:bodyPr>
          <a:lstStyle/>
          <a:p>
            <a:r>
              <a:rPr lang="zh-CN" altLang="en-US" dirty="0"/>
              <a:t>滞后</a:t>
            </a:r>
            <a:r>
              <a:rPr lang="en-US" altLang="zh-CN" dirty="0"/>
              <a:t>j</a:t>
            </a:r>
            <a:r>
              <a:rPr lang="zh-CN" altLang="en-US" dirty="0"/>
              <a:t>时的外生变量（</a:t>
            </a:r>
            <a:r>
              <a:rPr lang="en-US" altLang="zh-CN" dirty="0"/>
              <a:t>SMVI</a:t>
            </a:r>
            <a:r>
              <a:rPr lang="zh-CN" altLang="en-US" dirty="0"/>
              <a:t>指数）</a:t>
            </a:r>
          </a:p>
        </p:txBody>
      </p:sp>
      <p:sp>
        <p:nvSpPr>
          <p:cNvPr id="14" name="文本框 13">
            <a:extLst>
              <a:ext uri="{FF2B5EF4-FFF2-40B4-BE49-F238E27FC236}">
                <a16:creationId xmlns:a16="http://schemas.microsoft.com/office/drawing/2014/main" id="{5E383D1E-4002-407B-9604-FAFF82B51250}"/>
              </a:ext>
            </a:extLst>
          </p:cNvPr>
          <p:cNvSpPr txBox="1"/>
          <p:nvPr/>
        </p:nvSpPr>
        <p:spPr>
          <a:xfrm>
            <a:off x="1108836" y="4932025"/>
            <a:ext cx="10165716" cy="369332"/>
          </a:xfrm>
          <a:prstGeom prst="rect">
            <a:avLst/>
          </a:prstGeom>
          <a:noFill/>
        </p:spPr>
        <p:txBody>
          <a:bodyPr wrap="square" rtlCol="0">
            <a:spAutoFit/>
          </a:bodyPr>
          <a:lstStyle/>
          <a:p>
            <a:r>
              <a:rPr lang="zh-CN" altLang="en-US" dirty="0"/>
              <a:t>为建立该模型我们使用</a:t>
            </a:r>
            <a:r>
              <a:rPr lang="en-US" altLang="zh-CN" dirty="0"/>
              <a:t>LSTM</a:t>
            </a:r>
            <a:r>
              <a:rPr lang="zh-CN" altLang="en-US" dirty="0"/>
              <a:t>深度神经网络和集中机器学习回归方法进行初步试验</a:t>
            </a:r>
          </a:p>
        </p:txBody>
      </p:sp>
      <p:cxnSp>
        <p:nvCxnSpPr>
          <p:cNvPr id="16" name="直接箭头连接符 15">
            <a:extLst>
              <a:ext uri="{FF2B5EF4-FFF2-40B4-BE49-F238E27FC236}">
                <a16:creationId xmlns:a16="http://schemas.microsoft.com/office/drawing/2014/main" id="{857A7899-EE92-4911-8951-C33298CB5CDA}"/>
              </a:ext>
            </a:extLst>
          </p:cNvPr>
          <p:cNvCxnSpPr>
            <a:stCxn id="14" idx="2"/>
          </p:cNvCxnSpPr>
          <p:nvPr/>
        </p:nvCxnSpPr>
        <p:spPr>
          <a:xfrm>
            <a:off x="6191694" y="5301357"/>
            <a:ext cx="7938" cy="387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12C6A5A3-1F21-463E-AF42-87E5374DA299}"/>
              </a:ext>
            </a:extLst>
          </p:cNvPr>
          <p:cNvSpPr txBox="1"/>
          <p:nvPr/>
        </p:nvSpPr>
        <p:spPr>
          <a:xfrm>
            <a:off x="669924" y="5739841"/>
            <a:ext cx="11491066" cy="369332"/>
          </a:xfrm>
          <a:prstGeom prst="rect">
            <a:avLst/>
          </a:prstGeom>
          <a:noFill/>
        </p:spPr>
        <p:txBody>
          <a:bodyPr wrap="square" rtlCol="0">
            <a:spAutoFit/>
          </a:bodyPr>
          <a:lstStyle/>
          <a:p>
            <a:r>
              <a:rPr lang="zh-CN" altLang="en-US" dirty="0"/>
              <a:t>发现</a:t>
            </a:r>
            <a:r>
              <a:rPr lang="en-US" altLang="zh-CN" dirty="0"/>
              <a:t>AdaBoost</a:t>
            </a:r>
            <a:r>
              <a:rPr lang="zh-CN" altLang="en-US" dirty="0"/>
              <a:t>、梯度提升、</a:t>
            </a:r>
            <a:r>
              <a:rPr lang="en-US" altLang="zh-CN" dirty="0"/>
              <a:t>LSTMs</a:t>
            </a:r>
            <a:r>
              <a:rPr lang="zh-CN" altLang="en-US" dirty="0"/>
              <a:t>在验证数据方面产生了最有希望的结果，他们被列为进一步的开发对象</a:t>
            </a:r>
          </a:p>
        </p:txBody>
      </p:sp>
    </p:spTree>
    <p:extLst>
      <p:ext uri="{BB962C8B-B14F-4D97-AF65-F5344CB8AC3E}">
        <p14:creationId xmlns:p14="http://schemas.microsoft.com/office/powerpoint/2010/main" val="320954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p:txBody>
          <a:bodyPr>
            <a:normAutofit/>
          </a:bodyPr>
          <a:lstStyle/>
          <a:p>
            <a:r>
              <a:rPr lang="en-US" altLang="zh-CN" sz="2800" b="0" dirty="0">
                <a:latin typeface="+mn-lt"/>
                <a:ea typeface="+mn-ea"/>
                <a:sym typeface="+mn-lt"/>
              </a:rPr>
              <a:t>Empirical evaluation</a:t>
            </a:r>
            <a:endParaRPr lang="zh-CN" altLang="en-US" sz="2800" dirty="0"/>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a:ea typeface="微软雅黑"/>
                <a:cs typeface="+mn-cs"/>
              </a:rPr>
              <a:t>www.islide.cc</a:t>
            </a:r>
            <a:endParaRPr kumimoji="0" lang="zh-CN" altLang="en-US" sz="10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000" b="0" i="0" u="none" strike="noStrike" kern="1200" cap="none" spc="0" normalizeH="0" baseline="0" noProof="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344813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1DE6F-0435-44E6-ACFC-E242179C9D8A}"/>
              </a:ext>
            </a:extLst>
          </p:cNvPr>
          <p:cNvSpPr>
            <a:spLocks noGrp="1"/>
          </p:cNvSpPr>
          <p:nvPr>
            <p:ph type="title"/>
          </p:nvPr>
        </p:nvSpPr>
        <p:spPr/>
        <p:txBody>
          <a:bodyPr/>
          <a:lstStyle/>
          <a:p>
            <a:r>
              <a:rPr lang="en-US" altLang="zh-CN" sz="2800" b="0" dirty="0">
                <a:latin typeface="+mn-lt"/>
                <a:ea typeface="+mn-ea"/>
                <a:sym typeface="+mn-lt"/>
              </a:rPr>
              <a:t>Empirical evaluation</a:t>
            </a:r>
            <a:endParaRPr lang="zh-CN" altLang="en-US" dirty="0"/>
          </a:p>
        </p:txBody>
      </p:sp>
      <p:sp>
        <p:nvSpPr>
          <p:cNvPr id="3" name="页脚占位符 2">
            <a:extLst>
              <a:ext uri="{FF2B5EF4-FFF2-40B4-BE49-F238E27FC236}">
                <a16:creationId xmlns:a16="http://schemas.microsoft.com/office/drawing/2014/main" id="{0E215943-EDD3-46C7-90AB-31C82259829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078E418-BC44-4FF4-BAAB-86BC21660F1A}"/>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6" name="文本框 5">
            <a:extLst>
              <a:ext uri="{FF2B5EF4-FFF2-40B4-BE49-F238E27FC236}">
                <a16:creationId xmlns:a16="http://schemas.microsoft.com/office/drawing/2014/main" id="{6235EB50-2CF7-46E3-B8ED-0CAFDB9EDE88}"/>
              </a:ext>
            </a:extLst>
          </p:cNvPr>
          <p:cNvSpPr txBox="1"/>
          <p:nvPr/>
        </p:nvSpPr>
        <p:spPr>
          <a:xfrm>
            <a:off x="904875" y="3059668"/>
            <a:ext cx="6096000" cy="369332"/>
          </a:xfrm>
          <a:prstGeom prst="rect">
            <a:avLst/>
          </a:prstGeom>
          <a:noFill/>
        </p:spPr>
        <p:txBody>
          <a:bodyPr wrap="square">
            <a:spAutoFit/>
          </a:bodyPr>
          <a:lstStyle/>
          <a:p>
            <a:r>
              <a:rPr lang="en-US" altLang="zh-CN" sz="1800" b="0" dirty="0">
                <a:latin typeface="+mn-lt"/>
                <a:ea typeface="+mn-ea"/>
                <a:sym typeface="+mn-lt"/>
              </a:rPr>
              <a:t>Empirical evaluation</a:t>
            </a:r>
            <a:endParaRPr lang="zh-CN" altLang="en-US" dirty="0"/>
          </a:p>
        </p:txBody>
      </p:sp>
      <p:sp>
        <p:nvSpPr>
          <p:cNvPr id="7" name="左大括号 6">
            <a:extLst>
              <a:ext uri="{FF2B5EF4-FFF2-40B4-BE49-F238E27FC236}">
                <a16:creationId xmlns:a16="http://schemas.microsoft.com/office/drawing/2014/main" id="{B76F4F6D-1C9B-44C9-890D-D491D2F5BC07}"/>
              </a:ext>
            </a:extLst>
          </p:cNvPr>
          <p:cNvSpPr/>
          <p:nvPr/>
        </p:nvSpPr>
        <p:spPr>
          <a:xfrm>
            <a:off x="3038475" y="2006084"/>
            <a:ext cx="657225" cy="24765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879405DD-D093-4B5B-9210-049A653CC058}"/>
              </a:ext>
            </a:extLst>
          </p:cNvPr>
          <p:cNvSpPr txBox="1"/>
          <p:nvPr/>
        </p:nvSpPr>
        <p:spPr>
          <a:xfrm>
            <a:off x="3886200" y="1897618"/>
            <a:ext cx="3429002" cy="369332"/>
          </a:xfrm>
          <a:prstGeom prst="rect">
            <a:avLst/>
          </a:prstGeom>
          <a:noFill/>
        </p:spPr>
        <p:txBody>
          <a:bodyPr wrap="square" rtlCol="0">
            <a:spAutoFit/>
          </a:bodyPr>
          <a:lstStyle/>
          <a:p>
            <a:r>
              <a:rPr lang="zh-CN" altLang="en-US" dirty="0"/>
              <a:t>投票意向检测（内在评价）</a:t>
            </a:r>
          </a:p>
        </p:txBody>
      </p:sp>
      <p:sp>
        <p:nvSpPr>
          <p:cNvPr id="9" name="文本框 8">
            <a:extLst>
              <a:ext uri="{FF2B5EF4-FFF2-40B4-BE49-F238E27FC236}">
                <a16:creationId xmlns:a16="http://schemas.microsoft.com/office/drawing/2014/main" id="{925053B8-C666-4043-8521-6D8935ED17F2}"/>
              </a:ext>
            </a:extLst>
          </p:cNvPr>
          <p:cNvSpPr txBox="1"/>
          <p:nvPr/>
        </p:nvSpPr>
        <p:spPr>
          <a:xfrm>
            <a:off x="4076700" y="4333875"/>
            <a:ext cx="2476500" cy="369332"/>
          </a:xfrm>
          <a:prstGeom prst="rect">
            <a:avLst/>
          </a:prstGeom>
          <a:noFill/>
        </p:spPr>
        <p:txBody>
          <a:bodyPr wrap="square" rtlCol="0">
            <a:spAutoFit/>
          </a:bodyPr>
          <a:lstStyle/>
          <a:p>
            <a:r>
              <a:rPr lang="zh-CN" altLang="en-US" dirty="0"/>
              <a:t>预测应用（外在评价）</a:t>
            </a:r>
          </a:p>
        </p:txBody>
      </p:sp>
      <p:cxnSp>
        <p:nvCxnSpPr>
          <p:cNvPr id="11" name="直接箭头连接符 10">
            <a:extLst>
              <a:ext uri="{FF2B5EF4-FFF2-40B4-BE49-F238E27FC236}">
                <a16:creationId xmlns:a16="http://schemas.microsoft.com/office/drawing/2014/main" id="{91B0A4EC-BBA7-423F-8F92-9AA94A429E43}"/>
              </a:ext>
            </a:extLst>
          </p:cNvPr>
          <p:cNvCxnSpPr/>
          <p:nvPr/>
        </p:nvCxnSpPr>
        <p:spPr>
          <a:xfrm flipV="1">
            <a:off x="4733925" y="3848100"/>
            <a:ext cx="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B8FE9CF8-3573-4E09-AA8F-34C60B16C2DE}"/>
              </a:ext>
            </a:extLst>
          </p:cNvPr>
          <p:cNvSpPr txBox="1"/>
          <p:nvPr/>
        </p:nvSpPr>
        <p:spPr>
          <a:xfrm>
            <a:off x="3667120" y="3379232"/>
            <a:ext cx="5686421" cy="369332"/>
          </a:xfrm>
          <a:prstGeom prst="rect">
            <a:avLst/>
          </a:prstGeom>
          <a:noFill/>
        </p:spPr>
        <p:txBody>
          <a:bodyPr wrap="square" rtlCol="0">
            <a:spAutoFit/>
          </a:bodyPr>
          <a:lstStyle/>
          <a:p>
            <a:r>
              <a:rPr lang="zh-CN" altLang="en-US" dirty="0"/>
              <a:t>将投票意向数据应用于预测民意调查数据</a:t>
            </a:r>
          </a:p>
        </p:txBody>
      </p:sp>
    </p:spTree>
    <p:extLst>
      <p:ext uri="{BB962C8B-B14F-4D97-AF65-F5344CB8AC3E}">
        <p14:creationId xmlns:p14="http://schemas.microsoft.com/office/powerpoint/2010/main" val="204164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101E4D1-E105-40CB-89FC-11D9C43BED2E}"/>
              </a:ext>
            </a:extLst>
          </p:cNvPr>
          <p:cNvSpPr>
            <a:spLocks noGrp="1"/>
          </p:cNvSpPr>
          <p:nvPr>
            <p:ph type="title"/>
          </p:nvPr>
        </p:nvSpPr>
        <p:spPr/>
        <p:txBody>
          <a:bodyPr/>
          <a:lstStyle/>
          <a:p>
            <a:r>
              <a:rPr lang="zh-CN" altLang="en-US" dirty="0"/>
              <a:t>作者信息</a:t>
            </a:r>
          </a:p>
        </p:txBody>
      </p:sp>
      <p:sp>
        <p:nvSpPr>
          <p:cNvPr id="4" name="页脚占位符 3">
            <a:extLst>
              <a:ext uri="{FF2B5EF4-FFF2-40B4-BE49-F238E27FC236}">
                <a16:creationId xmlns:a16="http://schemas.microsoft.com/office/drawing/2014/main" id="{5BB9F8FC-976B-4D00-BB53-7F4D9FB76C4D}"/>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F0BB294-5CF1-478A-B306-4327D27FCC69}"/>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pic>
        <p:nvPicPr>
          <p:cNvPr id="8" name="内容占位符 7">
            <a:extLst>
              <a:ext uri="{FF2B5EF4-FFF2-40B4-BE49-F238E27FC236}">
                <a16:creationId xmlns:a16="http://schemas.microsoft.com/office/drawing/2014/main" id="{8F142035-FD4D-4274-93DF-F4C8EA79176B}"/>
              </a:ext>
            </a:extLst>
          </p:cNvPr>
          <p:cNvPicPr>
            <a:picLocks noGrp="1" noChangeAspect="1"/>
          </p:cNvPicPr>
          <p:nvPr>
            <p:ph idx="1"/>
          </p:nvPr>
        </p:nvPicPr>
        <p:blipFill>
          <a:blip r:embed="rId2"/>
          <a:stretch>
            <a:fillRect/>
          </a:stretch>
        </p:blipFill>
        <p:spPr>
          <a:xfrm>
            <a:off x="669924" y="2729458"/>
            <a:ext cx="10850563" cy="1717219"/>
          </a:xfrm>
          <a:prstGeom prst="rect">
            <a:avLst/>
          </a:prstGeom>
        </p:spPr>
      </p:pic>
    </p:spTree>
    <p:extLst>
      <p:ext uri="{BB962C8B-B14F-4D97-AF65-F5344CB8AC3E}">
        <p14:creationId xmlns:p14="http://schemas.microsoft.com/office/powerpoint/2010/main" val="2600739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1DE6F-0435-44E6-ACFC-E242179C9D8A}"/>
              </a:ext>
            </a:extLst>
          </p:cNvPr>
          <p:cNvSpPr>
            <a:spLocks noGrp="1"/>
          </p:cNvSpPr>
          <p:nvPr>
            <p:ph type="title"/>
          </p:nvPr>
        </p:nvSpPr>
        <p:spPr/>
        <p:txBody>
          <a:bodyPr/>
          <a:lstStyle/>
          <a:p>
            <a:r>
              <a:rPr lang="en-US" altLang="zh-CN" sz="2800" b="0" dirty="0">
                <a:latin typeface="+mn-lt"/>
                <a:ea typeface="+mn-ea"/>
                <a:sym typeface="+mn-lt"/>
              </a:rPr>
              <a:t>Empirical evaluation——</a:t>
            </a:r>
            <a:r>
              <a:rPr lang="zh-CN" altLang="en-US" sz="2800" b="0" dirty="0">
                <a:latin typeface="+mn-lt"/>
                <a:ea typeface="+mn-ea"/>
                <a:sym typeface="+mn-lt"/>
              </a:rPr>
              <a:t>内在评价（投票意向检验）</a:t>
            </a:r>
            <a:endParaRPr lang="zh-CN" altLang="en-US" dirty="0"/>
          </a:p>
        </p:txBody>
      </p:sp>
      <p:sp>
        <p:nvSpPr>
          <p:cNvPr id="3" name="页脚占位符 2">
            <a:extLst>
              <a:ext uri="{FF2B5EF4-FFF2-40B4-BE49-F238E27FC236}">
                <a16:creationId xmlns:a16="http://schemas.microsoft.com/office/drawing/2014/main" id="{0E215943-EDD3-46C7-90AB-31C82259829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078E418-BC44-4FF4-BAAB-86BC21660F1A}"/>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grpSp>
        <p:nvGrpSpPr>
          <p:cNvPr id="20" name="组合 19">
            <a:extLst>
              <a:ext uri="{FF2B5EF4-FFF2-40B4-BE49-F238E27FC236}">
                <a16:creationId xmlns:a16="http://schemas.microsoft.com/office/drawing/2014/main" id="{D42E77D2-1CD9-4262-BCAB-5CB542973C98}"/>
              </a:ext>
            </a:extLst>
          </p:cNvPr>
          <p:cNvGrpSpPr/>
          <p:nvPr/>
        </p:nvGrpSpPr>
        <p:grpSpPr>
          <a:xfrm>
            <a:off x="838200" y="1162211"/>
            <a:ext cx="10150475" cy="1819114"/>
            <a:chOff x="669925" y="1764826"/>
            <a:chExt cx="10150475" cy="1819114"/>
          </a:xfrm>
        </p:grpSpPr>
        <p:sp>
          <p:nvSpPr>
            <p:cNvPr id="5" name="文本框 4">
              <a:extLst>
                <a:ext uri="{FF2B5EF4-FFF2-40B4-BE49-F238E27FC236}">
                  <a16:creationId xmlns:a16="http://schemas.microsoft.com/office/drawing/2014/main" id="{DA3CFF72-0196-492C-B4E8-24D82D936E7D}"/>
                </a:ext>
              </a:extLst>
            </p:cNvPr>
            <p:cNvSpPr txBox="1"/>
            <p:nvPr/>
          </p:nvSpPr>
          <p:spPr>
            <a:xfrm>
              <a:off x="669925" y="2295525"/>
              <a:ext cx="3248025" cy="646331"/>
            </a:xfrm>
            <a:prstGeom prst="rect">
              <a:avLst/>
            </a:prstGeom>
            <a:noFill/>
          </p:spPr>
          <p:txBody>
            <a:bodyPr wrap="square" rtlCol="0">
              <a:spAutoFit/>
            </a:bodyPr>
            <a:lstStyle/>
            <a:p>
              <a:r>
                <a:rPr lang="zh-CN" altLang="en-US" dirty="0"/>
                <a:t>检测投票意向的方法代表了一个由</a:t>
              </a:r>
              <a:r>
                <a:rPr lang="en-US" altLang="zh-CN" dirty="0"/>
                <a:t>3</a:t>
              </a:r>
              <a:r>
                <a:rPr lang="zh-CN" altLang="en-US" dirty="0"/>
                <a:t>种分类模型组成的管道</a:t>
              </a:r>
            </a:p>
          </p:txBody>
        </p:sp>
        <p:sp>
          <p:nvSpPr>
            <p:cNvPr id="10" name="左大括号 9">
              <a:extLst>
                <a:ext uri="{FF2B5EF4-FFF2-40B4-BE49-F238E27FC236}">
                  <a16:creationId xmlns:a16="http://schemas.microsoft.com/office/drawing/2014/main" id="{4B0A9B10-40F6-4FE0-9D54-868956E85CCD}"/>
                </a:ext>
              </a:extLst>
            </p:cNvPr>
            <p:cNvSpPr/>
            <p:nvPr/>
          </p:nvSpPr>
          <p:spPr>
            <a:xfrm>
              <a:off x="3917951" y="1962150"/>
              <a:ext cx="273050" cy="15811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E0FD213-BE53-417E-A9CA-C44CBA43F9A0}"/>
                </a:ext>
              </a:extLst>
            </p:cNvPr>
            <p:cNvSpPr txBox="1"/>
            <p:nvPr/>
          </p:nvSpPr>
          <p:spPr>
            <a:xfrm>
              <a:off x="4389755" y="1764826"/>
              <a:ext cx="4649469" cy="369332"/>
            </a:xfrm>
            <a:prstGeom prst="rect">
              <a:avLst/>
            </a:prstGeom>
            <a:noFill/>
          </p:spPr>
          <p:txBody>
            <a:bodyPr wrap="square" rtlCol="0">
              <a:spAutoFit/>
            </a:bodyPr>
            <a:lstStyle/>
            <a:p>
              <a:r>
                <a:rPr lang="zh-CN" altLang="en-US" dirty="0"/>
                <a:t>意图分类（是否有明确的投票信息）</a:t>
              </a:r>
            </a:p>
          </p:txBody>
        </p:sp>
        <p:sp>
          <p:nvSpPr>
            <p:cNvPr id="14" name="文本框 13">
              <a:extLst>
                <a:ext uri="{FF2B5EF4-FFF2-40B4-BE49-F238E27FC236}">
                  <a16:creationId xmlns:a16="http://schemas.microsoft.com/office/drawing/2014/main" id="{61BFF864-9B1A-433D-BA3E-3132941E4F06}"/>
                </a:ext>
              </a:extLst>
            </p:cNvPr>
            <p:cNvSpPr txBox="1"/>
            <p:nvPr/>
          </p:nvSpPr>
          <p:spPr>
            <a:xfrm>
              <a:off x="4324350" y="2489717"/>
              <a:ext cx="6496050" cy="369332"/>
            </a:xfrm>
            <a:prstGeom prst="rect">
              <a:avLst/>
            </a:prstGeom>
            <a:noFill/>
          </p:spPr>
          <p:txBody>
            <a:bodyPr wrap="square" rtlCol="0">
              <a:spAutoFit/>
            </a:bodyPr>
            <a:lstStyle/>
            <a:p>
              <a:r>
                <a:rPr lang="zh-CN" altLang="en-US" dirty="0"/>
                <a:t>支持</a:t>
              </a:r>
              <a:r>
                <a:rPr lang="en-US" altLang="zh-CN" dirty="0"/>
                <a:t>/</a:t>
              </a:r>
              <a:r>
                <a:rPr lang="zh-CN" altLang="en-US" dirty="0"/>
                <a:t>反对分类（是否打算投票赞成或反对某一候选人）</a:t>
              </a:r>
            </a:p>
          </p:txBody>
        </p:sp>
        <p:sp>
          <p:nvSpPr>
            <p:cNvPr id="15" name="文本框 14">
              <a:extLst>
                <a:ext uri="{FF2B5EF4-FFF2-40B4-BE49-F238E27FC236}">
                  <a16:creationId xmlns:a16="http://schemas.microsoft.com/office/drawing/2014/main" id="{0C0A5C1F-B96D-42D2-B03A-A287E244420E}"/>
                </a:ext>
              </a:extLst>
            </p:cNvPr>
            <p:cNvSpPr txBox="1"/>
            <p:nvPr/>
          </p:nvSpPr>
          <p:spPr>
            <a:xfrm>
              <a:off x="4324350" y="3214608"/>
              <a:ext cx="6046470" cy="369332"/>
            </a:xfrm>
            <a:prstGeom prst="rect">
              <a:avLst/>
            </a:prstGeom>
            <a:noFill/>
          </p:spPr>
          <p:txBody>
            <a:bodyPr wrap="square" rtlCol="0">
              <a:spAutoFit/>
            </a:bodyPr>
            <a:lstStyle/>
            <a:p>
              <a:r>
                <a:rPr lang="zh-CN" altLang="en-US" dirty="0"/>
                <a:t>候选人分类器（与投票意向有关的候选人姓名）</a:t>
              </a:r>
            </a:p>
          </p:txBody>
        </p:sp>
      </p:grpSp>
      <p:grpSp>
        <p:nvGrpSpPr>
          <p:cNvPr id="32" name="组合 31">
            <a:extLst>
              <a:ext uri="{FF2B5EF4-FFF2-40B4-BE49-F238E27FC236}">
                <a16:creationId xmlns:a16="http://schemas.microsoft.com/office/drawing/2014/main" id="{728C5DB5-9842-4C2D-A14B-21925E2425F1}"/>
              </a:ext>
            </a:extLst>
          </p:cNvPr>
          <p:cNvGrpSpPr/>
          <p:nvPr/>
        </p:nvGrpSpPr>
        <p:grpSpPr>
          <a:xfrm>
            <a:off x="838200" y="3462020"/>
            <a:ext cx="9253538" cy="1167071"/>
            <a:chOff x="1095375" y="3675788"/>
            <a:chExt cx="9253538" cy="1167071"/>
          </a:xfrm>
        </p:grpSpPr>
        <p:sp>
          <p:nvSpPr>
            <p:cNvPr id="19" name="文本框 18">
              <a:extLst>
                <a:ext uri="{FF2B5EF4-FFF2-40B4-BE49-F238E27FC236}">
                  <a16:creationId xmlns:a16="http://schemas.microsoft.com/office/drawing/2014/main" id="{687F3390-827D-4C96-8D87-FBF3DC89A9D4}"/>
                </a:ext>
              </a:extLst>
            </p:cNvPr>
            <p:cNvSpPr txBox="1"/>
            <p:nvPr/>
          </p:nvSpPr>
          <p:spPr>
            <a:xfrm>
              <a:off x="1095375" y="3917316"/>
              <a:ext cx="2305050" cy="923330"/>
            </a:xfrm>
            <a:prstGeom prst="rect">
              <a:avLst/>
            </a:prstGeom>
            <a:noFill/>
          </p:spPr>
          <p:txBody>
            <a:bodyPr wrap="square" rtlCol="0">
              <a:spAutoFit/>
            </a:bodyPr>
            <a:lstStyle/>
            <a:p>
              <a:r>
                <a:rPr lang="zh-CN" altLang="en-US" dirty="0"/>
                <a:t>利用之前手工标记的数据，对最大熵模型进行训练和评估</a:t>
              </a:r>
            </a:p>
          </p:txBody>
        </p:sp>
        <p:cxnSp>
          <p:nvCxnSpPr>
            <p:cNvPr id="29" name="直接连接符 28">
              <a:extLst>
                <a:ext uri="{FF2B5EF4-FFF2-40B4-BE49-F238E27FC236}">
                  <a16:creationId xmlns:a16="http://schemas.microsoft.com/office/drawing/2014/main" id="{13BF9EFE-C11A-413C-B939-2160D3596F0E}"/>
                </a:ext>
              </a:extLst>
            </p:cNvPr>
            <p:cNvCxnSpPr/>
            <p:nvPr/>
          </p:nvCxnSpPr>
          <p:spPr>
            <a:xfrm>
              <a:off x="3305175" y="4239886"/>
              <a:ext cx="62865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22081BF5-CD5C-4D77-B8B7-3562362DC673}"/>
                </a:ext>
              </a:extLst>
            </p:cNvPr>
            <p:cNvGrpSpPr/>
            <p:nvPr/>
          </p:nvGrpSpPr>
          <p:grpSpPr>
            <a:xfrm>
              <a:off x="3971925" y="3675788"/>
              <a:ext cx="6376988" cy="1167071"/>
              <a:chOff x="3714750" y="3724275"/>
              <a:chExt cx="6376988" cy="1167071"/>
            </a:xfrm>
          </p:grpSpPr>
          <p:sp>
            <p:nvSpPr>
              <p:cNvPr id="23" name="文本框 22">
                <a:extLst>
                  <a:ext uri="{FF2B5EF4-FFF2-40B4-BE49-F238E27FC236}">
                    <a16:creationId xmlns:a16="http://schemas.microsoft.com/office/drawing/2014/main" id="{F249BB4B-2D18-4251-8EAE-5A8501EA97AE}"/>
                  </a:ext>
                </a:extLst>
              </p:cNvPr>
              <p:cNvSpPr txBox="1"/>
              <p:nvPr/>
            </p:nvSpPr>
            <p:spPr>
              <a:xfrm>
                <a:off x="3810000" y="3965208"/>
                <a:ext cx="2705100" cy="646331"/>
              </a:xfrm>
              <a:prstGeom prst="rect">
                <a:avLst/>
              </a:prstGeom>
              <a:noFill/>
            </p:spPr>
            <p:txBody>
              <a:bodyPr wrap="square" rtlCol="0">
                <a:spAutoFit/>
              </a:bodyPr>
              <a:lstStyle/>
              <a:p>
                <a:r>
                  <a:rPr lang="zh-CN" altLang="en-US" dirty="0"/>
                  <a:t>将数据分为训练集（</a:t>
                </a:r>
                <a:r>
                  <a:rPr lang="en-US" altLang="zh-CN" dirty="0"/>
                  <a:t>80%</a:t>
                </a:r>
                <a:r>
                  <a:rPr lang="zh-CN" altLang="en-US" dirty="0"/>
                  <a:t>）和测试集（</a:t>
                </a:r>
                <a:r>
                  <a:rPr lang="en-US" altLang="zh-CN" dirty="0"/>
                  <a:t>20%</a:t>
                </a:r>
                <a:r>
                  <a:rPr lang="zh-CN" altLang="en-US" dirty="0"/>
                  <a:t>）</a:t>
                </a:r>
              </a:p>
            </p:txBody>
          </p:sp>
          <p:cxnSp>
            <p:nvCxnSpPr>
              <p:cNvPr id="25" name="直接箭头连接符 24">
                <a:extLst>
                  <a:ext uri="{FF2B5EF4-FFF2-40B4-BE49-F238E27FC236}">
                    <a16:creationId xmlns:a16="http://schemas.microsoft.com/office/drawing/2014/main" id="{582C34AD-1F95-48FF-AA27-A1DC37A58116}"/>
                  </a:ext>
                </a:extLst>
              </p:cNvPr>
              <p:cNvCxnSpPr>
                <a:cxnSpLocks/>
              </p:cNvCxnSpPr>
              <p:nvPr/>
            </p:nvCxnSpPr>
            <p:spPr>
              <a:xfrm>
                <a:off x="6629400" y="4393149"/>
                <a:ext cx="438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EB933507-EE40-456B-A960-07492830E727}"/>
                  </a:ext>
                </a:extLst>
              </p:cNvPr>
              <p:cNvSpPr txBox="1"/>
              <p:nvPr/>
            </p:nvSpPr>
            <p:spPr>
              <a:xfrm>
                <a:off x="7181850" y="3872766"/>
                <a:ext cx="2909888" cy="923330"/>
              </a:xfrm>
              <a:prstGeom prst="rect">
                <a:avLst/>
              </a:prstGeom>
              <a:noFill/>
            </p:spPr>
            <p:txBody>
              <a:bodyPr wrap="square" rtlCol="0">
                <a:spAutoFit/>
              </a:bodyPr>
              <a:lstStyle/>
              <a:p>
                <a:r>
                  <a:rPr lang="zh-CN" altLang="en-US" dirty="0"/>
                  <a:t>采用十次交叉验证，利用训练集识别模型参数，在测试集上进行评估</a:t>
                </a:r>
              </a:p>
            </p:txBody>
          </p:sp>
          <p:sp>
            <p:nvSpPr>
              <p:cNvPr id="30" name="矩形 29">
                <a:extLst>
                  <a:ext uri="{FF2B5EF4-FFF2-40B4-BE49-F238E27FC236}">
                    <a16:creationId xmlns:a16="http://schemas.microsoft.com/office/drawing/2014/main" id="{3B808C9E-3196-410C-97E9-FA6F996541EA}"/>
                  </a:ext>
                </a:extLst>
              </p:cNvPr>
              <p:cNvSpPr/>
              <p:nvPr/>
            </p:nvSpPr>
            <p:spPr>
              <a:xfrm>
                <a:off x="3714750" y="3724275"/>
                <a:ext cx="6376988" cy="11670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34" name="直接箭头连接符 33">
            <a:extLst>
              <a:ext uri="{FF2B5EF4-FFF2-40B4-BE49-F238E27FC236}">
                <a16:creationId xmlns:a16="http://schemas.microsoft.com/office/drawing/2014/main" id="{4DAED74C-C3E8-4321-B03A-4649976EA188}"/>
              </a:ext>
            </a:extLst>
          </p:cNvPr>
          <p:cNvCxnSpPr>
            <a:cxnSpLocks/>
            <a:stCxn id="19" idx="2"/>
          </p:cNvCxnSpPr>
          <p:nvPr/>
        </p:nvCxnSpPr>
        <p:spPr>
          <a:xfrm>
            <a:off x="1990725" y="4626878"/>
            <a:ext cx="0" cy="63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B2567369-3E93-484E-934F-F6D913B7D3F8}"/>
              </a:ext>
            </a:extLst>
          </p:cNvPr>
          <p:cNvSpPr txBox="1"/>
          <p:nvPr/>
        </p:nvSpPr>
        <p:spPr>
          <a:xfrm>
            <a:off x="1202531" y="4688548"/>
            <a:ext cx="657225" cy="369332"/>
          </a:xfrm>
          <a:prstGeom prst="rect">
            <a:avLst/>
          </a:prstGeom>
          <a:noFill/>
        </p:spPr>
        <p:txBody>
          <a:bodyPr wrap="square" rtlCol="0">
            <a:spAutoFit/>
          </a:bodyPr>
          <a:lstStyle/>
          <a:p>
            <a:r>
              <a:rPr lang="zh-CN" altLang="en-US" dirty="0"/>
              <a:t>结论</a:t>
            </a:r>
          </a:p>
        </p:txBody>
      </p:sp>
      <p:sp>
        <p:nvSpPr>
          <p:cNvPr id="38" name="文本框 37">
            <a:extLst>
              <a:ext uri="{FF2B5EF4-FFF2-40B4-BE49-F238E27FC236}">
                <a16:creationId xmlns:a16="http://schemas.microsoft.com/office/drawing/2014/main" id="{5C5CD555-F085-49A9-BFD0-08C5072FD98F}"/>
              </a:ext>
            </a:extLst>
          </p:cNvPr>
          <p:cNvSpPr txBox="1"/>
          <p:nvPr/>
        </p:nvSpPr>
        <p:spPr>
          <a:xfrm>
            <a:off x="1531143" y="5374005"/>
            <a:ext cx="5286375" cy="369332"/>
          </a:xfrm>
          <a:prstGeom prst="rect">
            <a:avLst/>
          </a:prstGeom>
          <a:noFill/>
        </p:spPr>
        <p:txBody>
          <a:bodyPr wrap="square" rtlCol="0">
            <a:spAutoFit/>
          </a:bodyPr>
          <a:lstStyle/>
          <a:p>
            <a:r>
              <a:rPr lang="zh-CN" altLang="en-US" dirty="0"/>
              <a:t>下一页</a:t>
            </a:r>
          </a:p>
        </p:txBody>
      </p:sp>
    </p:spTree>
    <p:extLst>
      <p:ext uri="{BB962C8B-B14F-4D97-AF65-F5344CB8AC3E}">
        <p14:creationId xmlns:p14="http://schemas.microsoft.com/office/powerpoint/2010/main" val="105022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916336AC-FB0A-4FEC-8E5E-26C3644A0288}"/>
              </a:ext>
            </a:extLst>
          </p:cNvPr>
          <p:cNvSpPr txBox="1"/>
          <p:nvPr/>
        </p:nvSpPr>
        <p:spPr>
          <a:xfrm>
            <a:off x="800098" y="3260593"/>
            <a:ext cx="10572751" cy="646331"/>
          </a:xfrm>
          <a:prstGeom prst="rect">
            <a:avLst/>
          </a:prstGeom>
          <a:noFill/>
          <a:ln>
            <a:solidFill>
              <a:schemeClr val="tx1"/>
            </a:solidFill>
          </a:ln>
        </p:spPr>
        <p:txBody>
          <a:bodyPr wrap="square">
            <a:spAutoFit/>
          </a:bodyPr>
          <a:lstStyle/>
          <a:p>
            <a:r>
              <a:rPr lang="zh-CN" altLang="en-US" dirty="0"/>
              <a:t>结论：使用一系列机器学习分类器，对从推文正文中提取的基于文本的特征进行操作，有可能检测出投票意向，其准确度与人类注释器的预期水平相当。</a:t>
            </a:r>
          </a:p>
        </p:txBody>
      </p:sp>
      <p:sp>
        <p:nvSpPr>
          <p:cNvPr id="2" name="标题 1">
            <a:extLst>
              <a:ext uri="{FF2B5EF4-FFF2-40B4-BE49-F238E27FC236}">
                <a16:creationId xmlns:a16="http://schemas.microsoft.com/office/drawing/2014/main" id="{9A3EB416-BB59-4575-91A4-D2AD51754F98}"/>
              </a:ext>
            </a:extLst>
          </p:cNvPr>
          <p:cNvSpPr>
            <a:spLocks noGrp="1"/>
          </p:cNvSpPr>
          <p:nvPr>
            <p:ph type="title"/>
          </p:nvPr>
        </p:nvSpPr>
        <p:spPr>
          <a:xfrm>
            <a:off x="661191" y="-62827"/>
            <a:ext cx="10850563" cy="1028699"/>
          </a:xfrm>
        </p:spPr>
        <p:txBody>
          <a:bodyPr/>
          <a:lstStyle/>
          <a:p>
            <a:r>
              <a:rPr lang="en-US" altLang="zh-CN" sz="2800" b="0" dirty="0">
                <a:latin typeface="+mn-lt"/>
                <a:ea typeface="+mn-ea"/>
                <a:sym typeface="+mn-lt"/>
              </a:rPr>
              <a:t>Empirical evaluation——</a:t>
            </a:r>
            <a:r>
              <a:rPr lang="zh-CN" altLang="en-US" sz="2800" b="0" dirty="0">
                <a:latin typeface="+mn-lt"/>
                <a:ea typeface="+mn-ea"/>
                <a:sym typeface="+mn-lt"/>
              </a:rPr>
              <a:t>内在评价（投票意向检验）</a:t>
            </a:r>
            <a:endParaRPr lang="zh-CN" altLang="en-US" dirty="0"/>
          </a:p>
        </p:txBody>
      </p:sp>
      <p:sp>
        <p:nvSpPr>
          <p:cNvPr id="3" name="页脚占位符 2">
            <a:extLst>
              <a:ext uri="{FF2B5EF4-FFF2-40B4-BE49-F238E27FC236}">
                <a16:creationId xmlns:a16="http://schemas.microsoft.com/office/drawing/2014/main" id="{85C2A1A4-67C7-4F6A-A700-D7E9BF87E9DD}"/>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754CAB7-4297-4306-A5FA-4B7BE743D60C}"/>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6" name="文本框 5">
            <a:extLst>
              <a:ext uri="{FF2B5EF4-FFF2-40B4-BE49-F238E27FC236}">
                <a16:creationId xmlns:a16="http://schemas.microsoft.com/office/drawing/2014/main" id="{A5CEC824-3D39-47C1-A459-B1EBA0C5CBC6}"/>
              </a:ext>
            </a:extLst>
          </p:cNvPr>
          <p:cNvSpPr txBox="1"/>
          <p:nvPr/>
        </p:nvSpPr>
        <p:spPr>
          <a:xfrm>
            <a:off x="800099" y="1375113"/>
            <a:ext cx="8943975" cy="369332"/>
          </a:xfrm>
          <a:prstGeom prst="rect">
            <a:avLst/>
          </a:prstGeom>
          <a:noFill/>
        </p:spPr>
        <p:txBody>
          <a:bodyPr wrap="square">
            <a:spAutoFit/>
          </a:bodyPr>
          <a:lstStyle/>
          <a:p>
            <a:r>
              <a:rPr lang="zh-CN" altLang="en-US" dirty="0"/>
              <a:t>我们使用大多数分类器作为基线，它将所有测试实例分配给数据中的大多数类。</a:t>
            </a:r>
          </a:p>
        </p:txBody>
      </p:sp>
      <p:sp>
        <p:nvSpPr>
          <p:cNvPr id="7" name="文本框 6">
            <a:extLst>
              <a:ext uri="{FF2B5EF4-FFF2-40B4-BE49-F238E27FC236}">
                <a16:creationId xmlns:a16="http://schemas.microsoft.com/office/drawing/2014/main" id="{BD203245-6F82-4539-905B-B00B4059DE2D}"/>
              </a:ext>
            </a:extLst>
          </p:cNvPr>
          <p:cNvSpPr txBox="1"/>
          <p:nvPr/>
        </p:nvSpPr>
        <p:spPr>
          <a:xfrm>
            <a:off x="800099" y="1767692"/>
            <a:ext cx="10439401" cy="646331"/>
          </a:xfrm>
          <a:prstGeom prst="rect">
            <a:avLst/>
          </a:prstGeom>
          <a:noFill/>
        </p:spPr>
        <p:txBody>
          <a:bodyPr wrap="square" rtlCol="0">
            <a:spAutoFit/>
          </a:bodyPr>
          <a:lstStyle/>
          <a:p>
            <a:r>
              <a:rPr lang="zh-CN" altLang="en-US" dirty="0"/>
              <a:t>首先是开发单一特征分类器，之后将在多数基线上提高分类精度的特征组合在一起，创建最终的分类特征集，并在该基础上训练最终模型</a:t>
            </a:r>
          </a:p>
        </p:txBody>
      </p:sp>
      <p:pic>
        <p:nvPicPr>
          <p:cNvPr id="9" name="图片 8">
            <a:extLst>
              <a:ext uri="{FF2B5EF4-FFF2-40B4-BE49-F238E27FC236}">
                <a16:creationId xmlns:a16="http://schemas.microsoft.com/office/drawing/2014/main" id="{97EF6A41-14BC-495D-808E-361D790BC8F2}"/>
              </a:ext>
            </a:extLst>
          </p:cNvPr>
          <p:cNvPicPr>
            <a:picLocks noChangeAspect="1"/>
          </p:cNvPicPr>
          <p:nvPr/>
        </p:nvPicPr>
        <p:blipFill rotWithShape="1">
          <a:blip r:embed="rId2"/>
          <a:srcRect l="1" t="8543" r="-1924" b="6067"/>
          <a:stretch/>
        </p:blipFill>
        <p:spPr>
          <a:xfrm>
            <a:off x="116921" y="2475936"/>
            <a:ext cx="6057898" cy="3977252"/>
          </a:xfrm>
          <a:prstGeom prst="rect">
            <a:avLst/>
          </a:prstGeom>
        </p:spPr>
      </p:pic>
      <p:pic>
        <p:nvPicPr>
          <p:cNvPr id="11" name="图片 10">
            <a:extLst>
              <a:ext uri="{FF2B5EF4-FFF2-40B4-BE49-F238E27FC236}">
                <a16:creationId xmlns:a16="http://schemas.microsoft.com/office/drawing/2014/main" id="{6271037F-93B2-4FCB-A920-494923F0462C}"/>
              </a:ext>
            </a:extLst>
          </p:cNvPr>
          <p:cNvPicPr>
            <a:picLocks noChangeAspect="1"/>
          </p:cNvPicPr>
          <p:nvPr/>
        </p:nvPicPr>
        <p:blipFill rotWithShape="1">
          <a:blip r:embed="rId3"/>
          <a:srcRect t="4438" r="313" b="2357"/>
          <a:stretch/>
        </p:blipFill>
        <p:spPr>
          <a:xfrm>
            <a:off x="6086473" y="2483437"/>
            <a:ext cx="6057898" cy="3977252"/>
          </a:xfrm>
          <a:prstGeom prst="rect">
            <a:avLst/>
          </a:prstGeom>
        </p:spPr>
      </p:pic>
      <p:pic>
        <p:nvPicPr>
          <p:cNvPr id="13" name="图片 12">
            <a:extLst>
              <a:ext uri="{FF2B5EF4-FFF2-40B4-BE49-F238E27FC236}">
                <a16:creationId xmlns:a16="http://schemas.microsoft.com/office/drawing/2014/main" id="{4DA0B100-BA41-469E-8629-AF9A0D05BCB0}"/>
              </a:ext>
            </a:extLst>
          </p:cNvPr>
          <p:cNvPicPr>
            <a:picLocks noChangeAspect="1"/>
          </p:cNvPicPr>
          <p:nvPr/>
        </p:nvPicPr>
        <p:blipFill>
          <a:blip r:embed="rId4"/>
          <a:stretch>
            <a:fillRect/>
          </a:stretch>
        </p:blipFill>
        <p:spPr>
          <a:xfrm>
            <a:off x="3581402" y="2414023"/>
            <a:ext cx="5991225" cy="4095750"/>
          </a:xfrm>
          <a:prstGeom prst="rect">
            <a:avLst/>
          </a:prstGeom>
        </p:spPr>
      </p:pic>
    </p:spTree>
    <p:extLst>
      <p:ext uri="{BB962C8B-B14F-4D97-AF65-F5344CB8AC3E}">
        <p14:creationId xmlns:p14="http://schemas.microsoft.com/office/powerpoint/2010/main" val="22076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05960ADD-319D-4339-BEBD-B38BED354886}"/>
              </a:ext>
            </a:extLst>
          </p:cNvPr>
          <p:cNvSpPr txBox="1"/>
          <p:nvPr/>
        </p:nvSpPr>
        <p:spPr>
          <a:xfrm>
            <a:off x="381001" y="5469801"/>
            <a:ext cx="6096000" cy="369332"/>
          </a:xfrm>
          <a:prstGeom prst="rect">
            <a:avLst/>
          </a:prstGeom>
          <a:noFill/>
        </p:spPr>
        <p:txBody>
          <a:bodyPr wrap="square">
            <a:spAutoFit/>
          </a:bodyPr>
          <a:lstStyle/>
          <a:p>
            <a:r>
              <a:rPr lang="zh-CN" altLang="en-US" dirty="0"/>
              <a:t>在民意测验中登记的投票意向原始总数的描述性统计。</a:t>
            </a:r>
          </a:p>
        </p:txBody>
      </p:sp>
      <p:sp>
        <p:nvSpPr>
          <p:cNvPr id="2" name="标题 1">
            <a:extLst>
              <a:ext uri="{FF2B5EF4-FFF2-40B4-BE49-F238E27FC236}">
                <a16:creationId xmlns:a16="http://schemas.microsoft.com/office/drawing/2014/main" id="{01778DFF-EA0B-4D88-8190-F21B0FB7C2AC}"/>
              </a:ext>
            </a:extLst>
          </p:cNvPr>
          <p:cNvSpPr>
            <a:spLocks noGrp="1"/>
          </p:cNvSpPr>
          <p:nvPr>
            <p:ph type="title"/>
          </p:nvPr>
        </p:nvSpPr>
        <p:spPr/>
        <p:txBody>
          <a:bodyPr/>
          <a:lstStyle/>
          <a:p>
            <a:r>
              <a:rPr lang="en-US" altLang="zh-CN" sz="2800" b="0" dirty="0">
                <a:latin typeface="+mn-lt"/>
                <a:ea typeface="+mn-ea"/>
                <a:sym typeface="+mn-lt"/>
              </a:rPr>
              <a:t>Empirical evaluation——</a:t>
            </a:r>
            <a:r>
              <a:rPr lang="zh-CN" altLang="en-US" sz="2800" b="0" dirty="0">
                <a:latin typeface="+mn-lt"/>
                <a:ea typeface="+mn-ea"/>
                <a:sym typeface="+mn-lt"/>
              </a:rPr>
              <a:t>外在评价（预测）</a:t>
            </a:r>
            <a:r>
              <a:rPr lang="en-US" altLang="zh-CN" sz="2800" b="0" dirty="0">
                <a:latin typeface="+mn-lt"/>
                <a:ea typeface="+mn-ea"/>
                <a:sym typeface="+mn-lt"/>
              </a:rPr>
              <a:t>——</a:t>
            </a:r>
            <a:r>
              <a:rPr lang="zh-CN" altLang="en-US" sz="2800" b="0" dirty="0">
                <a:latin typeface="+mn-lt"/>
                <a:ea typeface="+mn-ea"/>
                <a:sym typeface="+mn-lt"/>
              </a:rPr>
              <a:t>目标变量</a:t>
            </a:r>
            <a:endParaRPr lang="zh-CN" altLang="en-US" dirty="0"/>
          </a:p>
        </p:txBody>
      </p:sp>
      <p:sp>
        <p:nvSpPr>
          <p:cNvPr id="3" name="页脚占位符 2">
            <a:extLst>
              <a:ext uri="{FF2B5EF4-FFF2-40B4-BE49-F238E27FC236}">
                <a16:creationId xmlns:a16="http://schemas.microsoft.com/office/drawing/2014/main" id="{32257987-F8BD-42EC-A743-4B397EBEBB5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E86330A-A6DE-4696-9C90-5AB916347690}"/>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6" name="文本框 5">
            <a:extLst>
              <a:ext uri="{FF2B5EF4-FFF2-40B4-BE49-F238E27FC236}">
                <a16:creationId xmlns:a16="http://schemas.microsoft.com/office/drawing/2014/main" id="{AFE41A99-D944-4DB3-8798-12D47E4B6091}"/>
              </a:ext>
            </a:extLst>
          </p:cNvPr>
          <p:cNvSpPr txBox="1"/>
          <p:nvPr/>
        </p:nvSpPr>
        <p:spPr>
          <a:xfrm>
            <a:off x="456405" y="1417461"/>
            <a:ext cx="10974389" cy="646331"/>
          </a:xfrm>
          <a:prstGeom prst="rect">
            <a:avLst/>
          </a:prstGeom>
          <a:noFill/>
        </p:spPr>
        <p:txBody>
          <a:bodyPr wrap="square" rtlCol="0">
            <a:spAutoFit/>
          </a:bodyPr>
          <a:lstStyle/>
          <a:p>
            <a:r>
              <a:rPr lang="zh-CN" altLang="en-US" dirty="0"/>
              <a:t>目标变量：</a:t>
            </a:r>
            <a:r>
              <a:rPr lang="en-US" altLang="zh-CN" dirty="0"/>
              <a:t>FiveThirtyEight </a:t>
            </a:r>
            <a:r>
              <a:rPr lang="zh-CN" altLang="en-US" dirty="0"/>
              <a:t>网站发布的</a:t>
            </a:r>
            <a:r>
              <a:rPr lang="en-US" altLang="zh-CN" dirty="0"/>
              <a:t>2016</a:t>
            </a:r>
            <a:r>
              <a:rPr lang="zh-CN" altLang="en-US" dirty="0"/>
              <a:t>年美国总统大选民意调查数据（使用了</a:t>
            </a:r>
            <a:r>
              <a:rPr lang="en-US" altLang="zh-CN" dirty="0"/>
              <a:t>54</a:t>
            </a:r>
            <a:r>
              <a:rPr lang="zh-CN" altLang="en-US" dirty="0"/>
              <a:t>个民意调查机构进行的</a:t>
            </a:r>
            <a:r>
              <a:rPr lang="en-US" altLang="zh-CN" dirty="0"/>
              <a:t>1106</a:t>
            </a:r>
            <a:r>
              <a:rPr lang="zh-CN" altLang="en-US" dirty="0"/>
              <a:t>此全国调查的数据）</a:t>
            </a:r>
          </a:p>
        </p:txBody>
      </p:sp>
      <p:pic>
        <p:nvPicPr>
          <p:cNvPr id="8" name="图片 7">
            <a:extLst>
              <a:ext uri="{FF2B5EF4-FFF2-40B4-BE49-F238E27FC236}">
                <a16:creationId xmlns:a16="http://schemas.microsoft.com/office/drawing/2014/main" id="{53CE7C82-DA66-4242-A707-8BC9091B3D8A}"/>
              </a:ext>
            </a:extLst>
          </p:cNvPr>
          <p:cNvPicPr>
            <a:picLocks noChangeAspect="1"/>
          </p:cNvPicPr>
          <p:nvPr/>
        </p:nvPicPr>
        <p:blipFill>
          <a:blip r:embed="rId3"/>
          <a:stretch>
            <a:fillRect/>
          </a:stretch>
        </p:blipFill>
        <p:spPr>
          <a:xfrm>
            <a:off x="590549" y="3988436"/>
            <a:ext cx="5353050" cy="1552575"/>
          </a:xfrm>
          <a:prstGeom prst="rect">
            <a:avLst/>
          </a:prstGeom>
        </p:spPr>
      </p:pic>
      <p:sp>
        <p:nvSpPr>
          <p:cNvPr id="10" name="文本框 9">
            <a:extLst>
              <a:ext uri="{FF2B5EF4-FFF2-40B4-BE49-F238E27FC236}">
                <a16:creationId xmlns:a16="http://schemas.microsoft.com/office/drawing/2014/main" id="{147E1FF4-FCFA-45CA-906E-6DC23C8AE91F}"/>
              </a:ext>
            </a:extLst>
          </p:cNvPr>
          <p:cNvSpPr txBox="1"/>
          <p:nvPr/>
        </p:nvSpPr>
        <p:spPr>
          <a:xfrm>
            <a:off x="456405" y="2365891"/>
            <a:ext cx="2930526" cy="923330"/>
          </a:xfrm>
          <a:prstGeom prst="rect">
            <a:avLst/>
          </a:prstGeom>
          <a:noFill/>
        </p:spPr>
        <p:txBody>
          <a:bodyPr wrap="square" rtlCol="0">
            <a:spAutoFit/>
          </a:bodyPr>
          <a:lstStyle/>
          <a:p>
            <a:r>
              <a:rPr lang="zh-CN" altLang="en-US" dirty="0"/>
              <a:t>在每次调查种获得表示投票意向给克林顿或特朗普的投票票参与者的原始数据</a:t>
            </a:r>
          </a:p>
        </p:txBody>
      </p:sp>
      <p:cxnSp>
        <p:nvCxnSpPr>
          <p:cNvPr id="12" name="直接箭头连接符 11">
            <a:extLst>
              <a:ext uri="{FF2B5EF4-FFF2-40B4-BE49-F238E27FC236}">
                <a16:creationId xmlns:a16="http://schemas.microsoft.com/office/drawing/2014/main" id="{2AEBFD6F-B26A-46D3-ABCA-47EADC2965C4}"/>
              </a:ext>
            </a:extLst>
          </p:cNvPr>
          <p:cNvCxnSpPr>
            <a:cxnSpLocks/>
            <a:stCxn id="10" idx="3"/>
          </p:cNvCxnSpPr>
          <p:nvPr/>
        </p:nvCxnSpPr>
        <p:spPr>
          <a:xfrm flipV="1">
            <a:off x="3386931" y="2809875"/>
            <a:ext cx="365919" cy="17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E16C9E9-DE24-4B52-B680-5EAFAE8FB7F7}"/>
              </a:ext>
            </a:extLst>
          </p:cNvPr>
          <p:cNvSpPr txBox="1"/>
          <p:nvPr/>
        </p:nvSpPr>
        <p:spPr>
          <a:xfrm>
            <a:off x="3940573" y="2466579"/>
            <a:ext cx="7899001" cy="646331"/>
          </a:xfrm>
          <a:prstGeom prst="rect">
            <a:avLst/>
          </a:prstGeom>
          <a:noFill/>
        </p:spPr>
        <p:txBody>
          <a:bodyPr wrap="square" rtlCol="0">
            <a:spAutoFit/>
          </a:bodyPr>
          <a:lstStyle/>
          <a:p>
            <a:r>
              <a:rPr lang="zh-CN" altLang="en-US" dirty="0"/>
              <a:t>将各家民调机构对每一位候选人的每日原始统计数字相加，并换算成百分比。</a:t>
            </a:r>
            <a:endParaRPr lang="en-US" altLang="zh-CN" dirty="0"/>
          </a:p>
          <a:p>
            <a:r>
              <a:rPr lang="zh-CN" altLang="en-US" dirty="0"/>
              <a:t>其中没有进行民意调查日期的数值通过线性内插法得到的。</a:t>
            </a:r>
          </a:p>
        </p:txBody>
      </p:sp>
      <p:pic>
        <p:nvPicPr>
          <p:cNvPr id="16" name="图片 15">
            <a:extLst>
              <a:ext uri="{FF2B5EF4-FFF2-40B4-BE49-F238E27FC236}">
                <a16:creationId xmlns:a16="http://schemas.microsoft.com/office/drawing/2014/main" id="{BF4EA649-B51E-4BE8-906B-DFC9564627C8}"/>
              </a:ext>
            </a:extLst>
          </p:cNvPr>
          <p:cNvPicPr>
            <a:picLocks noChangeAspect="1"/>
          </p:cNvPicPr>
          <p:nvPr/>
        </p:nvPicPr>
        <p:blipFill>
          <a:blip r:embed="rId4"/>
          <a:stretch>
            <a:fillRect/>
          </a:stretch>
        </p:blipFill>
        <p:spPr>
          <a:xfrm>
            <a:off x="3752850" y="3102116"/>
            <a:ext cx="7762875" cy="3562350"/>
          </a:xfrm>
          <a:prstGeom prst="rect">
            <a:avLst/>
          </a:prstGeom>
        </p:spPr>
      </p:pic>
    </p:spTree>
    <p:extLst>
      <p:ext uri="{BB962C8B-B14F-4D97-AF65-F5344CB8AC3E}">
        <p14:creationId xmlns:p14="http://schemas.microsoft.com/office/powerpoint/2010/main" val="105717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3267B-E432-4F0D-BBCA-D884B836C240}"/>
              </a:ext>
            </a:extLst>
          </p:cNvPr>
          <p:cNvSpPr>
            <a:spLocks noGrp="1"/>
          </p:cNvSpPr>
          <p:nvPr>
            <p:ph type="title"/>
          </p:nvPr>
        </p:nvSpPr>
        <p:spPr/>
        <p:txBody>
          <a:bodyPr/>
          <a:lstStyle/>
          <a:p>
            <a:r>
              <a:rPr lang="en-US" altLang="zh-CN" sz="2800" b="0" dirty="0">
                <a:latin typeface="+mn-lt"/>
                <a:ea typeface="+mn-ea"/>
                <a:sym typeface="+mn-lt"/>
              </a:rPr>
              <a:t>Empirical evaluation——</a:t>
            </a:r>
            <a:r>
              <a:rPr lang="zh-CN" altLang="en-US" sz="2800" b="0" dirty="0">
                <a:latin typeface="+mn-lt"/>
                <a:ea typeface="+mn-ea"/>
                <a:sym typeface="+mn-lt"/>
              </a:rPr>
              <a:t>外在评价（预测）</a:t>
            </a:r>
            <a:r>
              <a:rPr lang="en-US" altLang="zh-CN" sz="2800" b="0" dirty="0">
                <a:latin typeface="+mn-lt"/>
                <a:ea typeface="+mn-ea"/>
                <a:sym typeface="+mn-lt"/>
              </a:rPr>
              <a:t>——</a:t>
            </a:r>
            <a:r>
              <a:rPr lang="zh-CN" altLang="en-US" sz="2800" b="0" dirty="0">
                <a:latin typeface="+mn-lt"/>
                <a:ea typeface="+mn-ea"/>
                <a:sym typeface="+mn-lt"/>
              </a:rPr>
              <a:t>平稳性和滞后选择</a:t>
            </a:r>
            <a:endParaRPr lang="zh-CN" altLang="en-US" dirty="0"/>
          </a:p>
        </p:txBody>
      </p:sp>
      <p:sp>
        <p:nvSpPr>
          <p:cNvPr id="3" name="页脚占位符 2">
            <a:extLst>
              <a:ext uri="{FF2B5EF4-FFF2-40B4-BE49-F238E27FC236}">
                <a16:creationId xmlns:a16="http://schemas.microsoft.com/office/drawing/2014/main" id="{FD7CF583-D778-4FAE-8033-A5488A8D7506}"/>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3ED6EAD-951A-4E0F-A175-10CE80179D6B}"/>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grpSp>
        <p:nvGrpSpPr>
          <p:cNvPr id="15" name="组合 14">
            <a:extLst>
              <a:ext uri="{FF2B5EF4-FFF2-40B4-BE49-F238E27FC236}">
                <a16:creationId xmlns:a16="http://schemas.microsoft.com/office/drawing/2014/main" id="{DA3B57DF-E0DF-410D-BA98-CD4746427103}"/>
              </a:ext>
            </a:extLst>
          </p:cNvPr>
          <p:cNvGrpSpPr/>
          <p:nvPr/>
        </p:nvGrpSpPr>
        <p:grpSpPr>
          <a:xfrm>
            <a:off x="862805" y="1687016"/>
            <a:ext cx="9511984" cy="1838325"/>
            <a:chOff x="914400" y="1350169"/>
            <a:chExt cx="9511984" cy="1838325"/>
          </a:xfrm>
        </p:grpSpPr>
        <p:sp>
          <p:nvSpPr>
            <p:cNvPr id="5" name="文本框 4">
              <a:extLst>
                <a:ext uri="{FF2B5EF4-FFF2-40B4-BE49-F238E27FC236}">
                  <a16:creationId xmlns:a16="http://schemas.microsoft.com/office/drawing/2014/main" id="{AE250CE5-ABA4-4CE7-8BB8-9CD478A68FED}"/>
                </a:ext>
              </a:extLst>
            </p:cNvPr>
            <p:cNvSpPr txBox="1"/>
            <p:nvPr/>
          </p:nvSpPr>
          <p:spPr>
            <a:xfrm>
              <a:off x="914400" y="1426210"/>
              <a:ext cx="1849120" cy="1477328"/>
            </a:xfrm>
            <a:prstGeom prst="rect">
              <a:avLst/>
            </a:prstGeom>
            <a:noFill/>
          </p:spPr>
          <p:txBody>
            <a:bodyPr wrap="square" rtlCol="0">
              <a:spAutoFit/>
            </a:bodyPr>
            <a:lstStyle/>
            <a:p>
              <a:r>
                <a:rPr lang="zh-CN" altLang="en-US" dirty="0"/>
                <a:t>为验证数据集中目标变量和预测变量是平稳的，需进行两种平稳性测试</a:t>
              </a:r>
            </a:p>
          </p:txBody>
        </p:sp>
        <p:sp>
          <p:nvSpPr>
            <p:cNvPr id="6" name="左大括号 5">
              <a:extLst>
                <a:ext uri="{FF2B5EF4-FFF2-40B4-BE49-F238E27FC236}">
                  <a16:creationId xmlns:a16="http://schemas.microsoft.com/office/drawing/2014/main" id="{7F1424CC-1F1D-447B-96BD-756780F4C7D1}"/>
                </a:ext>
              </a:extLst>
            </p:cNvPr>
            <p:cNvSpPr/>
            <p:nvPr/>
          </p:nvSpPr>
          <p:spPr>
            <a:xfrm>
              <a:off x="2763520" y="1426210"/>
              <a:ext cx="172720" cy="13677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C037B902-53AB-4446-B14E-77A0691F637E}"/>
                </a:ext>
              </a:extLst>
            </p:cNvPr>
            <p:cNvSpPr txBox="1"/>
            <p:nvPr/>
          </p:nvSpPr>
          <p:spPr>
            <a:xfrm>
              <a:off x="3180080" y="1426210"/>
              <a:ext cx="1219200" cy="369332"/>
            </a:xfrm>
            <a:prstGeom prst="rect">
              <a:avLst/>
            </a:prstGeom>
            <a:noFill/>
          </p:spPr>
          <p:txBody>
            <a:bodyPr wrap="square" rtlCol="0">
              <a:spAutoFit/>
            </a:bodyPr>
            <a:lstStyle/>
            <a:p>
              <a:r>
                <a:rPr lang="en-US" altLang="zh-CN" dirty="0"/>
                <a:t>ADF</a:t>
              </a:r>
              <a:r>
                <a:rPr lang="zh-CN" altLang="en-US" dirty="0"/>
                <a:t>测试</a:t>
              </a:r>
            </a:p>
          </p:txBody>
        </p:sp>
        <p:sp>
          <p:nvSpPr>
            <p:cNvPr id="8" name="文本框 7">
              <a:extLst>
                <a:ext uri="{FF2B5EF4-FFF2-40B4-BE49-F238E27FC236}">
                  <a16:creationId xmlns:a16="http://schemas.microsoft.com/office/drawing/2014/main" id="{2DEF44A0-7763-47C9-BA79-1903B20CD07A}"/>
                </a:ext>
              </a:extLst>
            </p:cNvPr>
            <p:cNvSpPr txBox="1"/>
            <p:nvPr/>
          </p:nvSpPr>
          <p:spPr>
            <a:xfrm>
              <a:off x="3169920" y="2621280"/>
              <a:ext cx="1361440" cy="369332"/>
            </a:xfrm>
            <a:prstGeom prst="rect">
              <a:avLst/>
            </a:prstGeom>
            <a:noFill/>
          </p:spPr>
          <p:txBody>
            <a:bodyPr wrap="square" rtlCol="0">
              <a:spAutoFit/>
            </a:bodyPr>
            <a:lstStyle/>
            <a:p>
              <a:r>
                <a:rPr lang="en-US" altLang="zh-CN" dirty="0"/>
                <a:t>KPSS</a:t>
              </a:r>
              <a:r>
                <a:rPr lang="zh-CN" altLang="en-US" dirty="0"/>
                <a:t>测试</a:t>
              </a:r>
            </a:p>
          </p:txBody>
        </p:sp>
        <p:pic>
          <p:nvPicPr>
            <p:cNvPr id="10" name="图片 9">
              <a:extLst>
                <a:ext uri="{FF2B5EF4-FFF2-40B4-BE49-F238E27FC236}">
                  <a16:creationId xmlns:a16="http://schemas.microsoft.com/office/drawing/2014/main" id="{BF219FAD-7C6E-4411-9AE8-C3E7BDC73BA0}"/>
                </a:ext>
              </a:extLst>
            </p:cNvPr>
            <p:cNvPicPr>
              <a:picLocks noChangeAspect="1"/>
            </p:cNvPicPr>
            <p:nvPr/>
          </p:nvPicPr>
          <p:blipFill>
            <a:blip r:embed="rId2"/>
            <a:stretch>
              <a:fillRect/>
            </a:stretch>
          </p:blipFill>
          <p:spPr>
            <a:xfrm>
              <a:off x="5159059" y="1350169"/>
              <a:ext cx="5267325" cy="1838325"/>
            </a:xfrm>
            <a:prstGeom prst="rect">
              <a:avLst/>
            </a:prstGeom>
          </p:spPr>
        </p:pic>
      </p:grpSp>
      <p:sp>
        <p:nvSpPr>
          <p:cNvPr id="12" name="文本框 11">
            <a:extLst>
              <a:ext uri="{FF2B5EF4-FFF2-40B4-BE49-F238E27FC236}">
                <a16:creationId xmlns:a16="http://schemas.microsoft.com/office/drawing/2014/main" id="{F83DD668-148F-4B27-BB7E-AEABFE54E7A7}"/>
              </a:ext>
            </a:extLst>
          </p:cNvPr>
          <p:cNvSpPr txBox="1"/>
          <p:nvPr/>
        </p:nvSpPr>
        <p:spPr>
          <a:xfrm>
            <a:off x="862805" y="4247654"/>
            <a:ext cx="10464800" cy="923330"/>
          </a:xfrm>
          <a:prstGeom prst="rect">
            <a:avLst/>
          </a:prstGeom>
          <a:noFill/>
        </p:spPr>
        <p:txBody>
          <a:bodyPr wrap="square">
            <a:spAutoFit/>
          </a:bodyPr>
          <a:lstStyle/>
          <a:p>
            <a:r>
              <a:rPr lang="zh-CN" altLang="en-US" dirty="0"/>
              <a:t>利用</a:t>
            </a:r>
            <a:r>
              <a:rPr lang="en-US" altLang="zh-CN" dirty="0"/>
              <a:t>AIC</a:t>
            </a:r>
            <a:r>
              <a:rPr lang="zh-CN" altLang="en-US" dirty="0"/>
              <a:t>、BIC和 HQIC选择了自回归模型的最优滞后数，即之前观测值的数量作为模型的参数。</a:t>
            </a:r>
            <a:endParaRPr lang="en-US" altLang="zh-CN" dirty="0"/>
          </a:p>
          <a:p>
            <a:r>
              <a:rPr lang="zh-CN" altLang="en-US" dirty="0"/>
              <a:t>BIC和HQIC都提出了5个滞后</a:t>
            </a:r>
            <a:r>
              <a:rPr lang="en-US" altLang="zh-CN" dirty="0"/>
              <a:t>,</a:t>
            </a:r>
            <a:r>
              <a:rPr lang="zh-CN" altLang="en-US" dirty="0"/>
              <a:t>AIC提出了6个滞后</a:t>
            </a:r>
            <a:endParaRPr lang="en-US" altLang="zh-CN" dirty="0"/>
          </a:p>
          <a:p>
            <a:r>
              <a:rPr lang="zh-CN" altLang="en-US" dirty="0"/>
              <a:t>选择5个滞后项：这5个滞后时间大致对应于前一个工作周的5天。</a:t>
            </a:r>
          </a:p>
        </p:txBody>
      </p:sp>
    </p:spTree>
    <p:extLst>
      <p:ext uri="{BB962C8B-B14F-4D97-AF65-F5344CB8AC3E}">
        <p14:creationId xmlns:p14="http://schemas.microsoft.com/office/powerpoint/2010/main" val="1839903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35558-2D09-479A-BE3A-B868252AE216}"/>
              </a:ext>
            </a:extLst>
          </p:cNvPr>
          <p:cNvSpPr>
            <a:spLocks noGrp="1"/>
          </p:cNvSpPr>
          <p:nvPr>
            <p:ph type="title"/>
          </p:nvPr>
        </p:nvSpPr>
        <p:spPr/>
        <p:txBody>
          <a:bodyPr/>
          <a:lstStyle/>
          <a:p>
            <a:r>
              <a:rPr lang="en-US" altLang="zh-CN" sz="2800" b="0" dirty="0">
                <a:latin typeface="+mn-lt"/>
                <a:ea typeface="+mn-ea"/>
                <a:sym typeface="+mn-lt"/>
              </a:rPr>
              <a:t>Empirical evaluation——</a:t>
            </a:r>
            <a:r>
              <a:rPr lang="zh-CN" altLang="en-US" sz="2800" b="0" dirty="0">
                <a:latin typeface="+mn-lt"/>
                <a:ea typeface="+mn-ea"/>
                <a:sym typeface="+mn-lt"/>
              </a:rPr>
              <a:t>外在评价（预测）</a:t>
            </a:r>
            <a:r>
              <a:rPr lang="en-US" altLang="zh-CN" sz="2800" b="0" dirty="0">
                <a:latin typeface="+mn-lt"/>
                <a:ea typeface="+mn-ea"/>
                <a:sym typeface="+mn-lt"/>
              </a:rPr>
              <a:t>——</a:t>
            </a:r>
            <a:r>
              <a:rPr lang="zh-CN" altLang="en-US" sz="2800" b="0" dirty="0">
                <a:latin typeface="+mn-lt"/>
                <a:ea typeface="+mn-ea"/>
                <a:sym typeface="+mn-lt"/>
              </a:rPr>
              <a:t>自回归基线</a:t>
            </a:r>
            <a:endParaRPr lang="zh-CN" altLang="en-US" dirty="0"/>
          </a:p>
        </p:txBody>
      </p:sp>
      <p:sp>
        <p:nvSpPr>
          <p:cNvPr id="3" name="页脚占位符 2">
            <a:extLst>
              <a:ext uri="{FF2B5EF4-FFF2-40B4-BE49-F238E27FC236}">
                <a16:creationId xmlns:a16="http://schemas.microsoft.com/office/drawing/2014/main" id="{64387842-8A14-487A-9556-47AE76EFDC2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36B4E1E-F129-458E-8E72-6B720718D120}"/>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5" name="文本框 4">
            <a:extLst>
              <a:ext uri="{FF2B5EF4-FFF2-40B4-BE49-F238E27FC236}">
                <a16:creationId xmlns:a16="http://schemas.microsoft.com/office/drawing/2014/main" id="{9D36BC7D-DBE4-446F-AF03-64ADBDC1DFA7}"/>
              </a:ext>
            </a:extLst>
          </p:cNvPr>
          <p:cNvSpPr txBox="1"/>
          <p:nvPr/>
        </p:nvSpPr>
        <p:spPr>
          <a:xfrm>
            <a:off x="1016000" y="1940560"/>
            <a:ext cx="1422400" cy="369332"/>
          </a:xfrm>
          <a:prstGeom prst="rect">
            <a:avLst/>
          </a:prstGeom>
          <a:noFill/>
        </p:spPr>
        <p:txBody>
          <a:bodyPr wrap="square" rtlCol="0">
            <a:spAutoFit/>
          </a:bodyPr>
          <a:lstStyle/>
          <a:p>
            <a:r>
              <a:rPr lang="zh-CN" altLang="en-US" dirty="0"/>
              <a:t>数据</a:t>
            </a:r>
          </a:p>
        </p:txBody>
      </p:sp>
      <p:sp>
        <p:nvSpPr>
          <p:cNvPr id="6" name="左大括号 5">
            <a:extLst>
              <a:ext uri="{FF2B5EF4-FFF2-40B4-BE49-F238E27FC236}">
                <a16:creationId xmlns:a16="http://schemas.microsoft.com/office/drawing/2014/main" id="{C3AEA0F1-20D2-4DCB-B276-2251FF158AA4}"/>
              </a:ext>
            </a:extLst>
          </p:cNvPr>
          <p:cNvSpPr/>
          <p:nvPr/>
        </p:nvSpPr>
        <p:spPr>
          <a:xfrm>
            <a:off x="1727200" y="1360170"/>
            <a:ext cx="111760" cy="13919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0789848-7CFE-4765-8603-23DDC4482448}"/>
              </a:ext>
            </a:extLst>
          </p:cNvPr>
          <p:cNvSpPr txBox="1"/>
          <p:nvPr/>
        </p:nvSpPr>
        <p:spPr>
          <a:xfrm>
            <a:off x="2082800" y="1351280"/>
            <a:ext cx="1280160" cy="369332"/>
          </a:xfrm>
          <a:prstGeom prst="rect">
            <a:avLst/>
          </a:prstGeom>
          <a:noFill/>
        </p:spPr>
        <p:txBody>
          <a:bodyPr wrap="square" rtlCol="0">
            <a:spAutoFit/>
          </a:bodyPr>
          <a:lstStyle/>
          <a:p>
            <a:r>
              <a:rPr lang="en-US" altLang="zh-CN" dirty="0"/>
              <a:t>60%</a:t>
            </a:r>
            <a:r>
              <a:rPr lang="zh-CN" altLang="en-US" dirty="0"/>
              <a:t>训练</a:t>
            </a:r>
          </a:p>
        </p:txBody>
      </p:sp>
      <p:sp>
        <p:nvSpPr>
          <p:cNvPr id="8" name="文本框 7">
            <a:extLst>
              <a:ext uri="{FF2B5EF4-FFF2-40B4-BE49-F238E27FC236}">
                <a16:creationId xmlns:a16="http://schemas.microsoft.com/office/drawing/2014/main" id="{ACFD4728-DA2B-43D6-A27A-E3ED54855DD2}"/>
              </a:ext>
            </a:extLst>
          </p:cNvPr>
          <p:cNvSpPr txBox="1"/>
          <p:nvPr/>
        </p:nvSpPr>
        <p:spPr>
          <a:xfrm>
            <a:off x="2099944" y="1858645"/>
            <a:ext cx="1280160" cy="369332"/>
          </a:xfrm>
          <a:prstGeom prst="rect">
            <a:avLst/>
          </a:prstGeom>
          <a:noFill/>
        </p:spPr>
        <p:txBody>
          <a:bodyPr wrap="square" rtlCol="0">
            <a:spAutoFit/>
          </a:bodyPr>
          <a:lstStyle/>
          <a:p>
            <a:r>
              <a:rPr lang="en-US" altLang="zh-CN" dirty="0"/>
              <a:t>20%</a:t>
            </a:r>
            <a:r>
              <a:rPr lang="zh-CN" altLang="en-US" dirty="0"/>
              <a:t>验证</a:t>
            </a:r>
          </a:p>
        </p:txBody>
      </p:sp>
      <p:sp>
        <p:nvSpPr>
          <p:cNvPr id="9" name="文本框 8">
            <a:extLst>
              <a:ext uri="{FF2B5EF4-FFF2-40B4-BE49-F238E27FC236}">
                <a16:creationId xmlns:a16="http://schemas.microsoft.com/office/drawing/2014/main" id="{D26F7C2D-80AC-42C9-9FB1-8CBECCF55223}"/>
              </a:ext>
            </a:extLst>
          </p:cNvPr>
          <p:cNvSpPr txBox="1"/>
          <p:nvPr/>
        </p:nvSpPr>
        <p:spPr>
          <a:xfrm>
            <a:off x="2082800" y="2394069"/>
            <a:ext cx="1280160" cy="369332"/>
          </a:xfrm>
          <a:prstGeom prst="rect">
            <a:avLst/>
          </a:prstGeom>
          <a:noFill/>
        </p:spPr>
        <p:txBody>
          <a:bodyPr wrap="square" rtlCol="0">
            <a:spAutoFit/>
          </a:bodyPr>
          <a:lstStyle/>
          <a:p>
            <a:r>
              <a:rPr lang="en-US" altLang="zh-CN" dirty="0"/>
              <a:t>20%</a:t>
            </a:r>
            <a:r>
              <a:rPr lang="zh-CN" altLang="en-US" dirty="0"/>
              <a:t>测试</a:t>
            </a:r>
          </a:p>
        </p:txBody>
      </p:sp>
      <p:sp>
        <p:nvSpPr>
          <p:cNvPr id="10" name="文本框 9">
            <a:extLst>
              <a:ext uri="{FF2B5EF4-FFF2-40B4-BE49-F238E27FC236}">
                <a16:creationId xmlns:a16="http://schemas.microsoft.com/office/drawing/2014/main" id="{44EF670F-0918-40BF-9856-9D0BC4B5262B}"/>
              </a:ext>
            </a:extLst>
          </p:cNvPr>
          <p:cNvSpPr txBox="1"/>
          <p:nvPr/>
        </p:nvSpPr>
        <p:spPr>
          <a:xfrm>
            <a:off x="5754368" y="1918970"/>
            <a:ext cx="5506720" cy="369332"/>
          </a:xfrm>
          <a:prstGeom prst="rect">
            <a:avLst/>
          </a:prstGeom>
          <a:noFill/>
        </p:spPr>
        <p:txBody>
          <a:bodyPr wrap="square" rtlCol="0">
            <a:spAutoFit/>
          </a:bodyPr>
          <a:lstStyle/>
          <a:p>
            <a:r>
              <a:rPr lang="zh-CN" altLang="en-US" dirty="0"/>
              <a:t>注：训练与验证、验证预测集之间存在</a:t>
            </a:r>
            <a:r>
              <a:rPr lang="en-US" altLang="zh-CN" dirty="0"/>
              <a:t>5</a:t>
            </a:r>
            <a:r>
              <a:rPr lang="zh-CN" altLang="en-US" dirty="0"/>
              <a:t>天间隔</a:t>
            </a:r>
          </a:p>
        </p:txBody>
      </p:sp>
      <p:cxnSp>
        <p:nvCxnSpPr>
          <p:cNvPr id="12" name="直接连接符 11">
            <a:extLst>
              <a:ext uri="{FF2B5EF4-FFF2-40B4-BE49-F238E27FC236}">
                <a16:creationId xmlns:a16="http://schemas.microsoft.com/office/drawing/2014/main" id="{81B886A6-9501-4D81-8A9A-EC850824BABF}"/>
              </a:ext>
            </a:extLst>
          </p:cNvPr>
          <p:cNvCxnSpPr/>
          <p:nvPr/>
        </p:nvCxnSpPr>
        <p:spPr>
          <a:xfrm>
            <a:off x="3149600" y="1535946"/>
            <a:ext cx="386080" cy="184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7108454-2E16-4E8D-BEB9-893B81D6BEDF}"/>
              </a:ext>
            </a:extLst>
          </p:cNvPr>
          <p:cNvCxnSpPr/>
          <p:nvPr/>
        </p:nvCxnSpPr>
        <p:spPr>
          <a:xfrm flipV="1">
            <a:off x="3139440" y="1776730"/>
            <a:ext cx="467360" cy="2794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86F3F09-6D51-4581-95B5-52265949FC63}"/>
              </a:ext>
            </a:extLst>
          </p:cNvPr>
          <p:cNvSpPr txBox="1"/>
          <p:nvPr/>
        </p:nvSpPr>
        <p:spPr>
          <a:xfrm>
            <a:off x="3671568" y="1601371"/>
            <a:ext cx="2035808" cy="369332"/>
          </a:xfrm>
          <a:prstGeom prst="rect">
            <a:avLst/>
          </a:prstGeom>
          <a:noFill/>
        </p:spPr>
        <p:txBody>
          <a:bodyPr wrap="square" rtlCol="0">
            <a:spAutoFit/>
          </a:bodyPr>
          <a:lstStyle/>
          <a:p>
            <a:r>
              <a:rPr lang="zh-CN" altLang="en-US" dirty="0"/>
              <a:t>估计和微调</a:t>
            </a:r>
          </a:p>
        </p:txBody>
      </p:sp>
      <p:cxnSp>
        <p:nvCxnSpPr>
          <p:cNvPr id="17" name="直接连接符 16">
            <a:extLst>
              <a:ext uri="{FF2B5EF4-FFF2-40B4-BE49-F238E27FC236}">
                <a16:creationId xmlns:a16="http://schemas.microsoft.com/office/drawing/2014/main" id="{C4A2DB9E-3112-4976-91B8-DAE37FFFE856}"/>
              </a:ext>
            </a:extLst>
          </p:cNvPr>
          <p:cNvCxnSpPr>
            <a:endCxn id="9" idx="3"/>
          </p:cNvCxnSpPr>
          <p:nvPr/>
        </p:nvCxnSpPr>
        <p:spPr>
          <a:xfrm>
            <a:off x="3149600" y="2578735"/>
            <a:ext cx="21336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24554FC6-544B-41C0-9E71-A7AA88F0127B}"/>
              </a:ext>
            </a:extLst>
          </p:cNvPr>
          <p:cNvSpPr txBox="1"/>
          <p:nvPr/>
        </p:nvSpPr>
        <p:spPr>
          <a:xfrm>
            <a:off x="3606800" y="2377440"/>
            <a:ext cx="1280160" cy="369332"/>
          </a:xfrm>
          <a:prstGeom prst="rect">
            <a:avLst/>
          </a:prstGeom>
          <a:noFill/>
        </p:spPr>
        <p:txBody>
          <a:bodyPr wrap="square" rtlCol="0">
            <a:spAutoFit/>
          </a:bodyPr>
          <a:lstStyle/>
          <a:p>
            <a:r>
              <a:rPr lang="zh-CN" altLang="en-US" dirty="0"/>
              <a:t>模型评估</a:t>
            </a:r>
          </a:p>
        </p:txBody>
      </p:sp>
      <p:sp>
        <p:nvSpPr>
          <p:cNvPr id="19" name="文本框 18">
            <a:extLst>
              <a:ext uri="{FF2B5EF4-FFF2-40B4-BE49-F238E27FC236}">
                <a16:creationId xmlns:a16="http://schemas.microsoft.com/office/drawing/2014/main" id="{16B37020-AEF5-474C-A5D4-00D935B6F3FD}"/>
              </a:ext>
            </a:extLst>
          </p:cNvPr>
          <p:cNvSpPr txBox="1"/>
          <p:nvPr/>
        </p:nvSpPr>
        <p:spPr>
          <a:xfrm>
            <a:off x="4886960" y="2355725"/>
            <a:ext cx="3874136" cy="369332"/>
          </a:xfrm>
          <a:prstGeom prst="rect">
            <a:avLst/>
          </a:prstGeom>
          <a:noFill/>
        </p:spPr>
        <p:txBody>
          <a:bodyPr wrap="square" rtlCol="0">
            <a:spAutoFit/>
          </a:bodyPr>
          <a:lstStyle/>
          <a:p>
            <a:r>
              <a:rPr lang="zh-CN" altLang="en-US" dirty="0"/>
              <a:t>使用</a:t>
            </a:r>
            <a:r>
              <a:rPr lang="en-US" altLang="zh-CN" dirty="0"/>
              <a:t>RMSE</a:t>
            </a:r>
            <a:r>
              <a:rPr lang="zh-CN" altLang="en-US" dirty="0"/>
              <a:t>和</a:t>
            </a:r>
            <a:r>
              <a:rPr lang="en-US" altLang="zh-CN" dirty="0"/>
              <a:t>MAE</a:t>
            </a:r>
            <a:r>
              <a:rPr lang="zh-CN" altLang="en-US" dirty="0"/>
              <a:t>作为评价指标</a:t>
            </a:r>
          </a:p>
        </p:txBody>
      </p:sp>
      <p:cxnSp>
        <p:nvCxnSpPr>
          <p:cNvPr id="20" name="直接连接符 19">
            <a:extLst>
              <a:ext uri="{FF2B5EF4-FFF2-40B4-BE49-F238E27FC236}">
                <a16:creationId xmlns:a16="http://schemas.microsoft.com/office/drawing/2014/main" id="{3D4F45C0-CD36-4644-A0A0-7C7115BCF50F}"/>
              </a:ext>
            </a:extLst>
          </p:cNvPr>
          <p:cNvCxnSpPr/>
          <p:nvPr/>
        </p:nvCxnSpPr>
        <p:spPr>
          <a:xfrm>
            <a:off x="4673600" y="2526030"/>
            <a:ext cx="21336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F6915D8D-6BFB-4004-BDF9-7F9D26DE671B}"/>
              </a:ext>
            </a:extLst>
          </p:cNvPr>
          <p:cNvSpPr txBox="1"/>
          <p:nvPr/>
        </p:nvSpPr>
        <p:spPr>
          <a:xfrm>
            <a:off x="2203768" y="3174934"/>
            <a:ext cx="9316720" cy="646331"/>
          </a:xfrm>
          <a:prstGeom prst="rect">
            <a:avLst/>
          </a:prstGeom>
          <a:noFill/>
        </p:spPr>
        <p:txBody>
          <a:bodyPr wrap="square" rtlCol="0">
            <a:spAutoFit/>
          </a:bodyPr>
          <a:lstStyle/>
          <a:p>
            <a:r>
              <a:rPr lang="zh-CN" altLang="en-US" dirty="0"/>
              <a:t>考虑是使用自回归变量建立</a:t>
            </a:r>
            <a:r>
              <a:rPr lang="en-US" altLang="zh-CN" dirty="0"/>
              <a:t>LSTM</a:t>
            </a:r>
            <a:r>
              <a:rPr lang="zh-CN" altLang="en-US" dirty="0"/>
              <a:t>、</a:t>
            </a:r>
            <a:r>
              <a:rPr lang="en-US" altLang="zh-CN" dirty="0"/>
              <a:t>AdaBoost</a:t>
            </a:r>
            <a:r>
              <a:rPr lang="zh-CN" altLang="en-US" dirty="0"/>
              <a:t>、</a:t>
            </a:r>
            <a:r>
              <a:rPr lang="en-US" altLang="zh-CN" dirty="0"/>
              <a:t>Gradient</a:t>
            </a:r>
            <a:r>
              <a:rPr lang="zh-CN" altLang="en-US" dirty="0"/>
              <a:t>、</a:t>
            </a:r>
            <a:r>
              <a:rPr lang="en-US" altLang="zh-CN" dirty="0"/>
              <a:t>Boosting models</a:t>
            </a:r>
          </a:p>
          <a:p>
            <a:r>
              <a:rPr lang="zh-CN" altLang="en-US" dirty="0"/>
              <a:t>基线：持久性基线（将前一天的值作为第二天的预测值来产生预测）</a:t>
            </a:r>
          </a:p>
        </p:txBody>
      </p:sp>
      <p:pic>
        <p:nvPicPr>
          <p:cNvPr id="23" name="图片 22">
            <a:extLst>
              <a:ext uri="{FF2B5EF4-FFF2-40B4-BE49-F238E27FC236}">
                <a16:creationId xmlns:a16="http://schemas.microsoft.com/office/drawing/2014/main" id="{B6862D88-9008-41F7-B38C-4327BE2B2E0F}"/>
              </a:ext>
            </a:extLst>
          </p:cNvPr>
          <p:cNvPicPr>
            <a:picLocks noChangeAspect="1"/>
          </p:cNvPicPr>
          <p:nvPr/>
        </p:nvPicPr>
        <p:blipFill>
          <a:blip r:embed="rId2"/>
          <a:stretch>
            <a:fillRect/>
          </a:stretch>
        </p:blipFill>
        <p:spPr>
          <a:xfrm>
            <a:off x="1016000" y="4141999"/>
            <a:ext cx="5391150" cy="1914525"/>
          </a:xfrm>
          <a:prstGeom prst="rect">
            <a:avLst/>
          </a:prstGeom>
        </p:spPr>
      </p:pic>
      <p:sp>
        <p:nvSpPr>
          <p:cNvPr id="24" name="箭头: 右弧形 23">
            <a:extLst>
              <a:ext uri="{FF2B5EF4-FFF2-40B4-BE49-F238E27FC236}">
                <a16:creationId xmlns:a16="http://schemas.microsoft.com/office/drawing/2014/main" id="{B9D69233-F8B6-454A-96B5-7B6332B1EBFC}"/>
              </a:ext>
            </a:extLst>
          </p:cNvPr>
          <p:cNvSpPr/>
          <p:nvPr/>
        </p:nvSpPr>
        <p:spPr>
          <a:xfrm>
            <a:off x="10707368" y="3330343"/>
            <a:ext cx="468632" cy="2174240"/>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a:extLst>
              <a:ext uri="{FF2B5EF4-FFF2-40B4-BE49-F238E27FC236}">
                <a16:creationId xmlns:a16="http://schemas.microsoft.com/office/drawing/2014/main" id="{B0237CE3-E238-4217-9E82-CBBA29443F10}"/>
              </a:ext>
            </a:extLst>
          </p:cNvPr>
          <p:cNvSpPr txBox="1"/>
          <p:nvPr/>
        </p:nvSpPr>
        <p:spPr>
          <a:xfrm>
            <a:off x="7331707" y="5095726"/>
            <a:ext cx="3375661" cy="646331"/>
          </a:xfrm>
          <a:prstGeom prst="rect">
            <a:avLst/>
          </a:prstGeom>
          <a:noFill/>
        </p:spPr>
        <p:txBody>
          <a:bodyPr wrap="square" rtlCol="0">
            <a:spAutoFit/>
          </a:bodyPr>
          <a:lstStyle/>
          <a:p>
            <a:r>
              <a:rPr lang="zh-CN" altLang="en-US" dirty="0"/>
              <a:t>与简单基线相比，纯自回归模型可以显著改善预测效果</a:t>
            </a:r>
          </a:p>
        </p:txBody>
      </p:sp>
    </p:spTree>
    <p:extLst>
      <p:ext uri="{BB962C8B-B14F-4D97-AF65-F5344CB8AC3E}">
        <p14:creationId xmlns:p14="http://schemas.microsoft.com/office/powerpoint/2010/main" val="3553547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49843-3BD8-45E3-AA39-F5AA238FD0F7}"/>
              </a:ext>
            </a:extLst>
          </p:cNvPr>
          <p:cNvSpPr>
            <a:spLocks noGrp="1"/>
          </p:cNvSpPr>
          <p:nvPr>
            <p:ph type="title"/>
          </p:nvPr>
        </p:nvSpPr>
        <p:spPr>
          <a:xfrm>
            <a:off x="669924" y="1"/>
            <a:ext cx="11227436" cy="1028699"/>
          </a:xfrm>
        </p:spPr>
        <p:txBody>
          <a:bodyPr/>
          <a:lstStyle/>
          <a:p>
            <a:r>
              <a:rPr lang="en-US" altLang="zh-CN" sz="2800" b="0" dirty="0">
                <a:latin typeface="+mn-lt"/>
                <a:ea typeface="+mn-ea"/>
                <a:sym typeface="+mn-lt"/>
              </a:rPr>
              <a:t>Empirical evaluation——</a:t>
            </a:r>
            <a:r>
              <a:rPr lang="zh-CN" altLang="en-US" sz="2800" b="0" dirty="0">
                <a:latin typeface="+mn-lt"/>
                <a:ea typeface="+mn-ea"/>
                <a:sym typeface="+mn-lt"/>
              </a:rPr>
              <a:t>外在评价（预测）</a:t>
            </a:r>
            <a:r>
              <a:rPr lang="en-US" altLang="zh-CN" sz="2800" b="0" dirty="0">
                <a:latin typeface="+mn-lt"/>
                <a:ea typeface="+mn-ea"/>
                <a:sym typeface="+mn-lt"/>
              </a:rPr>
              <a:t>——</a:t>
            </a:r>
            <a:r>
              <a:rPr lang="zh-CN" altLang="en-US" sz="2800" b="0" dirty="0">
                <a:latin typeface="+mn-lt"/>
                <a:ea typeface="+mn-ea"/>
                <a:sym typeface="+mn-lt"/>
              </a:rPr>
              <a:t>纳入</a:t>
            </a:r>
            <a:r>
              <a:rPr lang="en-US" altLang="zh-CN" sz="2800" b="0" dirty="0">
                <a:latin typeface="+mn-lt"/>
                <a:ea typeface="+mn-ea"/>
                <a:sym typeface="+mn-lt"/>
              </a:rPr>
              <a:t>SMVI</a:t>
            </a:r>
            <a:r>
              <a:rPr lang="zh-CN" altLang="en-US" b="0" dirty="0">
                <a:latin typeface="+mn-lt"/>
                <a:ea typeface="+mn-ea"/>
                <a:sym typeface="+mn-lt"/>
              </a:rPr>
              <a:t>指数的模型</a:t>
            </a:r>
            <a:endParaRPr lang="zh-CN" altLang="en-US" dirty="0"/>
          </a:p>
        </p:txBody>
      </p:sp>
      <p:sp>
        <p:nvSpPr>
          <p:cNvPr id="3" name="页脚占位符 2">
            <a:extLst>
              <a:ext uri="{FF2B5EF4-FFF2-40B4-BE49-F238E27FC236}">
                <a16:creationId xmlns:a16="http://schemas.microsoft.com/office/drawing/2014/main" id="{F32434EE-1A74-4397-8A1B-CA94735C9F9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2B2D050-7BA4-456B-8E94-F5DB191F0994}"/>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6" name="文本框 5">
            <a:extLst>
              <a:ext uri="{FF2B5EF4-FFF2-40B4-BE49-F238E27FC236}">
                <a16:creationId xmlns:a16="http://schemas.microsoft.com/office/drawing/2014/main" id="{E226A0EA-6391-41D6-8B16-727DBFE8BC32}"/>
              </a:ext>
            </a:extLst>
          </p:cNvPr>
          <p:cNvSpPr txBox="1"/>
          <p:nvPr/>
        </p:nvSpPr>
        <p:spPr>
          <a:xfrm>
            <a:off x="687863" y="1435854"/>
            <a:ext cx="9377680" cy="369332"/>
          </a:xfrm>
          <a:prstGeom prst="rect">
            <a:avLst/>
          </a:prstGeom>
          <a:noFill/>
        </p:spPr>
        <p:txBody>
          <a:bodyPr wrap="square">
            <a:spAutoFit/>
          </a:bodyPr>
          <a:lstStyle/>
          <a:p>
            <a:r>
              <a:rPr lang="zh-CN" altLang="en-US" dirty="0"/>
              <a:t>自回归变量用</a:t>
            </a:r>
            <a:r>
              <a:rPr lang="en-US" altLang="zh-CN" dirty="0"/>
              <a:t>SMVI</a:t>
            </a:r>
            <a:r>
              <a:rPr lang="zh-CN" altLang="en-US" dirty="0"/>
              <a:t>指数增强，训练并评估</a:t>
            </a:r>
            <a:r>
              <a:rPr lang="en-US" altLang="zh-CN" dirty="0"/>
              <a:t>AdaBoost</a:t>
            </a:r>
            <a:r>
              <a:rPr lang="zh-CN" altLang="en-US" dirty="0"/>
              <a:t>、梯度提升、</a:t>
            </a:r>
            <a:r>
              <a:rPr lang="en-US" altLang="zh-CN" dirty="0"/>
              <a:t>LSTM</a:t>
            </a:r>
            <a:r>
              <a:rPr lang="zh-CN" altLang="en-US" dirty="0"/>
              <a:t>模型</a:t>
            </a:r>
          </a:p>
        </p:txBody>
      </p:sp>
      <p:pic>
        <p:nvPicPr>
          <p:cNvPr id="8" name="图片 7">
            <a:extLst>
              <a:ext uri="{FF2B5EF4-FFF2-40B4-BE49-F238E27FC236}">
                <a16:creationId xmlns:a16="http://schemas.microsoft.com/office/drawing/2014/main" id="{5214CC1A-0DED-4ECF-8DCC-EC59DD7B08A3}"/>
              </a:ext>
            </a:extLst>
          </p:cNvPr>
          <p:cNvPicPr>
            <a:picLocks noChangeAspect="1"/>
          </p:cNvPicPr>
          <p:nvPr/>
        </p:nvPicPr>
        <p:blipFill>
          <a:blip r:embed="rId2"/>
          <a:stretch>
            <a:fillRect/>
          </a:stretch>
        </p:blipFill>
        <p:spPr>
          <a:xfrm>
            <a:off x="1257140" y="2132012"/>
            <a:ext cx="8239125" cy="3228975"/>
          </a:xfrm>
          <a:prstGeom prst="rect">
            <a:avLst/>
          </a:prstGeom>
        </p:spPr>
      </p:pic>
    </p:spTree>
    <p:extLst>
      <p:ext uri="{BB962C8B-B14F-4D97-AF65-F5344CB8AC3E}">
        <p14:creationId xmlns:p14="http://schemas.microsoft.com/office/powerpoint/2010/main" val="154725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949843-3BD8-45E3-AA39-F5AA238FD0F7}"/>
              </a:ext>
            </a:extLst>
          </p:cNvPr>
          <p:cNvSpPr>
            <a:spLocks noGrp="1"/>
          </p:cNvSpPr>
          <p:nvPr>
            <p:ph type="title"/>
          </p:nvPr>
        </p:nvSpPr>
        <p:spPr>
          <a:xfrm>
            <a:off x="669924" y="1"/>
            <a:ext cx="11227436" cy="1028699"/>
          </a:xfrm>
        </p:spPr>
        <p:txBody>
          <a:bodyPr/>
          <a:lstStyle/>
          <a:p>
            <a:r>
              <a:rPr lang="en-US" altLang="zh-CN" sz="2800" b="0" dirty="0">
                <a:latin typeface="+mn-lt"/>
                <a:ea typeface="+mn-ea"/>
                <a:sym typeface="+mn-lt"/>
              </a:rPr>
              <a:t>Empirical evaluation——</a:t>
            </a:r>
            <a:r>
              <a:rPr lang="zh-CN" altLang="en-US" sz="2800" b="0" dirty="0">
                <a:latin typeface="+mn-lt"/>
                <a:ea typeface="+mn-ea"/>
                <a:sym typeface="+mn-lt"/>
              </a:rPr>
              <a:t>外在评价（预测）</a:t>
            </a:r>
            <a:r>
              <a:rPr lang="en-US" altLang="zh-CN" sz="2800" b="0" dirty="0">
                <a:latin typeface="+mn-lt"/>
                <a:ea typeface="+mn-ea"/>
                <a:sym typeface="+mn-lt"/>
              </a:rPr>
              <a:t>——</a:t>
            </a:r>
            <a:r>
              <a:rPr lang="zh-CN" altLang="en-US" sz="2800" b="0" dirty="0">
                <a:latin typeface="+mn-lt"/>
                <a:ea typeface="+mn-ea"/>
                <a:sym typeface="+mn-lt"/>
              </a:rPr>
              <a:t>纳入</a:t>
            </a:r>
            <a:r>
              <a:rPr lang="en-US" altLang="zh-CN" sz="2800" b="0" dirty="0">
                <a:latin typeface="+mn-lt"/>
                <a:ea typeface="+mn-ea"/>
                <a:sym typeface="+mn-lt"/>
              </a:rPr>
              <a:t>SMVI</a:t>
            </a:r>
            <a:r>
              <a:rPr lang="zh-CN" altLang="en-US" b="0" dirty="0">
                <a:latin typeface="+mn-lt"/>
                <a:ea typeface="+mn-ea"/>
                <a:sym typeface="+mn-lt"/>
              </a:rPr>
              <a:t>指数的模型</a:t>
            </a:r>
            <a:endParaRPr lang="zh-CN" altLang="en-US" dirty="0"/>
          </a:p>
        </p:txBody>
      </p:sp>
      <p:sp>
        <p:nvSpPr>
          <p:cNvPr id="3" name="页脚占位符 2">
            <a:extLst>
              <a:ext uri="{FF2B5EF4-FFF2-40B4-BE49-F238E27FC236}">
                <a16:creationId xmlns:a16="http://schemas.microsoft.com/office/drawing/2014/main" id="{F32434EE-1A74-4397-8A1B-CA94735C9F9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2B2D050-7BA4-456B-8E94-F5DB191F0994}"/>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9" name="文本框 8">
            <a:extLst>
              <a:ext uri="{FF2B5EF4-FFF2-40B4-BE49-F238E27FC236}">
                <a16:creationId xmlns:a16="http://schemas.microsoft.com/office/drawing/2014/main" id="{EF8245B4-92F0-4CAB-B39F-AC27894C1071}"/>
              </a:ext>
            </a:extLst>
          </p:cNvPr>
          <p:cNvSpPr txBox="1"/>
          <p:nvPr/>
        </p:nvSpPr>
        <p:spPr>
          <a:xfrm>
            <a:off x="782320" y="1351280"/>
            <a:ext cx="11227436" cy="1754326"/>
          </a:xfrm>
          <a:prstGeom prst="rect">
            <a:avLst/>
          </a:prstGeom>
          <a:noFill/>
        </p:spPr>
        <p:txBody>
          <a:bodyPr wrap="square">
            <a:spAutoFit/>
          </a:bodyPr>
          <a:lstStyle/>
          <a:p>
            <a:r>
              <a:rPr lang="zh-CN" altLang="en-US" dirty="0"/>
              <a:t>使用不同的随机种子数作为学习算法的初始值，建立和评估30个具有相同超参数组合的模型来计算置信区间。</a:t>
            </a:r>
            <a:endParaRPr lang="en-US" altLang="zh-CN" dirty="0"/>
          </a:p>
          <a:p>
            <a:r>
              <a:rPr lang="zh-CN" altLang="en-US" dirty="0"/>
              <a:t>表7报告了RMSE和MAE的差异，以及它们的显著性</a:t>
            </a:r>
            <a:endParaRPr lang="en-US" altLang="zh-CN" dirty="0"/>
          </a:p>
          <a:p>
            <a:r>
              <a:rPr lang="zh-CN" altLang="en-US" dirty="0"/>
              <a:t>用30个模型的均值的独立样本t检验进行了检验。</a:t>
            </a:r>
            <a:endParaRPr lang="en-US" altLang="zh-CN" dirty="0"/>
          </a:p>
          <a:p>
            <a:r>
              <a:rPr lang="zh-CN" altLang="en-US" dirty="0"/>
              <a:t>预测测试集值之间差异的显著性使用Diebold-Mariano检验进行评估，该检验检验了两种方法预测精度相等的零假设。</a:t>
            </a:r>
            <a:endParaRPr lang="en-US" altLang="zh-CN" dirty="0"/>
          </a:p>
          <a:p>
            <a:r>
              <a:rPr lang="zh-CN" altLang="en-US" dirty="0"/>
              <a:t>梯度增强模型的显著结果表明，投票意向可以捕捉民意调查中的短期波动。</a:t>
            </a:r>
          </a:p>
        </p:txBody>
      </p:sp>
      <p:pic>
        <p:nvPicPr>
          <p:cNvPr id="10" name="图片 9">
            <a:extLst>
              <a:ext uri="{FF2B5EF4-FFF2-40B4-BE49-F238E27FC236}">
                <a16:creationId xmlns:a16="http://schemas.microsoft.com/office/drawing/2014/main" id="{7745A841-283D-4822-9E48-6F242F60EE39}"/>
              </a:ext>
            </a:extLst>
          </p:cNvPr>
          <p:cNvPicPr>
            <a:picLocks noChangeAspect="1"/>
          </p:cNvPicPr>
          <p:nvPr/>
        </p:nvPicPr>
        <p:blipFill>
          <a:blip r:embed="rId2"/>
          <a:stretch>
            <a:fillRect/>
          </a:stretch>
        </p:blipFill>
        <p:spPr>
          <a:xfrm>
            <a:off x="1125537" y="3929775"/>
            <a:ext cx="7583049" cy="1576945"/>
          </a:xfrm>
          <a:prstGeom prst="rect">
            <a:avLst/>
          </a:prstGeom>
        </p:spPr>
      </p:pic>
    </p:spTree>
    <p:extLst>
      <p:ext uri="{BB962C8B-B14F-4D97-AF65-F5344CB8AC3E}">
        <p14:creationId xmlns:p14="http://schemas.microsoft.com/office/powerpoint/2010/main" val="1689492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30752151-49E3-4578-8A8F-4D6980605983}"/>
              </a:ext>
            </a:extLst>
          </p:cNvPr>
          <p:cNvSpPr txBox="1"/>
          <p:nvPr/>
        </p:nvSpPr>
        <p:spPr>
          <a:xfrm>
            <a:off x="886994" y="1224916"/>
            <a:ext cx="10207726" cy="222432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dirty="0"/>
              <a:t>投票意向指数与投票参与者表达的投票意向存在长期的关系</a:t>
            </a:r>
            <a:endParaRPr lang="en-US" altLang="zh-CN" dirty="0"/>
          </a:p>
          <a:p>
            <a:pPr marL="285750" indent="-285750">
              <a:lnSpc>
                <a:spcPct val="200000"/>
              </a:lnSpc>
              <a:buFont typeface="Arial" panose="020B0604020202020204" pitchFamily="34" charset="0"/>
              <a:buChar char="•"/>
            </a:pPr>
            <a:r>
              <a:rPr lang="zh-CN" altLang="en-US" dirty="0"/>
              <a:t>纳入SMVI指数在统计学上显著提高了梯度增强模型的预测精度</a:t>
            </a:r>
            <a:endParaRPr lang="en-US" altLang="zh-CN" dirty="0"/>
          </a:p>
          <a:p>
            <a:pPr marL="285750" indent="-285750">
              <a:lnSpc>
                <a:spcPct val="200000"/>
              </a:lnSpc>
              <a:buFont typeface="Arial" panose="020B0604020202020204" pitchFamily="34" charset="0"/>
              <a:buChar char="•"/>
            </a:pPr>
            <a:r>
              <a:rPr lang="zh-CN" altLang="en-US" dirty="0"/>
              <a:t>社交媒体上的投票意向包含了候选人在公众中受欢迎程度的信息。这些资料是对前几天登记的民意测验答复所载资料的补充。</a:t>
            </a:r>
          </a:p>
        </p:txBody>
      </p:sp>
      <p:sp>
        <p:nvSpPr>
          <p:cNvPr id="2" name="标题 1">
            <a:extLst>
              <a:ext uri="{FF2B5EF4-FFF2-40B4-BE49-F238E27FC236}">
                <a16:creationId xmlns:a16="http://schemas.microsoft.com/office/drawing/2014/main" id="{C6949843-3BD8-45E3-AA39-F5AA238FD0F7}"/>
              </a:ext>
            </a:extLst>
          </p:cNvPr>
          <p:cNvSpPr>
            <a:spLocks noGrp="1"/>
          </p:cNvSpPr>
          <p:nvPr>
            <p:ph type="title"/>
          </p:nvPr>
        </p:nvSpPr>
        <p:spPr>
          <a:xfrm>
            <a:off x="669924" y="1"/>
            <a:ext cx="11227436" cy="1028699"/>
          </a:xfrm>
        </p:spPr>
        <p:txBody>
          <a:bodyPr/>
          <a:lstStyle/>
          <a:p>
            <a:r>
              <a:rPr lang="en-US" altLang="zh-CN" sz="2800" b="0" dirty="0">
                <a:latin typeface="+mn-lt"/>
                <a:ea typeface="+mn-ea"/>
                <a:sym typeface="+mn-lt"/>
              </a:rPr>
              <a:t>Empirical evaluation——</a:t>
            </a:r>
            <a:r>
              <a:rPr lang="zh-CN" altLang="en-US" sz="2800" b="0" dirty="0">
                <a:latin typeface="+mn-lt"/>
                <a:ea typeface="+mn-ea"/>
                <a:sym typeface="+mn-lt"/>
              </a:rPr>
              <a:t>外在评价（预测）</a:t>
            </a:r>
            <a:r>
              <a:rPr lang="en-US" altLang="zh-CN" sz="2800" b="0" dirty="0">
                <a:latin typeface="+mn-lt"/>
                <a:ea typeface="+mn-ea"/>
                <a:sym typeface="+mn-lt"/>
              </a:rPr>
              <a:t>——</a:t>
            </a:r>
            <a:r>
              <a:rPr lang="zh-CN" altLang="en-US" sz="2800" b="0" dirty="0">
                <a:latin typeface="+mn-lt"/>
                <a:ea typeface="+mn-ea"/>
                <a:sym typeface="+mn-lt"/>
              </a:rPr>
              <a:t>纳入</a:t>
            </a:r>
            <a:r>
              <a:rPr lang="en-US" altLang="zh-CN" sz="2800" b="0" dirty="0">
                <a:latin typeface="+mn-lt"/>
                <a:ea typeface="+mn-ea"/>
                <a:sym typeface="+mn-lt"/>
              </a:rPr>
              <a:t>SMVI</a:t>
            </a:r>
            <a:r>
              <a:rPr lang="zh-CN" altLang="en-US" b="0" dirty="0">
                <a:latin typeface="+mn-lt"/>
                <a:ea typeface="+mn-ea"/>
                <a:sym typeface="+mn-lt"/>
              </a:rPr>
              <a:t>指数的模型</a:t>
            </a:r>
            <a:endParaRPr lang="zh-CN" altLang="en-US" dirty="0"/>
          </a:p>
        </p:txBody>
      </p:sp>
      <p:sp>
        <p:nvSpPr>
          <p:cNvPr id="3" name="页脚占位符 2">
            <a:extLst>
              <a:ext uri="{FF2B5EF4-FFF2-40B4-BE49-F238E27FC236}">
                <a16:creationId xmlns:a16="http://schemas.microsoft.com/office/drawing/2014/main" id="{F32434EE-1A74-4397-8A1B-CA94735C9F9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2B2D050-7BA4-456B-8E94-F5DB191F0994}"/>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pic>
        <p:nvPicPr>
          <p:cNvPr id="6" name="图片 5">
            <a:extLst>
              <a:ext uri="{FF2B5EF4-FFF2-40B4-BE49-F238E27FC236}">
                <a16:creationId xmlns:a16="http://schemas.microsoft.com/office/drawing/2014/main" id="{433A5AF4-B847-4B69-852C-6938C7B89605}"/>
              </a:ext>
            </a:extLst>
          </p:cNvPr>
          <p:cNvPicPr>
            <a:picLocks noChangeAspect="1"/>
          </p:cNvPicPr>
          <p:nvPr/>
        </p:nvPicPr>
        <p:blipFill>
          <a:blip r:embed="rId2"/>
          <a:stretch>
            <a:fillRect/>
          </a:stretch>
        </p:blipFill>
        <p:spPr>
          <a:xfrm>
            <a:off x="0" y="136519"/>
            <a:ext cx="7800975" cy="6696075"/>
          </a:xfrm>
          <a:prstGeom prst="rect">
            <a:avLst/>
          </a:prstGeom>
        </p:spPr>
      </p:pic>
      <p:pic>
        <p:nvPicPr>
          <p:cNvPr id="8" name="图片 7">
            <a:extLst>
              <a:ext uri="{FF2B5EF4-FFF2-40B4-BE49-F238E27FC236}">
                <a16:creationId xmlns:a16="http://schemas.microsoft.com/office/drawing/2014/main" id="{550837DF-DE7A-478A-AF9D-8491F849164B}"/>
              </a:ext>
            </a:extLst>
          </p:cNvPr>
          <p:cNvPicPr>
            <a:picLocks noChangeAspect="1"/>
          </p:cNvPicPr>
          <p:nvPr/>
        </p:nvPicPr>
        <p:blipFill>
          <a:blip r:embed="rId3"/>
          <a:stretch>
            <a:fillRect/>
          </a:stretch>
        </p:blipFill>
        <p:spPr>
          <a:xfrm>
            <a:off x="2740024" y="55556"/>
            <a:ext cx="7521376" cy="6858000"/>
          </a:xfrm>
          <a:prstGeom prst="rect">
            <a:avLst/>
          </a:prstGeom>
        </p:spPr>
      </p:pic>
      <p:pic>
        <p:nvPicPr>
          <p:cNvPr id="12" name="图片 11">
            <a:extLst>
              <a:ext uri="{FF2B5EF4-FFF2-40B4-BE49-F238E27FC236}">
                <a16:creationId xmlns:a16="http://schemas.microsoft.com/office/drawing/2014/main" id="{8174B3A0-FBA1-406D-9E8F-B1F8ABD47FFA}"/>
              </a:ext>
            </a:extLst>
          </p:cNvPr>
          <p:cNvPicPr>
            <a:picLocks noChangeAspect="1"/>
          </p:cNvPicPr>
          <p:nvPr/>
        </p:nvPicPr>
        <p:blipFill>
          <a:blip r:embed="rId4"/>
          <a:stretch>
            <a:fillRect/>
          </a:stretch>
        </p:blipFill>
        <p:spPr>
          <a:xfrm>
            <a:off x="4351120" y="4762"/>
            <a:ext cx="7962900" cy="6848475"/>
          </a:xfrm>
          <a:prstGeom prst="rect">
            <a:avLst/>
          </a:prstGeom>
        </p:spPr>
      </p:pic>
    </p:spTree>
    <p:extLst>
      <p:ext uri="{BB962C8B-B14F-4D97-AF65-F5344CB8AC3E}">
        <p14:creationId xmlns:p14="http://schemas.microsoft.com/office/powerpoint/2010/main" val="5764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a:xfrm>
            <a:off x="669925" y="2803558"/>
            <a:ext cx="10850564" cy="501162"/>
          </a:xfrm>
        </p:spPr>
        <p:txBody>
          <a:bodyPr>
            <a:normAutofit fontScale="90000"/>
          </a:bodyPr>
          <a:lstStyle/>
          <a:p>
            <a:pPr>
              <a:lnSpc>
                <a:spcPct val="250000"/>
              </a:lnSpc>
            </a:pPr>
            <a:r>
              <a:rPr lang="en-US" altLang="zh-CN" sz="2800" b="0" dirty="0">
                <a:latin typeface="+mn-lt"/>
                <a:ea typeface="+mn-ea"/>
                <a:sym typeface="+mn-lt"/>
              </a:rPr>
              <a:t>Implications for governance</a:t>
            </a:r>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a:ea typeface="微软雅黑"/>
                <a:cs typeface="+mn-cs"/>
              </a:rPr>
              <a:t>www.islide.cc</a:t>
            </a:r>
            <a:endParaRPr kumimoji="0" lang="zh-CN" altLang="en-US" sz="10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000" b="0" i="0" u="none" strike="noStrike" kern="1200" cap="none" spc="0" normalizeH="0" baseline="0" noProof="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960117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77C69F-65F6-4C6F-8AC8-C576B5E3A19D}"/>
              </a:ext>
            </a:extLst>
          </p:cNvPr>
          <p:cNvSpPr>
            <a:spLocks noGrp="1"/>
          </p:cNvSpPr>
          <p:nvPr>
            <p:ph type="title"/>
          </p:nvPr>
        </p:nvSpPr>
        <p:spPr/>
        <p:txBody>
          <a:bodyPr/>
          <a:lstStyle/>
          <a:p>
            <a:r>
              <a:rPr lang="en-US" altLang="zh-CN" sz="2800" b="0" dirty="0">
                <a:latin typeface="+mn-lt"/>
                <a:ea typeface="+mn-ea"/>
                <a:sym typeface="+mn-lt"/>
              </a:rPr>
              <a:t>Implications for governance——</a:t>
            </a:r>
            <a:r>
              <a:rPr lang="zh-CN" altLang="en-US" sz="2800" b="0" dirty="0">
                <a:latin typeface="+mn-lt"/>
                <a:ea typeface="+mn-ea"/>
                <a:sym typeface="+mn-lt"/>
              </a:rPr>
              <a:t>应用意义</a:t>
            </a:r>
            <a:endParaRPr lang="zh-CN" altLang="en-US" dirty="0"/>
          </a:p>
        </p:txBody>
      </p:sp>
      <p:sp>
        <p:nvSpPr>
          <p:cNvPr id="3" name="页脚占位符 2">
            <a:extLst>
              <a:ext uri="{FF2B5EF4-FFF2-40B4-BE49-F238E27FC236}">
                <a16:creationId xmlns:a16="http://schemas.microsoft.com/office/drawing/2014/main" id="{A10FD998-8949-4C9F-9FF8-2EFE2188DF3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AFC84AE-EF9D-4258-9015-F5D215790B50}"/>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6" name="文本框 5">
            <a:extLst>
              <a:ext uri="{FF2B5EF4-FFF2-40B4-BE49-F238E27FC236}">
                <a16:creationId xmlns:a16="http://schemas.microsoft.com/office/drawing/2014/main" id="{4C55C425-0843-47FF-8101-4F4639BAD976}"/>
              </a:ext>
            </a:extLst>
          </p:cNvPr>
          <p:cNvSpPr txBox="1"/>
          <p:nvPr/>
        </p:nvSpPr>
        <p:spPr>
          <a:xfrm>
            <a:off x="653732" y="1297914"/>
            <a:ext cx="10850562" cy="4801314"/>
          </a:xfrm>
          <a:prstGeom prst="rect">
            <a:avLst/>
          </a:prstGeom>
          <a:noFill/>
        </p:spPr>
        <p:txBody>
          <a:bodyPr wrap="square">
            <a:spAutoFit/>
          </a:bodyPr>
          <a:lstStyle/>
          <a:p>
            <a:pPr marL="285750" indent="-285750">
              <a:buFont typeface="Arial" panose="020B0604020202020204" pitchFamily="34" charset="0"/>
              <a:buChar char="•"/>
            </a:pPr>
            <a:r>
              <a:rPr lang="zh-CN" altLang="en-US" dirty="0"/>
              <a:t>在社交媒体上表达的意图可能会使政治民意调查的预测更加准确和及时</a:t>
            </a:r>
            <a:endParaRPr lang="en-US" altLang="zh-CN" dirty="0"/>
          </a:p>
          <a:p>
            <a:pPr marL="285750" indent="-285750">
              <a:buFont typeface="Arial" panose="020B0604020202020204" pitchFamily="34" charset="0"/>
              <a:buChar char="•"/>
            </a:pPr>
            <a:r>
              <a:rPr lang="zh-CN" altLang="en-US" dirty="0"/>
              <a:t>与当前运行的轮询方法相比，该方法潜在地提供了许多重要的实际优点：</a:t>
            </a:r>
            <a:endParaRPr lang="en-US" altLang="zh-CN" dirty="0"/>
          </a:p>
          <a:p>
            <a:pPr lvl="1"/>
            <a:r>
              <a:rPr lang="en-US" altLang="zh-CN" dirty="0"/>
              <a:t>1</a:t>
            </a:r>
            <a:r>
              <a:rPr lang="zh-CN" altLang="en-US" dirty="0"/>
              <a:t>、随着社会媒体的普及，我们提出的方法可以收集大量的投票意向样本，从中可以估计民意，</a:t>
            </a:r>
            <a:r>
              <a:rPr lang="zh-CN" altLang="en-US" dirty="0">
                <a:solidFill>
                  <a:srgbClr val="FF0000"/>
                </a:solidFill>
              </a:rPr>
              <a:t>弥补传统民意调查回复率的下降</a:t>
            </a:r>
            <a:r>
              <a:rPr lang="zh-CN" altLang="en-US" dirty="0"/>
              <a:t>。</a:t>
            </a:r>
            <a:endParaRPr lang="en-US" altLang="zh-CN" dirty="0"/>
          </a:p>
          <a:p>
            <a:pPr lvl="1"/>
            <a:r>
              <a:rPr lang="en-US" altLang="zh-CN" dirty="0"/>
              <a:t>2</a:t>
            </a:r>
            <a:r>
              <a:rPr lang="zh-CN" altLang="en-US" dirty="0"/>
              <a:t>、由于数据收集的自动性质，现在能够以高得多的频率和大得多的地理范围测量民意。通过这种方式，我们能够</a:t>
            </a:r>
            <a:r>
              <a:rPr lang="zh-CN" altLang="en-US" dirty="0">
                <a:solidFill>
                  <a:srgbClr val="FF0000"/>
                </a:solidFill>
              </a:rPr>
              <a:t>缓解传统民意调查中存在的样本不具代表性的问题</a:t>
            </a:r>
            <a:r>
              <a:rPr lang="zh-CN" altLang="en-US" dirty="0"/>
              <a:t>。</a:t>
            </a:r>
            <a:endParaRPr lang="en-US" altLang="zh-CN" dirty="0"/>
          </a:p>
          <a:p>
            <a:pPr lvl="1"/>
            <a:r>
              <a:rPr lang="en-US" altLang="zh-CN" dirty="0"/>
              <a:t>3</a:t>
            </a:r>
            <a:r>
              <a:rPr lang="zh-CN" altLang="en-US" dirty="0"/>
              <a:t>、社交媒体上投票意向的表达是主动的，因此</a:t>
            </a:r>
            <a:r>
              <a:rPr lang="zh-CN" altLang="en-US" dirty="0">
                <a:solidFill>
                  <a:srgbClr val="FF0000"/>
                </a:solidFill>
              </a:rPr>
              <a:t>不太可能受到社会可取性偏见的影响</a:t>
            </a:r>
            <a:r>
              <a:rPr lang="zh-CN" altLang="en-US" dirty="0"/>
              <a:t>。虽然社交媒体上的投票意向可能会受到</a:t>
            </a:r>
            <a:r>
              <a:rPr lang="zh-CN" altLang="en-US" dirty="0">
                <a:solidFill>
                  <a:srgbClr val="FF0000"/>
                </a:solidFill>
              </a:rPr>
              <a:t>自我选择和蓄意操纵</a:t>
            </a:r>
            <a:r>
              <a:rPr lang="zh-CN" altLang="en-US" dirty="0"/>
              <a:t>的影响，但最近的研究一直在研究抵消这些影响的方法。在本文中，我们使用了一系列的过滤技术来最小化这些影响，未来的工作将能够进一步开发这些方法。</a:t>
            </a:r>
            <a:endParaRPr lang="en-US" altLang="zh-CN" dirty="0"/>
          </a:p>
          <a:p>
            <a:pPr marL="285750" indent="-285750">
              <a:buFont typeface="Arial" panose="020B0604020202020204" pitchFamily="34" charset="0"/>
              <a:buChar char="•"/>
            </a:pPr>
            <a:r>
              <a:rPr lang="zh-CN" altLang="en-US" dirty="0"/>
              <a:t>本研究的应用</a:t>
            </a:r>
            <a:r>
              <a:rPr lang="zh-CN" altLang="en-US" dirty="0">
                <a:solidFill>
                  <a:srgbClr val="FF0000"/>
                </a:solidFill>
              </a:rPr>
              <a:t>并不局限于预测民意调查，也可以应用于公共部门</a:t>
            </a:r>
            <a:r>
              <a:rPr lang="zh-CN" altLang="en-US" dirty="0"/>
              <a:t>，可以帮助改善政府的决策，并从许多方面制定政策。特别是：</a:t>
            </a:r>
            <a:endParaRPr lang="en-US" altLang="zh-CN" dirty="0"/>
          </a:p>
          <a:p>
            <a:pPr lvl="1"/>
            <a:r>
              <a:rPr lang="en-US" altLang="zh-CN" dirty="0"/>
              <a:t>1</a:t>
            </a:r>
            <a:r>
              <a:rPr lang="zh-CN" altLang="en-US" dirty="0"/>
              <a:t>、正在进行的冠状病毒大流行表明，基于推特数据的人类系统预测可能仍然非常热门。利用本文提出的方法，可以从社交媒体数据中提取大流行期间社会距离的意图，为应急服务和第一反应者提供关键信息，并帮助制定地方和联邦政府相应的应对措施。</a:t>
            </a:r>
            <a:endParaRPr lang="en-US" altLang="zh-CN" dirty="0"/>
          </a:p>
          <a:p>
            <a:pPr lvl="1"/>
            <a:r>
              <a:rPr lang="en-US" altLang="zh-CN" dirty="0"/>
              <a:t>2</a:t>
            </a:r>
            <a:r>
              <a:rPr lang="zh-CN" altLang="en-US" dirty="0"/>
              <a:t>、公众转向电动汽车、使用公共交通或使用太阳能电池板的意图，可能会从社交媒体中提取出来，被用来游说支持</a:t>
            </a:r>
            <a:r>
              <a:rPr lang="en-US" altLang="zh-CN" dirty="0"/>
              <a:t>/</a:t>
            </a:r>
            <a:r>
              <a:rPr lang="zh-CN" altLang="en-US" dirty="0"/>
              <a:t>反对绿色能源和气候变化政策。</a:t>
            </a:r>
            <a:endParaRPr lang="en-US" altLang="zh-CN" dirty="0"/>
          </a:p>
          <a:p>
            <a:pPr lvl="1"/>
            <a:endParaRPr lang="zh-CN" altLang="en-US" dirty="0"/>
          </a:p>
        </p:txBody>
      </p:sp>
    </p:spTree>
    <p:extLst>
      <p:ext uri="{BB962C8B-B14F-4D97-AF65-F5344CB8AC3E}">
        <p14:creationId xmlns:p14="http://schemas.microsoft.com/office/powerpoint/2010/main" val="2997464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AD68E-C347-4F37-AE74-08F9F65CD767}"/>
              </a:ext>
            </a:extLst>
          </p:cNvPr>
          <p:cNvSpPr>
            <a:spLocks noGrp="1"/>
          </p:cNvSpPr>
          <p:nvPr>
            <p:ph type="title"/>
          </p:nvPr>
        </p:nvSpPr>
        <p:spPr/>
        <p:txBody>
          <a:bodyPr/>
          <a:lstStyle/>
          <a:p>
            <a:r>
              <a:rPr lang="zh-CN" altLang="en-US" dirty="0"/>
              <a:t>摘要</a:t>
            </a:r>
          </a:p>
        </p:txBody>
      </p:sp>
      <p:sp>
        <p:nvSpPr>
          <p:cNvPr id="4" name="页脚占位符 3">
            <a:extLst>
              <a:ext uri="{FF2B5EF4-FFF2-40B4-BE49-F238E27FC236}">
                <a16:creationId xmlns:a16="http://schemas.microsoft.com/office/drawing/2014/main" id="{F41AABED-6D66-4628-889B-FC3DF3F4D0CC}"/>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281F56E-CEAC-4F01-ADFD-8CE8730D3D0E}"/>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6" name="文本框 5">
            <a:extLst>
              <a:ext uri="{FF2B5EF4-FFF2-40B4-BE49-F238E27FC236}">
                <a16:creationId xmlns:a16="http://schemas.microsoft.com/office/drawing/2014/main" id="{0CF9D859-A740-4831-B966-1DAA5783CB1A}"/>
              </a:ext>
            </a:extLst>
          </p:cNvPr>
          <p:cNvSpPr txBox="1"/>
          <p:nvPr/>
        </p:nvSpPr>
        <p:spPr>
          <a:xfrm>
            <a:off x="813816" y="1609345"/>
            <a:ext cx="10497312" cy="369332"/>
          </a:xfrm>
          <a:prstGeom prst="rect">
            <a:avLst/>
          </a:prstGeom>
          <a:noFill/>
        </p:spPr>
        <p:txBody>
          <a:bodyPr wrap="square" rtlCol="0">
            <a:spAutoFit/>
          </a:bodyPr>
          <a:lstStyle/>
          <a:p>
            <a:r>
              <a:rPr lang="zh-CN" altLang="en-US" dirty="0"/>
              <a:t>近年来，民调的结果与实际结果之间存在巨大差异，需要新方法来衡量公众对政党的支持程度</a:t>
            </a:r>
          </a:p>
        </p:txBody>
      </p:sp>
      <p:sp>
        <p:nvSpPr>
          <p:cNvPr id="7" name="文本框 6">
            <a:extLst>
              <a:ext uri="{FF2B5EF4-FFF2-40B4-BE49-F238E27FC236}">
                <a16:creationId xmlns:a16="http://schemas.microsoft.com/office/drawing/2014/main" id="{7F419A27-FC66-41F5-A006-225F6DCE3B85}"/>
              </a:ext>
            </a:extLst>
          </p:cNvPr>
          <p:cNvSpPr txBox="1"/>
          <p:nvPr/>
        </p:nvSpPr>
        <p:spPr>
          <a:xfrm>
            <a:off x="813816" y="2304288"/>
            <a:ext cx="10012680" cy="369332"/>
          </a:xfrm>
          <a:prstGeom prst="rect">
            <a:avLst/>
          </a:prstGeom>
          <a:noFill/>
        </p:spPr>
        <p:txBody>
          <a:bodyPr wrap="square" rtlCol="0">
            <a:spAutoFit/>
          </a:bodyPr>
          <a:lstStyle/>
          <a:p>
            <a:r>
              <a:rPr lang="zh-CN" altLang="en-US" dirty="0"/>
              <a:t>本文提出了一种</a:t>
            </a:r>
            <a:r>
              <a:rPr lang="zh-CN" altLang="en-US" dirty="0">
                <a:solidFill>
                  <a:srgbClr val="FF0000"/>
                </a:solidFill>
              </a:rPr>
              <a:t>基于机器学习的自然语言处理技术</a:t>
            </a:r>
            <a:r>
              <a:rPr lang="zh-CN" altLang="en-US" dirty="0"/>
              <a:t>来衡量候选人在社交媒体上受欢迎程度的方法</a:t>
            </a:r>
          </a:p>
        </p:txBody>
      </p:sp>
      <p:sp>
        <p:nvSpPr>
          <p:cNvPr id="8" name="文本框 7">
            <a:extLst>
              <a:ext uri="{FF2B5EF4-FFF2-40B4-BE49-F238E27FC236}">
                <a16:creationId xmlns:a16="http://schemas.microsoft.com/office/drawing/2014/main" id="{57FFEAA0-8933-41EC-BA15-75061F8A7132}"/>
              </a:ext>
            </a:extLst>
          </p:cNvPr>
          <p:cNvSpPr txBox="1"/>
          <p:nvPr/>
        </p:nvSpPr>
        <p:spPr>
          <a:xfrm>
            <a:off x="7660576" y="2927578"/>
            <a:ext cx="303580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t>基于检测数据中的投票意图</a:t>
            </a:r>
          </a:p>
        </p:txBody>
      </p:sp>
      <p:sp>
        <p:nvSpPr>
          <p:cNvPr id="9" name="文本框 8">
            <a:extLst>
              <a:ext uri="{FF2B5EF4-FFF2-40B4-BE49-F238E27FC236}">
                <a16:creationId xmlns:a16="http://schemas.microsoft.com/office/drawing/2014/main" id="{D0EAEEED-1FE2-4E24-B312-EC36730F39E9}"/>
              </a:ext>
            </a:extLst>
          </p:cNvPr>
          <p:cNvSpPr txBox="1"/>
          <p:nvPr/>
        </p:nvSpPr>
        <p:spPr>
          <a:xfrm>
            <a:off x="1039240" y="4126982"/>
            <a:ext cx="1700784" cy="369332"/>
          </a:xfrm>
          <a:prstGeom prst="rect">
            <a:avLst/>
          </a:prstGeom>
          <a:noFill/>
        </p:spPr>
        <p:txBody>
          <a:bodyPr wrap="square" rtlCol="0">
            <a:spAutoFit/>
          </a:bodyPr>
          <a:lstStyle/>
          <a:p>
            <a:r>
              <a:rPr lang="zh-CN" altLang="en-US" dirty="0"/>
              <a:t>评估方法</a:t>
            </a:r>
          </a:p>
        </p:txBody>
      </p:sp>
      <p:cxnSp>
        <p:nvCxnSpPr>
          <p:cNvPr id="11" name="直接箭头连接符 10">
            <a:extLst>
              <a:ext uri="{FF2B5EF4-FFF2-40B4-BE49-F238E27FC236}">
                <a16:creationId xmlns:a16="http://schemas.microsoft.com/office/drawing/2014/main" id="{8A7EBE43-80F6-4024-AA4B-B8A8B9C35ABF}"/>
              </a:ext>
            </a:extLst>
          </p:cNvPr>
          <p:cNvCxnSpPr/>
          <p:nvPr/>
        </p:nvCxnSpPr>
        <p:spPr>
          <a:xfrm flipH="1">
            <a:off x="9564624" y="2559322"/>
            <a:ext cx="676656" cy="321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左大括号 11">
            <a:extLst>
              <a:ext uri="{FF2B5EF4-FFF2-40B4-BE49-F238E27FC236}">
                <a16:creationId xmlns:a16="http://schemas.microsoft.com/office/drawing/2014/main" id="{A125FB7C-ADC2-4DCF-84B1-C2B0684A5646}"/>
              </a:ext>
            </a:extLst>
          </p:cNvPr>
          <p:cNvSpPr/>
          <p:nvPr/>
        </p:nvSpPr>
        <p:spPr>
          <a:xfrm>
            <a:off x="2432304" y="3418071"/>
            <a:ext cx="307720" cy="178715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E087413-179D-422D-BAE8-A6B9B03F1FC3}"/>
              </a:ext>
            </a:extLst>
          </p:cNvPr>
          <p:cNvSpPr txBox="1"/>
          <p:nvPr/>
        </p:nvSpPr>
        <p:spPr>
          <a:xfrm>
            <a:off x="2917034" y="3307594"/>
            <a:ext cx="5792532" cy="369332"/>
          </a:xfrm>
          <a:prstGeom prst="rect">
            <a:avLst/>
          </a:prstGeom>
          <a:noFill/>
        </p:spPr>
        <p:txBody>
          <a:bodyPr wrap="square" rtlCol="0">
            <a:spAutoFit/>
          </a:bodyPr>
          <a:lstStyle/>
          <a:p>
            <a:r>
              <a:rPr lang="zh-CN" altLang="en-US" dirty="0"/>
              <a:t>内部评价：通过一组手工标注的社交媒体帖子来评估</a:t>
            </a:r>
          </a:p>
        </p:txBody>
      </p:sp>
      <p:sp>
        <p:nvSpPr>
          <p:cNvPr id="14" name="文本框 13">
            <a:extLst>
              <a:ext uri="{FF2B5EF4-FFF2-40B4-BE49-F238E27FC236}">
                <a16:creationId xmlns:a16="http://schemas.microsoft.com/office/drawing/2014/main" id="{36826D98-2C59-43B3-95DA-C26DC099F542}"/>
              </a:ext>
            </a:extLst>
          </p:cNvPr>
          <p:cNvSpPr txBox="1"/>
          <p:nvPr/>
        </p:nvSpPr>
        <p:spPr>
          <a:xfrm>
            <a:off x="2999231" y="4974337"/>
            <a:ext cx="4873753" cy="369333"/>
          </a:xfrm>
          <a:prstGeom prst="rect">
            <a:avLst/>
          </a:prstGeom>
          <a:noFill/>
        </p:spPr>
        <p:txBody>
          <a:bodyPr wrap="square" rtlCol="0">
            <a:spAutoFit/>
          </a:bodyPr>
          <a:lstStyle/>
          <a:p>
            <a:r>
              <a:rPr lang="zh-CN" altLang="en-US" dirty="0"/>
              <a:t>外部评价：分析</a:t>
            </a:r>
            <a:r>
              <a:rPr lang="en-US" altLang="zh-CN" dirty="0"/>
              <a:t>2016</a:t>
            </a:r>
            <a:r>
              <a:rPr lang="zh-CN" altLang="en-US" dirty="0"/>
              <a:t>年美国总统大选的数据</a:t>
            </a:r>
          </a:p>
        </p:txBody>
      </p:sp>
      <p:cxnSp>
        <p:nvCxnSpPr>
          <p:cNvPr id="16" name="直接箭头连接符 15">
            <a:extLst>
              <a:ext uri="{FF2B5EF4-FFF2-40B4-BE49-F238E27FC236}">
                <a16:creationId xmlns:a16="http://schemas.microsoft.com/office/drawing/2014/main" id="{58B2452B-563A-4897-9130-667C82B4C4CF}"/>
              </a:ext>
            </a:extLst>
          </p:cNvPr>
          <p:cNvCxnSpPr/>
          <p:nvPr/>
        </p:nvCxnSpPr>
        <p:spPr>
          <a:xfrm>
            <a:off x="7660576" y="5205225"/>
            <a:ext cx="9500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2106D10-85F4-4D0D-AA31-FB2D4E2AB5EB}"/>
              </a:ext>
            </a:extLst>
          </p:cNvPr>
          <p:cNvSpPr txBox="1"/>
          <p:nvPr/>
        </p:nvSpPr>
        <p:spPr>
          <a:xfrm>
            <a:off x="7737951" y="4764024"/>
            <a:ext cx="788480" cy="369332"/>
          </a:xfrm>
          <a:prstGeom prst="rect">
            <a:avLst/>
          </a:prstGeom>
          <a:noFill/>
        </p:spPr>
        <p:txBody>
          <a:bodyPr wrap="square" rtlCol="0">
            <a:spAutoFit/>
          </a:bodyPr>
          <a:lstStyle/>
          <a:p>
            <a:r>
              <a:rPr lang="zh-CN" altLang="en-US" dirty="0"/>
              <a:t>发现</a:t>
            </a:r>
          </a:p>
        </p:txBody>
      </p:sp>
      <p:sp>
        <p:nvSpPr>
          <p:cNvPr id="19" name="文本框 18">
            <a:extLst>
              <a:ext uri="{FF2B5EF4-FFF2-40B4-BE49-F238E27FC236}">
                <a16:creationId xmlns:a16="http://schemas.microsoft.com/office/drawing/2014/main" id="{A7713578-0629-43B6-B8FA-511B7A1064C4}"/>
              </a:ext>
            </a:extLst>
          </p:cNvPr>
          <p:cNvSpPr txBox="1"/>
          <p:nvPr/>
        </p:nvSpPr>
        <p:spPr>
          <a:xfrm>
            <a:off x="8906256" y="4764025"/>
            <a:ext cx="2798064" cy="923330"/>
          </a:xfrm>
          <a:prstGeom prst="rect">
            <a:avLst/>
          </a:prstGeom>
          <a:noFill/>
        </p:spPr>
        <p:txBody>
          <a:bodyPr wrap="square" rtlCol="0">
            <a:spAutoFit/>
          </a:bodyPr>
          <a:lstStyle/>
          <a:p>
            <a:r>
              <a:rPr lang="zh-CN" altLang="en-US" dirty="0"/>
              <a:t>通过社交媒体测量的投票意向为预测每日民意提供了显著的额外预测价值</a:t>
            </a:r>
          </a:p>
        </p:txBody>
      </p:sp>
      <p:cxnSp>
        <p:nvCxnSpPr>
          <p:cNvPr id="21" name="直接箭头连接符 20">
            <a:extLst>
              <a:ext uri="{FF2B5EF4-FFF2-40B4-BE49-F238E27FC236}">
                <a16:creationId xmlns:a16="http://schemas.microsoft.com/office/drawing/2014/main" id="{15EE2308-DDD3-4F4B-B468-A7BFCE68C715}"/>
              </a:ext>
            </a:extLst>
          </p:cNvPr>
          <p:cNvCxnSpPr/>
          <p:nvPr/>
        </p:nvCxnSpPr>
        <p:spPr>
          <a:xfrm>
            <a:off x="1581912" y="4496314"/>
            <a:ext cx="0" cy="729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7969631-F996-4E7D-AFC1-E9B983B2C3A3}"/>
              </a:ext>
            </a:extLst>
          </p:cNvPr>
          <p:cNvSpPr txBox="1"/>
          <p:nvPr/>
        </p:nvSpPr>
        <p:spPr>
          <a:xfrm>
            <a:off x="487680" y="5470559"/>
            <a:ext cx="7214615" cy="646331"/>
          </a:xfrm>
          <a:prstGeom prst="rect">
            <a:avLst/>
          </a:prstGeom>
          <a:noFill/>
          <a:ln>
            <a:solidFill>
              <a:schemeClr val="tx1"/>
            </a:solidFill>
          </a:ln>
        </p:spPr>
        <p:txBody>
          <a:bodyPr wrap="square" rtlCol="0">
            <a:spAutoFit/>
          </a:bodyPr>
          <a:lstStyle/>
          <a:p>
            <a:r>
              <a:rPr lang="zh-CN" altLang="en-US" dirty="0"/>
              <a:t>证明了所提出的方法可以用于插值民意调查的空间和时间，从而提供可靠的、连续的和细粒度的关于当前政治问题的公众意见信息</a:t>
            </a:r>
          </a:p>
        </p:txBody>
      </p:sp>
    </p:spTree>
    <p:extLst>
      <p:ext uri="{BB962C8B-B14F-4D97-AF65-F5344CB8AC3E}">
        <p14:creationId xmlns:p14="http://schemas.microsoft.com/office/powerpoint/2010/main" val="2020170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C432A-2368-49B6-B761-3E043555001B}"/>
              </a:ext>
            </a:extLst>
          </p:cNvPr>
          <p:cNvSpPr>
            <a:spLocks noGrp="1"/>
          </p:cNvSpPr>
          <p:nvPr>
            <p:ph type="title"/>
          </p:nvPr>
        </p:nvSpPr>
        <p:spPr/>
        <p:txBody>
          <a:bodyPr/>
          <a:lstStyle/>
          <a:p>
            <a:r>
              <a:rPr lang="en-US" altLang="zh-CN" sz="2800" b="0" dirty="0">
                <a:latin typeface="+mn-lt"/>
                <a:ea typeface="+mn-ea"/>
                <a:sym typeface="+mn-lt"/>
              </a:rPr>
              <a:t>Implications for governance</a:t>
            </a:r>
            <a:r>
              <a:rPr lang="en-US" altLang="zh-CN" dirty="0"/>
              <a:t>——</a:t>
            </a:r>
            <a:r>
              <a:rPr lang="zh-CN" altLang="en-US" dirty="0"/>
              <a:t>理论意义</a:t>
            </a:r>
          </a:p>
        </p:txBody>
      </p:sp>
      <p:sp>
        <p:nvSpPr>
          <p:cNvPr id="3" name="页脚占位符 2">
            <a:extLst>
              <a:ext uri="{FF2B5EF4-FFF2-40B4-BE49-F238E27FC236}">
                <a16:creationId xmlns:a16="http://schemas.microsoft.com/office/drawing/2014/main" id="{5661C1E6-3154-4A32-B2C3-61EE2622F009}"/>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5CC08DD-4872-494D-AC9E-A54AE315CE73}"/>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sp>
        <p:nvSpPr>
          <p:cNvPr id="6" name="文本框 5">
            <a:extLst>
              <a:ext uri="{FF2B5EF4-FFF2-40B4-BE49-F238E27FC236}">
                <a16:creationId xmlns:a16="http://schemas.microsoft.com/office/drawing/2014/main" id="{2DC9107E-71D5-4464-8D04-359A7892BCD1}"/>
              </a:ext>
            </a:extLst>
          </p:cNvPr>
          <p:cNvSpPr txBox="1"/>
          <p:nvPr/>
        </p:nvSpPr>
        <p:spPr>
          <a:xfrm>
            <a:off x="669924" y="1376329"/>
            <a:ext cx="10627995" cy="3782446"/>
          </a:xfrm>
          <a:prstGeom prst="rect">
            <a:avLst/>
          </a:prstGeom>
          <a:noFill/>
        </p:spPr>
        <p:txBody>
          <a:bodyPr wrap="square">
            <a:spAutoFit/>
          </a:bodyPr>
          <a:lstStyle/>
          <a:p>
            <a:pPr>
              <a:lnSpc>
                <a:spcPct val="150000"/>
              </a:lnSpc>
            </a:pPr>
            <a:r>
              <a:rPr lang="zh-CN" altLang="en-US" dirty="0"/>
              <a:t>这项研究的理论意义与使用一种新型证据来量化社交媒体上的政治支持有关。</a:t>
            </a:r>
            <a:endParaRPr lang="en-US" altLang="zh-CN" dirty="0"/>
          </a:p>
          <a:p>
            <a:pPr>
              <a:lnSpc>
                <a:spcPct val="150000"/>
              </a:lnSpc>
            </a:pPr>
            <a:r>
              <a:rPr lang="zh-CN" altLang="en-US" dirty="0"/>
              <a:t>之前的研究从社交媒体平台上的文本和用户行为数据中提取了各种各样的信号，以评估一个政党可能在公众中获得的支持。</a:t>
            </a:r>
            <a:endParaRPr lang="en-US" altLang="zh-CN" dirty="0"/>
          </a:p>
          <a:p>
            <a:pPr>
              <a:lnSpc>
                <a:spcPct val="150000"/>
              </a:lnSpc>
            </a:pPr>
            <a:r>
              <a:rPr lang="zh-CN" altLang="en-US" dirty="0"/>
              <a:t>在这篇论文中，我们研究了在社交媒体上投票意图的表达，作为政治支持的可能预测因素。</a:t>
            </a:r>
            <a:endParaRPr lang="en-US" altLang="zh-CN" dirty="0"/>
          </a:p>
          <a:p>
            <a:pPr lvl="1">
              <a:lnSpc>
                <a:spcPct val="150000"/>
              </a:lnSpc>
            </a:pPr>
            <a:r>
              <a:rPr lang="en-US" altLang="zh-CN" dirty="0"/>
              <a:t>1</a:t>
            </a:r>
            <a:r>
              <a:rPr lang="zh-CN" altLang="en-US" dirty="0"/>
              <a:t>、这些表达具有特定的语义，直接与选民的预期活动有关，因此不太可能受到语言歧义的影响，众所周知，这种歧义会损害基于情感或单个单词和短语的分析方法。</a:t>
            </a:r>
            <a:endParaRPr lang="en-US" altLang="zh-CN" dirty="0"/>
          </a:p>
          <a:p>
            <a:pPr lvl="1">
              <a:lnSpc>
                <a:spcPct val="150000"/>
              </a:lnSpc>
            </a:pPr>
            <a:r>
              <a:rPr lang="en-US" altLang="zh-CN" dirty="0"/>
              <a:t>2</a:t>
            </a:r>
            <a:r>
              <a:rPr lang="zh-CN" altLang="en-US" dirty="0"/>
              <a:t>、考虑到投票意图可以通过多种方式表达，这对于自动文本分析来说是一个具有挑战性的问题。</a:t>
            </a:r>
            <a:endParaRPr lang="en-US" altLang="zh-CN" dirty="0"/>
          </a:p>
          <a:p>
            <a:pPr>
              <a:lnSpc>
                <a:spcPct val="150000"/>
              </a:lnSpc>
            </a:pPr>
            <a:r>
              <a:rPr lang="zh-CN" altLang="en-US" dirty="0"/>
              <a:t>我们的研究结果表明，在社交媒体中识别投票意向是可行的，并且准确率非常高，而且投票意向与传统投票中表达的投票意向有显著的关系。</a:t>
            </a:r>
            <a:r>
              <a:rPr lang="zh-CN" altLang="en-US" dirty="0">
                <a:solidFill>
                  <a:srgbClr val="FF0000"/>
                </a:solidFill>
              </a:rPr>
              <a:t>因此，社交媒体上的投票意向可能有助于改进预测模型</a:t>
            </a:r>
            <a:r>
              <a:rPr lang="zh-CN" altLang="en-US" dirty="0"/>
              <a:t>。</a:t>
            </a:r>
          </a:p>
        </p:txBody>
      </p:sp>
    </p:spTree>
    <p:extLst>
      <p:ext uri="{BB962C8B-B14F-4D97-AF65-F5344CB8AC3E}">
        <p14:creationId xmlns:p14="http://schemas.microsoft.com/office/powerpoint/2010/main" val="2583466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a:xfrm>
            <a:off x="669923" y="2785598"/>
            <a:ext cx="10850564" cy="501162"/>
          </a:xfrm>
        </p:spPr>
        <p:txBody>
          <a:bodyPr>
            <a:normAutofit fontScale="90000"/>
          </a:bodyPr>
          <a:lstStyle/>
          <a:p>
            <a:pPr>
              <a:lnSpc>
                <a:spcPct val="250000"/>
              </a:lnSpc>
            </a:pPr>
            <a:r>
              <a:rPr lang="en-US" altLang="zh-CN" sz="2800" b="0" dirty="0">
                <a:latin typeface="+mn-lt"/>
                <a:ea typeface="+mn-ea"/>
                <a:sym typeface="+mn-lt"/>
              </a:rPr>
              <a:t>Suggestions for future research</a:t>
            </a:r>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a:xfrm>
            <a:off x="669924" y="3644720"/>
            <a:ext cx="10850564" cy="1082874"/>
          </a:xfrm>
        </p:spPr>
        <p:txBody>
          <a:bodyPr/>
          <a:lstStyle/>
          <a:p>
            <a:endParaRPr lang="zh-CN" altLang="en-US" dirty="0"/>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Arial"/>
                <a:ea typeface="微软雅黑"/>
                <a:cs typeface="+mn-cs"/>
              </a:rPr>
              <a:t>www.islide.cc</a:t>
            </a:r>
            <a:endParaRPr kumimoji="0" lang="zh-CN" altLang="en-US" sz="10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000" b="0" i="0" u="none" strike="noStrike" kern="1200" cap="none" spc="0" normalizeH="0" baseline="0" noProof="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434368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0DF03-B421-4875-B3AC-DD86DB63CDCC}"/>
              </a:ext>
            </a:extLst>
          </p:cNvPr>
          <p:cNvSpPr>
            <a:spLocks noGrp="1"/>
          </p:cNvSpPr>
          <p:nvPr>
            <p:ph type="title"/>
          </p:nvPr>
        </p:nvSpPr>
        <p:spPr/>
        <p:txBody>
          <a:bodyPr/>
          <a:lstStyle/>
          <a:p>
            <a:r>
              <a:rPr lang="en-US" altLang="zh-CN" sz="2800" b="0" dirty="0">
                <a:latin typeface="+mn-lt"/>
                <a:ea typeface="+mn-ea"/>
                <a:sym typeface="+mn-lt"/>
              </a:rPr>
              <a:t>Suggestions for future research</a:t>
            </a:r>
            <a:endParaRPr lang="zh-CN" altLang="en-US" dirty="0"/>
          </a:p>
        </p:txBody>
      </p:sp>
      <p:sp>
        <p:nvSpPr>
          <p:cNvPr id="3" name="页脚占位符 2">
            <a:extLst>
              <a:ext uri="{FF2B5EF4-FFF2-40B4-BE49-F238E27FC236}">
                <a16:creationId xmlns:a16="http://schemas.microsoft.com/office/drawing/2014/main" id="{7D01DC2B-5994-401C-B7B8-C393E67B28C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0A70524-D048-452F-B51A-3C9AD022B59B}"/>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8" name="文本框 7">
            <a:extLst>
              <a:ext uri="{FF2B5EF4-FFF2-40B4-BE49-F238E27FC236}">
                <a16:creationId xmlns:a16="http://schemas.microsoft.com/office/drawing/2014/main" id="{9AD5152D-95CB-4F03-A8F6-62DFAF6FB5DC}"/>
              </a:ext>
            </a:extLst>
          </p:cNvPr>
          <p:cNvSpPr txBox="1"/>
          <p:nvPr/>
        </p:nvSpPr>
        <p:spPr>
          <a:xfrm>
            <a:off x="669924" y="1436703"/>
            <a:ext cx="11156316" cy="3139321"/>
          </a:xfrm>
          <a:prstGeom prst="rect">
            <a:avLst/>
          </a:prstGeom>
          <a:noFill/>
        </p:spPr>
        <p:txBody>
          <a:bodyPr wrap="square">
            <a:spAutoFit/>
          </a:bodyPr>
          <a:lstStyle/>
          <a:p>
            <a:r>
              <a:rPr lang="zh-CN" altLang="en-US" dirty="0"/>
              <a:t>这些挑战包括：社交媒体用户的自我选择偏差、社交媒体中的人口统计偏差以及政治(错误)信息的故意传播。</a:t>
            </a:r>
            <a:endParaRPr lang="en-US" altLang="zh-CN" dirty="0"/>
          </a:p>
          <a:p>
            <a:pPr>
              <a:lnSpc>
                <a:spcPct val="150000"/>
              </a:lnSpc>
            </a:pPr>
            <a:r>
              <a:rPr lang="zh-CN" altLang="en-US" dirty="0"/>
              <a:t>在这篇论文中，我们能够通过应用不同的过滤器从过于活跃或可疑的Twitter账户中删除数据，从而减少自我选择偏差和故意传播信息。我们还没有明确的</a:t>
            </a:r>
            <a:r>
              <a:rPr lang="zh-CN" altLang="en-US" dirty="0">
                <a:solidFill>
                  <a:srgbClr val="FF0000"/>
                </a:solidFill>
              </a:rPr>
              <a:t>解决数据中可能存在的人口统计学偏差</a:t>
            </a:r>
            <a:r>
              <a:rPr lang="zh-CN" altLang="en-US" dirty="0"/>
              <a:t>的问题，这是目前研究的一个局限性。参与在线政治论坛与大量复杂的文化考虑有关。线上和线下环境之间互动增加的后果可能也非常重要。我们的方法未来的发展可能会通过消除社交媒体中不可避免的偏见来完善预测模型。可以通过</a:t>
            </a:r>
            <a:r>
              <a:rPr lang="zh-CN" altLang="en-US" dirty="0">
                <a:solidFill>
                  <a:srgbClr val="FF0000"/>
                </a:solidFill>
              </a:rPr>
              <a:t>引入代表不同人口统计学群体的变量</a:t>
            </a:r>
            <a:r>
              <a:rPr lang="zh-CN" altLang="en-US" dirty="0"/>
              <a:t>来评估和减少给定数据集中的人口统计学偏差的影响。为了最大限度地减少故意操纵社交媒体内容的影响，可以利用</a:t>
            </a:r>
            <a:r>
              <a:rPr lang="zh-CN" altLang="en-US" dirty="0">
                <a:solidFill>
                  <a:srgbClr val="FF0000"/>
                </a:solidFill>
              </a:rPr>
              <a:t>识别社交媒体上错误信息的方法</a:t>
            </a:r>
            <a:r>
              <a:rPr lang="zh-CN" altLang="en-US" dirty="0"/>
              <a:t>来过滤可疑账户和消息。</a:t>
            </a:r>
            <a:endParaRPr lang="en-US" altLang="zh-CN" dirty="0"/>
          </a:p>
          <a:p>
            <a:endParaRPr lang="en-US" altLang="zh-CN" dirty="0"/>
          </a:p>
        </p:txBody>
      </p:sp>
      <p:sp>
        <p:nvSpPr>
          <p:cNvPr id="10" name="文本框 9">
            <a:extLst>
              <a:ext uri="{FF2B5EF4-FFF2-40B4-BE49-F238E27FC236}">
                <a16:creationId xmlns:a16="http://schemas.microsoft.com/office/drawing/2014/main" id="{7E72718A-B102-4BA9-A15D-91615F2A662B}"/>
              </a:ext>
            </a:extLst>
          </p:cNvPr>
          <p:cNvSpPr txBox="1"/>
          <p:nvPr/>
        </p:nvSpPr>
        <p:spPr>
          <a:xfrm>
            <a:off x="588644" y="4951007"/>
            <a:ext cx="11156316" cy="873957"/>
          </a:xfrm>
          <a:prstGeom prst="rect">
            <a:avLst/>
          </a:prstGeom>
          <a:noFill/>
        </p:spPr>
        <p:txBody>
          <a:bodyPr wrap="square">
            <a:spAutoFit/>
          </a:bodyPr>
          <a:lstStyle/>
          <a:p>
            <a:pPr>
              <a:lnSpc>
                <a:spcPct val="150000"/>
              </a:lnSpc>
            </a:pPr>
            <a:r>
              <a:rPr lang="zh-CN" altLang="en-US" dirty="0"/>
              <a:t>本文将公众支持度的评估方法纳入每日民意调查的预测模型中。扩展这项工作的一个有前途的方向是在选举结果模型中使用该方法，在社交媒体上的州级地理位置信息将被用来预测不同选区不同候选人的选票份额。</a:t>
            </a:r>
          </a:p>
        </p:txBody>
      </p:sp>
    </p:spTree>
    <p:extLst>
      <p:ext uri="{BB962C8B-B14F-4D97-AF65-F5344CB8AC3E}">
        <p14:creationId xmlns:p14="http://schemas.microsoft.com/office/powerpoint/2010/main" val="1247116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a:t>
            </a:r>
            <a:br>
              <a:rPr lang="en-US" altLang="zh-CN" dirty="0"/>
            </a:br>
            <a:r>
              <a:rPr lang="en-US" altLang="zh-CN" b="0" dirty="0"/>
              <a:t>And Your Slogan Here.</a:t>
            </a:r>
            <a:endParaRPr lang="zh-CN" altLang="en-US" sz="2400" b="0" dirty="0"/>
          </a:p>
        </p:txBody>
      </p:sp>
      <p:sp>
        <p:nvSpPr>
          <p:cNvPr id="3" name="文本占位符 2"/>
          <p:cNvSpPr>
            <a:spLocks noGrp="1"/>
          </p:cNvSpPr>
          <p:nvPr>
            <p:ph type="body" sz="quarter" idx="17"/>
          </p:nvPr>
        </p:nvSpPr>
        <p:spPr/>
        <p:txBody>
          <a:bodyPr/>
          <a:lstStyle/>
          <a:p>
            <a:r>
              <a:rPr lang="en-US" altLang="zh-CN"/>
              <a:t>Speaker name and title</a:t>
            </a:r>
            <a:endParaRPr lang="en-US" altLang="zh-CN" dirty="0"/>
          </a:p>
        </p:txBody>
      </p:sp>
      <p:sp>
        <p:nvSpPr>
          <p:cNvPr id="4" name="文本占位符 3"/>
          <p:cNvSpPr>
            <a:spLocks noGrp="1"/>
          </p:cNvSpPr>
          <p:nvPr>
            <p:ph type="body" sz="quarter" idx="18"/>
          </p:nvPr>
        </p:nvSpPr>
        <p:spPr/>
        <p:txBody>
          <a:bodyPr/>
          <a:lstStyle/>
          <a:p>
            <a:r>
              <a:rPr lang="en-US" altLang="zh-CN"/>
              <a:t>www.islide.cc</a:t>
            </a:r>
            <a:endParaRPr lang="zh-CN" altLang="en-US" dirty="0"/>
          </a:p>
        </p:txBody>
      </p:sp>
      <p:cxnSp>
        <p:nvCxnSpPr>
          <p:cNvPr id="5" name="直接连接符 4">
            <a:extLst>
              <a:ext uri="{FF2B5EF4-FFF2-40B4-BE49-F238E27FC236}">
                <a16:creationId xmlns:a16="http://schemas.microsoft.com/office/drawing/2014/main" id="{0946A5F7-F537-4434-9DF0-6849E234EDA4}"/>
              </a:ext>
            </a:extLst>
          </p:cNvPr>
          <p:cNvCxnSpPr>
            <a:cxnSpLocks/>
          </p:cNvCxnSpPr>
          <p:nvPr/>
        </p:nvCxnSpPr>
        <p:spPr>
          <a:xfrm>
            <a:off x="6207126" y="2127252"/>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F408655-7B16-4C36-8089-D73A62DE8A3B}"/>
              </a:ext>
            </a:extLst>
          </p:cNvPr>
          <p:cNvCxnSpPr>
            <a:cxnSpLocks/>
          </p:cNvCxnSpPr>
          <p:nvPr/>
        </p:nvCxnSpPr>
        <p:spPr>
          <a:xfrm>
            <a:off x="6207126" y="4112630"/>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idx="4294967295"/>
          </p:nvPr>
        </p:nvSpPr>
        <p:spPr>
          <a:xfrm>
            <a:off x="0" y="1123950"/>
            <a:ext cx="10850563" cy="5019675"/>
          </a:xfrm>
        </p:spPr>
        <p:txBody>
          <a:bodyPr/>
          <a:lstStyle/>
          <a:p>
            <a:pPr lvl="0">
              <a:lnSpc>
                <a:spcPct val="100000"/>
              </a:lnSpc>
            </a:pPr>
            <a:r>
              <a:rPr lang="en-US" altLang="zh-CN" dirty="0"/>
              <a:t>.</a:t>
            </a:r>
            <a:endParaRPr lang="zh-CN" altLang="en-US" dirty="0"/>
          </a:p>
        </p:txBody>
      </p:sp>
      <p:cxnSp>
        <p:nvCxnSpPr>
          <p:cNvPr id="7" name="直接连接符 6">
            <a:extLst>
              <a:ext uri="{FF2B5EF4-FFF2-40B4-BE49-F238E27FC236}">
                <a16:creationId xmlns:a16="http://schemas.microsoft.com/office/drawing/2014/main" id="{4EFF9263-AC58-4702-BCDA-445457694798}"/>
              </a:ext>
            </a:extLst>
          </p:cNvPr>
          <p:cNvCxnSpPr>
            <a:cxnSpLocks/>
          </p:cNvCxnSpPr>
          <p:nvPr/>
        </p:nvCxnSpPr>
        <p:spPr>
          <a:xfrm>
            <a:off x="3334372" y="213360"/>
            <a:ext cx="631" cy="6126479"/>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nvGrpSpPr>
          <p:cNvPr id="10" name="组合 9">
            <a:extLst>
              <a:ext uri="{FF2B5EF4-FFF2-40B4-BE49-F238E27FC236}">
                <a16:creationId xmlns:a16="http://schemas.microsoft.com/office/drawing/2014/main" id="{EE27EA44-40E4-4116-BDD7-030F4A5CD5F0}"/>
              </a:ext>
            </a:extLst>
          </p:cNvPr>
          <p:cNvGrpSpPr/>
          <p:nvPr/>
        </p:nvGrpSpPr>
        <p:grpSpPr>
          <a:xfrm>
            <a:off x="2384273" y="213360"/>
            <a:ext cx="9326953" cy="6126479"/>
            <a:chOff x="2379533" y="1780800"/>
            <a:chExt cx="9326953" cy="4283956"/>
          </a:xfrm>
        </p:grpSpPr>
        <p:grpSp>
          <p:nvGrpSpPr>
            <p:cNvPr id="11"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DCDDF35-3D35-4045-A899-538FD61EB527}"/>
                </a:ext>
              </a:extLst>
            </p:cNvPr>
            <p:cNvGrpSpPr>
              <a:grpSpLocks noChangeAspect="1"/>
            </p:cNvGrpSpPr>
            <p:nvPr/>
          </p:nvGrpSpPr>
          <p:grpSpPr>
            <a:xfrm>
              <a:off x="3380411" y="1780800"/>
              <a:ext cx="8326075" cy="4283956"/>
              <a:chOff x="3696888" y="1780800"/>
              <a:chExt cx="8002366" cy="4283956"/>
            </a:xfrm>
          </p:grpSpPr>
          <p:sp>
            <p:nvSpPr>
              <p:cNvPr id="13" name="iṡľïḑè">
                <a:extLst>
                  <a:ext uri="{FF2B5EF4-FFF2-40B4-BE49-F238E27FC236}">
                    <a16:creationId xmlns:a16="http://schemas.microsoft.com/office/drawing/2014/main" id="{B2503EE0-BD0E-498E-AEE1-B3699E50332B}"/>
                  </a:ext>
                </a:extLst>
              </p:cNvPr>
              <p:cNvSpPr txBox="1"/>
              <p:nvPr/>
            </p:nvSpPr>
            <p:spPr bwMode="auto">
              <a:xfrm>
                <a:off x="4000959" y="206114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250000"/>
                  </a:lnSpc>
                  <a:buFont typeface="+mj-lt"/>
                  <a:buAutoNum type="arabicPeriod"/>
                </a:pPr>
                <a:r>
                  <a:rPr lang="en-US" altLang="zh-CN" sz="2000" b="0" dirty="0">
                    <a:latin typeface="+mn-lt"/>
                    <a:ea typeface="+mn-ea"/>
                    <a:sym typeface="+mn-lt"/>
                  </a:rPr>
                  <a:t>Introduction</a:t>
                </a:r>
              </a:p>
              <a:p>
                <a:pPr marL="342900" indent="-342900">
                  <a:lnSpc>
                    <a:spcPct val="250000"/>
                  </a:lnSpc>
                  <a:buFont typeface="+mj-lt"/>
                  <a:buAutoNum type="arabicPeriod"/>
                </a:pPr>
                <a:r>
                  <a:rPr lang="en-US" altLang="zh-CN" sz="2000" b="0" dirty="0">
                    <a:latin typeface="+mn-lt"/>
                    <a:ea typeface="+mn-ea"/>
                    <a:sym typeface="+mn-lt"/>
                  </a:rPr>
                  <a:t>literature review </a:t>
                </a:r>
              </a:p>
              <a:p>
                <a:pPr marL="342900" indent="-342900">
                  <a:lnSpc>
                    <a:spcPct val="250000"/>
                  </a:lnSpc>
                  <a:buFont typeface="+mj-lt"/>
                  <a:buAutoNum type="arabicPeriod"/>
                </a:pPr>
                <a:r>
                  <a:rPr lang="en-US" altLang="zh-CN" sz="2000" b="0" dirty="0">
                    <a:latin typeface="+mn-lt"/>
                    <a:ea typeface="+mn-ea"/>
                    <a:sym typeface="+mn-lt"/>
                  </a:rPr>
                  <a:t>Method</a:t>
                </a:r>
              </a:p>
              <a:p>
                <a:pPr marL="342900" indent="-342900">
                  <a:lnSpc>
                    <a:spcPct val="250000"/>
                  </a:lnSpc>
                  <a:buFont typeface="+mj-lt"/>
                  <a:buAutoNum type="arabicPeriod"/>
                </a:pPr>
                <a:r>
                  <a:rPr lang="en-US" altLang="zh-CN" sz="2000" b="0" dirty="0">
                    <a:latin typeface="+mn-lt"/>
                    <a:ea typeface="+mn-ea"/>
                    <a:sym typeface="+mn-lt"/>
                  </a:rPr>
                  <a:t>Empirical evaluation</a:t>
                </a:r>
              </a:p>
              <a:p>
                <a:pPr marL="342900" indent="-342900">
                  <a:lnSpc>
                    <a:spcPct val="250000"/>
                  </a:lnSpc>
                  <a:buFont typeface="+mj-lt"/>
                  <a:buAutoNum type="arabicPeriod"/>
                </a:pPr>
                <a:r>
                  <a:rPr lang="en-US" altLang="zh-CN" sz="2000" b="0" dirty="0">
                    <a:latin typeface="+mn-lt"/>
                    <a:ea typeface="+mn-ea"/>
                    <a:sym typeface="+mn-lt"/>
                  </a:rPr>
                  <a:t>Implications for governance</a:t>
                </a:r>
              </a:p>
              <a:p>
                <a:pPr marL="342900" indent="-342900">
                  <a:lnSpc>
                    <a:spcPct val="250000"/>
                  </a:lnSpc>
                  <a:buFont typeface="+mj-lt"/>
                  <a:buAutoNum type="arabicPeriod"/>
                </a:pPr>
                <a:r>
                  <a:rPr lang="en-US" altLang="zh-CN" sz="2000" b="0" dirty="0">
                    <a:latin typeface="+mn-lt"/>
                    <a:ea typeface="+mn-ea"/>
                    <a:sym typeface="+mn-lt"/>
                  </a:rPr>
                  <a:t>Suggestions for future research</a:t>
                </a:r>
              </a:p>
            </p:txBody>
          </p:sp>
          <p:cxnSp>
            <p:nvCxnSpPr>
              <p:cNvPr id="14" name="直接连接符 13">
                <a:extLst>
                  <a:ext uri="{FF2B5EF4-FFF2-40B4-BE49-F238E27FC236}">
                    <a16:creationId xmlns:a16="http://schemas.microsoft.com/office/drawing/2014/main" id="{BFDD4884-40C4-4684-8455-AA8D831B5E71}"/>
                  </a:ext>
                </a:extLst>
              </p:cNvPr>
              <p:cNvCxnSpPr>
                <a:cxnSpLocks/>
              </p:cNvCxnSpPr>
              <p:nvPr/>
            </p:nvCxnSpPr>
            <p:spPr>
              <a:xfrm>
                <a:off x="3696888" y="1780800"/>
                <a:ext cx="0" cy="428395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sp>
          <p:nvSpPr>
            <p:cNvPr id="12" name="poetry_91022">
              <a:extLst>
                <a:ext uri="{FF2B5EF4-FFF2-40B4-BE49-F238E27FC236}">
                  <a16:creationId xmlns:a16="http://schemas.microsoft.com/office/drawing/2014/main" id="{8F864132-7836-4B2F-90A7-A8983CB4E43F}"/>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
        <p:nvSpPr>
          <p:cNvPr id="15" name="išľïḋé">
            <a:extLst>
              <a:ext uri="{FF2B5EF4-FFF2-40B4-BE49-F238E27FC236}">
                <a16:creationId xmlns:a16="http://schemas.microsoft.com/office/drawing/2014/main" id="{33984074-CD87-40C2-A72D-6A5EE2D28151}"/>
              </a:ext>
            </a:extLst>
          </p:cNvPr>
          <p:cNvSpPr txBox="1"/>
          <p:nvPr/>
        </p:nvSpPr>
        <p:spPr>
          <a:xfrm>
            <a:off x="631688" y="1344230"/>
            <a:ext cx="2623091" cy="653578"/>
          </a:xfrm>
          <a:prstGeom prst="rect">
            <a:avLst/>
          </a:prstGeom>
          <a:noFill/>
        </p:spPr>
        <p:txBody>
          <a:bodyPr wrap="square" rtlCol="0">
            <a:spAutoFit/>
          </a:bodyPr>
          <a:lstStyle/>
          <a:p>
            <a:pPr algn="r"/>
            <a:r>
              <a:rPr lang="tr-TR" sz="2800" b="1" dirty="0">
                <a:solidFill>
                  <a:schemeClr val="accent1"/>
                </a:solidFill>
                <a:cs typeface="+mn-ea"/>
                <a:sym typeface="+mn-lt"/>
              </a:rPr>
              <a:t>CONTENTS</a:t>
            </a:r>
          </a:p>
        </p:txBody>
      </p:sp>
    </p:spTree>
    <p:extLst>
      <p:ext uri="{BB962C8B-B14F-4D97-AF65-F5344CB8AC3E}">
        <p14:creationId xmlns:p14="http://schemas.microsoft.com/office/powerpoint/2010/main" val="349851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726670"/>
            <a:ext cx="10850564" cy="501162"/>
          </a:xfrm>
        </p:spPr>
        <p:txBody>
          <a:bodyPr>
            <a:noAutofit/>
          </a:bodyPr>
          <a:lstStyle/>
          <a:p>
            <a:pPr>
              <a:lnSpc>
                <a:spcPct val="250000"/>
              </a:lnSpc>
            </a:pPr>
            <a:r>
              <a:rPr lang="en-US" altLang="zh-CN" sz="3200" b="0" dirty="0">
                <a:latin typeface="+mn-lt"/>
                <a:ea typeface="+mn-ea"/>
                <a:sym typeface="+mn-lt"/>
              </a:rPr>
              <a:t>Introduction</a:t>
            </a:r>
          </a:p>
        </p:txBody>
      </p:sp>
      <p:sp>
        <p:nvSpPr>
          <p:cNvPr id="5" name="文本占位符 4">
            <a:extLst>
              <a:ext uri="{FF2B5EF4-FFF2-40B4-BE49-F238E27FC236}">
                <a16:creationId xmlns:a16="http://schemas.microsoft.com/office/drawing/2014/main" id="{460E2A3C-B4CF-4DA7-A5B0-05390B7D86E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159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FD27-693B-4444-9135-DF8B5362CE3C}"/>
              </a:ext>
            </a:extLst>
          </p:cNvPr>
          <p:cNvSpPr>
            <a:spLocks noGrp="1"/>
          </p:cNvSpPr>
          <p:nvPr>
            <p:ph type="title"/>
          </p:nvPr>
        </p:nvSpPr>
        <p:spPr/>
        <p:txBody>
          <a:bodyPr/>
          <a:lstStyle/>
          <a:p>
            <a:pPr>
              <a:lnSpc>
                <a:spcPct val="250000"/>
              </a:lnSpc>
            </a:pPr>
            <a:r>
              <a:rPr lang="en-US" altLang="zh-CN" sz="2800" b="0" dirty="0">
                <a:latin typeface="+mn-lt"/>
                <a:ea typeface="+mn-ea"/>
                <a:sym typeface="+mn-lt"/>
              </a:rPr>
              <a:t>Introduction</a:t>
            </a:r>
          </a:p>
        </p:txBody>
      </p:sp>
      <p:sp>
        <p:nvSpPr>
          <p:cNvPr id="3" name="页脚占位符 2">
            <a:extLst>
              <a:ext uri="{FF2B5EF4-FFF2-40B4-BE49-F238E27FC236}">
                <a16:creationId xmlns:a16="http://schemas.microsoft.com/office/drawing/2014/main" id="{A4CC780C-4398-4F2C-876F-727F48D69F6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54446653-69B8-4214-9496-A3686115D895}"/>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6" name="文本框 5">
            <a:extLst>
              <a:ext uri="{FF2B5EF4-FFF2-40B4-BE49-F238E27FC236}">
                <a16:creationId xmlns:a16="http://schemas.microsoft.com/office/drawing/2014/main" id="{9558B61A-71CA-4D3E-8E4B-4A51C79F3F8C}"/>
              </a:ext>
            </a:extLst>
          </p:cNvPr>
          <p:cNvSpPr txBox="1"/>
          <p:nvPr/>
        </p:nvSpPr>
        <p:spPr>
          <a:xfrm>
            <a:off x="850392" y="1329045"/>
            <a:ext cx="10287000" cy="646331"/>
          </a:xfrm>
          <a:prstGeom prst="rect">
            <a:avLst/>
          </a:prstGeom>
          <a:noFill/>
        </p:spPr>
        <p:txBody>
          <a:bodyPr wrap="square" rtlCol="0">
            <a:spAutoFit/>
          </a:bodyPr>
          <a:lstStyle/>
          <a:p>
            <a:r>
              <a:rPr lang="zh-CN" altLang="en-US" dirty="0"/>
              <a:t>传统民意调查不再是衡量公众意见的充分手段，需要新的工具来监测公众对当前政治问题的意见，从而加强传统的民意调查。</a:t>
            </a:r>
          </a:p>
        </p:txBody>
      </p:sp>
      <p:cxnSp>
        <p:nvCxnSpPr>
          <p:cNvPr id="8" name="直接箭头连接符 7">
            <a:extLst>
              <a:ext uri="{FF2B5EF4-FFF2-40B4-BE49-F238E27FC236}">
                <a16:creationId xmlns:a16="http://schemas.microsoft.com/office/drawing/2014/main" id="{21DDC246-296D-4709-A28A-302BCE62988A}"/>
              </a:ext>
            </a:extLst>
          </p:cNvPr>
          <p:cNvCxnSpPr/>
          <p:nvPr/>
        </p:nvCxnSpPr>
        <p:spPr>
          <a:xfrm>
            <a:off x="2014328" y="2134087"/>
            <a:ext cx="0" cy="61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74D5DAA8-4E51-4AAA-B63D-EF8882D0FC10}"/>
              </a:ext>
            </a:extLst>
          </p:cNvPr>
          <p:cNvGrpSpPr/>
          <p:nvPr/>
        </p:nvGrpSpPr>
        <p:grpSpPr>
          <a:xfrm>
            <a:off x="1113644" y="2377403"/>
            <a:ext cx="10117112" cy="1870420"/>
            <a:chOff x="1113644" y="2377403"/>
            <a:chExt cx="10117112" cy="1870420"/>
          </a:xfrm>
        </p:grpSpPr>
        <p:cxnSp>
          <p:nvCxnSpPr>
            <p:cNvPr id="14" name="直接箭头连接符 13">
              <a:extLst>
                <a:ext uri="{FF2B5EF4-FFF2-40B4-BE49-F238E27FC236}">
                  <a16:creationId xmlns:a16="http://schemas.microsoft.com/office/drawing/2014/main" id="{212154FD-9F00-4786-B111-0B1F8434A649}"/>
                </a:ext>
              </a:extLst>
            </p:cNvPr>
            <p:cNvCxnSpPr/>
            <p:nvPr/>
          </p:nvCxnSpPr>
          <p:spPr>
            <a:xfrm>
              <a:off x="6162609" y="3023734"/>
              <a:ext cx="777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3E5C3C3-6501-4D9D-8379-5D05170BBFEC}"/>
                </a:ext>
              </a:extLst>
            </p:cNvPr>
            <p:cNvGrpSpPr/>
            <p:nvPr/>
          </p:nvGrpSpPr>
          <p:grpSpPr>
            <a:xfrm>
              <a:off x="1113644" y="2377403"/>
              <a:ext cx="10117112" cy="1870420"/>
              <a:chOff x="1161288" y="1936377"/>
              <a:chExt cx="10117112" cy="1870420"/>
            </a:xfrm>
          </p:grpSpPr>
          <p:sp>
            <p:nvSpPr>
              <p:cNvPr id="9" name="文本框 8">
                <a:extLst>
                  <a:ext uri="{FF2B5EF4-FFF2-40B4-BE49-F238E27FC236}">
                    <a16:creationId xmlns:a16="http://schemas.microsoft.com/office/drawing/2014/main" id="{24A77B56-FB1B-4254-A9B5-662578F35234}"/>
                  </a:ext>
                </a:extLst>
              </p:cNvPr>
              <p:cNvSpPr txBox="1"/>
              <p:nvPr/>
            </p:nvSpPr>
            <p:spPr>
              <a:xfrm>
                <a:off x="1161288" y="2329469"/>
                <a:ext cx="1801368" cy="1477328"/>
              </a:xfrm>
              <a:prstGeom prst="rect">
                <a:avLst/>
              </a:prstGeom>
              <a:noFill/>
            </p:spPr>
            <p:txBody>
              <a:bodyPr wrap="square" rtlCol="0">
                <a:spAutoFit/>
              </a:bodyPr>
              <a:lstStyle/>
              <a:p>
                <a:r>
                  <a:rPr lang="zh-CN" altLang="en-US" dirty="0"/>
                  <a:t>大数据和人工智能技术分析社交媒体数据提供了一个新的机会，但仍存在挑战</a:t>
                </a:r>
              </a:p>
            </p:txBody>
          </p:sp>
          <p:sp>
            <p:nvSpPr>
              <p:cNvPr id="10" name="左大括号 9">
                <a:extLst>
                  <a:ext uri="{FF2B5EF4-FFF2-40B4-BE49-F238E27FC236}">
                    <a16:creationId xmlns:a16="http://schemas.microsoft.com/office/drawing/2014/main" id="{E755E085-6836-4939-BB20-9C12CD7C5EF0}"/>
                  </a:ext>
                </a:extLst>
              </p:cNvPr>
              <p:cNvSpPr/>
              <p:nvPr/>
            </p:nvSpPr>
            <p:spPr>
              <a:xfrm>
                <a:off x="2993924" y="2391421"/>
                <a:ext cx="109721" cy="1188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C8EF5AD-C817-4470-B4D5-F2F231F08EE5}"/>
                  </a:ext>
                </a:extLst>
              </p:cNvPr>
              <p:cNvSpPr txBox="1"/>
              <p:nvPr/>
            </p:nvSpPr>
            <p:spPr>
              <a:xfrm>
                <a:off x="3064719" y="2147986"/>
                <a:ext cx="3182110" cy="646331"/>
              </a:xfrm>
              <a:prstGeom prst="rect">
                <a:avLst/>
              </a:prstGeom>
              <a:noFill/>
            </p:spPr>
            <p:txBody>
              <a:bodyPr wrap="square" rtlCol="0">
                <a:spAutoFit/>
              </a:bodyPr>
              <a:lstStyle/>
              <a:p>
                <a:r>
                  <a:rPr lang="zh-CN" altLang="en-US" dirty="0"/>
                  <a:t>社交媒体用户的人口分布与一个国家的总体人口分布不一样</a:t>
                </a:r>
              </a:p>
            </p:txBody>
          </p:sp>
          <p:sp>
            <p:nvSpPr>
              <p:cNvPr id="12" name="文本框 11">
                <a:extLst>
                  <a:ext uri="{FF2B5EF4-FFF2-40B4-BE49-F238E27FC236}">
                    <a16:creationId xmlns:a16="http://schemas.microsoft.com/office/drawing/2014/main" id="{9AEFBA0A-CCF4-4608-8A9B-9B04ABCD2B1E}"/>
                  </a:ext>
                </a:extLst>
              </p:cNvPr>
              <p:cNvSpPr txBox="1"/>
              <p:nvPr/>
            </p:nvSpPr>
            <p:spPr>
              <a:xfrm>
                <a:off x="3209548" y="3367671"/>
                <a:ext cx="6300219" cy="369332"/>
              </a:xfrm>
              <a:prstGeom prst="rect">
                <a:avLst/>
              </a:prstGeom>
              <a:noFill/>
            </p:spPr>
            <p:txBody>
              <a:bodyPr wrap="square" rtlCol="0">
                <a:spAutoFit/>
              </a:bodyPr>
              <a:lstStyle/>
              <a:p>
                <a:r>
                  <a:rPr lang="zh-CN" altLang="en-US" dirty="0"/>
                  <a:t>自我选择偏见</a:t>
                </a:r>
              </a:p>
            </p:txBody>
          </p:sp>
          <p:sp>
            <p:nvSpPr>
              <p:cNvPr id="15" name="文本框 14">
                <a:extLst>
                  <a:ext uri="{FF2B5EF4-FFF2-40B4-BE49-F238E27FC236}">
                    <a16:creationId xmlns:a16="http://schemas.microsoft.com/office/drawing/2014/main" id="{D72615A9-F8E9-4F90-846A-04684F7AA2C5}"/>
                  </a:ext>
                </a:extLst>
              </p:cNvPr>
              <p:cNvSpPr txBox="1"/>
              <p:nvPr/>
            </p:nvSpPr>
            <p:spPr>
              <a:xfrm>
                <a:off x="6095205" y="2305709"/>
                <a:ext cx="1128555" cy="276999"/>
              </a:xfrm>
              <a:prstGeom prst="rect">
                <a:avLst/>
              </a:prstGeom>
              <a:noFill/>
            </p:spPr>
            <p:txBody>
              <a:bodyPr wrap="square" rtlCol="0">
                <a:spAutoFit/>
              </a:bodyPr>
              <a:lstStyle/>
              <a:p>
                <a:r>
                  <a:rPr lang="zh-CN" altLang="en-US" sz="1200" dirty="0"/>
                  <a:t>前景是好的</a:t>
                </a:r>
              </a:p>
            </p:txBody>
          </p:sp>
          <p:sp>
            <p:nvSpPr>
              <p:cNvPr id="16" name="左大括号 15">
                <a:extLst>
                  <a:ext uri="{FF2B5EF4-FFF2-40B4-BE49-F238E27FC236}">
                    <a16:creationId xmlns:a16="http://schemas.microsoft.com/office/drawing/2014/main" id="{FD0A28EB-3D81-4A28-B14A-43C512FB0C4F}"/>
                  </a:ext>
                </a:extLst>
              </p:cNvPr>
              <p:cNvSpPr/>
              <p:nvPr/>
            </p:nvSpPr>
            <p:spPr>
              <a:xfrm>
                <a:off x="7035569" y="2082499"/>
                <a:ext cx="265186" cy="9233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043B03B-281A-4B33-B45B-C1A47CE2478A}"/>
                  </a:ext>
                </a:extLst>
              </p:cNvPr>
              <p:cNvSpPr txBox="1"/>
              <p:nvPr/>
            </p:nvSpPr>
            <p:spPr>
              <a:xfrm>
                <a:off x="7479809" y="1936377"/>
                <a:ext cx="3730734" cy="369332"/>
              </a:xfrm>
              <a:prstGeom prst="rect">
                <a:avLst/>
              </a:prstGeom>
              <a:noFill/>
            </p:spPr>
            <p:txBody>
              <a:bodyPr wrap="square" rtlCol="0">
                <a:spAutoFit/>
              </a:bodyPr>
              <a:lstStyle/>
              <a:p>
                <a:r>
                  <a:rPr lang="zh-CN" altLang="en-US" dirty="0"/>
                  <a:t>使用社交媒体的普通人群比例上升</a:t>
                </a:r>
              </a:p>
            </p:txBody>
          </p:sp>
          <p:sp>
            <p:nvSpPr>
              <p:cNvPr id="18" name="文本框 17">
                <a:extLst>
                  <a:ext uri="{FF2B5EF4-FFF2-40B4-BE49-F238E27FC236}">
                    <a16:creationId xmlns:a16="http://schemas.microsoft.com/office/drawing/2014/main" id="{13B71A17-447C-4AAC-8A2C-5C0703900F37}"/>
                  </a:ext>
                </a:extLst>
              </p:cNvPr>
              <p:cNvSpPr txBox="1"/>
              <p:nvPr/>
            </p:nvSpPr>
            <p:spPr>
              <a:xfrm>
                <a:off x="7406658" y="2571100"/>
                <a:ext cx="3871742" cy="923329"/>
              </a:xfrm>
              <a:prstGeom prst="rect">
                <a:avLst/>
              </a:prstGeom>
              <a:noFill/>
            </p:spPr>
            <p:txBody>
              <a:bodyPr wrap="square" rtlCol="0">
                <a:spAutoFit/>
              </a:bodyPr>
              <a:lstStyle/>
              <a:p>
                <a:r>
                  <a:rPr lang="zh-CN" altLang="en-US" dirty="0"/>
                  <a:t>越来越多的研究是关于社交媒体用户的人口统计特征的自动归纳，这些信息可用于纠正人口偏见</a:t>
                </a:r>
              </a:p>
            </p:txBody>
          </p:sp>
        </p:grpSp>
      </p:grpSp>
      <p:sp>
        <p:nvSpPr>
          <p:cNvPr id="22" name="文本框 21">
            <a:extLst>
              <a:ext uri="{FF2B5EF4-FFF2-40B4-BE49-F238E27FC236}">
                <a16:creationId xmlns:a16="http://schemas.microsoft.com/office/drawing/2014/main" id="{F7C198FF-EB51-428A-BC9A-0E5C79596B0E}"/>
              </a:ext>
            </a:extLst>
          </p:cNvPr>
          <p:cNvSpPr txBox="1"/>
          <p:nvPr/>
        </p:nvSpPr>
        <p:spPr>
          <a:xfrm>
            <a:off x="1113644" y="5040611"/>
            <a:ext cx="8275320" cy="369332"/>
          </a:xfrm>
          <a:prstGeom prst="rect">
            <a:avLst/>
          </a:prstGeom>
          <a:noFill/>
        </p:spPr>
        <p:txBody>
          <a:bodyPr wrap="square" rtlCol="0">
            <a:spAutoFit/>
          </a:bodyPr>
          <a:lstStyle/>
          <a:p>
            <a:r>
              <a:rPr lang="zh-CN" altLang="en-US" dirty="0"/>
              <a:t>大量工作集中于使用社交媒体数据预测选举结果，本文着重讨论预测民意调查</a:t>
            </a:r>
          </a:p>
        </p:txBody>
      </p:sp>
    </p:spTree>
    <p:extLst>
      <p:ext uri="{BB962C8B-B14F-4D97-AF65-F5344CB8AC3E}">
        <p14:creationId xmlns:p14="http://schemas.microsoft.com/office/powerpoint/2010/main" val="238398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0C1D3-F9E7-4BD6-BFDB-F0E38F8B19F4}"/>
              </a:ext>
            </a:extLst>
          </p:cNvPr>
          <p:cNvSpPr>
            <a:spLocks noGrp="1"/>
          </p:cNvSpPr>
          <p:nvPr>
            <p:ph type="title"/>
          </p:nvPr>
        </p:nvSpPr>
        <p:spPr/>
        <p:txBody>
          <a:bodyPr/>
          <a:lstStyle/>
          <a:p>
            <a:r>
              <a:rPr lang="en-US" altLang="zh-CN" sz="2800" b="0" dirty="0">
                <a:latin typeface="+mn-lt"/>
                <a:ea typeface="+mn-ea"/>
                <a:sym typeface="+mn-lt"/>
              </a:rPr>
              <a:t>Introduction</a:t>
            </a:r>
            <a:endParaRPr lang="zh-CN" altLang="en-US" dirty="0"/>
          </a:p>
        </p:txBody>
      </p:sp>
      <p:sp>
        <p:nvSpPr>
          <p:cNvPr id="3" name="页脚占位符 2">
            <a:extLst>
              <a:ext uri="{FF2B5EF4-FFF2-40B4-BE49-F238E27FC236}">
                <a16:creationId xmlns:a16="http://schemas.microsoft.com/office/drawing/2014/main" id="{BCC93DB4-36A1-492A-8F8F-A31B2BB75E2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FBC73F7-0EA4-45EE-8893-4C2C3D841481}"/>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6" name="文本框 5">
            <a:extLst>
              <a:ext uri="{FF2B5EF4-FFF2-40B4-BE49-F238E27FC236}">
                <a16:creationId xmlns:a16="http://schemas.microsoft.com/office/drawing/2014/main" id="{645CA04A-51A1-4171-BE43-9A291FCAD27B}"/>
              </a:ext>
            </a:extLst>
          </p:cNvPr>
          <p:cNvSpPr txBox="1"/>
          <p:nvPr/>
        </p:nvSpPr>
        <p:spPr>
          <a:xfrm>
            <a:off x="669924" y="1832588"/>
            <a:ext cx="10430892" cy="369332"/>
          </a:xfrm>
          <a:prstGeom prst="rect">
            <a:avLst/>
          </a:prstGeom>
          <a:noFill/>
        </p:spPr>
        <p:txBody>
          <a:bodyPr wrap="square">
            <a:spAutoFit/>
          </a:bodyPr>
          <a:lstStyle/>
          <a:p>
            <a:r>
              <a:rPr lang="zh-CN" altLang="en-US" dirty="0"/>
              <a:t>该方法使用</a:t>
            </a:r>
            <a:r>
              <a:rPr lang="zh-CN" altLang="en-US" dirty="0">
                <a:solidFill>
                  <a:srgbClr val="FF0000"/>
                </a:solidFill>
              </a:rPr>
              <a:t>自然语言处理</a:t>
            </a:r>
            <a:r>
              <a:rPr lang="zh-CN" altLang="en-US" dirty="0"/>
              <a:t>来提取和量化社交媒体平台上发布的公共信息中的</a:t>
            </a:r>
            <a:r>
              <a:rPr lang="zh-CN" altLang="en-US" dirty="0">
                <a:solidFill>
                  <a:srgbClr val="FF0000"/>
                </a:solidFill>
              </a:rPr>
              <a:t>投票意图</a:t>
            </a:r>
            <a:r>
              <a:rPr lang="zh-CN" altLang="en-US" dirty="0"/>
              <a:t>。</a:t>
            </a:r>
          </a:p>
        </p:txBody>
      </p:sp>
      <p:sp>
        <p:nvSpPr>
          <p:cNvPr id="8" name="文本框 7">
            <a:extLst>
              <a:ext uri="{FF2B5EF4-FFF2-40B4-BE49-F238E27FC236}">
                <a16:creationId xmlns:a16="http://schemas.microsoft.com/office/drawing/2014/main" id="{66F584B5-5CE6-4109-993C-920CC205A242}"/>
              </a:ext>
            </a:extLst>
          </p:cNvPr>
          <p:cNvSpPr txBox="1"/>
          <p:nvPr/>
        </p:nvSpPr>
        <p:spPr>
          <a:xfrm>
            <a:off x="669924" y="1254175"/>
            <a:ext cx="9900540" cy="369332"/>
          </a:xfrm>
          <a:prstGeom prst="rect">
            <a:avLst/>
          </a:prstGeom>
          <a:noFill/>
        </p:spPr>
        <p:txBody>
          <a:bodyPr wrap="square">
            <a:spAutoFit/>
          </a:bodyPr>
          <a:lstStyle/>
          <a:p>
            <a:r>
              <a:rPr lang="zh-CN" altLang="en-US" dirty="0"/>
              <a:t>在本文中，我们开发了一种通过社交媒体评估政治候选人的公众支持度的新方法。</a:t>
            </a:r>
          </a:p>
        </p:txBody>
      </p:sp>
      <p:sp>
        <p:nvSpPr>
          <p:cNvPr id="10" name="文本框 9">
            <a:extLst>
              <a:ext uri="{FF2B5EF4-FFF2-40B4-BE49-F238E27FC236}">
                <a16:creationId xmlns:a16="http://schemas.microsoft.com/office/drawing/2014/main" id="{8755B118-540B-4406-9DD5-2088FCB91172}"/>
              </a:ext>
            </a:extLst>
          </p:cNvPr>
          <p:cNvSpPr txBox="1"/>
          <p:nvPr/>
        </p:nvSpPr>
        <p:spPr>
          <a:xfrm>
            <a:off x="4655439" y="2427395"/>
            <a:ext cx="8209026" cy="369332"/>
          </a:xfrm>
          <a:prstGeom prst="rect">
            <a:avLst/>
          </a:prstGeom>
          <a:noFill/>
        </p:spPr>
        <p:txBody>
          <a:bodyPr wrap="square">
            <a:spAutoFit/>
          </a:bodyPr>
          <a:lstStyle/>
          <a:p>
            <a:r>
              <a:rPr lang="zh-CN" altLang="en-US" dirty="0"/>
              <a:t>投票意向与最终的投票选择更直接相关，而不是对不同政党表达的情绪</a:t>
            </a:r>
          </a:p>
        </p:txBody>
      </p:sp>
      <p:cxnSp>
        <p:nvCxnSpPr>
          <p:cNvPr id="12" name="直接箭头连接符 11">
            <a:extLst>
              <a:ext uri="{FF2B5EF4-FFF2-40B4-BE49-F238E27FC236}">
                <a16:creationId xmlns:a16="http://schemas.microsoft.com/office/drawing/2014/main" id="{B0C2BDCC-C112-4D7A-B57D-312FCCB6C690}"/>
              </a:ext>
            </a:extLst>
          </p:cNvPr>
          <p:cNvCxnSpPr/>
          <p:nvPr/>
        </p:nvCxnSpPr>
        <p:spPr>
          <a:xfrm>
            <a:off x="8759952" y="2201920"/>
            <a:ext cx="0" cy="20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C700E6E9-5721-4472-9D54-7186E631A233}"/>
              </a:ext>
            </a:extLst>
          </p:cNvPr>
          <p:cNvSpPr txBox="1"/>
          <p:nvPr/>
        </p:nvSpPr>
        <p:spPr>
          <a:xfrm>
            <a:off x="850392" y="3926203"/>
            <a:ext cx="2569464" cy="369332"/>
          </a:xfrm>
          <a:prstGeom prst="rect">
            <a:avLst/>
          </a:prstGeom>
          <a:noFill/>
        </p:spPr>
        <p:txBody>
          <a:bodyPr wrap="square" rtlCol="0">
            <a:spAutoFit/>
          </a:bodyPr>
          <a:lstStyle/>
          <a:p>
            <a:r>
              <a:rPr lang="zh-CN" altLang="en-US" dirty="0"/>
              <a:t>方法评价</a:t>
            </a:r>
          </a:p>
        </p:txBody>
      </p:sp>
      <p:sp>
        <p:nvSpPr>
          <p:cNvPr id="14" name="左大括号 13">
            <a:extLst>
              <a:ext uri="{FF2B5EF4-FFF2-40B4-BE49-F238E27FC236}">
                <a16:creationId xmlns:a16="http://schemas.microsoft.com/office/drawing/2014/main" id="{56081704-7383-4011-A2D7-101EA0AC3B27}"/>
              </a:ext>
            </a:extLst>
          </p:cNvPr>
          <p:cNvSpPr/>
          <p:nvPr/>
        </p:nvSpPr>
        <p:spPr>
          <a:xfrm>
            <a:off x="1956816" y="3429000"/>
            <a:ext cx="64008" cy="1188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922E263-CC8F-4CCB-9D83-6288E8B04776}"/>
              </a:ext>
            </a:extLst>
          </p:cNvPr>
          <p:cNvSpPr txBox="1"/>
          <p:nvPr/>
        </p:nvSpPr>
        <p:spPr>
          <a:xfrm>
            <a:off x="1988820" y="3226099"/>
            <a:ext cx="6621779" cy="646331"/>
          </a:xfrm>
          <a:prstGeom prst="rect">
            <a:avLst/>
          </a:prstGeom>
          <a:noFill/>
        </p:spPr>
        <p:txBody>
          <a:bodyPr wrap="square" rtlCol="0">
            <a:spAutoFit/>
          </a:bodyPr>
          <a:lstStyle/>
          <a:p>
            <a:r>
              <a:rPr lang="zh-CN" altLang="en-US" dirty="0"/>
              <a:t>内在评价：比较自动标注的投票意图和人工标注者分配的标签</a:t>
            </a:r>
          </a:p>
          <a:p>
            <a:endParaRPr lang="zh-CN" altLang="en-US" dirty="0"/>
          </a:p>
        </p:txBody>
      </p:sp>
      <p:sp>
        <p:nvSpPr>
          <p:cNvPr id="16" name="文本框 15">
            <a:extLst>
              <a:ext uri="{FF2B5EF4-FFF2-40B4-BE49-F238E27FC236}">
                <a16:creationId xmlns:a16="http://schemas.microsoft.com/office/drawing/2014/main" id="{18C566C9-7769-4439-9540-7F53A4D2A75A}"/>
              </a:ext>
            </a:extLst>
          </p:cNvPr>
          <p:cNvSpPr txBox="1"/>
          <p:nvPr/>
        </p:nvSpPr>
        <p:spPr>
          <a:xfrm>
            <a:off x="2061972" y="4380530"/>
            <a:ext cx="4201668" cy="646331"/>
          </a:xfrm>
          <a:prstGeom prst="rect">
            <a:avLst/>
          </a:prstGeom>
          <a:noFill/>
        </p:spPr>
        <p:txBody>
          <a:bodyPr wrap="square" rtlCol="0">
            <a:spAutoFit/>
          </a:bodyPr>
          <a:lstStyle/>
          <a:p>
            <a:r>
              <a:rPr lang="zh-CN" altLang="en-US" dirty="0"/>
              <a:t>外在评价：将检测到的投票意图作为预测每日选举投票模型的预测因子</a:t>
            </a:r>
          </a:p>
        </p:txBody>
      </p:sp>
      <p:cxnSp>
        <p:nvCxnSpPr>
          <p:cNvPr id="19" name="直接箭头连接符 18">
            <a:extLst>
              <a:ext uri="{FF2B5EF4-FFF2-40B4-BE49-F238E27FC236}">
                <a16:creationId xmlns:a16="http://schemas.microsoft.com/office/drawing/2014/main" id="{0FEC90DF-4A39-4FA5-9910-AF5FA1C16394}"/>
              </a:ext>
            </a:extLst>
          </p:cNvPr>
          <p:cNvCxnSpPr/>
          <p:nvPr/>
        </p:nvCxnSpPr>
        <p:spPr>
          <a:xfrm>
            <a:off x="8349995" y="3429000"/>
            <a:ext cx="521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5AD8E388-5815-49E7-9EB2-F0493BB24C3C}"/>
              </a:ext>
            </a:extLst>
          </p:cNvPr>
          <p:cNvSpPr txBox="1"/>
          <p:nvPr/>
        </p:nvSpPr>
        <p:spPr>
          <a:xfrm>
            <a:off x="8887968" y="2990498"/>
            <a:ext cx="2386584" cy="923330"/>
          </a:xfrm>
          <a:prstGeom prst="rect">
            <a:avLst/>
          </a:prstGeom>
          <a:noFill/>
        </p:spPr>
        <p:txBody>
          <a:bodyPr wrap="square" rtlCol="0">
            <a:spAutoFit/>
          </a:bodyPr>
          <a:lstStyle/>
          <a:p>
            <a:r>
              <a:rPr lang="zh-CN" altLang="en-US" dirty="0"/>
              <a:t>结果表明：该方法能准确识别支持和反对候选人的投票意图</a:t>
            </a:r>
          </a:p>
        </p:txBody>
      </p:sp>
      <p:cxnSp>
        <p:nvCxnSpPr>
          <p:cNvPr id="23" name="直接箭头连接符 22">
            <a:extLst>
              <a:ext uri="{FF2B5EF4-FFF2-40B4-BE49-F238E27FC236}">
                <a16:creationId xmlns:a16="http://schemas.microsoft.com/office/drawing/2014/main" id="{FB2130BB-7987-4D3A-ADEC-6D4B5B3B5B2F}"/>
              </a:ext>
            </a:extLst>
          </p:cNvPr>
          <p:cNvCxnSpPr/>
          <p:nvPr/>
        </p:nvCxnSpPr>
        <p:spPr>
          <a:xfrm>
            <a:off x="6263640" y="4715256"/>
            <a:ext cx="521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5DD73D1-A84A-4F0E-BFBB-D50E13F99BE5}"/>
              </a:ext>
            </a:extLst>
          </p:cNvPr>
          <p:cNvSpPr txBox="1"/>
          <p:nvPr/>
        </p:nvSpPr>
        <p:spPr>
          <a:xfrm>
            <a:off x="6903720" y="4380530"/>
            <a:ext cx="4855464" cy="646331"/>
          </a:xfrm>
          <a:prstGeom prst="rect">
            <a:avLst/>
          </a:prstGeom>
          <a:noFill/>
        </p:spPr>
        <p:txBody>
          <a:bodyPr wrap="square" rtlCol="0">
            <a:spAutoFit/>
          </a:bodyPr>
          <a:lstStyle/>
          <a:p>
            <a:r>
              <a:rPr lang="zh-CN" altLang="en-US" dirty="0"/>
              <a:t>发现从社交媒体中提取的投票意向改善了选举民意调查的预测模型</a:t>
            </a:r>
          </a:p>
        </p:txBody>
      </p:sp>
      <p:sp>
        <p:nvSpPr>
          <p:cNvPr id="25" name="箭头: 直角双向 24">
            <a:extLst>
              <a:ext uri="{FF2B5EF4-FFF2-40B4-BE49-F238E27FC236}">
                <a16:creationId xmlns:a16="http://schemas.microsoft.com/office/drawing/2014/main" id="{B6756AED-69D0-4D3A-8942-0F572F3EA5BD}"/>
              </a:ext>
            </a:extLst>
          </p:cNvPr>
          <p:cNvSpPr/>
          <p:nvPr/>
        </p:nvSpPr>
        <p:spPr>
          <a:xfrm>
            <a:off x="10543032" y="4897623"/>
            <a:ext cx="1216152" cy="1008888"/>
          </a:xfrm>
          <a:prstGeom prst="lef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D7ABEC40-5BCE-48B5-8B0C-15C2B36DE827}"/>
              </a:ext>
            </a:extLst>
          </p:cNvPr>
          <p:cNvSpPr txBox="1"/>
          <p:nvPr/>
        </p:nvSpPr>
        <p:spPr>
          <a:xfrm>
            <a:off x="669924" y="5510006"/>
            <a:ext cx="10030967" cy="369332"/>
          </a:xfrm>
          <a:prstGeom prst="rect">
            <a:avLst/>
          </a:prstGeom>
          <a:noFill/>
        </p:spPr>
        <p:txBody>
          <a:bodyPr wrap="square">
            <a:spAutoFit/>
          </a:bodyPr>
          <a:lstStyle/>
          <a:p>
            <a:r>
              <a:rPr lang="zh-CN" altLang="en-US" dirty="0"/>
              <a:t>社交媒体上的投票意向包含了候选人受欢迎程度的信息，而不仅仅是过去对传统民意调查的观察。</a:t>
            </a:r>
          </a:p>
        </p:txBody>
      </p:sp>
    </p:spTree>
    <p:extLst>
      <p:ext uri="{BB962C8B-B14F-4D97-AF65-F5344CB8AC3E}">
        <p14:creationId xmlns:p14="http://schemas.microsoft.com/office/powerpoint/2010/main" val="50381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726670"/>
            <a:ext cx="10850564" cy="501162"/>
          </a:xfrm>
        </p:spPr>
        <p:txBody>
          <a:bodyPr>
            <a:noAutofit/>
          </a:bodyPr>
          <a:lstStyle/>
          <a:p>
            <a:pPr>
              <a:lnSpc>
                <a:spcPct val="250000"/>
              </a:lnSpc>
            </a:pPr>
            <a:r>
              <a:rPr lang="en-US" altLang="zh-CN" sz="3200" b="0" dirty="0">
                <a:latin typeface="+mn-lt"/>
                <a:ea typeface="+mn-ea"/>
                <a:sym typeface="+mn-lt"/>
              </a:rPr>
              <a:t>literature review</a:t>
            </a:r>
          </a:p>
        </p:txBody>
      </p:sp>
      <p:sp>
        <p:nvSpPr>
          <p:cNvPr id="5" name="文本占位符 4">
            <a:extLst>
              <a:ext uri="{FF2B5EF4-FFF2-40B4-BE49-F238E27FC236}">
                <a16:creationId xmlns:a16="http://schemas.microsoft.com/office/drawing/2014/main" id="{460E2A3C-B4CF-4DA7-A5B0-05390B7D86E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211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A7D745-3F85-42ED-87A9-50B9F7EABDEC}"/>
              </a:ext>
            </a:extLst>
          </p:cNvPr>
          <p:cNvSpPr>
            <a:spLocks noGrp="1"/>
          </p:cNvSpPr>
          <p:nvPr>
            <p:ph type="title"/>
          </p:nvPr>
        </p:nvSpPr>
        <p:spPr/>
        <p:txBody>
          <a:bodyPr/>
          <a:lstStyle/>
          <a:p>
            <a:r>
              <a:rPr lang="en-US" altLang="zh-CN" dirty="0"/>
              <a:t>literature review </a:t>
            </a:r>
            <a:endParaRPr lang="zh-CN" altLang="en-US" dirty="0"/>
          </a:p>
        </p:txBody>
      </p:sp>
      <p:sp>
        <p:nvSpPr>
          <p:cNvPr id="3" name="页脚占位符 2">
            <a:extLst>
              <a:ext uri="{FF2B5EF4-FFF2-40B4-BE49-F238E27FC236}">
                <a16:creationId xmlns:a16="http://schemas.microsoft.com/office/drawing/2014/main" id="{46200602-34AA-443F-8A52-E26580519AB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2145710-B780-4B98-A1F5-71D568B1A32A}"/>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grpSp>
        <p:nvGrpSpPr>
          <p:cNvPr id="111" name="组合 110">
            <a:extLst>
              <a:ext uri="{FF2B5EF4-FFF2-40B4-BE49-F238E27FC236}">
                <a16:creationId xmlns:a16="http://schemas.microsoft.com/office/drawing/2014/main" id="{14729A46-6A61-422B-8AFA-45D99306E47A}"/>
              </a:ext>
            </a:extLst>
          </p:cNvPr>
          <p:cNvGrpSpPr/>
          <p:nvPr/>
        </p:nvGrpSpPr>
        <p:grpSpPr>
          <a:xfrm>
            <a:off x="254000" y="947737"/>
            <a:ext cx="11936983" cy="5080945"/>
            <a:chOff x="860042" y="921877"/>
            <a:chExt cx="11936983" cy="5080945"/>
          </a:xfrm>
        </p:grpSpPr>
        <p:sp>
          <p:nvSpPr>
            <p:cNvPr id="26" name="左大括号 25">
              <a:extLst>
                <a:ext uri="{FF2B5EF4-FFF2-40B4-BE49-F238E27FC236}">
                  <a16:creationId xmlns:a16="http://schemas.microsoft.com/office/drawing/2014/main" id="{AE8B56C1-D5CA-4635-B553-2412B5B27B1D}"/>
                </a:ext>
              </a:extLst>
            </p:cNvPr>
            <p:cNvSpPr/>
            <p:nvPr/>
          </p:nvSpPr>
          <p:spPr>
            <a:xfrm>
              <a:off x="2805811" y="4627644"/>
              <a:ext cx="256032" cy="11714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10" name="组合 109">
              <a:extLst>
                <a:ext uri="{FF2B5EF4-FFF2-40B4-BE49-F238E27FC236}">
                  <a16:creationId xmlns:a16="http://schemas.microsoft.com/office/drawing/2014/main" id="{D7233E57-C180-4ABF-B526-5AC38E334F66}"/>
                </a:ext>
              </a:extLst>
            </p:cNvPr>
            <p:cNvGrpSpPr/>
            <p:nvPr/>
          </p:nvGrpSpPr>
          <p:grpSpPr>
            <a:xfrm>
              <a:off x="860042" y="921877"/>
              <a:ext cx="11936983" cy="5080945"/>
              <a:chOff x="1024508" y="917305"/>
              <a:chExt cx="11936983" cy="5080945"/>
            </a:xfrm>
          </p:grpSpPr>
          <p:sp>
            <p:nvSpPr>
              <p:cNvPr id="20" name="左大括号 19">
                <a:extLst>
                  <a:ext uri="{FF2B5EF4-FFF2-40B4-BE49-F238E27FC236}">
                    <a16:creationId xmlns:a16="http://schemas.microsoft.com/office/drawing/2014/main" id="{29E20E19-B088-4E44-96EC-A58DE8A6D5A4}"/>
                  </a:ext>
                </a:extLst>
              </p:cNvPr>
              <p:cNvSpPr/>
              <p:nvPr/>
            </p:nvSpPr>
            <p:spPr>
              <a:xfrm>
                <a:off x="5060117" y="1999892"/>
                <a:ext cx="256032" cy="10286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 name="连接符: 曲线 36">
                <a:extLst>
                  <a:ext uri="{FF2B5EF4-FFF2-40B4-BE49-F238E27FC236}">
                    <a16:creationId xmlns:a16="http://schemas.microsoft.com/office/drawing/2014/main" id="{463C59F9-F035-4C00-AAC2-F1982CC38FC5}"/>
                  </a:ext>
                </a:extLst>
              </p:cNvPr>
              <p:cNvCxnSpPr>
                <a:cxnSpLocks/>
              </p:cNvCxnSpPr>
              <p:nvPr/>
            </p:nvCxnSpPr>
            <p:spPr>
              <a:xfrm flipV="1">
                <a:off x="7000243" y="3704106"/>
                <a:ext cx="470405" cy="1846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9" name="组合 108">
                <a:extLst>
                  <a:ext uri="{FF2B5EF4-FFF2-40B4-BE49-F238E27FC236}">
                    <a16:creationId xmlns:a16="http://schemas.microsoft.com/office/drawing/2014/main" id="{9B76221B-1182-47CD-8B43-00C15656C2A2}"/>
                  </a:ext>
                </a:extLst>
              </p:cNvPr>
              <p:cNvGrpSpPr/>
              <p:nvPr/>
            </p:nvGrpSpPr>
            <p:grpSpPr>
              <a:xfrm>
                <a:off x="1024508" y="917305"/>
                <a:ext cx="11936983" cy="5080945"/>
                <a:chOff x="1024508" y="856297"/>
                <a:chExt cx="11936983" cy="5080945"/>
              </a:xfrm>
            </p:grpSpPr>
            <p:sp>
              <p:nvSpPr>
                <p:cNvPr id="5" name="文本框 4">
                  <a:extLst>
                    <a:ext uri="{FF2B5EF4-FFF2-40B4-BE49-F238E27FC236}">
                      <a16:creationId xmlns:a16="http://schemas.microsoft.com/office/drawing/2014/main" id="{C2E3113C-C320-4C70-99D5-ED03CB1EB824}"/>
                    </a:ext>
                  </a:extLst>
                </p:cNvPr>
                <p:cNvSpPr txBox="1"/>
                <p:nvPr/>
              </p:nvSpPr>
              <p:spPr>
                <a:xfrm>
                  <a:off x="1024508" y="3366099"/>
                  <a:ext cx="1634364" cy="369332"/>
                </a:xfrm>
                <a:prstGeom prst="rect">
                  <a:avLst/>
                </a:prstGeom>
                <a:noFill/>
              </p:spPr>
              <p:txBody>
                <a:bodyPr wrap="square" rtlCol="0">
                  <a:spAutoFit/>
                </a:bodyPr>
                <a:lstStyle/>
                <a:p>
                  <a:r>
                    <a:rPr lang="zh-CN" altLang="en-US" dirty="0"/>
                    <a:t>文献综述</a:t>
                  </a:r>
                </a:p>
              </p:txBody>
            </p:sp>
            <p:sp>
              <p:nvSpPr>
                <p:cNvPr id="6" name="左大括号 5">
                  <a:extLst>
                    <a:ext uri="{FF2B5EF4-FFF2-40B4-BE49-F238E27FC236}">
                      <a16:creationId xmlns:a16="http://schemas.microsoft.com/office/drawing/2014/main" id="{28AAF555-010D-46F5-A6F6-B32B86111F51}"/>
                    </a:ext>
                  </a:extLst>
                </p:cNvPr>
                <p:cNvSpPr/>
                <p:nvPr/>
              </p:nvSpPr>
              <p:spPr>
                <a:xfrm>
                  <a:off x="2110741" y="1938884"/>
                  <a:ext cx="192024" cy="325862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8A2C3A7-995A-4B2D-A712-351EE7F2298C}"/>
                    </a:ext>
                  </a:extLst>
                </p:cNvPr>
                <p:cNvSpPr txBox="1"/>
                <p:nvPr/>
              </p:nvSpPr>
              <p:spPr>
                <a:xfrm>
                  <a:off x="2311909" y="1712893"/>
                  <a:ext cx="1572768" cy="369332"/>
                </a:xfrm>
                <a:prstGeom prst="rect">
                  <a:avLst/>
                </a:prstGeom>
                <a:noFill/>
              </p:spPr>
              <p:txBody>
                <a:bodyPr wrap="square" rtlCol="0">
                  <a:spAutoFit/>
                </a:bodyPr>
                <a:lstStyle/>
                <a:p>
                  <a:r>
                    <a:rPr lang="zh-CN" altLang="en-US" dirty="0"/>
                    <a:t>概述</a:t>
                  </a:r>
                </a:p>
              </p:txBody>
            </p:sp>
            <p:sp>
              <p:nvSpPr>
                <p:cNvPr id="8" name="文本框 7">
                  <a:extLst>
                    <a:ext uri="{FF2B5EF4-FFF2-40B4-BE49-F238E27FC236}">
                      <a16:creationId xmlns:a16="http://schemas.microsoft.com/office/drawing/2014/main" id="{E4B200A1-338C-4372-8B02-037179BDA3D5}"/>
                    </a:ext>
                  </a:extLst>
                </p:cNvPr>
                <p:cNvSpPr txBox="1"/>
                <p:nvPr/>
              </p:nvSpPr>
              <p:spPr>
                <a:xfrm>
                  <a:off x="2441448" y="4974336"/>
                  <a:ext cx="749808" cy="369332"/>
                </a:xfrm>
                <a:prstGeom prst="rect">
                  <a:avLst/>
                </a:prstGeom>
                <a:noFill/>
              </p:spPr>
              <p:txBody>
                <a:bodyPr wrap="square" rtlCol="0">
                  <a:spAutoFit/>
                </a:bodyPr>
                <a:lstStyle/>
                <a:p>
                  <a:r>
                    <a:rPr lang="zh-CN" altLang="en-US" dirty="0"/>
                    <a:t>应用</a:t>
                  </a:r>
                </a:p>
              </p:txBody>
            </p:sp>
            <p:sp>
              <p:nvSpPr>
                <p:cNvPr id="9" name="左大括号 8">
                  <a:extLst>
                    <a:ext uri="{FF2B5EF4-FFF2-40B4-BE49-F238E27FC236}">
                      <a16:creationId xmlns:a16="http://schemas.microsoft.com/office/drawing/2014/main" id="{D713946D-6B32-4889-9129-DC951628C39D}"/>
                    </a:ext>
                  </a:extLst>
                </p:cNvPr>
                <p:cNvSpPr/>
                <p:nvPr/>
              </p:nvSpPr>
              <p:spPr>
                <a:xfrm>
                  <a:off x="2952887" y="1368461"/>
                  <a:ext cx="575679" cy="104188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981A435-F4B7-42C6-99A0-5E4DEB43F375}"/>
                    </a:ext>
                  </a:extLst>
                </p:cNvPr>
                <p:cNvSpPr txBox="1"/>
                <p:nvPr/>
              </p:nvSpPr>
              <p:spPr>
                <a:xfrm>
                  <a:off x="3478471" y="1068503"/>
                  <a:ext cx="1273809" cy="369332"/>
                </a:xfrm>
                <a:prstGeom prst="rect">
                  <a:avLst/>
                </a:prstGeom>
                <a:noFill/>
              </p:spPr>
              <p:txBody>
                <a:bodyPr wrap="square" rtlCol="0">
                  <a:spAutoFit/>
                </a:bodyPr>
                <a:lstStyle/>
                <a:p>
                  <a:r>
                    <a:rPr lang="zh-CN" altLang="en-US" dirty="0"/>
                    <a:t>机器学习</a:t>
                  </a:r>
                </a:p>
              </p:txBody>
            </p:sp>
            <p:sp>
              <p:nvSpPr>
                <p:cNvPr id="11" name="文本框 10">
                  <a:extLst>
                    <a:ext uri="{FF2B5EF4-FFF2-40B4-BE49-F238E27FC236}">
                      <a16:creationId xmlns:a16="http://schemas.microsoft.com/office/drawing/2014/main" id="{E8AEDD55-9236-4B8B-8073-FBA2A9D19352}"/>
                    </a:ext>
                  </a:extLst>
                </p:cNvPr>
                <p:cNvSpPr txBox="1"/>
                <p:nvPr/>
              </p:nvSpPr>
              <p:spPr>
                <a:xfrm>
                  <a:off x="3528567" y="2299599"/>
                  <a:ext cx="1839977" cy="369332"/>
                </a:xfrm>
                <a:prstGeom prst="rect">
                  <a:avLst/>
                </a:prstGeom>
                <a:noFill/>
              </p:spPr>
              <p:txBody>
                <a:bodyPr wrap="square" rtlCol="0">
                  <a:spAutoFit/>
                </a:bodyPr>
                <a:lstStyle/>
                <a:p>
                  <a:r>
                    <a:rPr lang="zh-CN" altLang="en-US" dirty="0"/>
                    <a:t>自然语言处理</a:t>
                  </a:r>
                </a:p>
              </p:txBody>
            </p:sp>
            <p:cxnSp>
              <p:nvCxnSpPr>
                <p:cNvPr id="14" name="直接箭头连接符 13">
                  <a:extLst>
                    <a:ext uri="{FF2B5EF4-FFF2-40B4-BE49-F238E27FC236}">
                      <a16:creationId xmlns:a16="http://schemas.microsoft.com/office/drawing/2014/main" id="{CCE665BF-3B83-47E0-96AD-3D4DC391EC11}"/>
                    </a:ext>
                  </a:extLst>
                </p:cNvPr>
                <p:cNvCxnSpPr/>
                <p:nvPr/>
              </p:nvCxnSpPr>
              <p:spPr>
                <a:xfrm>
                  <a:off x="4599432" y="1298889"/>
                  <a:ext cx="539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AED8769-000A-4F12-AF46-0BA52D3C2422}"/>
                    </a:ext>
                  </a:extLst>
                </p:cNvPr>
                <p:cNvSpPr txBox="1"/>
                <p:nvPr/>
              </p:nvSpPr>
              <p:spPr>
                <a:xfrm>
                  <a:off x="5235318" y="1113440"/>
                  <a:ext cx="1758698" cy="369332"/>
                </a:xfrm>
                <a:prstGeom prst="rect">
                  <a:avLst/>
                </a:prstGeom>
                <a:noFill/>
              </p:spPr>
              <p:txBody>
                <a:bodyPr wrap="square" rtlCol="0">
                  <a:spAutoFit/>
                </a:bodyPr>
                <a:lstStyle/>
                <a:p>
                  <a:r>
                    <a:rPr lang="zh-CN" altLang="en-US" dirty="0"/>
                    <a:t>监督学习方法</a:t>
                  </a:r>
                </a:p>
              </p:txBody>
            </p:sp>
            <p:sp>
              <p:nvSpPr>
                <p:cNvPr id="16" name="左大括号 15">
                  <a:extLst>
                    <a:ext uri="{FF2B5EF4-FFF2-40B4-BE49-F238E27FC236}">
                      <a16:creationId xmlns:a16="http://schemas.microsoft.com/office/drawing/2014/main" id="{D00B8256-C886-460B-BE7D-2B1B9F1AAC47}"/>
                    </a:ext>
                  </a:extLst>
                </p:cNvPr>
                <p:cNvSpPr/>
                <p:nvPr/>
              </p:nvSpPr>
              <p:spPr>
                <a:xfrm>
                  <a:off x="6793850" y="1002414"/>
                  <a:ext cx="45719" cy="7401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2F61DCD3-54E0-4FC0-A413-0DE59ACD87DF}"/>
                    </a:ext>
                  </a:extLst>
                </p:cNvPr>
                <p:cNvSpPr txBox="1"/>
                <p:nvPr/>
              </p:nvSpPr>
              <p:spPr>
                <a:xfrm>
                  <a:off x="6955583" y="863620"/>
                  <a:ext cx="777240" cy="369332"/>
                </a:xfrm>
                <a:prstGeom prst="rect">
                  <a:avLst/>
                </a:prstGeom>
                <a:noFill/>
              </p:spPr>
              <p:txBody>
                <a:bodyPr wrap="square" rtlCol="0">
                  <a:spAutoFit/>
                </a:bodyPr>
                <a:lstStyle/>
                <a:p>
                  <a:r>
                    <a:rPr lang="zh-CN" altLang="en-US" dirty="0"/>
                    <a:t>分类</a:t>
                  </a:r>
                </a:p>
              </p:txBody>
            </p:sp>
            <p:sp>
              <p:nvSpPr>
                <p:cNvPr id="18" name="文本框 17">
                  <a:extLst>
                    <a:ext uri="{FF2B5EF4-FFF2-40B4-BE49-F238E27FC236}">
                      <a16:creationId xmlns:a16="http://schemas.microsoft.com/office/drawing/2014/main" id="{40AD55BD-AAD8-4FD4-81BB-6E97B6E32A90}"/>
                    </a:ext>
                  </a:extLst>
                </p:cNvPr>
                <p:cNvSpPr txBox="1"/>
                <p:nvPr/>
              </p:nvSpPr>
              <p:spPr>
                <a:xfrm>
                  <a:off x="6913375" y="1492892"/>
                  <a:ext cx="1273809" cy="369332"/>
                </a:xfrm>
                <a:prstGeom prst="rect">
                  <a:avLst/>
                </a:prstGeom>
                <a:noFill/>
              </p:spPr>
              <p:txBody>
                <a:bodyPr wrap="square" rtlCol="0">
                  <a:spAutoFit/>
                </a:bodyPr>
                <a:lstStyle/>
                <a:p>
                  <a:r>
                    <a:rPr lang="zh-CN" altLang="en-US" dirty="0"/>
                    <a:t>回归</a:t>
                  </a:r>
                </a:p>
              </p:txBody>
            </p:sp>
            <p:sp>
              <p:nvSpPr>
                <p:cNvPr id="19" name="文本框 18">
                  <a:extLst>
                    <a:ext uri="{FF2B5EF4-FFF2-40B4-BE49-F238E27FC236}">
                      <a16:creationId xmlns:a16="http://schemas.microsoft.com/office/drawing/2014/main" id="{26EA7954-A82F-48A1-9E4A-0FA147397377}"/>
                    </a:ext>
                  </a:extLst>
                </p:cNvPr>
                <p:cNvSpPr txBox="1"/>
                <p:nvPr/>
              </p:nvSpPr>
              <p:spPr>
                <a:xfrm>
                  <a:off x="7806629" y="856297"/>
                  <a:ext cx="4373880" cy="923330"/>
                </a:xfrm>
                <a:prstGeom prst="rect">
                  <a:avLst/>
                </a:prstGeom>
                <a:noFill/>
                <a:ln>
                  <a:solidFill>
                    <a:schemeClr val="tx1"/>
                  </a:solidFill>
                </a:ln>
              </p:spPr>
              <p:txBody>
                <a:bodyPr wrap="square" rtlCol="0">
                  <a:spAutoFit/>
                </a:bodyPr>
                <a:lstStyle/>
                <a:p>
                  <a:r>
                    <a:rPr lang="zh-CN" altLang="en-US" dirty="0"/>
                    <a:t>本文首先使用分类方法对社交媒体信息进行分类，再使用回归方法操作时序数据，以预测在每日选举投票中表达的投票意图</a:t>
                  </a:r>
                </a:p>
              </p:txBody>
            </p:sp>
            <p:sp>
              <p:nvSpPr>
                <p:cNvPr id="21" name="文本框 20">
                  <a:extLst>
                    <a:ext uri="{FF2B5EF4-FFF2-40B4-BE49-F238E27FC236}">
                      <a16:creationId xmlns:a16="http://schemas.microsoft.com/office/drawing/2014/main" id="{BF7934EF-FA19-4FED-9A0F-422F7ACC48FD}"/>
                    </a:ext>
                  </a:extLst>
                </p:cNvPr>
                <p:cNvSpPr txBox="1"/>
                <p:nvPr/>
              </p:nvSpPr>
              <p:spPr>
                <a:xfrm>
                  <a:off x="5519350" y="1788584"/>
                  <a:ext cx="1532131" cy="369332"/>
                </a:xfrm>
                <a:prstGeom prst="rect">
                  <a:avLst/>
                </a:prstGeom>
                <a:noFill/>
              </p:spPr>
              <p:txBody>
                <a:bodyPr wrap="square" rtlCol="0">
                  <a:spAutoFit/>
                </a:bodyPr>
                <a:lstStyle/>
                <a:p>
                  <a:r>
                    <a:rPr lang="zh-CN" altLang="en-US" dirty="0"/>
                    <a:t>文本摘要</a:t>
                  </a:r>
                </a:p>
              </p:txBody>
            </p:sp>
            <p:sp>
              <p:nvSpPr>
                <p:cNvPr id="22" name="文本框 21">
                  <a:extLst>
                    <a:ext uri="{FF2B5EF4-FFF2-40B4-BE49-F238E27FC236}">
                      <a16:creationId xmlns:a16="http://schemas.microsoft.com/office/drawing/2014/main" id="{32F84E26-B1A4-41AF-BB5C-589059B8ED61}"/>
                    </a:ext>
                  </a:extLst>
                </p:cNvPr>
                <p:cNvSpPr txBox="1"/>
                <p:nvPr/>
              </p:nvSpPr>
              <p:spPr>
                <a:xfrm>
                  <a:off x="5519350" y="2260497"/>
                  <a:ext cx="1532131" cy="369332"/>
                </a:xfrm>
                <a:prstGeom prst="rect">
                  <a:avLst/>
                </a:prstGeom>
                <a:noFill/>
              </p:spPr>
              <p:txBody>
                <a:bodyPr wrap="square" rtlCol="0">
                  <a:spAutoFit/>
                </a:bodyPr>
                <a:lstStyle/>
                <a:p>
                  <a:r>
                    <a:rPr lang="zh-CN" altLang="en-US" dirty="0"/>
                    <a:t>问题回答</a:t>
                  </a:r>
                </a:p>
              </p:txBody>
            </p:sp>
            <p:sp>
              <p:nvSpPr>
                <p:cNvPr id="23" name="文本框 22">
                  <a:extLst>
                    <a:ext uri="{FF2B5EF4-FFF2-40B4-BE49-F238E27FC236}">
                      <a16:creationId xmlns:a16="http://schemas.microsoft.com/office/drawing/2014/main" id="{0BB376E3-D0CA-4745-95E2-3708966832A6}"/>
                    </a:ext>
                  </a:extLst>
                </p:cNvPr>
                <p:cNvSpPr txBox="1"/>
                <p:nvPr/>
              </p:nvSpPr>
              <p:spPr>
                <a:xfrm>
                  <a:off x="5517317" y="2771352"/>
                  <a:ext cx="1532131" cy="369332"/>
                </a:xfrm>
                <a:prstGeom prst="rect">
                  <a:avLst/>
                </a:prstGeom>
                <a:noFill/>
              </p:spPr>
              <p:txBody>
                <a:bodyPr wrap="square" rtlCol="0">
                  <a:spAutoFit/>
                </a:bodyPr>
                <a:lstStyle/>
                <a:p>
                  <a:r>
                    <a:rPr lang="zh-CN" altLang="en-US" dirty="0"/>
                    <a:t>情感分析</a:t>
                  </a:r>
                </a:p>
              </p:txBody>
            </p:sp>
            <p:sp>
              <p:nvSpPr>
                <p:cNvPr id="25" name="文本框 24">
                  <a:extLst>
                    <a:ext uri="{FF2B5EF4-FFF2-40B4-BE49-F238E27FC236}">
                      <a16:creationId xmlns:a16="http://schemas.microsoft.com/office/drawing/2014/main" id="{68D75224-1334-4FE2-B63B-688068E577E9}"/>
                    </a:ext>
                  </a:extLst>
                </p:cNvPr>
                <p:cNvSpPr txBox="1"/>
                <p:nvPr/>
              </p:nvSpPr>
              <p:spPr>
                <a:xfrm>
                  <a:off x="3287268" y="4100399"/>
                  <a:ext cx="1243585" cy="923330"/>
                </a:xfrm>
                <a:prstGeom prst="rect">
                  <a:avLst/>
                </a:prstGeom>
                <a:noFill/>
              </p:spPr>
              <p:txBody>
                <a:bodyPr wrap="square" rtlCol="0">
                  <a:spAutoFit/>
                </a:bodyPr>
                <a:lstStyle/>
                <a:p>
                  <a:r>
                    <a:rPr lang="zh-CN" altLang="en-US" dirty="0"/>
                    <a:t>利用社交网络进行政治预测</a:t>
                  </a:r>
                </a:p>
              </p:txBody>
            </p:sp>
            <p:sp>
              <p:nvSpPr>
                <p:cNvPr id="27" name="文本框 26">
                  <a:extLst>
                    <a:ext uri="{FF2B5EF4-FFF2-40B4-BE49-F238E27FC236}">
                      <a16:creationId xmlns:a16="http://schemas.microsoft.com/office/drawing/2014/main" id="{6D692900-9BE4-408F-8E32-A4C66C96901E}"/>
                    </a:ext>
                  </a:extLst>
                </p:cNvPr>
                <p:cNvSpPr txBox="1"/>
                <p:nvPr/>
              </p:nvSpPr>
              <p:spPr>
                <a:xfrm>
                  <a:off x="3282695" y="5567910"/>
                  <a:ext cx="8137208" cy="369332"/>
                </a:xfrm>
                <a:prstGeom prst="rect">
                  <a:avLst/>
                </a:prstGeom>
                <a:noFill/>
              </p:spPr>
              <p:txBody>
                <a:bodyPr wrap="square" rtlCol="0">
                  <a:spAutoFit/>
                </a:bodyPr>
                <a:lstStyle/>
                <a:p>
                  <a:r>
                    <a:rPr lang="zh-CN" altLang="en-US" dirty="0"/>
                    <a:t>行为意图检测：使用社交媒体进行行为意图检测在政治和治理方面的首次应用</a:t>
                  </a:r>
                </a:p>
              </p:txBody>
            </p:sp>
            <p:sp>
              <p:nvSpPr>
                <p:cNvPr id="29" name="文本框 28">
                  <a:extLst>
                    <a:ext uri="{FF2B5EF4-FFF2-40B4-BE49-F238E27FC236}">
                      <a16:creationId xmlns:a16="http://schemas.microsoft.com/office/drawing/2014/main" id="{B1D34A7E-7BE8-4B3A-8272-E8B5F7AF9454}"/>
                    </a:ext>
                  </a:extLst>
                </p:cNvPr>
                <p:cNvSpPr txBox="1"/>
                <p:nvPr/>
              </p:nvSpPr>
              <p:spPr>
                <a:xfrm>
                  <a:off x="4719828" y="3869911"/>
                  <a:ext cx="1937003" cy="369332"/>
                </a:xfrm>
                <a:prstGeom prst="rect">
                  <a:avLst/>
                </a:prstGeom>
                <a:noFill/>
              </p:spPr>
              <p:txBody>
                <a:bodyPr wrap="square" rtlCol="0">
                  <a:spAutoFit/>
                </a:bodyPr>
                <a:lstStyle/>
                <a:p>
                  <a:r>
                    <a:rPr lang="zh-CN" altLang="en-US" dirty="0"/>
                    <a:t>简单的统计数据</a:t>
                  </a:r>
                </a:p>
              </p:txBody>
            </p:sp>
            <p:cxnSp>
              <p:nvCxnSpPr>
                <p:cNvPr id="31" name="直接箭头连接符 30">
                  <a:extLst>
                    <a:ext uri="{FF2B5EF4-FFF2-40B4-BE49-F238E27FC236}">
                      <a16:creationId xmlns:a16="http://schemas.microsoft.com/office/drawing/2014/main" id="{691AA494-5D06-4B13-ABE0-682F9B2F0457}"/>
                    </a:ext>
                  </a:extLst>
                </p:cNvPr>
                <p:cNvCxnSpPr/>
                <p:nvPr/>
              </p:nvCxnSpPr>
              <p:spPr>
                <a:xfrm>
                  <a:off x="6464808" y="4100399"/>
                  <a:ext cx="6492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5EE44B2D-31B4-4473-AAA6-C554BC931A78}"/>
                    </a:ext>
                  </a:extLst>
                </p:cNvPr>
                <p:cNvSpPr txBox="1"/>
                <p:nvPr/>
              </p:nvSpPr>
              <p:spPr>
                <a:xfrm>
                  <a:off x="7232904" y="3869912"/>
                  <a:ext cx="1839467" cy="369332"/>
                </a:xfrm>
                <a:prstGeom prst="rect">
                  <a:avLst/>
                </a:prstGeom>
                <a:noFill/>
              </p:spPr>
              <p:txBody>
                <a:bodyPr wrap="square" rtlCol="0">
                  <a:spAutoFit/>
                </a:bodyPr>
                <a:lstStyle/>
                <a:p>
                  <a:r>
                    <a:rPr lang="zh-CN" altLang="en-US" dirty="0"/>
                    <a:t>衡量公众情绪</a:t>
                  </a:r>
                </a:p>
              </p:txBody>
            </p:sp>
            <p:sp>
              <p:nvSpPr>
                <p:cNvPr id="34" name="矩形 33">
                  <a:extLst>
                    <a:ext uri="{FF2B5EF4-FFF2-40B4-BE49-F238E27FC236}">
                      <a16:creationId xmlns:a16="http://schemas.microsoft.com/office/drawing/2014/main" id="{DB7CB030-9F00-436A-8512-F3B65FDD7888}"/>
                    </a:ext>
                  </a:extLst>
                </p:cNvPr>
                <p:cNvSpPr/>
                <p:nvPr/>
              </p:nvSpPr>
              <p:spPr>
                <a:xfrm>
                  <a:off x="4831937" y="3836419"/>
                  <a:ext cx="3928651" cy="4890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E2C75410-10C2-4426-B0CD-76A6DDDA4344}"/>
                    </a:ext>
                  </a:extLst>
                </p:cNvPr>
                <p:cNvSpPr txBox="1"/>
                <p:nvPr/>
              </p:nvSpPr>
              <p:spPr>
                <a:xfrm>
                  <a:off x="7416862" y="3279893"/>
                  <a:ext cx="1532131" cy="369332"/>
                </a:xfrm>
                <a:prstGeom prst="rect">
                  <a:avLst/>
                </a:prstGeom>
                <a:noFill/>
              </p:spPr>
              <p:txBody>
                <a:bodyPr wrap="square" rtlCol="0">
                  <a:spAutoFit/>
                </a:bodyPr>
                <a:lstStyle/>
                <a:p>
                  <a:r>
                    <a:rPr lang="zh-CN" altLang="en-US" dirty="0"/>
                    <a:t>方法有限</a:t>
                  </a:r>
                </a:p>
              </p:txBody>
            </p:sp>
            <p:sp>
              <p:nvSpPr>
                <p:cNvPr id="40" name="文本框 39">
                  <a:extLst>
                    <a:ext uri="{FF2B5EF4-FFF2-40B4-BE49-F238E27FC236}">
                      <a16:creationId xmlns:a16="http://schemas.microsoft.com/office/drawing/2014/main" id="{33F89008-0D42-4057-A3B5-505F5491B1BC}"/>
                    </a:ext>
                  </a:extLst>
                </p:cNvPr>
                <p:cNvSpPr txBox="1"/>
                <p:nvPr/>
              </p:nvSpPr>
              <p:spPr>
                <a:xfrm>
                  <a:off x="8860534" y="3869911"/>
                  <a:ext cx="1098680" cy="369332"/>
                </a:xfrm>
                <a:prstGeom prst="rect">
                  <a:avLst/>
                </a:prstGeom>
                <a:noFill/>
              </p:spPr>
              <p:txBody>
                <a:bodyPr wrap="square">
                  <a:spAutoFit/>
                </a:bodyPr>
                <a:lstStyle/>
                <a:p>
                  <a:r>
                    <a:rPr lang="zh-CN" altLang="en-US" dirty="0"/>
                    <a:t>立场检测</a:t>
                  </a:r>
                </a:p>
              </p:txBody>
            </p:sp>
            <p:cxnSp>
              <p:nvCxnSpPr>
                <p:cNvPr id="42" name="连接符: 曲线 41">
                  <a:extLst>
                    <a:ext uri="{FF2B5EF4-FFF2-40B4-BE49-F238E27FC236}">
                      <a16:creationId xmlns:a16="http://schemas.microsoft.com/office/drawing/2014/main" id="{7EE2314B-919F-41AC-BFE4-F4CF50E03727}"/>
                    </a:ext>
                  </a:extLst>
                </p:cNvPr>
                <p:cNvCxnSpPr>
                  <a:cxnSpLocks/>
                  <a:endCxn id="40" idx="0"/>
                </p:cNvCxnSpPr>
                <p:nvPr/>
              </p:nvCxnSpPr>
              <p:spPr>
                <a:xfrm>
                  <a:off x="8532374" y="3450652"/>
                  <a:ext cx="877500" cy="41925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1A93561F-D56D-4BCB-9B3D-31086EC42FF4}"/>
                    </a:ext>
                  </a:extLst>
                </p:cNvPr>
                <p:cNvSpPr txBox="1"/>
                <p:nvPr/>
              </p:nvSpPr>
              <p:spPr>
                <a:xfrm>
                  <a:off x="9959214" y="3784210"/>
                  <a:ext cx="2397252" cy="523220"/>
                </a:xfrm>
                <a:prstGeom prst="rect">
                  <a:avLst/>
                </a:prstGeom>
                <a:noFill/>
              </p:spPr>
              <p:txBody>
                <a:bodyPr wrap="square">
                  <a:spAutoFit/>
                </a:bodyPr>
                <a:lstStyle/>
                <a:p>
                  <a:r>
                    <a:rPr lang="zh-CN" altLang="en-US" sz="1400" dirty="0"/>
                    <a:t>没有证据表明立场检测方法可以用于预测民意调查</a:t>
                  </a:r>
                </a:p>
              </p:txBody>
            </p:sp>
            <p:sp>
              <p:nvSpPr>
                <p:cNvPr id="46" name="文本框 45">
                  <a:extLst>
                    <a:ext uri="{FF2B5EF4-FFF2-40B4-BE49-F238E27FC236}">
                      <a16:creationId xmlns:a16="http://schemas.microsoft.com/office/drawing/2014/main" id="{0B07E11D-C757-41E9-9464-618CFA7B64F6}"/>
                    </a:ext>
                  </a:extLst>
                </p:cNvPr>
                <p:cNvSpPr txBox="1"/>
                <p:nvPr/>
              </p:nvSpPr>
              <p:spPr>
                <a:xfrm>
                  <a:off x="4438395" y="4465307"/>
                  <a:ext cx="8523096" cy="646331"/>
                </a:xfrm>
                <a:prstGeom prst="rect">
                  <a:avLst/>
                </a:prstGeom>
                <a:noFill/>
              </p:spPr>
              <p:txBody>
                <a:bodyPr wrap="square">
                  <a:spAutoFit/>
                </a:bodyPr>
                <a:lstStyle/>
                <a:p>
                  <a:r>
                    <a:rPr lang="zh-CN" altLang="en-US" dirty="0"/>
                    <a:t>用来衡量政治立场、两极分化和文化适应的技术可能不能反映那些更容易改变投票意图的人的投票行为的短期波动，导致在细粒度层面上预测选民偏好的表现不佳。</a:t>
                  </a:r>
                </a:p>
              </p:txBody>
            </p:sp>
            <p:cxnSp>
              <p:nvCxnSpPr>
                <p:cNvPr id="48" name="连接符: 曲线 47">
                  <a:extLst>
                    <a:ext uri="{FF2B5EF4-FFF2-40B4-BE49-F238E27FC236}">
                      <a16:creationId xmlns:a16="http://schemas.microsoft.com/office/drawing/2014/main" id="{F48DD891-0D64-4AE4-9CD4-BF52DEC50931}"/>
                    </a:ext>
                  </a:extLst>
                </p:cNvPr>
                <p:cNvCxnSpPr>
                  <a:stCxn id="44" idx="2"/>
                </p:cNvCxnSpPr>
                <p:nvPr/>
              </p:nvCxnSpPr>
              <p:spPr>
                <a:xfrm rot="5400000">
                  <a:off x="10677986" y="3989596"/>
                  <a:ext cx="162020" cy="79768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grpSp>
      <p:sp>
        <p:nvSpPr>
          <p:cNvPr id="113" name="矩形 112">
            <a:extLst>
              <a:ext uri="{FF2B5EF4-FFF2-40B4-BE49-F238E27FC236}">
                <a16:creationId xmlns:a16="http://schemas.microsoft.com/office/drawing/2014/main" id="{AEC5CFA2-0238-4EFA-A773-150F2E186204}"/>
              </a:ext>
            </a:extLst>
          </p:cNvPr>
          <p:cNvSpPr/>
          <p:nvPr/>
        </p:nvSpPr>
        <p:spPr>
          <a:xfrm>
            <a:off x="3667887" y="3374580"/>
            <a:ext cx="8370696" cy="2060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19828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a18adb86-5929-4bf5-a1c6-bcf101f86030"/>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4.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502</TotalTime>
  <Words>3150</Words>
  <Application>Microsoft Office PowerPoint</Application>
  <PresentationFormat>宽屏</PresentationFormat>
  <Paragraphs>258</Paragraphs>
  <Slides>33</Slides>
  <Notes>2</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33</vt:i4>
      </vt:variant>
    </vt:vector>
  </HeadingPairs>
  <TitlesOfParts>
    <vt:vector size="36" baseType="lpstr">
      <vt:lpstr>Arial</vt:lpstr>
      <vt:lpstr>Calibri</vt:lpstr>
      <vt:lpstr>主题5</vt:lpstr>
      <vt:lpstr>社交媒体和政治民意调查的投票意图</vt:lpstr>
      <vt:lpstr>作者信息</vt:lpstr>
      <vt:lpstr>摘要</vt:lpstr>
      <vt:lpstr>PowerPoint 演示文稿</vt:lpstr>
      <vt:lpstr>Introduction</vt:lpstr>
      <vt:lpstr>Introduction</vt:lpstr>
      <vt:lpstr>Introduction</vt:lpstr>
      <vt:lpstr>literature review</vt:lpstr>
      <vt:lpstr>literature review </vt:lpstr>
      <vt:lpstr>Method</vt:lpstr>
      <vt:lpstr>Method</vt:lpstr>
      <vt:lpstr>Method——显示投票意图的方法——数据收集、过滤、标签</vt:lpstr>
      <vt:lpstr>Method——显示投票意图的方法——数据收集、过滤、标签</vt:lpstr>
      <vt:lpstr>Method——显示投票意图的方法——数据收集、过滤、标签</vt:lpstr>
      <vt:lpstr>Method——显示投票意向的方法——投票意向模型</vt:lpstr>
      <vt:lpstr>Method——显示投票意向的方法——投票意向指数</vt:lpstr>
      <vt:lpstr>Method——预测模型</vt:lpstr>
      <vt:lpstr>Empirical evaluation</vt:lpstr>
      <vt:lpstr>Empirical evaluation</vt:lpstr>
      <vt:lpstr>Empirical evaluation——内在评价（投票意向检验）</vt:lpstr>
      <vt:lpstr>Empirical evaluation——内在评价（投票意向检验）</vt:lpstr>
      <vt:lpstr>Empirical evaluation——外在评价（预测）——目标变量</vt:lpstr>
      <vt:lpstr>Empirical evaluation——外在评价（预测）——平稳性和滞后选择</vt:lpstr>
      <vt:lpstr>Empirical evaluation——外在评价（预测）——自回归基线</vt:lpstr>
      <vt:lpstr>Empirical evaluation——外在评价（预测）——纳入SMVI指数的模型</vt:lpstr>
      <vt:lpstr>Empirical evaluation——外在评价（预测）——纳入SMVI指数的模型</vt:lpstr>
      <vt:lpstr>Empirical evaluation——外在评价（预测）——纳入SMVI指数的模型</vt:lpstr>
      <vt:lpstr>Implications for governance</vt:lpstr>
      <vt:lpstr>Implications for governance——应用意义</vt:lpstr>
      <vt:lpstr>Implications for governance——理论意义</vt:lpstr>
      <vt:lpstr>Suggestions for future research</vt:lpstr>
      <vt:lpstr>Suggestions for future research</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悦</cp:lastModifiedBy>
  <cp:revision>5</cp:revision>
  <cp:lastPrinted>2018-02-05T16:00:00Z</cp:lastPrinted>
  <dcterms:created xsi:type="dcterms:W3CDTF">2018-02-05T16:00:00Z</dcterms:created>
  <dcterms:modified xsi:type="dcterms:W3CDTF">2022-01-12T05:21:17Z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ies>
</file>