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5"/>
  </p:notesMasterIdLst>
  <p:sldIdLst>
    <p:sldId id="259" r:id="rId3"/>
    <p:sldId id="271" r:id="rId4"/>
    <p:sldId id="260" r:id="rId5"/>
    <p:sldId id="286" r:id="rId6"/>
    <p:sldId id="267" r:id="rId7"/>
    <p:sldId id="327" r:id="rId8"/>
    <p:sldId id="268" r:id="rId9"/>
    <p:sldId id="329" r:id="rId10"/>
    <p:sldId id="332" r:id="rId11"/>
    <p:sldId id="330" r:id="rId12"/>
    <p:sldId id="331" r:id="rId13"/>
    <p:sldId id="280" r:id="rId14"/>
    <p:sldId id="308" r:id="rId15"/>
    <p:sldId id="272" r:id="rId16"/>
    <p:sldId id="310" r:id="rId17"/>
    <p:sldId id="311" r:id="rId18"/>
    <p:sldId id="318" r:id="rId19"/>
    <p:sldId id="319" r:id="rId20"/>
    <p:sldId id="321" r:id="rId21"/>
    <p:sldId id="320" r:id="rId22"/>
    <p:sldId id="282" r:id="rId23"/>
    <p:sldId id="266"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28D"/>
    <a:srgbClr val="27BBCB"/>
    <a:srgbClr val="FFFFFF"/>
    <a:srgbClr val="F8D367"/>
    <a:srgbClr val="40464B"/>
    <a:srgbClr val="E6E122"/>
    <a:srgbClr val="F0F2E5"/>
    <a:srgbClr val="A6DCBC"/>
    <a:srgbClr val="6DC3AC"/>
    <a:srgbClr val="6CA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962" autoAdjust="0"/>
  </p:normalViewPr>
  <p:slideViewPr>
    <p:cSldViewPr snapToGrid="0">
      <p:cViewPr varScale="1">
        <p:scale>
          <a:sx n="68" d="100"/>
          <a:sy n="68"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98407-7539-4C88-B591-2FC07A4ED2BC}" type="datetimeFigureOut">
              <a:rPr lang="zh-CN" altLang="en-US" smtClean="0"/>
              <a:t>2022/3/25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DC4B-121D-46CC-9D52-F4252E0865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8979D9-E8A7-4020-9F53-DCBB73454201}" type="datetimeFigureOut">
              <a:rPr lang="zh-CN" altLang="en-US" smtClean="0"/>
              <a:t>2022/3/25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02D614-3122-4AE3-B731-49486E3899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D614-3122-4AE3-B731-49486E3899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979D9-E8A7-4020-9F53-DCBB73454201}" type="datetimeFigureOut">
              <a:rPr lang="zh-CN" altLang="en-US" smtClean="0"/>
              <a:t>2022/3/25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D614-3122-4AE3-B731-49486E3899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953" y="-175124"/>
            <a:ext cx="9752893" cy="6887981"/>
          </a:xfrm>
          <a:prstGeom prst="rect">
            <a:avLst/>
          </a:prstGeom>
        </p:spPr>
      </p:pic>
      <p:sp>
        <p:nvSpPr>
          <p:cNvPr id="6" name="矩形 5"/>
          <p:cNvSpPr/>
          <p:nvPr/>
        </p:nvSpPr>
        <p:spPr>
          <a:xfrm>
            <a:off x="0" y="2473038"/>
            <a:ext cx="12192000" cy="2992584"/>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5248" y="3268866"/>
            <a:ext cx="11378813" cy="646331"/>
          </a:xfrm>
          <a:prstGeom prst="rect">
            <a:avLst/>
          </a:prstGeom>
          <a:noFill/>
        </p:spPr>
        <p:txBody>
          <a:bodyPr wrap="square" rtlCol="0">
            <a:spAutoFit/>
          </a:bodyPr>
          <a:lstStyle/>
          <a:p>
            <a:r>
              <a:rPr lang="zh-CN" altLang="en-US" sz="3600" dirty="0">
                <a:solidFill>
                  <a:schemeClr val="bg1"/>
                </a:solidFill>
                <a:latin typeface="字魂59号-创粗黑" panose="00000500000000000000" pitchFamily="2" charset="-122"/>
                <a:ea typeface="字魂59号-创粗黑" panose="00000500000000000000" pitchFamily="2" charset="-122"/>
              </a:rPr>
              <a:t>价格图像：利用金融时间序列的结构信息进行股票预测</a:t>
            </a:r>
          </a:p>
        </p:txBody>
      </p:sp>
      <p:sp>
        <p:nvSpPr>
          <p:cNvPr id="2" name="箭头: V 形 1"/>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p:cNvSpPr txBox="1"/>
          <p:nvPr/>
        </p:nvSpPr>
        <p:spPr>
          <a:xfrm rot="20709164">
            <a:off x="819058" y="810518"/>
            <a:ext cx="3486427" cy="923330"/>
          </a:xfrm>
          <a:prstGeom prst="rect">
            <a:avLst/>
          </a:prstGeom>
          <a:noFill/>
        </p:spPr>
        <p:txBody>
          <a:bodyPr wrap="square" rtlCol="0">
            <a:spAutoFit/>
          </a:bodyPr>
          <a:lstStyle/>
          <a:p>
            <a:pPr algn="dist"/>
            <a:r>
              <a:rPr lang="en-US" altLang="zh-CN" sz="5400" b="1" dirty="0">
                <a:solidFill>
                  <a:srgbClr val="1B828D"/>
                </a:solidFill>
                <a:latin typeface="字魂58号-创中黑" panose="00000500000000000000" pitchFamily="2" charset="-122"/>
                <a:ea typeface="字魂58号-创中黑" panose="00000500000000000000" pitchFamily="2" charset="-122"/>
              </a:rPr>
              <a:t>fighting</a:t>
            </a:r>
            <a:r>
              <a:rPr lang="zh-CN" altLang="en-US" sz="5400" b="1" dirty="0">
                <a:solidFill>
                  <a:srgbClr val="1B828D"/>
                </a:solidFill>
                <a:latin typeface="字魂58号-创中黑" panose="00000500000000000000" pitchFamily="2" charset="-122"/>
                <a:ea typeface="字魂58号-创中黑" panose="00000500000000000000" pitchFamily="2" charset="-122"/>
              </a:rPr>
              <a:t>！</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60756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Proposed framework</a:t>
            </a:r>
            <a:r>
              <a:rPr lang="en-US" altLang="zh-CN" sz="3200" dirty="0">
                <a:latin typeface="字魂58号-创中黑" panose="00000500000000000000" pitchFamily="2" charset="-122"/>
                <a:ea typeface="字魂58号-创中黑" panose="00000500000000000000" pitchFamily="2" charset="-122"/>
              </a:rPr>
              <a:t> </a:t>
            </a:r>
            <a:r>
              <a:rPr lang="en-US" altLang="zh-CN" sz="3200" dirty="0">
                <a:latin typeface="字魂58号-创中黑" panose="00000500000000000000" pitchFamily="2" charset="-122"/>
                <a:ea typeface="字魂58号-创中黑" panose="00000500000000000000" pitchFamily="2" charset="-122"/>
                <a:sym typeface="+mn-ea"/>
              </a:rPr>
              <a:t>- </a:t>
            </a:r>
            <a:r>
              <a:rPr lang="zh-CN" altLang="en-US" sz="3200" dirty="0">
                <a:latin typeface="字魂58号-创中黑" panose="00000500000000000000" pitchFamily="2" charset="-122"/>
                <a:ea typeface="字魂58号-创中黑" panose="00000500000000000000" pitchFamily="2" charset="-122"/>
                <a:sym typeface="+mn-ea"/>
              </a:rPr>
              <a:t>预测</a:t>
            </a:r>
            <a:r>
              <a:rPr lang="en-US" altLang="zh-CN" sz="3200" dirty="0">
                <a:latin typeface="字魂58号-创中黑" panose="00000500000000000000" pitchFamily="2" charset="-122"/>
                <a:ea typeface="字魂58号-创中黑" panose="00000500000000000000" pitchFamily="2" charset="-122"/>
                <a:sym typeface="+mn-ea"/>
              </a:rPr>
              <a:t>模块</a:t>
            </a:r>
            <a:endParaRPr lang="zh-CN" altLang="en-US" sz="3200" dirty="0">
              <a:latin typeface="字魂58号-创中黑" panose="00000500000000000000" pitchFamily="2" charset="-122"/>
              <a:ea typeface="字魂58号-创中黑" panose="00000500000000000000" pitchFamily="2" charset="-122"/>
            </a:endParaRP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Oval 40"/>
          <p:cNvSpPr>
            <a:spLocks noChangeArrowheads="1"/>
          </p:cNvSpPr>
          <p:nvPr/>
        </p:nvSpPr>
        <p:spPr bwMode="auto">
          <a:xfrm flipV="1">
            <a:off x="4503550" y="5921573"/>
            <a:ext cx="3289935" cy="96672"/>
          </a:xfrm>
          <a:prstGeom prst="ellipse">
            <a:avLst/>
          </a:prstGeom>
          <a:gradFill rotWithShape="1">
            <a:gsLst>
              <a:gs pos="0">
                <a:schemeClr val="bg1">
                  <a:lumMod val="50000"/>
                </a:schemeClr>
              </a:gs>
              <a:gs pos="100000">
                <a:srgbClr val="F8F8F8"/>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字魂59号-创粗黑" panose="00000500000000000000" pitchFamily="2" charset="-122"/>
              <a:ea typeface="字魂59号-创粗黑" panose="00000500000000000000" pitchFamily="2" charset="-122"/>
            </a:endParaRPr>
          </a:p>
        </p:txBody>
      </p:sp>
      <p:pic>
        <p:nvPicPr>
          <p:cNvPr id="2" name="图片 1" descr="图三"/>
          <p:cNvPicPr>
            <a:picLocks noChangeAspect="1"/>
          </p:cNvPicPr>
          <p:nvPr/>
        </p:nvPicPr>
        <p:blipFill>
          <a:blip r:embed="rId3"/>
          <a:stretch>
            <a:fillRect/>
          </a:stretch>
        </p:blipFill>
        <p:spPr>
          <a:xfrm>
            <a:off x="1410970" y="1413510"/>
            <a:ext cx="9370060" cy="43230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38404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Proposed framework</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Oval 40"/>
          <p:cNvSpPr>
            <a:spLocks noChangeArrowheads="1"/>
          </p:cNvSpPr>
          <p:nvPr/>
        </p:nvSpPr>
        <p:spPr bwMode="auto">
          <a:xfrm flipV="1">
            <a:off x="4503550" y="5921573"/>
            <a:ext cx="3289935" cy="96672"/>
          </a:xfrm>
          <a:prstGeom prst="ellipse">
            <a:avLst/>
          </a:prstGeom>
          <a:gradFill rotWithShape="1">
            <a:gsLst>
              <a:gs pos="0">
                <a:schemeClr val="bg1">
                  <a:lumMod val="50000"/>
                </a:schemeClr>
              </a:gs>
              <a:gs pos="100000">
                <a:srgbClr val="F8F8F8"/>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字魂59号-创粗黑" panose="00000500000000000000" pitchFamily="2" charset="-122"/>
              <a:ea typeface="字魂59号-创粗黑" panose="00000500000000000000" pitchFamily="2" charset="-122"/>
            </a:endParaRPr>
          </a:p>
        </p:txBody>
      </p:sp>
      <p:pic>
        <p:nvPicPr>
          <p:cNvPr id="67" name="图片 66" descr="流程提"/>
          <p:cNvPicPr>
            <a:picLocks noChangeAspect="1"/>
          </p:cNvPicPr>
          <p:nvPr/>
        </p:nvPicPr>
        <p:blipFill>
          <a:blip r:embed="rId3"/>
          <a:stretch>
            <a:fillRect/>
          </a:stretch>
        </p:blipFill>
        <p:spPr>
          <a:xfrm>
            <a:off x="858520" y="1579880"/>
            <a:ext cx="10513060" cy="4341495"/>
          </a:xfrm>
          <a:prstGeom prst="rect">
            <a:avLst/>
          </a:prstGeom>
        </p:spPr>
      </p:pic>
      <p:sp>
        <p:nvSpPr>
          <p:cNvPr id="2" name="文本框 1"/>
          <p:cNvSpPr txBox="1"/>
          <p:nvPr/>
        </p:nvSpPr>
        <p:spPr>
          <a:xfrm>
            <a:off x="4503420" y="1211580"/>
            <a:ext cx="3400425" cy="368300"/>
          </a:xfrm>
          <a:prstGeom prst="rect">
            <a:avLst/>
          </a:prstGeom>
          <a:noFill/>
        </p:spPr>
        <p:txBody>
          <a:bodyPr wrap="square" rtlCol="0">
            <a:spAutoFit/>
          </a:bodyPr>
          <a:lstStyle/>
          <a:p>
            <a:r>
              <a:rPr lang="zh-CN" altLang="en-US"/>
              <a:t>预测模块的学习和优化过程总结</a:t>
            </a:r>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24180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Experiments</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Rectangle 51"/>
          <p:cNvSpPr/>
          <p:nvPr/>
        </p:nvSpPr>
        <p:spPr>
          <a:xfrm>
            <a:off x="1038452" y="1176476"/>
            <a:ext cx="5192485" cy="2614930"/>
          </a:xfrm>
          <a:prstGeom prst="rect">
            <a:avLst/>
          </a:prstGeom>
        </p:spPr>
        <p:txBody>
          <a:bodyPr wrap="square">
            <a:spAutoFit/>
          </a:bodyPr>
          <a:lstStyle/>
          <a:p>
            <a:pPr algn="ctr"/>
            <a:r>
              <a:rPr lang="en-US" sz="20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数据</a:t>
            </a:r>
            <a:endPar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ctr"/>
            <a:endPar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just"/>
            <a:r>
              <a:rPr lang="en-US" dirty="0">
                <a:solidFill>
                  <a:srgbClr val="FF0000"/>
                </a:solidFill>
                <a:latin typeface="宋体" panose="02010600030101010101" pitchFamily="2" charset="-122"/>
                <a:ea typeface="宋体" panose="02010600030101010101" pitchFamily="2" charset="-122"/>
                <a:cs typeface="宋体" panose="02010600030101010101" pitchFamily="2" charset="-122"/>
              </a:rPr>
              <a:t>2010 年 1 月 1 日至 2019 年 12 月 31 日</a:t>
            </a:r>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中国A股市场</a:t>
            </a:r>
            <a:r>
              <a:rPr lang="en-US" dirty="0">
                <a:solidFill>
                  <a:srgbClr val="FF0000"/>
                </a:solidFill>
                <a:latin typeface="宋体" panose="02010600030101010101" pitchFamily="2" charset="-122"/>
                <a:ea typeface="宋体" panose="02010600030101010101" pitchFamily="2" charset="-122"/>
                <a:cs typeface="宋体" panose="02010600030101010101" pitchFamily="2" charset="-122"/>
              </a:rPr>
              <a:t> CSI-300 成分股</a:t>
            </a:r>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的每日报价数据，其中沪深300指数选择流动性最强的A股股票</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a:t>
            </a:r>
          </a:p>
          <a:p>
            <a:pPr algn="just"/>
            <a:endPar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pPr algn="just"/>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调整后的每日报价数据来自</a:t>
            </a:r>
            <a:r>
              <a:rPr lang="en-US" dirty="0">
                <a:solidFill>
                  <a:schemeClr val="tx1"/>
                </a:solidFill>
                <a:latin typeface="宋体" panose="02010600030101010101" pitchFamily="2" charset="-122"/>
                <a:ea typeface="宋体" panose="02010600030101010101" pitchFamily="2" charset="-122"/>
                <a:cs typeface="宋体" panose="02010600030101010101" pitchFamily="2" charset="-122"/>
              </a:rPr>
              <a:t>开源金融数据包</a:t>
            </a:r>
            <a:r>
              <a:rPr lang="en-US" dirty="0">
                <a:solidFill>
                  <a:srgbClr val="FF0000"/>
                </a:solidFill>
                <a:latin typeface="宋体" panose="02010600030101010101" pitchFamily="2" charset="-122"/>
                <a:ea typeface="宋体" panose="02010600030101010101" pitchFamily="2" charset="-122"/>
                <a:cs typeface="宋体" panose="02010600030101010101" pitchFamily="2" charset="-122"/>
              </a:rPr>
              <a:t> Tushare</a:t>
            </a:r>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。数据包含每日股票价格，</a:t>
            </a:r>
            <a:r>
              <a:rPr lang="en-US" dirty="0">
                <a:solidFill>
                  <a:srgbClr val="FF0000"/>
                </a:solidFill>
                <a:latin typeface="宋体" panose="02010600030101010101" pitchFamily="2" charset="-122"/>
                <a:ea typeface="宋体" panose="02010600030101010101" pitchFamily="2" charset="-122"/>
                <a:cs typeface="宋体" panose="02010600030101010101" pitchFamily="2" charset="-122"/>
              </a:rPr>
              <a:t>包括收盘价、低价、高价、开盘价、</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成交额</a:t>
            </a:r>
            <a:r>
              <a:rPr lang="en-US" dirty="0">
                <a:solidFill>
                  <a:srgbClr val="FF0000"/>
                </a:solidFill>
                <a:latin typeface="宋体" panose="02010600030101010101" pitchFamily="2" charset="-122"/>
                <a:ea typeface="宋体" panose="02010600030101010101" pitchFamily="2" charset="-122"/>
                <a:cs typeface="宋体" panose="02010600030101010101" pitchFamily="2" charset="-122"/>
              </a:rPr>
              <a:t>和</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交易量</a:t>
            </a:r>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a:t>
            </a:r>
          </a:p>
        </p:txBody>
      </p:sp>
      <p:sp>
        <p:nvSpPr>
          <p:cNvPr id="46" name="文本框 45"/>
          <p:cNvSpPr txBox="1"/>
          <p:nvPr/>
        </p:nvSpPr>
        <p:spPr>
          <a:xfrm>
            <a:off x="958215" y="4128770"/>
            <a:ext cx="5353050" cy="2061210"/>
          </a:xfrm>
          <a:prstGeom prst="rect">
            <a:avLst/>
          </a:prstGeom>
          <a:noFill/>
        </p:spPr>
        <p:txBody>
          <a:bodyPr wrap="square" rtlCol="0">
            <a:spAutoFit/>
          </a:bodyPr>
          <a:lstStyle/>
          <a:p>
            <a:pPr algn="l"/>
            <a:r>
              <a:rPr lang="en-US" altLang="zh-CN" sz="20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基线模型</a:t>
            </a:r>
          </a:p>
          <a:p>
            <a:r>
              <a:rPr lang="en-US" altLang="zh-CN"/>
              <a:t>LSTM         DARNN        DARNN-SA</a:t>
            </a:r>
          </a:p>
          <a:p>
            <a:r>
              <a:rPr lang="en-US" altLang="zh-CN"/>
              <a:t>MFNN       CA-SFCN</a:t>
            </a:r>
          </a:p>
          <a:p>
            <a:endParaRPr lang="en-US" altLang="zh-CN"/>
          </a:p>
          <a:p>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所有五种基线方法都将市场价格数据作为输入。 </a:t>
            </a:r>
          </a:p>
          <a:p>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另外提出的框架也与经典时间序列方法（即 ARMA 和 GARCH 模型）进行了比较。</a:t>
            </a:r>
          </a:p>
        </p:txBody>
      </p:sp>
      <p:sp>
        <p:nvSpPr>
          <p:cNvPr id="47" name="右箭头 46"/>
          <p:cNvSpPr/>
          <p:nvPr/>
        </p:nvSpPr>
        <p:spPr>
          <a:xfrm>
            <a:off x="6311265" y="2581910"/>
            <a:ext cx="115697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7750175" y="1333500"/>
            <a:ext cx="3471545" cy="2584450"/>
          </a:xfrm>
          <a:prstGeom prst="rect">
            <a:avLst/>
          </a:prstGeom>
          <a:noFill/>
        </p:spPr>
        <p:txBody>
          <a:bodyPr wrap="square" rtlCol="0">
            <a:spAutoFit/>
          </a:bodyPr>
          <a:lstStyle/>
          <a:p>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2010 年 1 月至 2018 年 12 月的数据作为</a:t>
            </a:r>
            <a:r>
              <a:rPr lang="en-US" dirty="0">
                <a:solidFill>
                  <a:srgbClr val="FF0000"/>
                </a:solidFill>
                <a:latin typeface="宋体" panose="02010600030101010101" pitchFamily="2" charset="-122"/>
                <a:ea typeface="宋体" panose="02010600030101010101" pitchFamily="2" charset="-122"/>
                <a:cs typeface="宋体" panose="02010600030101010101" pitchFamily="2" charset="-122"/>
              </a:rPr>
              <a:t>训练集</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rPr>
              <a:t>70%</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dirty="0">
                <a:solidFill>
                  <a:srgbClr val="FF0000"/>
                </a:solidFill>
                <a:latin typeface="宋体" panose="02010600030101010101" pitchFamily="2" charset="-122"/>
                <a:ea typeface="宋体" panose="02010600030101010101" pitchFamily="2" charset="-122"/>
                <a:cs typeface="宋体" panose="02010600030101010101" pitchFamily="2" charset="-122"/>
              </a:rPr>
              <a:t>和验证集</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2019年</a:t>
            </a:r>
            <a:r>
              <a:rPr 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划分</a:t>
            </a:r>
            <a:r>
              <a:rPr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4个测试周期，2019（S1）、2019（S2）、2019（S3）和2019（S4）</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为</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测试集</a:t>
            </a:r>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a:t>
            </a:r>
          </a:p>
          <a:p>
            <a:endPar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a:p>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对于每只股票，以</a:t>
            </a:r>
            <a:r>
              <a:rPr lang="en-US" dirty="0">
                <a:solidFill>
                  <a:srgbClr val="FF0000"/>
                </a:solidFill>
                <a:latin typeface="宋体" panose="02010600030101010101" pitchFamily="2" charset="-122"/>
                <a:ea typeface="宋体" panose="02010600030101010101" pitchFamily="2" charset="-122"/>
                <a:cs typeface="宋体" panose="02010600030101010101" pitchFamily="2" charset="-122"/>
              </a:rPr>
              <a:t>20天为窗口</a:t>
            </a:r>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大小的历史信息来预测第二天的价格趋势。 </a:t>
            </a:r>
            <a:endParaRPr lang="zh-CN" altLang="en-US"/>
          </a:p>
        </p:txBody>
      </p:sp>
      <p:pic>
        <p:nvPicPr>
          <p:cNvPr id="49" name="图片 48" descr="捕获"/>
          <p:cNvPicPr>
            <a:picLocks noChangeAspect="1"/>
          </p:cNvPicPr>
          <p:nvPr/>
        </p:nvPicPr>
        <p:blipFill>
          <a:blip r:embed="rId3"/>
          <a:stretch>
            <a:fillRect/>
          </a:stretch>
        </p:blipFill>
        <p:spPr>
          <a:xfrm>
            <a:off x="8090535" y="4411980"/>
            <a:ext cx="2790825" cy="857250"/>
          </a:xfrm>
          <a:prstGeom prst="rect">
            <a:avLst/>
          </a:prstGeom>
        </p:spPr>
      </p:pic>
      <p:sp>
        <p:nvSpPr>
          <p:cNvPr id="50" name="文本框 49"/>
          <p:cNvSpPr txBox="1"/>
          <p:nvPr/>
        </p:nvSpPr>
        <p:spPr>
          <a:xfrm>
            <a:off x="7750175" y="5516880"/>
            <a:ext cx="3711575" cy="922020"/>
          </a:xfrm>
          <a:prstGeom prst="rect">
            <a:avLst/>
          </a:prstGeom>
          <a:noFill/>
        </p:spPr>
        <p:txBody>
          <a:bodyPr wrap="square" rtlCol="0">
            <a:spAutoFit/>
          </a:bodyPr>
          <a:lstStyle/>
          <a:p>
            <a:r>
              <a:rPr 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rPr>
              <a:t>使用准确度度量评估预测性能，并使用二元交叉熵来测量 ^y 和 y 之间的损失。</a:t>
            </a:r>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24180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Experiments</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 name="图片 1" descr="表一"/>
          <p:cNvPicPr>
            <a:picLocks noChangeAspect="1"/>
          </p:cNvPicPr>
          <p:nvPr/>
        </p:nvPicPr>
        <p:blipFill>
          <a:blip r:embed="rId3"/>
          <a:stretch>
            <a:fillRect/>
          </a:stretch>
        </p:blipFill>
        <p:spPr>
          <a:xfrm>
            <a:off x="1078230" y="1431290"/>
            <a:ext cx="10035540" cy="2512060"/>
          </a:xfrm>
          <a:prstGeom prst="rect">
            <a:avLst/>
          </a:prstGeom>
        </p:spPr>
      </p:pic>
      <p:sp>
        <p:nvSpPr>
          <p:cNvPr id="3" name="文本框 2"/>
          <p:cNvSpPr txBox="1"/>
          <p:nvPr/>
        </p:nvSpPr>
        <p:spPr>
          <a:xfrm>
            <a:off x="958215" y="3943350"/>
            <a:ext cx="10408285" cy="2584450"/>
          </a:xfrm>
          <a:prstGeom prst="rect">
            <a:avLst/>
          </a:prstGeom>
          <a:noFill/>
        </p:spPr>
        <p:txBody>
          <a:bodyPr wrap="square" rtlCol="0">
            <a:spAutoFit/>
          </a:bodyPr>
          <a:lstStyle/>
          <a:p>
            <a:r>
              <a:rPr lang="zh-CN" altLang="en-US" b="1">
                <a:latin typeface="宋体" panose="02010600030101010101" pitchFamily="2" charset="-122"/>
                <a:ea typeface="宋体" panose="02010600030101010101" pitchFamily="2" charset="-122"/>
                <a:cs typeface="宋体" panose="02010600030101010101" pitchFamily="2" charset="-122"/>
              </a:rPr>
              <a:t>本文框架</a:t>
            </a:r>
            <a:r>
              <a:rPr lang="zh-CN" altLang="en-US">
                <a:latin typeface="宋体" panose="02010600030101010101" pitchFamily="2" charset="-122"/>
                <a:ea typeface="宋体" panose="02010600030101010101" pitchFamily="2" charset="-122"/>
                <a:cs typeface="宋体" panose="02010600030101010101" pitchFamily="2" charset="-122"/>
              </a:rPr>
              <a:t>：通过</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网格搜索选择最佳超参数</a:t>
            </a:r>
            <a:r>
              <a:rPr lang="zh-CN" altLang="en-US">
                <a:latin typeface="宋体" panose="02010600030101010101" pitchFamily="2" charset="-122"/>
                <a:ea typeface="宋体" panose="02010600030101010101" pitchFamily="2" charset="-122"/>
                <a:cs typeface="宋体" panose="02010600030101010101" pitchFamily="2" charset="-122"/>
              </a:rPr>
              <a:t>，使用初始学习率为 1e-3 的自适应矩估计 (Adam) 优化器。采用 PyTorch反向传播自动优化可学习参数，来实现预测模块。</a:t>
            </a:r>
          </a:p>
          <a:p>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基线模型</a:t>
            </a:r>
            <a:r>
              <a:rPr lang="zh-CN" altLang="en-US">
                <a:latin typeface="宋体" panose="02010600030101010101" pitchFamily="2" charset="-122"/>
                <a:ea typeface="宋体" panose="02010600030101010101" pitchFamily="2" charset="-122"/>
                <a:cs typeface="宋体" panose="02010600030101010101" pitchFamily="2" charset="-122"/>
              </a:rPr>
              <a:t>：使用为每个样本计算的标准差和平均值，从原始报价数据和 z 分数归一化函数以端到端的方式训练模型。</a:t>
            </a: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struc2vec中的参数</a:t>
            </a:r>
            <a:r>
              <a:rPr lang="zh-CN" altLang="en-US">
                <a:latin typeface="宋体" panose="02010600030101010101" pitchFamily="2" charset="-122"/>
                <a:ea typeface="宋体" panose="02010600030101010101" pitchFamily="2" charset="-122"/>
                <a:cs typeface="宋体" panose="02010600030101010101" pitchFamily="2" charset="-122"/>
              </a:rPr>
              <a:t>，设置 walk-length 为 10，window-size 为 3</a:t>
            </a: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时间序列方法ARMA 和 GARCH</a:t>
            </a:r>
            <a:r>
              <a:rPr lang="zh-CN" altLang="en-US">
                <a:latin typeface="宋体" panose="02010600030101010101" pitchFamily="2" charset="-122"/>
                <a:ea typeface="宋体" panose="02010600030101010101" pitchFamily="2" charset="-122"/>
                <a:cs typeface="宋体" panose="02010600030101010101" pitchFamily="2" charset="-122"/>
              </a:rPr>
              <a:t>，通过 Python 中的 Auto-Arima 进行优化</a:t>
            </a:r>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16052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Results</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p:nvSpPr>
        <p:spPr>
          <a:xfrm>
            <a:off x="387985" y="2411730"/>
            <a:ext cx="5313680" cy="304609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两组在六个市场价格数据集中的 CI 分布可以相互区分。还使用 Kolmogorov-Smirnov 检验来检查两组分布在统计数据方面是否</a:t>
            </a:r>
            <a:r>
              <a:rPr lang="zh-CN" alt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显著</a:t>
            </a:r>
            <a:r>
              <a:rPr 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不同。</a:t>
            </a:r>
          </a:p>
          <a:p>
            <a:pPr algn="l">
              <a:lnSpc>
                <a:spcPct val="150000"/>
              </a:lnSpc>
            </a:pPr>
            <a:endParaRPr 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所有 p 值都小于 0.001</a:t>
            </a:r>
            <a:r>
              <a:rPr lang="zh-CN" alt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a:t>
            </a:r>
            <a:r>
              <a:rPr 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两组 CI 的分布不同，这表明从股票报价数据转换而来的价格图可以利用股票的某些内在属性，将涨跌分开。</a:t>
            </a:r>
          </a:p>
          <a:p>
            <a:pPr algn="l">
              <a:lnSpc>
                <a:spcPct val="150000"/>
              </a:lnSpc>
            </a:pPr>
            <a:endParaRPr 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29" name="文本框 28"/>
          <p:cNvSpPr txBox="1"/>
          <p:nvPr/>
        </p:nvSpPr>
        <p:spPr>
          <a:xfrm>
            <a:off x="314453" y="1306493"/>
            <a:ext cx="366268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zh-CN" altLang="en-US" sz="2400">
                <a:solidFill>
                  <a:schemeClr val="tx1">
                    <a:lumMod val="95000"/>
                    <a:lumOff val="5000"/>
                  </a:schemeClr>
                </a:solidFill>
                <a:latin typeface="字魂59号-创粗黑" panose="00000500000000000000" pitchFamily="2" charset="-122"/>
                <a:ea typeface="字魂59号-创粗黑" panose="00000500000000000000" pitchFamily="2" charset="-122"/>
              </a:rPr>
              <a:t>价格图的</a:t>
            </a:r>
            <a:r>
              <a:rPr lang="en-US" altLang="zh-CN" sz="2400">
                <a:solidFill>
                  <a:schemeClr val="tx1">
                    <a:lumMod val="95000"/>
                    <a:lumOff val="5000"/>
                  </a:schemeClr>
                </a:solidFill>
                <a:latin typeface="字魂59号-创粗黑" panose="00000500000000000000" pitchFamily="2" charset="-122"/>
                <a:ea typeface="字魂59号-创粗黑" panose="00000500000000000000" pitchFamily="2" charset="-122"/>
              </a:rPr>
              <a:t>CI</a:t>
            </a:r>
            <a:r>
              <a:rPr lang="zh-CN" altLang="en-US" sz="2400">
                <a:solidFill>
                  <a:schemeClr val="tx1">
                    <a:lumMod val="95000"/>
                    <a:lumOff val="5000"/>
                  </a:schemeClr>
                </a:solidFill>
                <a:latin typeface="字魂59号-创粗黑" panose="00000500000000000000" pitchFamily="2" charset="-122"/>
                <a:ea typeface="字魂59号-创粗黑" panose="00000500000000000000" pitchFamily="2" charset="-122"/>
              </a:rPr>
              <a:t>分布</a:t>
            </a:r>
          </a:p>
        </p:txBody>
      </p:sp>
      <p:pic>
        <p:nvPicPr>
          <p:cNvPr id="30" name="图片 29" descr="图四"/>
          <p:cNvPicPr>
            <a:picLocks noChangeAspect="1"/>
          </p:cNvPicPr>
          <p:nvPr/>
        </p:nvPicPr>
        <p:blipFill>
          <a:blip r:embed="rId3"/>
          <a:stretch>
            <a:fillRect/>
          </a:stretch>
        </p:blipFill>
        <p:spPr>
          <a:xfrm>
            <a:off x="5701665" y="1028700"/>
            <a:ext cx="6036310" cy="4799965"/>
          </a:xfrm>
          <a:prstGeom prst="rect">
            <a:avLst/>
          </a:prstGeom>
        </p:spPr>
      </p:pic>
      <p:sp>
        <p:nvSpPr>
          <p:cNvPr id="31" name="文本框 30"/>
          <p:cNvSpPr txBox="1"/>
          <p:nvPr/>
        </p:nvSpPr>
        <p:spPr>
          <a:xfrm>
            <a:off x="6193790" y="6017895"/>
            <a:ext cx="5544185" cy="645160"/>
          </a:xfrm>
          <a:prstGeom prst="rect">
            <a:avLst/>
          </a:prstGeom>
          <a:noFill/>
        </p:spPr>
        <p:txBody>
          <a:bodyPr wrap="square" rtlCol="0">
            <a:spAutoFit/>
          </a:bodyPr>
          <a:lstStyle/>
          <a:p>
            <a:r>
              <a:rPr lang="en-US">
                <a:solidFill>
                  <a:schemeClr val="tx1">
                    <a:lumMod val="95000"/>
                    <a:lumOff val="5000"/>
                  </a:schemeClr>
                </a:solidFill>
                <a:latin typeface="字魂59号-创粗黑" panose="00000500000000000000" pitchFamily="2" charset="-122"/>
                <a:ea typeface="字魂59号-创粗黑" panose="00000500000000000000" pitchFamily="2" charset="-122"/>
                <a:sym typeface="+mn-ea"/>
              </a:rPr>
              <a:t>从 CSI-300 成分股中采样的股票的 CI 分布，股票代码为 002624。</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ppt_y</p:attrName>
                                        </p:attrNameLst>
                                      </p:cBhvr>
                                      <p:tavLst>
                                        <p:tav tm="0">
                                          <p:val>
                                            <p:strVal val="#ppt_y+#ppt_h*1.125000"/>
                                          </p:val>
                                        </p:tav>
                                        <p:tav tm="100000">
                                          <p:val>
                                            <p:strVal val="#ppt_y"/>
                                          </p:val>
                                        </p:tav>
                                      </p:tavLst>
                                    </p:anim>
                                    <p:animEffect transition="in" filter="wipe(up)">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16052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Results</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p:nvSpPr>
        <p:spPr>
          <a:xfrm>
            <a:off x="603250" y="1678305"/>
            <a:ext cx="3691255" cy="45231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本文的</a:t>
            </a:r>
            <a:r>
              <a:rPr sz="1600">
                <a:solidFill>
                  <a:srgbClr val="FF0000"/>
                </a:solidFill>
                <a:latin typeface="宋体" panose="02010600030101010101" pitchFamily="2" charset="-122"/>
                <a:ea typeface="宋体" panose="02010600030101010101" pitchFamily="2" charset="-122"/>
                <a:cs typeface="宋体" panose="02010600030101010101" pitchFamily="2" charset="-122"/>
              </a:rPr>
              <a:t>框架获得最高的训练准确度</a:t>
            </a:r>
          </a:p>
          <a:p>
            <a:pPr algn="l">
              <a:lnSpc>
                <a:spcPct val="150000"/>
              </a:lnSpc>
            </a:pPr>
            <a:endParaRPr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50000"/>
              </a:lnSpc>
            </a:pP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其次是</a:t>
            </a:r>
            <a:r>
              <a:rPr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CA-SFCN</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这证实了component-based CNNs在捕获short-range</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依赖关系</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方面的卓越能力</a:t>
            </a:r>
          </a:p>
          <a:p>
            <a:pPr algn="l">
              <a:lnSpc>
                <a:spcPct val="150000"/>
              </a:lnSpc>
            </a:pPr>
            <a:endPar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第三名是</a:t>
            </a:r>
            <a:r>
              <a:rPr sz="1600">
                <a:solidFill>
                  <a:srgbClr val="FF0000"/>
                </a:solidFill>
                <a:latin typeface="宋体" panose="02010600030101010101" pitchFamily="2" charset="-122"/>
                <a:ea typeface="宋体" panose="02010600030101010101" pitchFamily="2" charset="-122"/>
                <a:cs typeface="宋体" panose="02010600030101010101" pitchFamily="2" charset="-122"/>
              </a:rPr>
              <a:t>DARNN-SA</a:t>
            </a:r>
            <a:r>
              <a:rPr 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比 DARNN</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准确度更高</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，这证实了股票之间相互关系的积极影响。</a:t>
            </a:r>
          </a:p>
          <a:p>
            <a:pPr algn="l">
              <a:lnSpc>
                <a:spcPct val="150000"/>
              </a:lnSpc>
            </a:pPr>
            <a:endPar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MFNN 和 CA-SFCN</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的</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预测能力</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都优于</a:t>
            </a:r>
            <a:r>
              <a:rPr lang="en-US" alt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LSTM</a:t>
            </a:r>
          </a:p>
        </p:txBody>
      </p:sp>
      <p:sp>
        <p:nvSpPr>
          <p:cNvPr id="29" name="文本框 28"/>
          <p:cNvSpPr txBox="1"/>
          <p:nvPr/>
        </p:nvSpPr>
        <p:spPr>
          <a:xfrm>
            <a:off x="-179577" y="1033443"/>
            <a:ext cx="366268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zh-CN" altLang="en-US" sz="2400">
                <a:solidFill>
                  <a:schemeClr val="tx1">
                    <a:lumMod val="95000"/>
                    <a:lumOff val="5000"/>
                  </a:schemeClr>
                </a:solidFill>
                <a:latin typeface="字魂59号-创粗黑" panose="00000500000000000000" pitchFamily="2" charset="-122"/>
                <a:ea typeface="字魂59号-创粗黑" panose="00000500000000000000" pitchFamily="2" charset="-122"/>
              </a:rPr>
              <a:t>训练集上的表现</a:t>
            </a:r>
          </a:p>
        </p:txBody>
      </p:sp>
      <p:sp>
        <p:nvSpPr>
          <p:cNvPr id="3" name="文本框 2"/>
          <p:cNvSpPr txBox="1"/>
          <p:nvPr/>
        </p:nvSpPr>
        <p:spPr>
          <a:xfrm>
            <a:off x="5673725" y="5728335"/>
            <a:ext cx="5951220" cy="368300"/>
          </a:xfrm>
          <a:prstGeom prst="rect">
            <a:avLst/>
          </a:prstGeom>
          <a:noFill/>
        </p:spPr>
        <p:txBody>
          <a:bodyPr wrap="square" rtlCol="0">
            <a:spAutoFit/>
          </a:bodyPr>
          <a:lstStyle/>
          <a:p>
            <a:r>
              <a:rPr lang="zh-CN">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本文</a:t>
            </a:r>
            <a:r>
              <a:rPr>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框架和在同一训练集上</a:t>
            </a:r>
            <a:r>
              <a:rPr lang="zh-CN">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训练</a:t>
            </a:r>
            <a:r>
              <a:rPr>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的基线</a:t>
            </a:r>
            <a:r>
              <a:rPr lang="zh-CN">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模型的</a:t>
            </a:r>
            <a:r>
              <a:rPr>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mn-ea"/>
              </a:rPr>
              <a:t>准确度曲线</a:t>
            </a:r>
            <a:endParaRPr lang="zh-CN" altLang="en-US"/>
          </a:p>
        </p:txBody>
      </p:sp>
      <p:pic>
        <p:nvPicPr>
          <p:cNvPr id="6" name="图片 5" descr="图五、"/>
          <p:cNvPicPr>
            <a:picLocks noChangeAspect="1"/>
          </p:cNvPicPr>
          <p:nvPr/>
        </p:nvPicPr>
        <p:blipFill>
          <a:blip r:embed="rId3"/>
          <a:stretch>
            <a:fillRect/>
          </a:stretch>
        </p:blipFill>
        <p:spPr>
          <a:xfrm>
            <a:off x="4871085" y="1042035"/>
            <a:ext cx="7095490" cy="4511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ppt_y</p:attrName>
                                        </p:attrNameLst>
                                      </p:cBhvr>
                                      <p:tavLst>
                                        <p:tav tm="0">
                                          <p:val>
                                            <p:strVal val="#ppt_y+#ppt_h*1.125000"/>
                                          </p:val>
                                        </p:tav>
                                        <p:tav tm="100000">
                                          <p:val>
                                            <p:strVal val="#ppt_y"/>
                                          </p:val>
                                        </p:tav>
                                      </p:tavLst>
                                    </p:anim>
                                    <p:animEffect transition="in" filter="wipe(up)">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16052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Results</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p:nvSpPr>
        <p:spPr>
          <a:xfrm>
            <a:off x="695325" y="4559300"/>
            <a:ext cx="10802620" cy="156845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①本文的</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框架在测试集上始终优于</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其他</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基线</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模型</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，获得了最好的准确性。这表明股票时间序列中包含的结构信息能够解决有关长期依赖性和混沌特性的基本问题。</a:t>
            </a:r>
          </a:p>
          <a:p>
            <a:pPr algn="l">
              <a:lnSpc>
                <a:spcPct val="150000"/>
              </a:lnSpc>
            </a:pP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②</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与次优方法 CA-SFCN 相比，</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本文</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框架在 2019</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S2</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的召回率较低，在 2019 </a:t>
            </a:r>
            <a:r>
              <a:rPr lang="en-US"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(S3)</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的准确率较低。</a:t>
            </a:r>
          </a:p>
          <a:p>
            <a:pPr algn="l">
              <a:lnSpc>
                <a:spcPct val="150000"/>
              </a:lnSpc>
            </a:pP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③</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经典的时间序列ARMA 和 GARCH</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方法</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甚至没有达到</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能与</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LSTM竞争的性能。</a:t>
            </a:r>
          </a:p>
        </p:txBody>
      </p:sp>
      <p:sp>
        <p:nvSpPr>
          <p:cNvPr id="29" name="文本框 28"/>
          <p:cNvSpPr txBox="1"/>
          <p:nvPr/>
        </p:nvSpPr>
        <p:spPr>
          <a:xfrm>
            <a:off x="3461513" y="193973"/>
            <a:ext cx="366268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zh-CN" altLang="en-US" sz="2400">
                <a:solidFill>
                  <a:schemeClr val="tx1">
                    <a:lumMod val="95000"/>
                    <a:lumOff val="5000"/>
                  </a:schemeClr>
                </a:solidFill>
                <a:latin typeface="字魂59号-创粗黑" panose="00000500000000000000" pitchFamily="2" charset="-122"/>
                <a:ea typeface="字魂59号-创粗黑" panose="00000500000000000000" pitchFamily="2" charset="-122"/>
              </a:rPr>
              <a:t>测试集上的表现</a:t>
            </a:r>
          </a:p>
        </p:txBody>
      </p:sp>
      <p:pic>
        <p:nvPicPr>
          <p:cNvPr id="2" name="图片 1" descr="表二"/>
          <p:cNvPicPr>
            <a:picLocks noChangeAspect="1"/>
          </p:cNvPicPr>
          <p:nvPr/>
        </p:nvPicPr>
        <p:blipFill>
          <a:blip r:embed="rId3"/>
          <a:stretch>
            <a:fillRect/>
          </a:stretch>
        </p:blipFill>
        <p:spPr>
          <a:xfrm>
            <a:off x="821055" y="1026795"/>
            <a:ext cx="10550525" cy="32175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ppt_y</p:attrName>
                                        </p:attrNameLst>
                                      </p:cBhvr>
                                      <p:tavLst>
                                        <p:tav tm="0">
                                          <p:val>
                                            <p:strVal val="#ppt_y+#ppt_h*1.125000"/>
                                          </p:val>
                                        </p:tav>
                                        <p:tav tm="100000">
                                          <p:val>
                                            <p:strVal val="#ppt_y"/>
                                          </p:val>
                                        </p:tav>
                                      </p:tavLst>
                                    </p:anim>
                                    <p:animEffect transition="in" filter="wipe(up)">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22148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Discussion</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p:nvSpPr>
        <p:spPr>
          <a:xfrm>
            <a:off x="603250" y="1285875"/>
            <a:ext cx="10802620" cy="267652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仅使用从每个相应的价格数据时间序列派生的一个</a:t>
            </a:r>
            <a:r>
              <a:rPr sz="1600">
                <a:solidFill>
                  <a:srgbClr val="FF0000"/>
                </a:solidFill>
                <a:latin typeface="宋体" panose="02010600030101010101" pitchFamily="2" charset="-122"/>
                <a:ea typeface="宋体" panose="02010600030101010101" pitchFamily="2" charset="-122"/>
                <a:cs typeface="宋体" panose="02010600030101010101" pitchFamily="2" charset="-122"/>
              </a:rPr>
              <a:t>价格图嵌入</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（PGE）作为输入；采用</a:t>
            </a:r>
            <a:r>
              <a:rPr sz="1600">
                <a:solidFill>
                  <a:srgbClr val="FF0000"/>
                </a:solidFill>
                <a:latin typeface="宋体" panose="02010600030101010101" pitchFamily="2" charset="-122"/>
                <a:ea typeface="宋体" panose="02010600030101010101" pitchFamily="2" charset="-122"/>
                <a:cs typeface="宋体" panose="02010600030101010101" pitchFamily="2" charset="-122"/>
              </a:rPr>
              <a:t>准确性</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指标</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来检查每种市场价格数据的性能。</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如下</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图所示。</a:t>
            </a:r>
          </a:p>
          <a:p>
            <a:pPr algn="l">
              <a:lnSpc>
                <a:spcPct val="150000"/>
              </a:lnSpc>
            </a:pP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①</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在股票价格嵌入上测试的模型（收盘价、开盘价、高价和低价）的性能始终优于测试的</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成交量和成交额的</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嵌入</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模型</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说</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明价格趋势预测可以通过具有更直接价格输入的模型来更好地执行。</a:t>
            </a:r>
            <a:r>
              <a:rPr sz="1600">
                <a:solidFill>
                  <a:srgbClr val="FF0000"/>
                </a:solidFill>
                <a:latin typeface="宋体" panose="02010600030101010101" pitchFamily="2" charset="-122"/>
                <a:ea typeface="宋体" panose="02010600030101010101" pitchFamily="2" charset="-122"/>
                <a:cs typeface="宋体" panose="02010600030101010101" pitchFamily="2" charset="-122"/>
              </a:rPr>
              <a:t>特别是Close-PGE 模型在此次消融分析中获得了除 2019 年第二季之外的最高准确度</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a:t>
            </a:r>
          </a:p>
          <a:p>
            <a:pPr algn="l">
              <a:lnSpc>
                <a:spcPct val="150000"/>
              </a:lnSpc>
            </a:pP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②</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结果表明，从与股票价格相关的不同类型的市场价格数据中获得的结构信息对股票价格具有不同的预测能力</a:t>
            </a:r>
          </a:p>
          <a:p>
            <a:pPr algn="l">
              <a:lnSpc>
                <a:spcPct val="150000"/>
              </a:lnSpc>
            </a:pPr>
            <a:endPar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29" name="文本框 28"/>
          <p:cNvSpPr txBox="1"/>
          <p:nvPr/>
        </p:nvSpPr>
        <p:spPr>
          <a:xfrm>
            <a:off x="3461513" y="193973"/>
            <a:ext cx="366268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zh-CN" altLang="en-US" sz="2400">
                <a:solidFill>
                  <a:schemeClr val="tx1">
                    <a:lumMod val="95000"/>
                    <a:lumOff val="5000"/>
                  </a:schemeClr>
                </a:solidFill>
                <a:latin typeface="字魂59号-创粗黑" panose="00000500000000000000" pitchFamily="2" charset="-122"/>
                <a:ea typeface="字魂59号-创粗黑" panose="00000500000000000000" pitchFamily="2" charset="-122"/>
              </a:rPr>
              <a:t>消融分析</a:t>
            </a:r>
          </a:p>
        </p:txBody>
      </p:sp>
      <p:pic>
        <p:nvPicPr>
          <p:cNvPr id="3" name="图片 2" descr="表三上"/>
          <p:cNvPicPr>
            <a:picLocks noChangeAspect="1"/>
          </p:cNvPicPr>
          <p:nvPr/>
        </p:nvPicPr>
        <p:blipFill>
          <a:blip r:embed="rId3"/>
          <a:stretch>
            <a:fillRect/>
          </a:stretch>
        </p:blipFill>
        <p:spPr>
          <a:xfrm>
            <a:off x="479425" y="4125595"/>
            <a:ext cx="11232515" cy="20662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ppt_y</p:attrName>
                                        </p:attrNameLst>
                                      </p:cBhvr>
                                      <p:tavLst>
                                        <p:tav tm="0">
                                          <p:val>
                                            <p:strVal val="#ppt_y+#ppt_h*1.125000"/>
                                          </p:val>
                                        </p:tav>
                                        <p:tav tm="100000">
                                          <p:val>
                                            <p:strVal val="#ppt_y"/>
                                          </p:val>
                                        </p:tav>
                                      </p:tavLst>
                                    </p:anim>
                                    <p:animEffect transition="in" filter="wipe(up)">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22148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Discussion</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p:nvSpPr>
        <p:spPr>
          <a:xfrm>
            <a:off x="668655" y="974725"/>
            <a:ext cx="10802620" cy="1938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研究从价格图中获得的</a:t>
            </a:r>
            <a:r>
              <a:rPr sz="1600">
                <a:solidFill>
                  <a:srgbClr val="FF0000"/>
                </a:solidFill>
                <a:latin typeface="宋体" panose="02010600030101010101" pitchFamily="2" charset="-122"/>
                <a:ea typeface="宋体" panose="02010600030101010101" pitchFamily="2" charset="-122"/>
                <a:cs typeface="宋体" panose="02010600030101010101" pitchFamily="2" charset="-122"/>
              </a:rPr>
              <a:t>节点权重</a:t>
            </a: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在减轻金融时间序列的混乱特性方面的影响</a:t>
            </a:r>
            <a:r>
              <a:rPr lang="zh-CN"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a:t>
            </a:r>
            <a:endPar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通过在时间点上添加节点权重作为 knowledge-based attention来更新temporal attention。 因此，将相同的节点权重添加到 DARNN 和 DARNN-SA 的第二个解码器阶段，同时保留原始模型输入和六个市场价格数据集。</a:t>
            </a:r>
          </a:p>
          <a:p>
            <a:pPr algn="l">
              <a:lnSpc>
                <a:spcPct val="150000"/>
              </a:lnSpc>
            </a:pPr>
            <a:r>
              <a:rPr sz="160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与没有节点权重的版本相比（表 2），调整后的模型在四个季节的准确度上有明显的提高。 得出结论，通过使用节点权重来增强时间权重学习，可以从混沌序列中提炼关键信息，并获得更好或至少具有可比性的预测结果。</a:t>
            </a:r>
          </a:p>
        </p:txBody>
      </p:sp>
      <p:sp>
        <p:nvSpPr>
          <p:cNvPr id="29" name="文本框 28"/>
          <p:cNvSpPr txBox="1"/>
          <p:nvPr/>
        </p:nvSpPr>
        <p:spPr>
          <a:xfrm>
            <a:off x="3461513" y="193973"/>
            <a:ext cx="366268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zh-CN" altLang="en-US" sz="2400">
                <a:solidFill>
                  <a:schemeClr val="tx1">
                    <a:lumMod val="95000"/>
                    <a:lumOff val="5000"/>
                  </a:schemeClr>
                </a:solidFill>
                <a:latin typeface="字魂59号-创粗黑" panose="00000500000000000000" pitchFamily="2" charset="-122"/>
                <a:ea typeface="字魂59号-创粗黑" panose="00000500000000000000" pitchFamily="2" charset="-122"/>
              </a:rPr>
              <a:t>消融分析</a:t>
            </a:r>
          </a:p>
        </p:txBody>
      </p:sp>
      <p:pic>
        <p:nvPicPr>
          <p:cNvPr id="3" name="图片 2" descr="表三下"/>
          <p:cNvPicPr>
            <a:picLocks noChangeAspect="1"/>
          </p:cNvPicPr>
          <p:nvPr/>
        </p:nvPicPr>
        <p:blipFill>
          <a:blip r:embed="rId3"/>
          <a:stretch>
            <a:fillRect/>
          </a:stretch>
        </p:blipFill>
        <p:spPr>
          <a:xfrm>
            <a:off x="1372870" y="5440680"/>
            <a:ext cx="9446895" cy="1400810"/>
          </a:xfrm>
          <a:prstGeom prst="rect">
            <a:avLst/>
          </a:prstGeom>
        </p:spPr>
      </p:pic>
      <p:pic>
        <p:nvPicPr>
          <p:cNvPr id="6" name="图片 5" descr="表二"/>
          <p:cNvPicPr>
            <a:picLocks noChangeAspect="1"/>
          </p:cNvPicPr>
          <p:nvPr/>
        </p:nvPicPr>
        <p:blipFill>
          <a:blip r:embed="rId4"/>
          <a:stretch>
            <a:fillRect/>
          </a:stretch>
        </p:blipFill>
        <p:spPr>
          <a:xfrm>
            <a:off x="1345565" y="3417570"/>
            <a:ext cx="9752330" cy="2023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ppt_y</p:attrName>
                                        </p:attrNameLst>
                                      </p:cBhvr>
                                      <p:tavLst>
                                        <p:tav tm="0">
                                          <p:val>
                                            <p:strVal val="#ppt_y+#ppt_h*1.125000"/>
                                          </p:val>
                                        </p:tav>
                                        <p:tav tm="100000">
                                          <p:val>
                                            <p:strVal val="#ppt_y"/>
                                          </p:val>
                                        </p:tav>
                                      </p:tavLst>
                                    </p:anim>
                                    <p:animEffect transition="in" filter="wipe(up)">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22148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Discussion</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 name="图片 1" descr="图6"/>
          <p:cNvPicPr>
            <a:picLocks noChangeAspect="1"/>
          </p:cNvPicPr>
          <p:nvPr/>
        </p:nvPicPr>
        <p:blipFill>
          <a:blip r:embed="rId3"/>
          <a:stretch>
            <a:fillRect/>
          </a:stretch>
        </p:blipFill>
        <p:spPr>
          <a:xfrm>
            <a:off x="3086100" y="1118870"/>
            <a:ext cx="7915910" cy="5009515"/>
          </a:xfrm>
          <a:prstGeom prst="rect">
            <a:avLst/>
          </a:prstGeom>
        </p:spPr>
      </p:pic>
      <p:sp>
        <p:nvSpPr>
          <p:cNvPr id="3" name="文本框 2"/>
          <p:cNvSpPr txBox="1"/>
          <p:nvPr/>
        </p:nvSpPr>
        <p:spPr>
          <a:xfrm>
            <a:off x="3086100" y="6408420"/>
            <a:ext cx="9030970" cy="368300"/>
          </a:xfrm>
          <a:prstGeom prst="rect">
            <a:avLst/>
          </a:prstGeom>
          <a:noFill/>
        </p:spPr>
        <p:txBody>
          <a:bodyPr wrap="square" rtlCol="0">
            <a:spAutoFit/>
          </a:bodyPr>
          <a:lstStyle/>
          <a:p>
            <a:r>
              <a:rPr>
                <a:latin typeface="宋体" panose="02010600030101010101" pitchFamily="2" charset="-122"/>
                <a:ea typeface="宋体" panose="02010600030101010101" pitchFamily="2" charset="-122"/>
                <a:cs typeface="宋体" panose="02010600030101010101" pitchFamily="2" charset="-122"/>
                <a:sym typeface="+mn-ea"/>
              </a:rPr>
              <a:t>图 6 显示了模型解码器如何将其时间注意力从噪声点转移到实际影响点的代表性示例</a:t>
            </a:r>
            <a:endParaRPr lang="zh-CN" altLang="en-US"/>
          </a:p>
        </p:txBody>
      </p:sp>
      <p:sp>
        <p:nvSpPr>
          <p:cNvPr id="10" name="文本框 9"/>
          <p:cNvSpPr txBox="1"/>
          <p:nvPr/>
        </p:nvSpPr>
        <p:spPr>
          <a:xfrm>
            <a:off x="767080" y="3147060"/>
            <a:ext cx="1778000" cy="1337945"/>
          </a:xfrm>
          <a:prstGeom prst="rect">
            <a:avLst/>
          </a:prstGeom>
          <a:noFill/>
        </p:spPr>
        <p:txBody>
          <a:bodyPr wrap="square" rtlCol="0" anchor="t">
            <a:spAutoFit/>
          </a:bodyPr>
          <a:lstStyle/>
          <a:p>
            <a:pPr algn="l">
              <a:lnSpc>
                <a:spcPct val="150000"/>
              </a:lnSpc>
            </a:pPr>
            <a:r>
              <a:rPr>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CI 如何克服混沌特性引起的偏差</a:t>
            </a:r>
            <a:r>
              <a:rPr 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a:p>
        </p:txBody>
      </p:sp>
      <p:sp>
        <p:nvSpPr>
          <p:cNvPr id="11" name="文本框 10"/>
          <p:cNvSpPr txBox="1"/>
          <p:nvPr/>
        </p:nvSpPr>
        <p:spPr>
          <a:xfrm>
            <a:off x="442595" y="1915160"/>
            <a:ext cx="273177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a:solidFill>
                  <a:schemeClr val="tx1">
                    <a:lumMod val="95000"/>
                    <a:lumOff val="5000"/>
                  </a:schemeClr>
                </a:solidFill>
                <a:latin typeface="字魂59号-创粗黑" panose="00000500000000000000" pitchFamily="2" charset="-122"/>
                <a:ea typeface="字魂59号-创粗黑" panose="00000500000000000000" pitchFamily="2" charset="-122"/>
              </a:rPr>
              <a:t>Why CI works？</a:t>
            </a:r>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1402080" cy="583565"/>
          </a:xfrm>
          <a:prstGeom prst="rect">
            <a:avLst/>
          </a:prstGeom>
          <a:noFill/>
        </p:spPr>
        <p:txBody>
          <a:bodyPr wrap="none" rtlCol="0">
            <a:spAutoFit/>
          </a:bodyPr>
          <a:lstStyle/>
          <a:p>
            <a:r>
              <a:rPr lang="en-US" altLang="zh-CN" sz="3200" dirty="0">
                <a:latin typeface="字魂58号-创中黑" panose="00000500000000000000" pitchFamily="2" charset="-122"/>
                <a:ea typeface="字魂58号-创中黑" panose="00000500000000000000" pitchFamily="2" charset="-122"/>
              </a:rPr>
              <a:t>author</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78" y="1424530"/>
            <a:ext cx="11564601" cy="2004470"/>
          </a:xfrm>
          <a:prstGeom prst="rect">
            <a:avLst/>
          </a:prstGeom>
        </p:spPr>
      </p:pic>
      <p:sp>
        <p:nvSpPr>
          <p:cNvPr id="12" name="文本框 11"/>
          <p:cNvSpPr txBox="1"/>
          <p:nvPr/>
        </p:nvSpPr>
        <p:spPr>
          <a:xfrm>
            <a:off x="668693" y="3771553"/>
            <a:ext cx="7751012" cy="1938992"/>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数据规约，调查，原稿写作</a:t>
            </a:r>
          </a:p>
          <a:p>
            <a:r>
              <a:rPr lang="zh-CN" altLang="en-US" sz="2400" dirty="0">
                <a:latin typeface="宋体" panose="02010600030101010101" pitchFamily="2" charset="-122"/>
                <a:ea typeface="宋体" panose="02010600030101010101" pitchFamily="2" charset="-122"/>
              </a:rPr>
              <a:t>监督、写作</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审查和编辑</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可视化、调查</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验证、数据管理</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概念化、方法论、写作评论与编辑</a:t>
            </a:r>
            <a:endParaRPr lang="en-US" altLang="zh-CN" sz="2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22148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Discussion</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p:nvSpPr>
        <p:spPr>
          <a:xfrm>
            <a:off x="1148715" y="2261870"/>
            <a:ext cx="10802620" cy="82994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9" name="文本框 28"/>
          <p:cNvSpPr txBox="1"/>
          <p:nvPr/>
        </p:nvSpPr>
        <p:spPr>
          <a:xfrm>
            <a:off x="4976495" y="255270"/>
            <a:ext cx="273177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a:solidFill>
                  <a:schemeClr val="tx1">
                    <a:lumMod val="95000"/>
                    <a:lumOff val="5000"/>
                  </a:schemeClr>
                </a:solidFill>
                <a:latin typeface="字魂59号-创粗黑" panose="00000500000000000000" pitchFamily="2" charset="-122"/>
                <a:ea typeface="字魂59号-创粗黑" panose="00000500000000000000" pitchFamily="2" charset="-122"/>
              </a:rPr>
              <a:t>交易模拟</a:t>
            </a:r>
          </a:p>
        </p:txBody>
      </p:sp>
      <p:sp>
        <p:nvSpPr>
          <p:cNvPr id="2" name="文本框 1"/>
          <p:cNvSpPr txBox="1"/>
          <p:nvPr/>
        </p:nvSpPr>
        <p:spPr>
          <a:xfrm>
            <a:off x="603250" y="1481455"/>
            <a:ext cx="4531360" cy="4523105"/>
          </a:xfrm>
          <a:prstGeom prst="rect">
            <a:avLst/>
          </a:prstGeom>
          <a:noFill/>
        </p:spPr>
        <p:txBody>
          <a:bodyPr wrap="square" rtlCol="0">
            <a:spAutoFit/>
          </a:bodyPr>
          <a:lstStyle/>
          <a:p>
            <a:r>
              <a:rPr lang="zh-CN" altLang="en-US">
                <a:solidFill>
                  <a:srgbClr val="FF0000"/>
                </a:solidFill>
              </a:rPr>
              <a:t>对 2019 年四个季节的测试集中所选股票的模拟交易进行多次回测</a:t>
            </a:r>
            <a:r>
              <a:rPr lang="zh-CN" altLang="en-US"/>
              <a:t>。</a:t>
            </a:r>
          </a:p>
          <a:p>
            <a:endParaRPr lang="zh-CN" altLang="en-US"/>
          </a:p>
          <a:p>
            <a:r>
              <a:rPr lang="zh-CN" altLang="en-US"/>
              <a:t>估计策略以</a:t>
            </a:r>
            <a:r>
              <a:rPr lang="zh-CN" altLang="en-US">
                <a:solidFill>
                  <a:srgbClr val="FF0000"/>
                </a:solidFill>
              </a:rPr>
              <a:t>每日频率进行交易</a:t>
            </a:r>
            <a:r>
              <a:rPr lang="zh-CN" altLang="en-US"/>
              <a:t>。所有股票</a:t>
            </a:r>
            <a:r>
              <a:rPr lang="zh-CN" altLang="en-US">
                <a:solidFill>
                  <a:srgbClr val="FF0000"/>
                </a:solidFill>
              </a:rPr>
              <a:t>平均投资并持有一天</a:t>
            </a:r>
            <a:r>
              <a:rPr lang="zh-CN" altLang="en-US"/>
              <a:t>。特别是所有空头/多头操作均</a:t>
            </a:r>
            <a:r>
              <a:rPr lang="zh-CN" altLang="en-US">
                <a:solidFill>
                  <a:srgbClr val="FF0000"/>
                </a:solidFill>
              </a:rPr>
              <a:t>以预测日收盘价开仓，以次日收盘价平仓</a:t>
            </a:r>
            <a:r>
              <a:rPr lang="zh-CN" altLang="en-US"/>
              <a:t>。在没有交易费用的情况下，累计利润在下一个交易日再投资。还以平均持股为基准，计算沪深300成分股的平均收益。</a:t>
            </a:r>
          </a:p>
          <a:p>
            <a:endParaRPr lang="zh-CN" altLang="en-US"/>
          </a:p>
          <a:p>
            <a:r>
              <a:rPr lang="zh-CN" altLang="en-US"/>
              <a:t>结果显示，在所有基线方法中，本文提出的框架获得了最好的利润（</a:t>
            </a:r>
            <a:r>
              <a:rPr lang="zh-CN" altLang="en-US">
                <a:solidFill>
                  <a:srgbClr val="FF0000"/>
                </a:solidFill>
              </a:rPr>
              <a:t>平均回报率为 47.91%</a:t>
            </a:r>
            <a:r>
              <a:rPr lang="zh-CN" altLang="en-US"/>
              <a:t>）尤其是2019年第一季市场有较长的上涨期，除了我们的框架、CA-SFCN和DARNN-SA之外，所有的模型都没有获得足够的利润来击败市场。</a:t>
            </a:r>
          </a:p>
        </p:txBody>
      </p:sp>
      <p:pic>
        <p:nvPicPr>
          <p:cNvPr id="6" name="图片 5" descr="图7"/>
          <p:cNvPicPr>
            <a:picLocks noChangeAspect="1"/>
          </p:cNvPicPr>
          <p:nvPr/>
        </p:nvPicPr>
        <p:blipFill>
          <a:blip r:embed="rId3"/>
          <a:stretch>
            <a:fillRect/>
          </a:stretch>
        </p:blipFill>
        <p:spPr>
          <a:xfrm>
            <a:off x="5390515" y="1196975"/>
            <a:ext cx="6560820" cy="4785360"/>
          </a:xfrm>
          <a:prstGeom prst="rect">
            <a:avLst/>
          </a:prstGeom>
        </p:spPr>
      </p:pic>
      <p:sp>
        <p:nvSpPr>
          <p:cNvPr id="10" name="文本框 9"/>
          <p:cNvSpPr txBox="1"/>
          <p:nvPr/>
        </p:nvSpPr>
        <p:spPr>
          <a:xfrm>
            <a:off x="6885305" y="6081395"/>
            <a:ext cx="5306695" cy="368300"/>
          </a:xfrm>
          <a:prstGeom prst="rect">
            <a:avLst/>
          </a:prstGeom>
          <a:noFill/>
        </p:spPr>
        <p:txBody>
          <a:bodyPr wrap="square" rtlCol="0">
            <a:spAutoFit/>
          </a:bodyPr>
          <a:lstStyle/>
          <a:p>
            <a:r>
              <a:rPr lang="zh-CN" altLang="en-US">
                <a:sym typeface="+mn-ea"/>
              </a:rPr>
              <a:t>所有模型在模拟期间的净值曲线如图所示</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ppt_y</p:attrName>
                                        </p:attrNameLst>
                                      </p:cBhvr>
                                      <p:tavLst>
                                        <p:tav tm="0">
                                          <p:val>
                                            <p:strVal val="#ppt_y+#ppt_h*1.125000"/>
                                          </p:val>
                                        </p:tav>
                                        <p:tav tm="100000">
                                          <p:val>
                                            <p:strVal val="#ppt_y"/>
                                          </p:val>
                                        </p:tav>
                                      </p:tavLst>
                                    </p:anim>
                                    <p:animEffect transition="in" filter="wipe(up)">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2355132" cy="584775"/>
          </a:xfrm>
          <a:prstGeom prst="rect">
            <a:avLst/>
          </a:prstGeom>
          <a:noFill/>
        </p:spPr>
        <p:txBody>
          <a:bodyPr wrap="none" rtlCol="0">
            <a:spAutoFit/>
          </a:bodyPr>
          <a:lstStyle/>
          <a:p>
            <a:r>
              <a:rPr lang="en-US" altLang="zh-CN" sz="3200" dirty="0">
                <a:latin typeface="字魂58号-创中黑" panose="00000500000000000000" pitchFamily="2" charset="-122"/>
                <a:ea typeface="字魂58号-创中黑" panose="00000500000000000000" pitchFamily="2" charset="-122"/>
              </a:rPr>
              <a:t>Conclusion</a:t>
            </a:r>
            <a:endParaRPr lang="zh-CN" altLang="en-US" sz="3200" dirty="0">
              <a:latin typeface="字魂58号-创中黑" panose="00000500000000000000" pitchFamily="2" charset="-122"/>
              <a:ea typeface="字魂58号-创中黑" panose="00000500000000000000" pitchFamily="2" charset="-122"/>
            </a:endParaRP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p:cNvSpPr txBox="1"/>
          <p:nvPr/>
        </p:nvSpPr>
        <p:spPr>
          <a:xfrm>
            <a:off x="7631792" y="1267494"/>
            <a:ext cx="30455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400" b="0" i="0" u="none" strike="noStrike" kern="1200" cap="all" spc="600" normalizeH="0" baseline="0" noProof="0" dirty="0">
                <a:ln>
                  <a:noFill/>
                </a:ln>
                <a:solidFill>
                  <a:srgbClr val="404040"/>
                </a:solidFill>
                <a:effectLst/>
                <a:uLnTx/>
                <a:uFillTx/>
                <a:latin typeface="字魂58号-创中黑" panose="00000500000000000000" pitchFamily="2" charset="-122"/>
                <a:ea typeface="字魂58号-创中黑" panose="00000500000000000000" pitchFamily="2" charset="-122"/>
              </a:rPr>
              <a:t>局限性</a:t>
            </a:r>
          </a:p>
        </p:txBody>
      </p:sp>
      <p:sp>
        <p:nvSpPr>
          <p:cNvPr id="18" name="TextBox 34"/>
          <p:cNvSpPr txBox="1"/>
          <p:nvPr/>
        </p:nvSpPr>
        <p:spPr>
          <a:xfrm>
            <a:off x="6267226" y="2189572"/>
            <a:ext cx="4923490" cy="2935868"/>
          </a:xfrm>
          <a:prstGeom prst="rect">
            <a:avLst/>
          </a:prstGeom>
          <a:noFill/>
        </p:spPr>
        <p:txBody>
          <a:bodyPr wrap="square" rtlCol="0">
            <a:spAutoFit/>
          </a:bodyPr>
          <a:lstStyle/>
          <a:p>
            <a:pPr>
              <a:lnSpc>
                <a:spcPct val="150000"/>
              </a:lnSpc>
              <a:defRPr/>
            </a:pPr>
            <a:r>
              <a:rPr lang="zh-CN" altLang="en-US" dirty="0">
                <a:solidFill>
                  <a:schemeClr val="tx1">
                    <a:lumMod val="65000"/>
                    <a:lumOff val="35000"/>
                  </a:schemeClr>
                </a:solidFill>
                <a:latin typeface="宋体" panose="02010600030101010101" pitchFamily="2" charset="-122"/>
                <a:ea typeface="宋体" panose="02010600030101010101" pitchFamily="2" charset="-122"/>
              </a:rPr>
              <a:t>①除了图嵌入之外，</a:t>
            </a:r>
            <a:r>
              <a:rPr lang="zh-CN" altLang="en-US" dirty="0">
                <a:solidFill>
                  <a:srgbClr val="FF0000"/>
                </a:solidFill>
                <a:latin typeface="宋体" panose="02010600030101010101" pitchFamily="2" charset="-122"/>
                <a:ea typeface="宋体" panose="02010600030101010101" pitchFamily="2" charset="-122"/>
              </a:rPr>
              <a:t>图中心性、聚类系数等指标</a:t>
            </a:r>
            <a:r>
              <a:rPr lang="zh-CN" altLang="en-US" dirty="0">
                <a:solidFill>
                  <a:schemeClr val="tx1">
                    <a:lumMod val="65000"/>
                    <a:lumOff val="35000"/>
                  </a:schemeClr>
                </a:solidFill>
                <a:latin typeface="宋体" panose="02010600030101010101" pitchFamily="2" charset="-122"/>
                <a:ea typeface="宋体" panose="02010600030101010101" pitchFamily="2" charset="-122"/>
              </a:rPr>
              <a:t>也可以为图提供信息并有效</a:t>
            </a:r>
            <a:r>
              <a:rPr lang="zh-CN" altLang="en-US" dirty="0">
                <a:solidFill>
                  <a:srgbClr val="FF0000"/>
                </a:solidFill>
                <a:latin typeface="宋体" panose="02010600030101010101" pitchFamily="2" charset="-122"/>
                <a:ea typeface="宋体" panose="02010600030101010101" pitchFamily="2" charset="-122"/>
              </a:rPr>
              <a:t>用于股票预测</a:t>
            </a:r>
            <a:r>
              <a:rPr lang="zh-CN" altLang="en-US" dirty="0">
                <a:solidFill>
                  <a:schemeClr val="tx1">
                    <a:lumMod val="65000"/>
                    <a:lumOff val="35000"/>
                  </a:schemeClr>
                </a:solidFill>
                <a:latin typeface="宋体" panose="02010600030101010101" pitchFamily="2" charset="-122"/>
                <a:ea typeface="宋体" panose="02010600030101010101" pitchFamily="2" charset="-122"/>
              </a:rPr>
              <a:t>。</a:t>
            </a:r>
            <a:endParaRPr lang="en-US" altLang="zh-CN" dirty="0">
              <a:solidFill>
                <a:schemeClr val="tx1">
                  <a:lumMod val="65000"/>
                  <a:lumOff val="35000"/>
                </a:schemeClr>
              </a:solidFill>
              <a:latin typeface="宋体" panose="02010600030101010101" pitchFamily="2" charset="-122"/>
              <a:ea typeface="宋体" panose="02010600030101010101" pitchFamily="2" charset="-122"/>
            </a:endParaRPr>
          </a:p>
          <a:p>
            <a:pPr>
              <a:lnSpc>
                <a:spcPct val="150000"/>
              </a:lnSpc>
              <a:defRPr/>
            </a:pPr>
            <a:endParaRPr lang="en-US" altLang="zh-CN" dirty="0">
              <a:solidFill>
                <a:schemeClr val="tx1">
                  <a:lumMod val="65000"/>
                  <a:lumOff val="35000"/>
                </a:schemeClr>
              </a:solidFill>
              <a:latin typeface="宋体" panose="02010600030101010101" pitchFamily="2" charset="-122"/>
              <a:ea typeface="宋体" panose="02010600030101010101" pitchFamily="2" charset="-122"/>
            </a:endParaRPr>
          </a:p>
          <a:p>
            <a:pPr>
              <a:lnSpc>
                <a:spcPct val="150000"/>
              </a:lnSpc>
              <a:defRPr/>
            </a:pPr>
            <a:r>
              <a:rPr lang="zh-CN" altLang="en-US" dirty="0">
                <a:solidFill>
                  <a:schemeClr val="tx1">
                    <a:lumMod val="65000"/>
                    <a:lumOff val="35000"/>
                  </a:schemeClr>
                </a:solidFill>
                <a:latin typeface="宋体" panose="02010600030101010101" pitchFamily="2" charset="-122"/>
                <a:ea typeface="宋体" panose="02010600030101010101" pitchFamily="2" charset="-122"/>
              </a:rPr>
              <a:t>②利用时间序列图可能会在结构信息提取过程中导致潜在的信息丢失。 因此，基于图神经网络的</a:t>
            </a:r>
            <a:r>
              <a:rPr lang="zh-CN" altLang="en-US" dirty="0">
                <a:solidFill>
                  <a:srgbClr val="FF0000"/>
                </a:solidFill>
                <a:latin typeface="宋体" panose="02010600030101010101" pitchFamily="2" charset="-122"/>
                <a:ea typeface="宋体" panose="02010600030101010101" pitchFamily="2" charset="-122"/>
              </a:rPr>
              <a:t>端到端学习模型</a:t>
            </a:r>
            <a:r>
              <a:rPr lang="zh-CN" altLang="en-US" dirty="0">
                <a:solidFill>
                  <a:schemeClr val="tx1">
                    <a:lumMod val="65000"/>
                    <a:lumOff val="35000"/>
                  </a:schemeClr>
                </a:solidFill>
                <a:latin typeface="宋体" panose="02010600030101010101" pitchFamily="2" charset="-122"/>
                <a:ea typeface="宋体" panose="02010600030101010101" pitchFamily="2" charset="-122"/>
              </a:rPr>
              <a:t>可能更适合金融时间序列预测。</a:t>
            </a:r>
            <a:endParaRPr lang="en-US" altLang="zh-CN" dirty="0">
              <a:solidFill>
                <a:schemeClr val="tx1">
                  <a:lumMod val="65000"/>
                  <a:lumOff val="35000"/>
                </a:schemeClr>
              </a:solidFill>
              <a:latin typeface="宋体" panose="02010600030101010101" pitchFamily="2" charset="-122"/>
              <a:ea typeface="宋体" panose="02010600030101010101" pitchFamily="2" charset="-122"/>
            </a:endParaRPr>
          </a:p>
        </p:txBody>
      </p:sp>
      <p:sp>
        <p:nvSpPr>
          <p:cNvPr id="21" name="文本框 20"/>
          <p:cNvSpPr txBox="1"/>
          <p:nvPr/>
        </p:nvSpPr>
        <p:spPr>
          <a:xfrm>
            <a:off x="2321456" y="1265781"/>
            <a:ext cx="30455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b="0" spc="600" dirty="0">
                <a:solidFill>
                  <a:srgbClr val="404040"/>
                </a:solidFill>
                <a:latin typeface="字魂58号-创中黑" panose="00000500000000000000" pitchFamily="2" charset="-122"/>
                <a:ea typeface="字魂58号-创中黑" panose="00000500000000000000" pitchFamily="2" charset="-122"/>
              </a:rPr>
              <a:t>结论</a:t>
            </a:r>
            <a:endParaRPr kumimoji="0" lang="zh-CN" altLang="en-US" sz="2400" b="0" i="0" u="none" strike="noStrike" kern="1200" cap="all" spc="600" normalizeH="0" baseline="0" noProof="0" dirty="0">
              <a:ln>
                <a:noFill/>
              </a:ln>
              <a:solidFill>
                <a:srgbClr val="404040"/>
              </a:solidFill>
              <a:effectLst/>
              <a:uLnTx/>
              <a:uFillTx/>
              <a:latin typeface="字魂58号-创中黑" panose="00000500000000000000" pitchFamily="2" charset="-122"/>
              <a:ea typeface="字魂58号-创中黑" panose="00000500000000000000" pitchFamily="2" charset="-122"/>
            </a:endParaRPr>
          </a:p>
        </p:txBody>
      </p:sp>
      <p:sp>
        <p:nvSpPr>
          <p:cNvPr id="22" name="TextBox 34"/>
          <p:cNvSpPr txBox="1"/>
          <p:nvPr/>
        </p:nvSpPr>
        <p:spPr>
          <a:xfrm>
            <a:off x="668693" y="2190686"/>
            <a:ext cx="4923490" cy="2584450"/>
          </a:xfrm>
          <a:prstGeom prst="rect">
            <a:avLst/>
          </a:prstGeom>
          <a:noFill/>
        </p:spPr>
        <p:txBody>
          <a:bodyPr wrap="square" rtlCol="0">
            <a:spAutoFit/>
          </a:bodyPr>
          <a:lstStyle/>
          <a:p>
            <a:pPr>
              <a:lnSpc>
                <a:spcPct val="150000"/>
              </a:lnSpc>
              <a:defRPr/>
            </a:pPr>
            <a:r>
              <a:rPr lang="zh-CN" altLang="en-US" dirty="0">
                <a:solidFill>
                  <a:schemeClr val="tx1">
                    <a:lumMod val="65000"/>
                    <a:lumOff val="35000"/>
                  </a:schemeClr>
                </a:solidFill>
                <a:latin typeface="宋体" panose="02010600030101010101" pitchFamily="2" charset="-122"/>
                <a:ea typeface="宋体" panose="02010600030101010101" pitchFamily="2" charset="-122"/>
              </a:rPr>
              <a:t>①帮助解决股票预测中</a:t>
            </a:r>
            <a:r>
              <a:rPr lang="zh-CN" altLang="en-US" dirty="0">
                <a:solidFill>
                  <a:srgbClr val="FF0000"/>
                </a:solidFill>
                <a:latin typeface="宋体" panose="02010600030101010101" pitchFamily="2" charset="-122"/>
                <a:ea typeface="宋体" panose="02010600030101010101" pitchFamily="2" charset="-122"/>
              </a:rPr>
              <a:t>长期依赖和混沌特性的两个基本问题</a:t>
            </a:r>
            <a:r>
              <a:rPr lang="zh-CN" altLang="en-US" dirty="0">
                <a:solidFill>
                  <a:schemeClr val="tx1">
                    <a:lumMod val="65000"/>
                    <a:lumOff val="35000"/>
                  </a:schemeClr>
                </a:solidFill>
                <a:latin typeface="宋体" panose="02010600030101010101" pitchFamily="2" charset="-122"/>
                <a:ea typeface="宋体" panose="02010600030101010101" pitchFamily="2" charset="-122"/>
              </a:rPr>
              <a:t>；框架可以扩展到其他金融场景。</a:t>
            </a:r>
            <a:endParaRPr lang="en-US" altLang="zh-CN" dirty="0">
              <a:solidFill>
                <a:schemeClr val="tx1">
                  <a:lumMod val="65000"/>
                  <a:lumOff val="35000"/>
                </a:schemeClr>
              </a:solidFill>
              <a:latin typeface="宋体" panose="02010600030101010101" pitchFamily="2" charset="-122"/>
              <a:ea typeface="宋体" panose="02010600030101010101" pitchFamily="2" charset="-122"/>
            </a:endParaRPr>
          </a:p>
          <a:p>
            <a:pPr>
              <a:lnSpc>
                <a:spcPct val="150000"/>
              </a:lnSpc>
              <a:defRPr/>
            </a:pPr>
            <a:endParaRPr lang="en-US" altLang="zh-CN" dirty="0">
              <a:solidFill>
                <a:schemeClr val="tx1">
                  <a:lumMod val="65000"/>
                  <a:lumOff val="35000"/>
                </a:schemeClr>
              </a:solidFill>
              <a:latin typeface="宋体" panose="02010600030101010101" pitchFamily="2" charset="-122"/>
              <a:ea typeface="宋体" panose="02010600030101010101" pitchFamily="2" charset="-122"/>
            </a:endParaRPr>
          </a:p>
          <a:p>
            <a:pPr>
              <a:lnSpc>
                <a:spcPct val="150000"/>
              </a:lnSpc>
              <a:defRPr/>
            </a:pPr>
            <a:r>
              <a:rPr lang="zh-CN" altLang="en-US" dirty="0">
                <a:solidFill>
                  <a:schemeClr val="tx1">
                    <a:lumMod val="65000"/>
                    <a:lumOff val="35000"/>
                  </a:schemeClr>
                </a:solidFill>
                <a:latin typeface="宋体" panose="02010600030101010101" pitchFamily="2" charset="-122"/>
                <a:ea typeface="宋体" panose="02010600030101010101" pitchFamily="2" charset="-122"/>
              </a:rPr>
              <a:t>②本文工作对机构投资者的决策和探索系统传播风险动态和预警提供了监督作用。</a:t>
            </a:r>
            <a:endParaRPr lang="en-US" altLang="zh-CN" dirty="0">
              <a:solidFill>
                <a:schemeClr val="tx1">
                  <a:lumMod val="65000"/>
                  <a:lumOff val="35000"/>
                </a:schemeClr>
              </a:solidFill>
              <a:latin typeface="宋体" panose="02010600030101010101" pitchFamily="2" charset="-122"/>
              <a:ea typeface="宋体" panose="02010600030101010101" pitchFamily="2" charset="-122"/>
            </a:endParaRPr>
          </a:p>
          <a:p>
            <a:pPr>
              <a:lnSpc>
                <a:spcPct val="150000"/>
              </a:lnSpc>
              <a:defRPr/>
            </a:pPr>
            <a:endParaRPr lang="en-US" altLang="zh-CN" dirty="0">
              <a:solidFill>
                <a:schemeClr val="tx1">
                  <a:lumMod val="65000"/>
                  <a:lumOff val="35000"/>
                </a:schemeClr>
              </a:solidFill>
              <a:latin typeface="宋体" panose="02010600030101010101" pitchFamily="2" charset="-122"/>
              <a:ea typeface="宋体" panose="02010600030101010101" pitchFamily="2" charset="-122"/>
            </a:endParaRPr>
          </a:p>
        </p:txBody>
      </p:sp>
      <p:cxnSp>
        <p:nvCxnSpPr>
          <p:cNvPr id="6" name="直接连接符 5"/>
          <p:cNvCxnSpPr/>
          <p:nvPr/>
        </p:nvCxnSpPr>
        <p:spPr>
          <a:xfrm>
            <a:off x="5838092" y="839755"/>
            <a:ext cx="0" cy="601824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953" y="-175124"/>
            <a:ext cx="9752893" cy="6887981"/>
          </a:xfrm>
          <a:prstGeom prst="rect">
            <a:avLst/>
          </a:prstGeom>
        </p:spPr>
      </p:pic>
      <p:sp>
        <p:nvSpPr>
          <p:cNvPr id="6" name="矩形 5"/>
          <p:cNvSpPr/>
          <p:nvPr/>
        </p:nvSpPr>
        <p:spPr>
          <a:xfrm>
            <a:off x="0" y="2473038"/>
            <a:ext cx="12192000" cy="2992584"/>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8882" y="3103281"/>
            <a:ext cx="9114198" cy="1246495"/>
          </a:xfrm>
          <a:prstGeom prst="rect">
            <a:avLst/>
          </a:prstGeom>
          <a:noFill/>
        </p:spPr>
        <p:txBody>
          <a:bodyPr wrap="square" rtlCol="0">
            <a:spAutoFit/>
          </a:bodyPr>
          <a:lstStyle/>
          <a:p>
            <a:pPr algn="dist"/>
            <a:r>
              <a:rPr lang="zh-CN" altLang="en-US" sz="7500" dirty="0">
                <a:solidFill>
                  <a:schemeClr val="bg1"/>
                </a:solidFill>
                <a:latin typeface="字魂59号-创粗黑" panose="00000500000000000000" pitchFamily="2" charset="-122"/>
                <a:ea typeface="字魂59号-创粗黑" panose="00000500000000000000" pitchFamily="2" charset="-122"/>
              </a:rPr>
              <a:t>感谢观看</a:t>
            </a:r>
          </a:p>
        </p:txBody>
      </p:sp>
      <p:sp>
        <p:nvSpPr>
          <p:cNvPr id="9" name="文本框 8"/>
          <p:cNvSpPr txBox="1"/>
          <p:nvPr/>
        </p:nvSpPr>
        <p:spPr>
          <a:xfrm rot="20709164">
            <a:off x="819058" y="810518"/>
            <a:ext cx="3486427" cy="923330"/>
          </a:xfrm>
          <a:prstGeom prst="rect">
            <a:avLst/>
          </a:prstGeom>
          <a:noFill/>
        </p:spPr>
        <p:txBody>
          <a:bodyPr wrap="square" rtlCol="0">
            <a:spAutoFit/>
          </a:bodyPr>
          <a:lstStyle/>
          <a:p>
            <a:pPr algn="dist"/>
            <a:r>
              <a:rPr lang="en-US" altLang="zh-CN" sz="5400" b="1" dirty="0">
                <a:solidFill>
                  <a:srgbClr val="1B828D"/>
                </a:solidFill>
                <a:latin typeface="字魂58号-创中黑" panose="00000500000000000000" pitchFamily="2" charset="-122"/>
                <a:ea typeface="字魂58号-创中黑" panose="00000500000000000000" pitchFamily="2" charset="-122"/>
              </a:rPr>
              <a:t>Fighting</a:t>
            </a:r>
            <a:r>
              <a:rPr lang="zh-CN" altLang="en-US" sz="5400" b="1" dirty="0">
                <a:solidFill>
                  <a:srgbClr val="1B828D"/>
                </a:solidFill>
                <a:latin typeface="字魂58号-创中黑" panose="00000500000000000000" pitchFamily="2" charset="-122"/>
                <a:ea typeface="字魂58号-创中黑" panose="00000500000000000000" pitchFamily="2" charset="-122"/>
              </a:rPr>
              <a:t>！</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9971"/>
            <a:ext cx="12192000" cy="1508053"/>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04456" y="903385"/>
            <a:ext cx="4585854" cy="707886"/>
          </a:xfrm>
          <a:prstGeom prst="rect">
            <a:avLst/>
          </a:prstGeom>
          <a:noFill/>
        </p:spPr>
        <p:txBody>
          <a:bodyPr wrap="square" rtlCol="0">
            <a:spAutoFit/>
          </a:bodyPr>
          <a:lstStyle/>
          <a:p>
            <a:pPr algn="dist"/>
            <a:r>
              <a:rPr lang="zh-CN" altLang="en-US" sz="4000" b="1" dirty="0">
                <a:solidFill>
                  <a:schemeClr val="bg1"/>
                </a:solidFill>
                <a:latin typeface="字魂58号-创中黑" panose="00000500000000000000" pitchFamily="2" charset="-122"/>
                <a:ea typeface="字魂58号-创中黑" panose="00000500000000000000" pitchFamily="2" charset="-122"/>
              </a:rPr>
              <a:t>目录</a:t>
            </a:r>
            <a:r>
              <a:rPr lang="en-US" altLang="zh-CN" sz="4000" b="1" dirty="0">
                <a:solidFill>
                  <a:schemeClr val="bg1"/>
                </a:solidFill>
                <a:latin typeface="字魂58号-创中黑" panose="00000500000000000000" pitchFamily="2" charset="-122"/>
                <a:ea typeface="字魂58号-创中黑" panose="00000500000000000000" pitchFamily="2" charset="-122"/>
              </a:rPr>
              <a:t>/content</a:t>
            </a:r>
            <a:endParaRPr lang="zh-CN" altLang="en-US" sz="4000" b="1" dirty="0">
              <a:solidFill>
                <a:schemeClr val="bg1"/>
              </a:solidFill>
              <a:latin typeface="字魂58号-创中黑" panose="00000500000000000000" pitchFamily="2" charset="-122"/>
              <a:ea typeface="字魂58号-创中黑" panose="00000500000000000000" pitchFamily="2"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449" y="508416"/>
            <a:ext cx="8416183" cy="5943930"/>
          </a:xfrm>
          <a:prstGeom prst="rect">
            <a:avLst/>
          </a:prstGeom>
        </p:spPr>
      </p:pic>
      <p:grpSp>
        <p:nvGrpSpPr>
          <p:cNvPr id="9" name="组合 8"/>
          <p:cNvGrpSpPr/>
          <p:nvPr/>
        </p:nvGrpSpPr>
        <p:grpSpPr>
          <a:xfrm>
            <a:off x="1208660" y="2669734"/>
            <a:ext cx="5459426" cy="707886"/>
            <a:chOff x="963883" y="3231345"/>
            <a:chExt cx="5459426" cy="707886"/>
          </a:xfrm>
        </p:grpSpPr>
        <p:sp>
          <p:nvSpPr>
            <p:cNvPr id="7" name="箭头: V 形 6"/>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文本框 7"/>
            <p:cNvSpPr txBox="1"/>
            <p:nvPr/>
          </p:nvSpPr>
          <p:spPr>
            <a:xfrm>
              <a:off x="1693822" y="3231345"/>
              <a:ext cx="4729487"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01 Introduction</a:t>
              </a:r>
              <a:endParaRPr lang="zh-CN" altLang="en-US" sz="4000" b="1" dirty="0">
                <a:solidFill>
                  <a:srgbClr val="1B828D"/>
                </a:solidFill>
                <a:latin typeface="字魂58号-创中黑" panose="00000500000000000000" pitchFamily="2" charset="-122"/>
                <a:ea typeface="字魂58号-创中黑" panose="00000500000000000000" pitchFamily="2" charset="-122"/>
              </a:endParaRPr>
            </a:p>
          </p:txBody>
        </p:sp>
      </p:grpSp>
      <p:grpSp>
        <p:nvGrpSpPr>
          <p:cNvPr id="10" name="组合 9"/>
          <p:cNvGrpSpPr/>
          <p:nvPr/>
        </p:nvGrpSpPr>
        <p:grpSpPr>
          <a:xfrm>
            <a:off x="1210838" y="3544144"/>
            <a:ext cx="5457248" cy="1323439"/>
            <a:chOff x="963883" y="3230292"/>
            <a:chExt cx="3669489" cy="1323439"/>
          </a:xfrm>
        </p:grpSpPr>
        <p:sp>
          <p:nvSpPr>
            <p:cNvPr id="11" name="箭头: V 形 10"/>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1426251" y="3230292"/>
              <a:ext cx="3207121" cy="1323439"/>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02 Related work</a:t>
              </a:r>
              <a:endParaRPr lang="zh-CN" altLang="en-US" sz="4000" b="1" dirty="0">
                <a:solidFill>
                  <a:srgbClr val="1B828D"/>
                </a:solidFill>
                <a:latin typeface="字魂58号-创中黑" panose="00000500000000000000" pitchFamily="2" charset="-122"/>
                <a:ea typeface="字魂58号-创中黑" panose="00000500000000000000" pitchFamily="2" charset="-122"/>
              </a:endParaRPr>
            </a:p>
          </p:txBody>
        </p:sp>
      </p:grpSp>
      <p:grpSp>
        <p:nvGrpSpPr>
          <p:cNvPr id="13" name="组合 12"/>
          <p:cNvGrpSpPr/>
          <p:nvPr/>
        </p:nvGrpSpPr>
        <p:grpSpPr>
          <a:xfrm>
            <a:off x="1188926" y="4387681"/>
            <a:ext cx="7870667" cy="707886"/>
            <a:chOff x="963883" y="3231345"/>
            <a:chExt cx="7870667" cy="707886"/>
          </a:xfrm>
        </p:grpSpPr>
        <p:sp>
          <p:nvSpPr>
            <p:cNvPr id="14" name="箭头: V 形 13"/>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1693821" y="3231345"/>
              <a:ext cx="7140729"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03 Proposed framework</a:t>
              </a:r>
              <a:endParaRPr lang="zh-CN" altLang="en-US" sz="4000" b="1" dirty="0">
                <a:solidFill>
                  <a:srgbClr val="1B828D"/>
                </a:solidFill>
                <a:latin typeface="字魂58号-创中黑" panose="00000500000000000000" pitchFamily="2" charset="-122"/>
                <a:ea typeface="字魂58号-创中黑" panose="00000500000000000000" pitchFamily="2" charset="-122"/>
              </a:endParaRPr>
            </a:p>
          </p:txBody>
        </p:sp>
      </p:grpSp>
      <p:grpSp>
        <p:nvGrpSpPr>
          <p:cNvPr id="16" name="组合 15"/>
          <p:cNvGrpSpPr/>
          <p:nvPr/>
        </p:nvGrpSpPr>
        <p:grpSpPr>
          <a:xfrm>
            <a:off x="1208660" y="5297720"/>
            <a:ext cx="6641112" cy="707886"/>
            <a:chOff x="963883" y="3231345"/>
            <a:chExt cx="6641112" cy="707886"/>
          </a:xfrm>
        </p:grpSpPr>
        <p:sp>
          <p:nvSpPr>
            <p:cNvPr id="17" name="箭头: V 形 16"/>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1693822" y="3231345"/>
              <a:ext cx="5911173"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04 Experiments</a:t>
              </a:r>
              <a:endParaRPr lang="zh-CN" altLang="en-US" sz="4000" b="1" dirty="0">
                <a:solidFill>
                  <a:srgbClr val="1B828D"/>
                </a:solidFill>
                <a:latin typeface="字魂58号-创中黑" panose="00000500000000000000" pitchFamily="2" charset="-122"/>
                <a:ea typeface="字魂58号-创中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9971"/>
            <a:ext cx="12192000" cy="1508053"/>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04456" y="903385"/>
            <a:ext cx="4585854" cy="707886"/>
          </a:xfrm>
          <a:prstGeom prst="rect">
            <a:avLst/>
          </a:prstGeom>
          <a:noFill/>
        </p:spPr>
        <p:txBody>
          <a:bodyPr wrap="square" rtlCol="0">
            <a:spAutoFit/>
          </a:bodyPr>
          <a:lstStyle/>
          <a:p>
            <a:pPr algn="dist"/>
            <a:r>
              <a:rPr lang="zh-CN" altLang="en-US" sz="4000" b="1" dirty="0">
                <a:solidFill>
                  <a:schemeClr val="bg1"/>
                </a:solidFill>
                <a:latin typeface="字魂58号-创中黑" panose="00000500000000000000" pitchFamily="2" charset="-122"/>
                <a:ea typeface="字魂58号-创中黑" panose="00000500000000000000" pitchFamily="2" charset="-122"/>
              </a:rPr>
              <a:t>目录</a:t>
            </a:r>
            <a:r>
              <a:rPr lang="en-US" altLang="zh-CN" sz="4000" b="1" dirty="0">
                <a:solidFill>
                  <a:schemeClr val="bg1"/>
                </a:solidFill>
                <a:latin typeface="字魂58号-创中黑" panose="00000500000000000000" pitchFamily="2" charset="-122"/>
                <a:ea typeface="字魂58号-创中黑" panose="00000500000000000000" pitchFamily="2" charset="-122"/>
              </a:rPr>
              <a:t>/content</a:t>
            </a:r>
            <a:endParaRPr lang="zh-CN" altLang="en-US" sz="4000" b="1" dirty="0">
              <a:solidFill>
                <a:schemeClr val="bg1"/>
              </a:solidFill>
              <a:latin typeface="字魂58号-创中黑" panose="00000500000000000000" pitchFamily="2" charset="-122"/>
              <a:ea typeface="字魂58号-创中黑" panose="00000500000000000000" pitchFamily="2"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147" y="519971"/>
            <a:ext cx="8416183" cy="5943930"/>
          </a:xfrm>
          <a:prstGeom prst="rect">
            <a:avLst/>
          </a:prstGeom>
        </p:spPr>
      </p:pic>
      <p:grpSp>
        <p:nvGrpSpPr>
          <p:cNvPr id="9" name="组合 8"/>
          <p:cNvGrpSpPr/>
          <p:nvPr/>
        </p:nvGrpSpPr>
        <p:grpSpPr>
          <a:xfrm>
            <a:off x="1208660" y="2669734"/>
            <a:ext cx="5459426" cy="707886"/>
            <a:chOff x="963883" y="3231345"/>
            <a:chExt cx="5459426" cy="707886"/>
          </a:xfrm>
        </p:grpSpPr>
        <p:sp>
          <p:nvSpPr>
            <p:cNvPr id="7" name="箭头: V 形 6"/>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文本框 7"/>
            <p:cNvSpPr txBox="1"/>
            <p:nvPr/>
          </p:nvSpPr>
          <p:spPr>
            <a:xfrm>
              <a:off x="1693822" y="3231345"/>
              <a:ext cx="4729487"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05 Results</a:t>
              </a:r>
              <a:endParaRPr lang="zh-CN" altLang="en-US" sz="4000" b="1" dirty="0">
                <a:solidFill>
                  <a:srgbClr val="1B828D"/>
                </a:solidFill>
                <a:latin typeface="字魂58号-创中黑" panose="00000500000000000000" pitchFamily="2" charset="-122"/>
                <a:ea typeface="字魂58号-创中黑" panose="00000500000000000000" pitchFamily="2" charset="-122"/>
              </a:endParaRPr>
            </a:p>
          </p:txBody>
        </p:sp>
      </p:grpSp>
      <p:grpSp>
        <p:nvGrpSpPr>
          <p:cNvPr id="10" name="组合 9"/>
          <p:cNvGrpSpPr/>
          <p:nvPr/>
        </p:nvGrpSpPr>
        <p:grpSpPr>
          <a:xfrm>
            <a:off x="1210838" y="3544144"/>
            <a:ext cx="5457248" cy="707886"/>
            <a:chOff x="963883" y="3230292"/>
            <a:chExt cx="3669489" cy="707886"/>
          </a:xfrm>
        </p:grpSpPr>
        <p:sp>
          <p:nvSpPr>
            <p:cNvPr id="11" name="箭头: V 形 10"/>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1426251" y="3230292"/>
              <a:ext cx="3207121"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06 Discussion</a:t>
              </a:r>
              <a:endParaRPr lang="zh-CN" altLang="en-US" sz="4000" b="1" dirty="0">
                <a:solidFill>
                  <a:srgbClr val="1B828D"/>
                </a:solidFill>
                <a:latin typeface="字魂58号-创中黑" panose="00000500000000000000" pitchFamily="2" charset="-122"/>
                <a:ea typeface="字魂58号-创中黑" panose="00000500000000000000" pitchFamily="2" charset="-122"/>
              </a:endParaRPr>
            </a:p>
          </p:txBody>
        </p:sp>
      </p:grpSp>
      <p:grpSp>
        <p:nvGrpSpPr>
          <p:cNvPr id="13" name="组合 12"/>
          <p:cNvGrpSpPr/>
          <p:nvPr/>
        </p:nvGrpSpPr>
        <p:grpSpPr>
          <a:xfrm>
            <a:off x="1188926" y="4387681"/>
            <a:ext cx="7870667" cy="707886"/>
            <a:chOff x="963883" y="3231345"/>
            <a:chExt cx="7870667" cy="707886"/>
          </a:xfrm>
        </p:grpSpPr>
        <p:sp>
          <p:nvSpPr>
            <p:cNvPr id="14" name="箭头: V 形 13"/>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1693821" y="3231345"/>
              <a:ext cx="7140729"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07 Conclusion</a:t>
              </a:r>
              <a:endParaRPr lang="zh-CN" altLang="en-US" sz="4000" b="1" dirty="0">
                <a:solidFill>
                  <a:srgbClr val="1B828D"/>
                </a:solidFill>
                <a:latin typeface="字魂58号-创中黑" panose="00000500000000000000" pitchFamily="2" charset="-122"/>
                <a:ea typeface="字魂58号-创中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2" name="Group 42"/>
          <p:cNvGrpSpPr/>
          <p:nvPr/>
        </p:nvGrpSpPr>
        <p:grpSpPr>
          <a:xfrm>
            <a:off x="11121121" y="5905870"/>
            <a:ext cx="637540" cy="584200"/>
            <a:chOff x="2046288" y="3759200"/>
            <a:chExt cx="296863" cy="271463"/>
          </a:xfrm>
          <a:solidFill>
            <a:srgbClr val="1B828D"/>
          </a:solidFill>
        </p:grpSpPr>
        <p:sp>
          <p:nvSpPr>
            <p:cNvPr id="13"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91440" tIns="45720" rIns="91440" bIns="45720" numCol="1" anchor="t" anchorCtr="0" compatLnSpc="1"/>
            <a:lstStyle/>
            <a:p>
              <a:endParaRPr lang="en-US" sz="2000">
                <a:cs typeface="+mn-ea"/>
                <a:sym typeface="+mn-lt"/>
              </a:endParaRPr>
            </a:p>
          </p:txBody>
        </p:sp>
        <p:sp>
          <p:nvSpPr>
            <p:cNvPr id="14"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91440" tIns="45720" rIns="91440" bIns="45720" numCol="1" anchor="t" anchorCtr="0" compatLnSpc="1"/>
            <a:lstStyle/>
            <a:p>
              <a:endParaRPr lang="en-US" sz="2000">
                <a:cs typeface="+mn-ea"/>
                <a:sym typeface="+mn-lt"/>
              </a:endParaRPr>
            </a:p>
          </p:txBody>
        </p:sp>
        <p:sp>
          <p:nvSpPr>
            <p:cNvPr id="15"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91440" tIns="45720" rIns="91440" bIns="45720" numCol="1" anchor="t" anchorCtr="0" compatLnSpc="1"/>
            <a:lstStyle/>
            <a:p>
              <a:endParaRPr lang="en-US" sz="2000">
                <a:cs typeface="+mn-ea"/>
                <a:sym typeface="+mn-lt"/>
              </a:endParaRPr>
            </a:p>
          </p:txBody>
        </p:sp>
        <p:sp>
          <p:nvSpPr>
            <p:cNvPr id="16"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91440" tIns="45720" rIns="91440" bIns="45720" numCol="1" anchor="t" anchorCtr="0" compatLnSpc="1"/>
            <a:lstStyle/>
            <a:p>
              <a:endParaRPr lang="en-US" sz="2000">
                <a:cs typeface="+mn-ea"/>
                <a:sym typeface="+mn-lt"/>
              </a:endParaRPr>
            </a:p>
          </p:txBody>
        </p:sp>
        <p:sp>
          <p:nvSpPr>
            <p:cNvPr id="17" name="Freeform 164"/>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91440" tIns="45720" rIns="91440" bIns="45720" numCol="1" anchor="t" anchorCtr="0" compatLnSpc="1"/>
            <a:lstStyle/>
            <a:p>
              <a:endParaRPr lang="en-US" sz="2000">
                <a:cs typeface="+mn-ea"/>
                <a:sym typeface="+mn-lt"/>
              </a:endParaRPr>
            </a:p>
          </p:txBody>
        </p:sp>
      </p:grpSp>
      <p:sp>
        <p:nvSpPr>
          <p:cNvPr id="20" name="文本框 19"/>
          <p:cNvSpPr txBox="1"/>
          <p:nvPr/>
        </p:nvSpPr>
        <p:spPr>
          <a:xfrm>
            <a:off x="6081188" y="2840510"/>
            <a:ext cx="4739640" cy="922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200">
                <a:solidFill>
                  <a:schemeClr val="bg1"/>
                </a:solidFill>
                <a:latin typeface="字魂59号-创粗黑" panose="00000500000000000000" pitchFamily="2" charset="-122"/>
                <a:ea typeface="字魂59号-创粗黑" panose="00000500000000000000" pitchFamily="2" charset="-122"/>
              </a:rPr>
              <a:t>Please enter text here.</a:t>
            </a:r>
            <a:r>
              <a:rPr lang="en-US" sz="1200">
                <a:solidFill>
                  <a:schemeClr val="bg1"/>
                </a:solidFill>
                <a:latin typeface="字魂59号-创粗黑" panose="00000500000000000000" pitchFamily="2" charset="-122"/>
                <a:ea typeface="字魂59号-创粗黑" panose="00000500000000000000" pitchFamily="2" charset="-122"/>
                <a:sym typeface="+mn-ea"/>
              </a:rPr>
              <a:t>Please enter text here.Please enter text here.Please enter text here.Please enter text here.Please enter text here</a:t>
            </a:r>
            <a:r>
              <a:rPr lang="zh-CN" altLang="en-US" sz="1200">
                <a:solidFill>
                  <a:schemeClr val="bg1"/>
                </a:solidFill>
                <a:latin typeface="字魂59号-创粗黑" panose="00000500000000000000" pitchFamily="2" charset="-122"/>
                <a:ea typeface="字魂59号-创粗黑" panose="00000500000000000000" pitchFamily="2" charset="-122"/>
                <a:sym typeface="+mn-ea"/>
              </a:rPr>
              <a:t>。</a:t>
            </a:r>
            <a:r>
              <a:rPr lang="en-US" sz="1200">
                <a:solidFill>
                  <a:schemeClr val="bg1"/>
                </a:solidFill>
                <a:latin typeface="字魂59号-创粗黑" panose="00000500000000000000" pitchFamily="2" charset="-122"/>
                <a:ea typeface="字魂59号-创粗黑" panose="00000500000000000000" pitchFamily="2" charset="-122"/>
                <a:sym typeface="+mn-ea"/>
              </a:rPr>
              <a:t>Please enter text here</a:t>
            </a:r>
            <a:endParaRPr lang="en-US" altLang="en-US" sz="1200">
              <a:solidFill>
                <a:schemeClr val="bg1"/>
              </a:solidFill>
              <a:latin typeface="字魂59号-创粗黑" panose="00000500000000000000" pitchFamily="2" charset="-122"/>
              <a:ea typeface="字魂59号-创粗黑" panose="00000500000000000000" pitchFamily="2" charset="-122"/>
              <a:sym typeface="+mn-ea"/>
            </a:endParaRPr>
          </a:p>
        </p:txBody>
      </p:sp>
      <p:sp>
        <p:nvSpPr>
          <p:cNvPr id="21" name="文本框 20"/>
          <p:cNvSpPr txBox="1"/>
          <p:nvPr/>
        </p:nvSpPr>
        <p:spPr>
          <a:xfrm>
            <a:off x="6048803" y="2261390"/>
            <a:ext cx="459486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2400">
                <a:solidFill>
                  <a:schemeClr val="bg1"/>
                </a:solidFill>
                <a:latin typeface="字魂59号-创粗黑" panose="00000500000000000000" pitchFamily="2" charset="-122"/>
                <a:ea typeface="字魂59号-创粗黑" panose="00000500000000000000" pitchFamily="2" charset="-122"/>
              </a:rPr>
              <a:t>输入标题</a:t>
            </a:r>
          </a:p>
        </p:txBody>
      </p:sp>
      <p:sp>
        <p:nvSpPr>
          <p:cNvPr id="25" name="文本框 24"/>
          <p:cNvSpPr txBox="1"/>
          <p:nvPr/>
        </p:nvSpPr>
        <p:spPr>
          <a:xfrm>
            <a:off x="1362269" y="254980"/>
            <a:ext cx="2620204" cy="584775"/>
          </a:xfrm>
          <a:prstGeom prst="rect">
            <a:avLst/>
          </a:prstGeom>
          <a:noFill/>
        </p:spPr>
        <p:txBody>
          <a:bodyPr wrap="none" rtlCol="0">
            <a:spAutoFit/>
          </a:bodyPr>
          <a:lstStyle/>
          <a:p>
            <a:r>
              <a:rPr lang="en-US" altLang="zh-CN" sz="3200" dirty="0">
                <a:latin typeface="字魂58号-创中黑" panose="00000500000000000000" pitchFamily="2" charset="-122"/>
                <a:ea typeface="字魂58号-创中黑" panose="00000500000000000000" pitchFamily="2" charset="-122"/>
              </a:rPr>
              <a:t>Introduction</a:t>
            </a:r>
            <a:endParaRPr lang="zh-CN" altLang="en-US" sz="3200" dirty="0">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129030" y="1523365"/>
            <a:ext cx="9298940" cy="3415030"/>
          </a:xfrm>
          <a:prstGeom prst="rect">
            <a:avLst/>
          </a:prstGeom>
          <a:noFill/>
        </p:spPr>
        <p:txBody>
          <a:bodyPr wrap="square" rtlCol="0">
            <a:spAutoFit/>
          </a:bodyPr>
          <a:lstStyle/>
          <a:p>
            <a:r>
              <a:rPr lang="zh-CN" altLang="en-US">
                <a:sym typeface="+mn-ea"/>
              </a:rPr>
              <a:t>①金融时间序列预测的两个</a:t>
            </a:r>
            <a:r>
              <a:rPr lang="zh-CN" altLang="en-US">
                <a:solidFill>
                  <a:srgbClr val="FF0000"/>
                </a:solidFill>
                <a:sym typeface="+mn-ea"/>
              </a:rPr>
              <a:t>限制性因素</a:t>
            </a:r>
            <a:r>
              <a:rPr lang="zh-CN" altLang="en-US">
                <a:sym typeface="+mn-ea"/>
              </a:rPr>
              <a:t>：long-term dependencies and chaotic properties</a:t>
            </a:r>
            <a:endParaRPr lang="zh-CN" altLang="en-US"/>
          </a:p>
          <a:p>
            <a:endParaRPr lang="zh-CN" altLang="en-US"/>
          </a:p>
          <a:p>
            <a:r>
              <a:rPr lang="zh-CN" altLang="en-US"/>
              <a:t>②本文的研究思路：</a:t>
            </a:r>
          </a:p>
          <a:p>
            <a:endParaRPr lang="zh-CN" altLang="en-US"/>
          </a:p>
          <a:p>
            <a:r>
              <a:rPr lang="zh-CN" altLang="en-US"/>
              <a:t>时间序列</a:t>
            </a:r>
            <a:r>
              <a:rPr lang="en-US" altLang="zh-CN"/>
              <a:t>           </a:t>
            </a:r>
            <a:r>
              <a:rPr lang="zh-CN" altLang="en-US"/>
              <a:t>图</a:t>
            </a:r>
          </a:p>
          <a:p>
            <a:endParaRPr lang="zh-CN" altLang="en-US"/>
          </a:p>
          <a:p>
            <a:endParaRPr lang="zh-CN" altLang="en-US"/>
          </a:p>
          <a:p>
            <a:endParaRPr lang="zh-CN" altLang="en-US"/>
          </a:p>
          <a:p>
            <a:r>
              <a:rPr lang="zh-CN" altLang="en-US"/>
              <a:t>③框架效果的验证，本文对 CSI-300的 2010 年至 2019 年数据的 300 只股票进行了实验，结果证明从价格图中提取的结构信息对于股票预测任务的有效性，另外文章还根据预测模块产生的信号执行交易模拟，以验证框架的盈利能力和稳定性。 </a:t>
            </a:r>
          </a:p>
          <a:p>
            <a:endParaRPr lang="zh-CN" altLang="en-US"/>
          </a:p>
        </p:txBody>
      </p:sp>
      <p:sp>
        <p:nvSpPr>
          <p:cNvPr id="3" name="右箭头 2"/>
          <p:cNvSpPr/>
          <p:nvPr/>
        </p:nvSpPr>
        <p:spPr>
          <a:xfrm>
            <a:off x="2228850" y="2685415"/>
            <a:ext cx="579120" cy="154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左大括号 5"/>
          <p:cNvSpPr/>
          <p:nvPr/>
        </p:nvSpPr>
        <p:spPr>
          <a:xfrm>
            <a:off x="3259455" y="2472055"/>
            <a:ext cx="84455" cy="662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3514090" y="2399665"/>
            <a:ext cx="1678940" cy="368300"/>
          </a:xfrm>
          <a:prstGeom prst="rect">
            <a:avLst/>
          </a:prstGeom>
          <a:noFill/>
        </p:spPr>
        <p:txBody>
          <a:bodyPr wrap="square" rtlCol="0">
            <a:spAutoFit/>
          </a:bodyPr>
          <a:lstStyle/>
          <a:p>
            <a:r>
              <a:rPr lang="zh-CN" altLang="en-US"/>
              <a:t>时间点关联</a:t>
            </a:r>
          </a:p>
        </p:txBody>
      </p:sp>
      <p:sp>
        <p:nvSpPr>
          <p:cNvPr id="10" name="文本框 9"/>
          <p:cNvSpPr txBox="1"/>
          <p:nvPr/>
        </p:nvSpPr>
        <p:spPr>
          <a:xfrm>
            <a:off x="3514090" y="2906395"/>
            <a:ext cx="1678940" cy="368300"/>
          </a:xfrm>
          <a:prstGeom prst="rect">
            <a:avLst/>
          </a:prstGeom>
          <a:noFill/>
        </p:spPr>
        <p:txBody>
          <a:bodyPr wrap="square" rtlCol="0">
            <a:spAutoFit/>
          </a:bodyPr>
          <a:lstStyle/>
          <a:p>
            <a:r>
              <a:rPr lang="zh-CN" altLang="en-US"/>
              <a:t>节点权重</a:t>
            </a:r>
          </a:p>
        </p:txBody>
      </p:sp>
      <p:sp>
        <p:nvSpPr>
          <p:cNvPr id="11" name="右箭头 10"/>
          <p:cNvSpPr/>
          <p:nvPr/>
        </p:nvSpPr>
        <p:spPr>
          <a:xfrm>
            <a:off x="5068570" y="2726055"/>
            <a:ext cx="579120" cy="154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721985" y="2261235"/>
            <a:ext cx="2030095" cy="922020"/>
          </a:xfrm>
          <a:prstGeom prst="rect">
            <a:avLst/>
          </a:prstGeom>
          <a:noFill/>
        </p:spPr>
        <p:txBody>
          <a:bodyPr wrap="square" rtlCol="0">
            <a:spAutoFit/>
          </a:bodyPr>
          <a:lstStyle/>
          <a:p>
            <a:r>
              <a:rPr lang="zh-CN" altLang="en-US"/>
              <a:t>图嵌入作为预测模型输入，节点权重增强注意力的学习</a:t>
            </a:r>
          </a:p>
        </p:txBody>
      </p:sp>
      <p:sp>
        <p:nvSpPr>
          <p:cNvPr id="19" name="右箭头 18"/>
          <p:cNvSpPr/>
          <p:nvPr/>
        </p:nvSpPr>
        <p:spPr>
          <a:xfrm>
            <a:off x="7908290" y="2685415"/>
            <a:ext cx="579120" cy="154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43620" y="2261235"/>
            <a:ext cx="2115185" cy="922020"/>
          </a:xfrm>
          <a:prstGeom prst="rect">
            <a:avLst/>
          </a:prstGeom>
          <a:noFill/>
        </p:spPr>
        <p:txBody>
          <a:bodyPr wrap="square" rtlCol="0">
            <a:spAutoFit/>
          </a:bodyPr>
          <a:lstStyle/>
          <a:p>
            <a:r>
              <a:rPr lang="zh-CN" altLang="en-US"/>
              <a:t>输出为预测股价的涨跌，最后进行框架有效性的验证</a:t>
            </a:r>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p:tgtEl>
                                          <p:spTgt spid="20"/>
                                        </p:tgtEl>
                                        <p:attrNameLst>
                                          <p:attrName>ppt_y</p:attrName>
                                        </p:attrNameLst>
                                      </p:cBhvr>
                                      <p:tavLst>
                                        <p:tav tm="0">
                                          <p:val>
                                            <p:strVal val="#ppt_y+#ppt_h*1.125000"/>
                                          </p:val>
                                        </p:tav>
                                        <p:tav tm="100000">
                                          <p:val>
                                            <p:strVal val="#ppt_y"/>
                                          </p:val>
                                        </p:tav>
                                      </p:tavLst>
                                    </p:anim>
                                    <p:animEffect transition="in" filter="wipe(up)">
                                      <p:cBhvr>
                                        <p:cTn id="14" dur="500"/>
                                        <p:tgtEl>
                                          <p:spTgt spid="20"/>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p:tgtEl>
                                          <p:spTgt spid="21"/>
                                        </p:tgtEl>
                                        <p:attrNameLst>
                                          <p:attrName>ppt_y</p:attrName>
                                        </p:attrNameLst>
                                      </p:cBhvr>
                                      <p:tavLst>
                                        <p:tav tm="0">
                                          <p:val>
                                            <p:strVal val="#ppt_y+#ppt_h*1.125000"/>
                                          </p:val>
                                        </p:tav>
                                        <p:tav tm="100000">
                                          <p:val>
                                            <p:strVal val="#ppt_y"/>
                                          </p:val>
                                        </p:tav>
                                      </p:tavLst>
                                    </p:anim>
                                    <p:animEffect transition="in" filter="wipe(up)">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2" name="Group 42"/>
          <p:cNvGrpSpPr/>
          <p:nvPr/>
        </p:nvGrpSpPr>
        <p:grpSpPr>
          <a:xfrm>
            <a:off x="11121121" y="5905870"/>
            <a:ext cx="637540" cy="584200"/>
            <a:chOff x="2046288" y="3759200"/>
            <a:chExt cx="296863" cy="271463"/>
          </a:xfrm>
          <a:solidFill>
            <a:srgbClr val="1B828D"/>
          </a:solidFill>
        </p:grpSpPr>
        <p:sp>
          <p:nvSpPr>
            <p:cNvPr id="13"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91440" tIns="45720" rIns="91440" bIns="45720" numCol="1" anchor="t" anchorCtr="0" compatLnSpc="1"/>
            <a:lstStyle/>
            <a:p>
              <a:endParaRPr lang="en-US" sz="2000">
                <a:cs typeface="+mn-ea"/>
                <a:sym typeface="+mn-lt"/>
              </a:endParaRPr>
            </a:p>
          </p:txBody>
        </p:sp>
        <p:sp>
          <p:nvSpPr>
            <p:cNvPr id="14"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91440" tIns="45720" rIns="91440" bIns="45720" numCol="1" anchor="t" anchorCtr="0" compatLnSpc="1"/>
            <a:lstStyle/>
            <a:p>
              <a:endParaRPr lang="en-US" sz="2000">
                <a:cs typeface="+mn-ea"/>
                <a:sym typeface="+mn-lt"/>
              </a:endParaRPr>
            </a:p>
          </p:txBody>
        </p:sp>
        <p:sp>
          <p:nvSpPr>
            <p:cNvPr id="15"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91440" tIns="45720" rIns="91440" bIns="45720" numCol="1" anchor="t" anchorCtr="0" compatLnSpc="1"/>
            <a:lstStyle/>
            <a:p>
              <a:endParaRPr lang="en-US" sz="2000">
                <a:cs typeface="+mn-ea"/>
                <a:sym typeface="+mn-lt"/>
              </a:endParaRPr>
            </a:p>
          </p:txBody>
        </p:sp>
        <p:sp>
          <p:nvSpPr>
            <p:cNvPr id="16"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91440" tIns="45720" rIns="91440" bIns="45720" numCol="1" anchor="t" anchorCtr="0" compatLnSpc="1"/>
            <a:lstStyle/>
            <a:p>
              <a:endParaRPr lang="en-US" sz="2000">
                <a:cs typeface="+mn-ea"/>
                <a:sym typeface="+mn-lt"/>
              </a:endParaRPr>
            </a:p>
          </p:txBody>
        </p:sp>
        <p:sp>
          <p:nvSpPr>
            <p:cNvPr id="17" name="Freeform 164"/>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91440" tIns="45720" rIns="91440" bIns="45720" numCol="1" anchor="t" anchorCtr="0" compatLnSpc="1"/>
            <a:lstStyle/>
            <a:p>
              <a:endParaRPr lang="en-US" sz="2000">
                <a:cs typeface="+mn-ea"/>
                <a:sym typeface="+mn-lt"/>
              </a:endParaRPr>
            </a:p>
          </p:txBody>
        </p:sp>
      </p:grpSp>
      <p:sp>
        <p:nvSpPr>
          <p:cNvPr id="25" name="文本框 24"/>
          <p:cNvSpPr txBox="1"/>
          <p:nvPr/>
        </p:nvSpPr>
        <p:spPr>
          <a:xfrm>
            <a:off x="1362269" y="254980"/>
            <a:ext cx="2621280" cy="583565"/>
          </a:xfrm>
          <a:prstGeom prst="rect">
            <a:avLst/>
          </a:prstGeom>
          <a:noFill/>
        </p:spPr>
        <p:txBody>
          <a:bodyPr wrap="none" rtlCol="0">
            <a:spAutoFit/>
          </a:bodyPr>
          <a:lstStyle/>
          <a:p>
            <a:pPr algn="l"/>
            <a:r>
              <a:rPr lang="en-US" altLang="zh-CN" sz="3200" dirty="0">
                <a:latin typeface="字魂58号-创中黑" panose="00000500000000000000" pitchFamily="2" charset="-122"/>
                <a:ea typeface="字魂58号-创中黑" panose="00000500000000000000" pitchFamily="2" charset="-122"/>
              </a:rPr>
              <a:t>Related work</a:t>
            </a:r>
          </a:p>
        </p:txBody>
      </p:sp>
      <p:cxnSp>
        <p:nvCxnSpPr>
          <p:cNvPr id="23" name="直接连接符 22"/>
          <p:cNvCxnSpPr/>
          <p:nvPr/>
        </p:nvCxnSpPr>
        <p:spPr>
          <a:xfrm>
            <a:off x="4064000" y="832485"/>
            <a:ext cx="27940" cy="603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085455" y="840105"/>
            <a:ext cx="27940" cy="60394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68655" y="1241425"/>
            <a:ext cx="2907030" cy="368300"/>
          </a:xfrm>
          <a:prstGeom prst="rect">
            <a:avLst/>
          </a:prstGeom>
          <a:noFill/>
        </p:spPr>
        <p:txBody>
          <a:bodyPr wrap="square" rtlCol="0">
            <a:spAutoFit/>
          </a:bodyPr>
          <a:lstStyle/>
          <a:p>
            <a:pPr algn="ctr"/>
            <a:r>
              <a:rPr lang="zh-CN" altLang="en-US"/>
              <a:t>金融时间序列预测</a:t>
            </a:r>
          </a:p>
        </p:txBody>
      </p:sp>
      <p:sp>
        <p:nvSpPr>
          <p:cNvPr id="27" name="文本框 26"/>
          <p:cNvSpPr txBox="1"/>
          <p:nvPr/>
        </p:nvSpPr>
        <p:spPr>
          <a:xfrm>
            <a:off x="4754880" y="1241425"/>
            <a:ext cx="2907030" cy="368300"/>
          </a:xfrm>
          <a:prstGeom prst="rect">
            <a:avLst/>
          </a:prstGeom>
          <a:noFill/>
        </p:spPr>
        <p:txBody>
          <a:bodyPr wrap="square" rtlCol="0">
            <a:spAutoFit/>
          </a:bodyPr>
          <a:lstStyle/>
          <a:p>
            <a:pPr algn="ctr"/>
            <a:r>
              <a:rPr lang="zh-CN" altLang="en-US"/>
              <a:t>时间序列图</a:t>
            </a:r>
          </a:p>
        </p:txBody>
      </p:sp>
      <p:sp>
        <p:nvSpPr>
          <p:cNvPr id="28" name="文本框 27"/>
          <p:cNvSpPr txBox="1"/>
          <p:nvPr/>
        </p:nvSpPr>
        <p:spPr>
          <a:xfrm>
            <a:off x="8536940" y="1241425"/>
            <a:ext cx="2907030" cy="368300"/>
          </a:xfrm>
          <a:prstGeom prst="rect">
            <a:avLst/>
          </a:prstGeom>
          <a:noFill/>
        </p:spPr>
        <p:txBody>
          <a:bodyPr wrap="square" rtlCol="0">
            <a:spAutoFit/>
          </a:bodyPr>
          <a:lstStyle/>
          <a:p>
            <a:pPr algn="ctr"/>
            <a:r>
              <a:rPr lang="zh-CN" altLang="en-US"/>
              <a:t>图嵌入</a:t>
            </a:r>
          </a:p>
        </p:txBody>
      </p:sp>
      <p:sp>
        <p:nvSpPr>
          <p:cNvPr id="29" name="文本框 28"/>
          <p:cNvSpPr txBox="1"/>
          <p:nvPr/>
        </p:nvSpPr>
        <p:spPr>
          <a:xfrm>
            <a:off x="603250" y="2059305"/>
            <a:ext cx="3245485" cy="4246245"/>
          </a:xfrm>
          <a:prstGeom prst="rect">
            <a:avLst/>
          </a:prstGeom>
          <a:noFill/>
        </p:spPr>
        <p:txBody>
          <a:bodyPr wrap="square" rtlCol="0">
            <a:spAutoFit/>
          </a:bodyPr>
          <a:lstStyle/>
          <a:p>
            <a:pPr algn="ctr"/>
            <a:r>
              <a:rPr lang="zh-CN" altLang="en-US"/>
              <a:t>预测方法及其局限性</a:t>
            </a:r>
          </a:p>
          <a:p>
            <a:endParaRPr lang="zh-CN" altLang="en-US"/>
          </a:p>
          <a:p>
            <a:r>
              <a:rPr lang="zh-CN" altLang="en-US"/>
              <a:t>①</a:t>
            </a:r>
            <a:r>
              <a:rPr lang="zh-CN" altLang="en-US">
                <a:solidFill>
                  <a:srgbClr val="FF0000"/>
                </a:solidFill>
              </a:rPr>
              <a:t>传统统计和机器学习方法</a:t>
            </a:r>
          </a:p>
          <a:p>
            <a:endParaRPr lang="zh-CN" altLang="en-US"/>
          </a:p>
          <a:p>
            <a:r>
              <a:rPr lang="zh-CN" altLang="en-US"/>
              <a:t>②</a:t>
            </a:r>
            <a:r>
              <a:rPr lang="zh-CN" altLang="en-US">
                <a:solidFill>
                  <a:srgbClr val="FF0000"/>
                </a:solidFill>
              </a:rPr>
              <a:t>深度学习方法</a:t>
            </a:r>
            <a:r>
              <a:rPr lang="zh-CN" altLang="en-US"/>
              <a:t>梯度消失问题，传统RNN和 </a:t>
            </a:r>
            <a:r>
              <a:rPr lang="en-US" altLang="zh-CN"/>
              <a:t>LSTM</a:t>
            </a:r>
            <a:r>
              <a:rPr lang="zh-CN" altLang="en-US"/>
              <a:t>不足以捕捉长期依赖关系，且模型递归过程中的噪声和金融时间序列的混沌特性使预测性能恶化；</a:t>
            </a:r>
          </a:p>
          <a:p>
            <a:endParaRPr lang="zh-CN" altLang="en-US"/>
          </a:p>
          <a:p>
            <a:r>
              <a:rPr lang="zh-CN" altLang="en-US"/>
              <a:t>③</a:t>
            </a:r>
            <a:r>
              <a:rPr lang="zh-CN" altLang="en-US">
                <a:solidFill>
                  <a:srgbClr val="FF0000"/>
                </a:solidFill>
              </a:rPr>
              <a:t>注意力机制</a:t>
            </a:r>
            <a:r>
              <a:rPr lang="zh-CN" altLang="en-US"/>
              <a:t>可捕获某些长期依赖关系，但很少有明确地利用时间序列内的结构信息，防止传统深度学习中的信息消失的同时进行预测。</a:t>
            </a:r>
          </a:p>
        </p:txBody>
      </p:sp>
      <p:sp>
        <p:nvSpPr>
          <p:cNvPr id="30" name="文本框 29"/>
          <p:cNvSpPr txBox="1"/>
          <p:nvPr/>
        </p:nvSpPr>
        <p:spPr>
          <a:xfrm>
            <a:off x="4580255" y="2120900"/>
            <a:ext cx="3245485" cy="2030095"/>
          </a:xfrm>
          <a:prstGeom prst="rect">
            <a:avLst/>
          </a:prstGeom>
          <a:noFill/>
        </p:spPr>
        <p:txBody>
          <a:bodyPr wrap="square" rtlCol="0">
            <a:spAutoFit/>
          </a:bodyPr>
          <a:lstStyle/>
          <a:p>
            <a:pPr algn="ctr"/>
            <a:r>
              <a:rPr lang="zh-CN" altLang="en-US"/>
              <a:t>将序列转换为图的方法</a:t>
            </a:r>
          </a:p>
          <a:p>
            <a:endParaRPr lang="zh-CN" altLang="en-US"/>
          </a:p>
          <a:p>
            <a:r>
              <a:rPr lang="zh-CN" altLang="en-US"/>
              <a:t>①</a:t>
            </a:r>
            <a:r>
              <a:rPr lang="en-US" altLang="zh-CN"/>
              <a:t> </a:t>
            </a:r>
            <a:r>
              <a:rPr lang="zh-CN" altLang="en-US">
                <a:solidFill>
                  <a:srgbClr val="FF0000"/>
                </a:solidFill>
              </a:rPr>
              <a:t>递归网络（RN）</a:t>
            </a:r>
          </a:p>
          <a:p>
            <a:endParaRPr lang="zh-CN" altLang="en-US"/>
          </a:p>
          <a:p>
            <a:r>
              <a:rPr lang="zh-CN" altLang="en-US"/>
              <a:t>②</a:t>
            </a:r>
            <a:r>
              <a:rPr lang="en-US" altLang="zh-CN"/>
              <a:t> </a:t>
            </a:r>
            <a:r>
              <a:rPr lang="en-US" altLang="zh-CN">
                <a:solidFill>
                  <a:srgbClr val="FF0000"/>
                </a:solidFill>
              </a:rPr>
              <a:t>VGs</a:t>
            </a:r>
            <a:r>
              <a:rPr lang="zh-CN" altLang="en-US">
                <a:solidFill>
                  <a:srgbClr val="FF0000"/>
                </a:solidFill>
              </a:rPr>
              <a:t>（</a:t>
            </a:r>
            <a:r>
              <a:rPr lang="en-US" altLang="zh-CN">
                <a:solidFill>
                  <a:srgbClr val="FF0000"/>
                </a:solidFill>
              </a:rPr>
              <a:t>√</a:t>
            </a:r>
            <a:r>
              <a:rPr lang="zh-CN" altLang="en-US">
                <a:solidFill>
                  <a:srgbClr val="FF0000"/>
                </a:solidFill>
              </a:rPr>
              <a:t>）</a:t>
            </a:r>
            <a:endParaRPr lang="en-US" altLang="zh-CN">
              <a:solidFill>
                <a:srgbClr val="FF0000"/>
              </a:solidFill>
            </a:endParaRPr>
          </a:p>
          <a:p>
            <a:endParaRPr lang="zh-CN" altLang="en-US"/>
          </a:p>
          <a:p>
            <a:r>
              <a:rPr lang="zh-CN" altLang="en-US"/>
              <a:t>③</a:t>
            </a:r>
            <a:r>
              <a:rPr lang="zh-CN" altLang="en-US">
                <a:solidFill>
                  <a:srgbClr val="FF0000"/>
                </a:solidFill>
              </a:rPr>
              <a:t> 转换网络 (TNs)</a:t>
            </a:r>
            <a:endParaRPr lang="zh-CN" altLang="en-US"/>
          </a:p>
        </p:txBody>
      </p:sp>
      <p:sp>
        <p:nvSpPr>
          <p:cNvPr id="31" name="文本框 30"/>
          <p:cNvSpPr txBox="1"/>
          <p:nvPr/>
        </p:nvSpPr>
        <p:spPr>
          <a:xfrm>
            <a:off x="8373110" y="2120900"/>
            <a:ext cx="3589020" cy="3692525"/>
          </a:xfrm>
          <a:prstGeom prst="rect">
            <a:avLst/>
          </a:prstGeom>
          <a:noFill/>
        </p:spPr>
        <p:txBody>
          <a:bodyPr wrap="square" rtlCol="0">
            <a:spAutoFit/>
          </a:bodyPr>
          <a:lstStyle/>
          <a:p>
            <a:r>
              <a:rPr lang="zh-CN" altLang="en-US"/>
              <a:t>图嵌入的优势以及现有应用情况</a:t>
            </a:r>
          </a:p>
          <a:p>
            <a:endParaRPr lang="zh-CN" altLang="en-US"/>
          </a:p>
          <a:p>
            <a:r>
              <a:rPr lang="zh-CN" altLang="en-US">
                <a:solidFill>
                  <a:srgbClr val="FF0000"/>
                </a:solidFill>
              </a:rPr>
              <a:t>优势</a:t>
            </a:r>
            <a:r>
              <a:rPr lang="zh-CN" altLang="en-US"/>
              <a:t>：保留节点内容、图结构和附加信息</a:t>
            </a:r>
          </a:p>
          <a:p>
            <a:endParaRPr lang="zh-CN" altLang="en-US"/>
          </a:p>
          <a:p>
            <a:r>
              <a:rPr lang="zh-CN" altLang="en-US"/>
              <a:t>现有应用的</a:t>
            </a:r>
            <a:r>
              <a:rPr lang="zh-CN" altLang="en-US">
                <a:solidFill>
                  <a:srgbClr val="FF0000"/>
                </a:solidFill>
              </a:rPr>
              <a:t>局限</a:t>
            </a:r>
            <a:r>
              <a:rPr lang="zh-CN" altLang="en-US"/>
              <a:t>：</a:t>
            </a:r>
          </a:p>
          <a:p>
            <a:endParaRPr lang="zh-CN" altLang="en-US"/>
          </a:p>
          <a:p>
            <a:r>
              <a:rPr lang="zh-CN" altLang="en-US"/>
              <a:t>①部分目标图不适用于更加精细的问题的研究；</a:t>
            </a:r>
          </a:p>
          <a:p>
            <a:endParaRPr lang="zh-CN" altLang="en-US"/>
          </a:p>
          <a:p>
            <a:r>
              <a:rPr lang="zh-CN" altLang="en-US"/>
              <a:t>②部分嵌入的信息不能随市场的动态变化而变化，有效性降低。</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38404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Proposed framework</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Oval 40"/>
          <p:cNvSpPr>
            <a:spLocks noChangeArrowheads="1"/>
          </p:cNvSpPr>
          <p:nvPr/>
        </p:nvSpPr>
        <p:spPr bwMode="auto">
          <a:xfrm flipV="1">
            <a:off x="4503550" y="5921573"/>
            <a:ext cx="3289935" cy="96672"/>
          </a:xfrm>
          <a:prstGeom prst="ellipse">
            <a:avLst/>
          </a:prstGeom>
          <a:gradFill rotWithShape="1">
            <a:gsLst>
              <a:gs pos="0">
                <a:schemeClr val="bg1">
                  <a:lumMod val="50000"/>
                </a:schemeClr>
              </a:gs>
              <a:gs pos="100000">
                <a:srgbClr val="F8F8F8"/>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字魂59号-创粗黑" panose="00000500000000000000" pitchFamily="2" charset="-122"/>
              <a:ea typeface="字魂59号-创粗黑" panose="00000500000000000000" pitchFamily="2" charset="-122"/>
            </a:endParaRPr>
          </a:p>
        </p:txBody>
      </p:sp>
      <p:pic>
        <p:nvPicPr>
          <p:cNvPr id="71" name="图片 70" descr="11"/>
          <p:cNvPicPr>
            <a:picLocks noChangeAspect="1"/>
          </p:cNvPicPr>
          <p:nvPr/>
        </p:nvPicPr>
        <p:blipFill>
          <a:blip r:embed="rId3"/>
          <a:stretch>
            <a:fillRect/>
          </a:stretch>
        </p:blipFill>
        <p:spPr>
          <a:xfrm>
            <a:off x="396240" y="1181735"/>
            <a:ext cx="5800725" cy="4467225"/>
          </a:xfrm>
          <a:prstGeom prst="rect">
            <a:avLst/>
          </a:prstGeom>
        </p:spPr>
      </p:pic>
      <p:pic>
        <p:nvPicPr>
          <p:cNvPr id="72" name="图片 71" descr="22"/>
          <p:cNvPicPr>
            <a:picLocks noChangeAspect="1"/>
          </p:cNvPicPr>
          <p:nvPr/>
        </p:nvPicPr>
        <p:blipFill>
          <a:blip r:embed="rId4"/>
          <a:stretch>
            <a:fillRect/>
          </a:stretch>
        </p:blipFill>
        <p:spPr>
          <a:xfrm>
            <a:off x="6196965" y="1695450"/>
            <a:ext cx="5667375" cy="3467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77012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Proposed framework</a:t>
            </a:r>
            <a:r>
              <a:rPr lang="en-US" altLang="zh-CN" sz="3200" dirty="0">
                <a:latin typeface="字魂58号-创中黑" panose="00000500000000000000" pitchFamily="2" charset="-122"/>
                <a:ea typeface="字魂58号-创中黑" panose="00000500000000000000" pitchFamily="2" charset="-122"/>
              </a:rPr>
              <a:t> - 时间序列嵌入模块</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Oval 40"/>
          <p:cNvSpPr>
            <a:spLocks noChangeArrowheads="1"/>
          </p:cNvSpPr>
          <p:nvPr/>
        </p:nvSpPr>
        <p:spPr bwMode="auto">
          <a:xfrm flipV="1">
            <a:off x="4503550" y="5921573"/>
            <a:ext cx="3289935" cy="96672"/>
          </a:xfrm>
          <a:prstGeom prst="ellipse">
            <a:avLst/>
          </a:prstGeom>
          <a:gradFill rotWithShape="1">
            <a:gsLst>
              <a:gs pos="0">
                <a:schemeClr val="bg1">
                  <a:lumMod val="50000"/>
                </a:schemeClr>
              </a:gs>
              <a:gs pos="100000">
                <a:srgbClr val="F8F8F8"/>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字魂59号-创粗黑" panose="00000500000000000000" pitchFamily="2" charset="-122"/>
              <a:ea typeface="字魂59号-创粗黑" panose="00000500000000000000" pitchFamily="2" charset="-122"/>
            </a:endParaRPr>
          </a:p>
        </p:txBody>
      </p:sp>
      <p:sp>
        <p:nvSpPr>
          <p:cNvPr id="2" name="文本框 1"/>
          <p:cNvSpPr txBox="1"/>
          <p:nvPr/>
        </p:nvSpPr>
        <p:spPr>
          <a:xfrm>
            <a:off x="6320155" y="1295400"/>
            <a:ext cx="3710940" cy="398780"/>
          </a:xfrm>
          <a:prstGeom prst="rect">
            <a:avLst/>
          </a:prstGeom>
          <a:noFill/>
        </p:spPr>
        <p:txBody>
          <a:bodyPr wrap="square" rtlCol="0">
            <a:spAutoFit/>
          </a:bodyPr>
          <a:lstStyle/>
          <a:p>
            <a:r>
              <a:rPr lang="zh-CN" altLang="en-US" sz="2000"/>
              <a:t>时间序列图（</a:t>
            </a:r>
            <a:r>
              <a:rPr lang="en-US" altLang="zh-CN" sz="2000"/>
              <a:t>VGs</a:t>
            </a:r>
            <a:r>
              <a:rPr lang="zh-CN" altLang="en-US" sz="2000"/>
              <a:t>和</a:t>
            </a:r>
            <a:r>
              <a:rPr lang="en-US" altLang="zh-CN" sz="2000"/>
              <a:t>CI</a:t>
            </a:r>
            <a:r>
              <a:rPr lang="zh-CN" altLang="en-US" sz="2000"/>
              <a:t>算法）</a:t>
            </a:r>
          </a:p>
        </p:txBody>
      </p:sp>
      <p:pic>
        <p:nvPicPr>
          <p:cNvPr id="3" name="图片 2" descr="图二"/>
          <p:cNvPicPr>
            <a:picLocks noChangeAspect="1"/>
          </p:cNvPicPr>
          <p:nvPr/>
        </p:nvPicPr>
        <p:blipFill>
          <a:blip r:embed="rId3"/>
          <a:stretch>
            <a:fillRect/>
          </a:stretch>
        </p:blipFill>
        <p:spPr>
          <a:xfrm>
            <a:off x="3995420" y="1694180"/>
            <a:ext cx="7857490" cy="3971290"/>
          </a:xfrm>
          <a:prstGeom prst="rect">
            <a:avLst/>
          </a:prstGeom>
        </p:spPr>
      </p:pic>
      <p:sp>
        <p:nvSpPr>
          <p:cNvPr id="6" name="文本框 5"/>
          <p:cNvSpPr txBox="1"/>
          <p:nvPr/>
        </p:nvSpPr>
        <p:spPr>
          <a:xfrm>
            <a:off x="521335" y="1419225"/>
            <a:ext cx="3485515" cy="4524315"/>
          </a:xfrm>
          <a:prstGeom prst="rect">
            <a:avLst/>
          </a:prstGeom>
          <a:noFill/>
        </p:spPr>
        <p:txBody>
          <a:bodyPr wrap="square" rtlCol="0">
            <a:spAutoFit/>
          </a:bodyPr>
          <a:lstStyle/>
          <a:p>
            <a:r>
              <a:rPr lang="zh-CN" altLang="en-US" dirty="0"/>
              <a:t>序列长度为 T 在</a:t>
            </a:r>
            <a:r>
              <a:rPr lang="en-US" altLang="zh-CN" dirty="0"/>
              <a:t>t</a:t>
            </a:r>
            <a:r>
              <a:rPr lang="zh-CN" altLang="en-US" dirty="0"/>
              <a:t>时刻的股票价格序列 pt中，</a:t>
            </a:r>
            <a:r>
              <a:rPr lang="zh-CN" altLang="en-US" dirty="0">
                <a:solidFill>
                  <a:srgbClr val="FF0000"/>
                </a:solidFill>
              </a:rPr>
              <a:t>转换图中的每个顶点对应于原始序列中的一个数据点</a:t>
            </a:r>
            <a:r>
              <a:rPr lang="zh-CN" altLang="en-US" dirty="0"/>
              <a:t>。</a:t>
            </a:r>
          </a:p>
          <a:p>
            <a:endParaRPr lang="zh-CN" altLang="en-US" dirty="0"/>
          </a:p>
          <a:p>
            <a:r>
              <a:rPr lang="zh-CN" altLang="en-US" dirty="0">
                <a:solidFill>
                  <a:srgbClr val="FF0000"/>
                </a:solidFill>
              </a:rPr>
              <a:t>边的建立原则</a:t>
            </a:r>
            <a:r>
              <a:rPr lang="zh-CN" altLang="en-US" dirty="0"/>
              <a:t>：</a:t>
            </a:r>
            <a:r>
              <a:rPr lang="zh-CN" altLang="en-US" dirty="0">
                <a:solidFill>
                  <a:srgbClr val="FF0000"/>
                </a:solidFill>
              </a:rPr>
              <a:t>两个数据点可以相互看到</a:t>
            </a:r>
            <a:r>
              <a:rPr lang="zh-CN" altLang="en-US" dirty="0"/>
              <a:t>（换句话说，当两点之间没有任何数据点的高度与这条“可见线”相交时，两个时间点可以通过一条直线连接起来。）</a:t>
            </a:r>
          </a:p>
          <a:p>
            <a:endParaRPr lang="zh-CN" altLang="en-US" dirty="0"/>
          </a:p>
          <a:p>
            <a:endParaRPr lang="zh-CN" altLang="en-US" dirty="0"/>
          </a:p>
          <a:p>
            <a:r>
              <a:rPr lang="zh-CN" altLang="en-US" dirty="0"/>
              <a:t>图 b 所示的是由图 a 中的时间序列转换而来的</a:t>
            </a:r>
            <a:r>
              <a:rPr lang="zh-CN" altLang="en-US" dirty="0">
                <a:solidFill>
                  <a:srgbClr val="FF0000"/>
                </a:solidFill>
              </a:rPr>
              <a:t>带有节点权重的</a:t>
            </a:r>
            <a:r>
              <a:rPr lang="zh-CN" altLang="en-US" dirty="0"/>
              <a:t>时间序列图。 在该图中，权重较高的节点用</a:t>
            </a:r>
            <a:r>
              <a:rPr lang="zh-CN" altLang="en-US" dirty="0">
                <a:solidFill>
                  <a:srgbClr val="FF0000"/>
                </a:solidFill>
              </a:rPr>
              <a:t>更深的颜色和更大的尺寸</a:t>
            </a:r>
            <a:r>
              <a:rPr lang="zh-CN" altLang="en-US" dirty="0"/>
              <a:t>标记。</a:t>
            </a:r>
          </a:p>
        </p:txBody>
      </p:sp>
      <p:cxnSp>
        <p:nvCxnSpPr>
          <p:cNvPr id="10" name="直接连接符 9"/>
          <p:cNvCxnSpPr/>
          <p:nvPr/>
        </p:nvCxnSpPr>
        <p:spPr>
          <a:xfrm>
            <a:off x="507365" y="4218940"/>
            <a:ext cx="351345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8" y="435399"/>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p:cNvSpPr/>
          <p:nvPr/>
        </p:nvSpPr>
        <p:spPr>
          <a:xfrm>
            <a:off x="858416"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6"/>
          <p:cNvCxnSpPr/>
          <p:nvPr/>
        </p:nvCxnSpPr>
        <p:spPr>
          <a:xfrm>
            <a:off x="1362269" y="839755"/>
            <a:ext cx="10375641" cy="0"/>
          </a:xfrm>
          <a:prstGeom prst="line">
            <a:avLst/>
          </a:prstGeom>
          <a:ln>
            <a:solidFill>
              <a:srgbClr val="1B828D"/>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69" y="254980"/>
            <a:ext cx="7701280" cy="583565"/>
          </a:xfrm>
          <a:prstGeom prst="rect">
            <a:avLst/>
          </a:prstGeom>
          <a:noFill/>
        </p:spPr>
        <p:txBody>
          <a:bodyPr wrap="none" rtlCol="0">
            <a:spAutoFit/>
          </a:bodyPr>
          <a:lstStyle/>
          <a:p>
            <a:pPr algn="l"/>
            <a:r>
              <a:rPr lang="zh-CN" altLang="en-US" sz="3200" dirty="0">
                <a:latin typeface="字魂58号-创中黑" panose="00000500000000000000" pitchFamily="2" charset="-122"/>
                <a:ea typeface="字魂58号-创中黑" panose="00000500000000000000" pitchFamily="2" charset="-122"/>
              </a:rPr>
              <a:t>Proposed framework</a:t>
            </a:r>
            <a:r>
              <a:rPr lang="en-US" altLang="zh-CN" sz="3200" dirty="0">
                <a:latin typeface="字魂58号-创中黑" panose="00000500000000000000" pitchFamily="2" charset="-122"/>
                <a:ea typeface="字魂58号-创中黑" panose="00000500000000000000" pitchFamily="2" charset="-122"/>
              </a:rPr>
              <a:t> - 时间序列嵌入模块</a:t>
            </a:r>
          </a:p>
        </p:txBody>
      </p:sp>
      <p:sp>
        <p:nvSpPr>
          <p:cNvPr id="9" name="箭头: V 形 8"/>
          <p:cNvSpPr/>
          <p:nvPr/>
        </p:nvSpPr>
        <p:spPr>
          <a:xfrm>
            <a:off x="314129" y="429208"/>
            <a:ext cx="354564"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Oval 40"/>
          <p:cNvSpPr>
            <a:spLocks noChangeArrowheads="1"/>
          </p:cNvSpPr>
          <p:nvPr/>
        </p:nvSpPr>
        <p:spPr bwMode="auto">
          <a:xfrm flipV="1">
            <a:off x="4503550" y="5921573"/>
            <a:ext cx="3289935" cy="96672"/>
          </a:xfrm>
          <a:prstGeom prst="ellipse">
            <a:avLst/>
          </a:prstGeom>
          <a:gradFill rotWithShape="1">
            <a:gsLst>
              <a:gs pos="0">
                <a:schemeClr val="bg1">
                  <a:lumMod val="50000"/>
                </a:schemeClr>
              </a:gs>
              <a:gs pos="100000">
                <a:srgbClr val="F8F8F8"/>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字魂59号-创粗黑" panose="00000500000000000000" pitchFamily="2" charset="-122"/>
              <a:ea typeface="字魂59号-创粗黑" panose="00000500000000000000" pitchFamily="2" charset="-122"/>
            </a:endParaRPr>
          </a:p>
        </p:txBody>
      </p:sp>
      <p:sp>
        <p:nvSpPr>
          <p:cNvPr id="2" name="文本框 1"/>
          <p:cNvSpPr txBox="1"/>
          <p:nvPr/>
        </p:nvSpPr>
        <p:spPr>
          <a:xfrm>
            <a:off x="4082415" y="1139825"/>
            <a:ext cx="3710940" cy="398780"/>
          </a:xfrm>
          <a:prstGeom prst="rect">
            <a:avLst/>
          </a:prstGeom>
          <a:noFill/>
        </p:spPr>
        <p:txBody>
          <a:bodyPr wrap="square" rtlCol="0">
            <a:spAutoFit/>
          </a:bodyPr>
          <a:lstStyle/>
          <a:p>
            <a:pPr algn="ctr"/>
            <a:r>
              <a:rPr lang="zh-CN" altLang="en-US" sz="2000"/>
              <a:t>图嵌入</a:t>
            </a:r>
            <a:endParaRPr lang="zh-CN" altLang="en-US" sz="2400"/>
          </a:p>
        </p:txBody>
      </p:sp>
      <p:sp>
        <p:nvSpPr>
          <p:cNvPr id="11" name="文本框 10"/>
          <p:cNvSpPr txBox="1"/>
          <p:nvPr/>
        </p:nvSpPr>
        <p:spPr>
          <a:xfrm>
            <a:off x="715645" y="2022475"/>
            <a:ext cx="10865485" cy="3692525"/>
          </a:xfrm>
          <a:prstGeom prst="rect">
            <a:avLst/>
          </a:prstGeom>
          <a:noFill/>
        </p:spPr>
        <p:txBody>
          <a:bodyPr wrap="square" rtlCol="0">
            <a:spAutoFit/>
          </a:bodyPr>
          <a:lstStyle/>
          <a:p>
            <a:r>
              <a:rPr lang="zh-CN" altLang="en-US"/>
              <a:t>本文采用了</a:t>
            </a:r>
            <a:r>
              <a:rPr lang="zh-CN" altLang="en-US">
                <a:solidFill>
                  <a:srgbClr val="FF0000"/>
                </a:solidFill>
              </a:rPr>
              <a:t>struc2vec的图嵌入算法</a:t>
            </a:r>
            <a:r>
              <a:rPr lang="zh-CN" altLang="en-US"/>
              <a:t>。旨在学习一种表示，该表示能够估计节点 u 与短随机游走的子窗口中的其他节点一起显示的可能性。</a:t>
            </a:r>
          </a:p>
          <a:p>
            <a:endParaRPr lang="zh-CN" altLang="en-US"/>
          </a:p>
          <a:p>
            <a:r>
              <a:rPr lang="zh-CN" altLang="en-US">
                <a:sym typeface="+mn-ea"/>
              </a:rPr>
              <a:t>为了捕获节点的k-hop邻域之间的结构相似性，</a:t>
            </a:r>
            <a:r>
              <a:rPr lang="zh-CN" altLang="en-US"/>
              <a:t>struc2vec生成了一系列</a:t>
            </a:r>
            <a:r>
              <a:rPr lang="zh-CN" altLang="en-US">
                <a:solidFill>
                  <a:srgbClr val="FF0000"/>
                </a:solidFill>
              </a:rPr>
              <a:t>加权辅助图 gk</a:t>
            </a:r>
            <a:r>
              <a:rPr lang="zh-CN" altLang="en-US"/>
              <a:t>，每个辅助图都是一个加权的完全</a:t>
            </a:r>
            <a:r>
              <a:rPr lang="zh-CN" altLang="en-US">
                <a:sym typeface="+mn-ea"/>
              </a:rPr>
              <a:t>无向</a:t>
            </a:r>
            <a:r>
              <a:rPr lang="zh-CN" altLang="en-US"/>
              <a:t>图。</a:t>
            </a:r>
          </a:p>
          <a:p>
            <a:endParaRPr lang="zh-CN" altLang="en-US"/>
          </a:p>
          <a:p>
            <a:endParaRPr lang="zh-CN" altLang="en-US"/>
          </a:p>
          <a:p>
            <a:endParaRPr lang="zh-CN" altLang="en-US"/>
          </a:p>
          <a:p>
            <a:endParaRPr lang="en-US" altLang="zh-CN"/>
          </a:p>
          <a:p>
            <a:endParaRPr lang="en-US" altLang="zh-CN"/>
          </a:p>
          <a:p>
            <a:r>
              <a:rPr lang="en-US" altLang="zh-CN"/>
              <a:t>s</a:t>
            </a:r>
            <a:r>
              <a:rPr lang="zh-CN" altLang="en-US"/>
              <a:t>truc2vec 可以</a:t>
            </a:r>
            <a:r>
              <a:rPr lang="zh-CN" altLang="en-US">
                <a:solidFill>
                  <a:srgbClr val="FF0000"/>
                </a:solidFill>
              </a:rPr>
              <a:t>根据这些加权辅助图中的边权重生成顶点序列</a:t>
            </a:r>
            <a:r>
              <a:rPr lang="zh-CN" altLang="en-US"/>
              <a:t>。 然后，</a:t>
            </a:r>
            <a:r>
              <a:rPr lang="zh-CN" altLang="en-US">
                <a:sym typeface="+mn-ea"/>
              </a:rPr>
              <a:t>使用skip gram架构训练神经网络</a:t>
            </a:r>
            <a:r>
              <a:rPr lang="zh-CN" altLang="en-US"/>
              <a:t>以最大化局部区域中相邻节点与中心节点一起出现的概率， 最后，得到训练好的神经网络隐藏层的输出作为节点的嵌入，将价格图嵌入向量表示</a:t>
            </a:r>
            <a:r>
              <a:rPr lang="en-US" altLang="zh-CN"/>
              <a:t>Xt</a:t>
            </a:r>
            <a:r>
              <a:rPr lang="zh-CN" altLang="en-US"/>
              <a:t> 。</a:t>
            </a:r>
          </a:p>
        </p:txBody>
      </p:sp>
      <p:pic>
        <p:nvPicPr>
          <p:cNvPr id="12" name="图片 11" descr="公式"/>
          <p:cNvPicPr>
            <a:picLocks noChangeAspect="1"/>
          </p:cNvPicPr>
          <p:nvPr/>
        </p:nvPicPr>
        <p:blipFill>
          <a:blip r:embed="rId3"/>
          <a:stretch>
            <a:fillRect/>
          </a:stretch>
        </p:blipFill>
        <p:spPr>
          <a:xfrm>
            <a:off x="3163570" y="3445510"/>
            <a:ext cx="5864860" cy="844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部门工作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1447</Words>
  <Application>Microsoft Office PowerPoint</Application>
  <PresentationFormat>宽屏</PresentationFormat>
  <Paragraphs>183</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等线</vt:lpstr>
      <vt:lpstr>等线 Light</vt:lpstr>
      <vt:lpstr>宋体</vt:lpstr>
      <vt:lpstr>字魂58号-创中黑</vt:lpstr>
      <vt:lpstr>字魂59号-创粗黑</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李 洪瑶</cp:lastModifiedBy>
  <cp:revision>254</cp:revision>
  <dcterms:created xsi:type="dcterms:W3CDTF">2019-07-29T02:38:00Z</dcterms:created>
  <dcterms:modified xsi:type="dcterms:W3CDTF">2022-03-25T07:27:26Z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D79C38149198426D9DB447C2E2A19187</vt:lpwstr>
  </property>
  <property fmtid="{D5CDD505-2E9C-101B-9397-08002B2CF9AE}" pid="3" name="KSOProductBuildVer">
    <vt:lpwstr>2052-11.1.0.11365</vt:lpwstr>
  </property>
</Properties>
</file>