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70" r:id="rId3"/>
    <p:sldId id="275" r:id="rId5"/>
    <p:sldId id="287" r:id="rId6"/>
    <p:sldId id="498" r:id="rId7"/>
    <p:sldId id="259" r:id="rId8"/>
    <p:sldId id="301" r:id="rId9"/>
    <p:sldId id="302" r:id="rId10"/>
    <p:sldId id="290" r:id="rId11"/>
    <p:sldId id="303" r:id="rId12"/>
    <p:sldId id="519" r:id="rId13"/>
    <p:sldId id="274" r:id="rId14"/>
    <p:sldId id="260" r:id="rId15"/>
    <p:sldId id="263" r:id="rId16"/>
    <p:sldId id="306" r:id="rId17"/>
    <p:sldId id="341" r:id="rId18"/>
    <p:sldId id="268" r:id="rId19"/>
    <p:sldId id="520" r:id="rId20"/>
    <p:sldId id="521" r:id="rId21"/>
    <p:sldId id="522" r:id="rId22"/>
    <p:sldId id="483"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8A2"/>
    <a:srgbClr val="7DAFA3"/>
    <a:srgbClr val="FFFFFF"/>
    <a:srgbClr val="A6A6A6"/>
    <a:srgbClr val="CCD5E4"/>
    <a:srgbClr val="044501"/>
    <a:srgbClr val="0F6804"/>
    <a:srgbClr val="D8DCE3"/>
    <a:srgbClr val="F7E5C3"/>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48" autoAdjust="0"/>
  </p:normalViewPr>
  <p:slideViewPr>
    <p:cSldViewPr snapToGrid="0">
      <p:cViewPr varScale="1">
        <p:scale>
          <a:sx n="72" d="100"/>
          <a:sy n="72" d="100"/>
        </p:scale>
        <p:origin x="97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9.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D6DC5-8A18-4676-9F44-7AAE656522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9653D-F1A7-46D7-AE8B-6FBBA86488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F76146-C50E-4260-923A-3A109AF2B11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CE85E7-D670-4187-A90E-6A89D4108E5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C34C85-1464-4379-9CCB-7E91894FA53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C34C85-1464-4379-9CCB-7E91894FA5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55C38DD1-33AA-4996-977A-42B26A155BBE}" type="slidenum">
              <a:rPr lang="id-ID" smtClean="0">
                <a:solidFill>
                  <a:prstClr val="black"/>
                </a:solidFill>
              </a:rPr>
            </a:fld>
            <a:endParaRPr lang="id-ID">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transition spd="med"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939D9C-6625-49FF-84EB-A7FC42BD0C4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A53D691-8076-4BE7-9D04-EC892EBC073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9D9C-6625-49FF-84EB-A7FC42BD0C4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3D691-8076-4BE7-9D04-EC892EBC0733}" type="slidenum">
              <a:rPr lang="zh-CN" altLang="en-US" smtClean="0"/>
            </a:fld>
            <a:endParaRPr lang="zh-CN" altLang="en-US"/>
          </a:p>
        </p:txBody>
      </p:sp>
      <p:grpSp>
        <p:nvGrpSpPr>
          <p:cNvPr id="9" name="组合 8"/>
          <p:cNvGrpSpPr/>
          <p:nvPr userDrawn="1"/>
        </p:nvGrpSpPr>
        <p:grpSpPr>
          <a:xfrm>
            <a:off x="420413" y="212616"/>
            <a:ext cx="11361683" cy="6356350"/>
            <a:chOff x="2418675" y="1545658"/>
            <a:chExt cx="7380169" cy="3621241"/>
          </a:xfrm>
        </p:grpSpPr>
        <p:grpSp>
          <p:nvGrpSpPr>
            <p:cNvPr id="10" name="组合 9"/>
            <p:cNvGrpSpPr/>
            <p:nvPr/>
          </p:nvGrpSpPr>
          <p:grpSpPr>
            <a:xfrm flipH="1" flipV="1">
              <a:off x="9270355" y="1545658"/>
              <a:ext cx="528489" cy="376022"/>
              <a:chOff x="2945453" y="2246911"/>
              <a:chExt cx="5437284" cy="3868656"/>
            </a:xfrm>
          </p:grpSpPr>
          <p:cxnSp>
            <p:nvCxnSpPr>
              <p:cNvPr id="21" name="直接连接符 20"/>
              <p:cNvCxnSpPr/>
              <p:nvPr/>
            </p:nvCxnSpPr>
            <p:spPr>
              <a:xfrm flipH="1">
                <a:off x="3802741" y="2246911"/>
                <a:ext cx="0" cy="3868656"/>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2945453" y="5227012"/>
                <a:ext cx="5437284"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418675" y="4790877"/>
              <a:ext cx="528489" cy="376022"/>
              <a:chOff x="2945453" y="2246911"/>
              <a:chExt cx="5437284" cy="3868656"/>
            </a:xfrm>
          </p:grpSpPr>
          <p:cxnSp>
            <p:nvCxnSpPr>
              <p:cNvPr id="19" name="直接连接符 18"/>
              <p:cNvCxnSpPr/>
              <p:nvPr/>
            </p:nvCxnSpPr>
            <p:spPr>
              <a:xfrm flipH="1">
                <a:off x="3802741" y="2246911"/>
                <a:ext cx="0" cy="3868656"/>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2945453" y="5227012"/>
                <a:ext cx="5437284"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flipH="1">
              <a:off x="2418675" y="1545658"/>
              <a:ext cx="7380169" cy="3621241"/>
              <a:chOff x="1931365" y="747372"/>
              <a:chExt cx="7380169" cy="3621241"/>
            </a:xfrm>
          </p:grpSpPr>
          <p:grpSp>
            <p:nvGrpSpPr>
              <p:cNvPr id="13" name="组合 12"/>
              <p:cNvGrpSpPr/>
              <p:nvPr/>
            </p:nvGrpSpPr>
            <p:grpSpPr>
              <a:xfrm flipH="1" flipV="1">
                <a:off x="8783045" y="747372"/>
                <a:ext cx="528489" cy="376022"/>
                <a:chOff x="2945453" y="2246911"/>
                <a:chExt cx="5437284" cy="3868656"/>
              </a:xfrm>
            </p:grpSpPr>
            <p:cxnSp>
              <p:nvCxnSpPr>
                <p:cNvPr id="17" name="直接连接符 16"/>
                <p:cNvCxnSpPr/>
                <p:nvPr/>
              </p:nvCxnSpPr>
              <p:spPr>
                <a:xfrm flipH="1">
                  <a:off x="3802741" y="2246911"/>
                  <a:ext cx="0" cy="3868656"/>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945453" y="5227012"/>
                  <a:ext cx="5437284"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931365" y="3992591"/>
                <a:ext cx="528489" cy="376022"/>
                <a:chOff x="2945453" y="2246911"/>
                <a:chExt cx="5437284" cy="3868656"/>
              </a:xfrm>
            </p:grpSpPr>
            <p:cxnSp>
              <p:nvCxnSpPr>
                <p:cNvPr id="15" name="直接连接符 14"/>
                <p:cNvCxnSpPr/>
                <p:nvPr/>
              </p:nvCxnSpPr>
              <p:spPr>
                <a:xfrm flipH="1">
                  <a:off x="3802741" y="2246911"/>
                  <a:ext cx="0" cy="3868656"/>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2945453" y="5227012"/>
                  <a:ext cx="5437284" cy="0"/>
                </a:xfrm>
                <a:prstGeom prst="line">
                  <a:avLst/>
                </a:prstGeom>
                <a:ln w="127000">
                  <a:solidFill>
                    <a:schemeClr val="accent3"/>
                  </a:solidFill>
                </a:ln>
              </p:spPr>
              <p:style>
                <a:lnRef idx="1">
                  <a:schemeClr val="accent1"/>
                </a:lnRef>
                <a:fillRef idx="0">
                  <a:schemeClr val="accent1"/>
                </a:fillRef>
                <a:effectRef idx="0">
                  <a:schemeClr val="accent1"/>
                </a:effectRef>
                <a:fontRef idx="minor">
                  <a:schemeClr val="tx1"/>
                </a:fontRef>
              </p:style>
            </p:cxnSp>
          </p:grpSp>
        </p:grpSp>
      </p:grpSp>
      <p:sp>
        <p:nvSpPr>
          <p:cNvPr id="7" name="矩形 6"/>
          <p:cNvSpPr/>
          <p:nvPr userDrawn="1"/>
        </p:nvSpPr>
        <p:spPr>
          <a:xfrm>
            <a:off x="548693" y="364212"/>
            <a:ext cx="11105120" cy="6053158"/>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mc:Choice xmlns:p14="http://schemas.microsoft.com/office/powerpoint/2010/main" Requires="p14">
      <p:transition spd="slow" p14:dur="1600" advClick="0" advTm="2000">
        <p14:prism isInverted="1"/>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animEffect transition="in" filter="fade">
                                      <p:cBhvr>
                                        <p:cTn id="9"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1">
            <a:extLst>
              <a:ext uri="{28A0092B-C50C-407E-A947-70E740481C1C}">
                <a14:useLocalDpi xmlns:a14="http://schemas.microsoft.com/office/drawing/2010/main" val="0"/>
              </a:ext>
            </a:extLst>
          </a:blip>
          <a:srcRect t="7138" b="70970"/>
          <a:stretch>
            <a:fillRect/>
          </a:stretch>
        </p:blipFill>
        <p:spPr>
          <a:xfrm>
            <a:off x="-1" y="-4894"/>
            <a:ext cx="12191999" cy="6862894"/>
          </a:xfrm>
          <a:prstGeom prst="rect">
            <a:avLst/>
          </a:prstGeom>
        </p:spPr>
      </p:pic>
      <p:sp>
        <p:nvSpPr>
          <p:cNvPr id="14" name="矩形: 圆角 13"/>
          <p:cNvSpPr/>
          <p:nvPr/>
        </p:nvSpPr>
        <p:spPr>
          <a:xfrm>
            <a:off x="6003372" y="5080928"/>
            <a:ext cx="4132162" cy="461558"/>
          </a:xfrm>
          <a:prstGeom prst="roundRect">
            <a:avLst>
              <a:gd name="adj" fmla="val 23179"/>
            </a:avLst>
          </a:prstGeom>
          <a:solidFill>
            <a:srgbClr val="4288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4"/>
          <p:cNvSpPr txBox="1"/>
          <p:nvPr/>
        </p:nvSpPr>
        <p:spPr>
          <a:xfrm>
            <a:off x="364999" y="2956436"/>
            <a:ext cx="7528560" cy="1568450"/>
          </a:xfrm>
          <a:prstGeom prst="rect">
            <a:avLst/>
          </a:prstGeom>
          <a:noFill/>
        </p:spPr>
        <p:txBody>
          <a:bodyPr wrap="none" rtlCol="0">
            <a:spAutoFit/>
          </a:bodyPr>
          <a:lstStyle/>
          <a:p>
            <a:pPr algn="ctr"/>
            <a:r>
              <a:rPr lang="zh-CN" altLang="en-US" sz="4800" b="1" dirty="0">
                <a:latin typeface="华光中雅_CNKI" panose="02000500000000000000" charset="-122"/>
                <a:ea typeface="华光中雅_CNKI" panose="02000500000000000000" charset="-122"/>
                <a:sym typeface="+mn-ea"/>
              </a:rPr>
              <a:t>融合弹幕内容特征</a:t>
            </a:r>
            <a:endParaRPr lang="zh-CN" altLang="en-US" sz="4800" b="1" dirty="0">
              <a:latin typeface="华光中雅_CNKI" panose="02000500000000000000" charset="-122"/>
              <a:ea typeface="华光中雅_CNKI" panose="02000500000000000000" charset="-122"/>
              <a:sym typeface="+mn-ea"/>
            </a:endParaRPr>
          </a:p>
          <a:p>
            <a:pPr algn="ctr"/>
            <a:r>
              <a:rPr lang="zh-CN" altLang="en-US" sz="4800" b="1" dirty="0">
                <a:latin typeface="华光中雅_CNKI" panose="02000500000000000000" charset="-122"/>
                <a:ea typeface="华光中雅_CNKI" panose="02000500000000000000" charset="-122"/>
                <a:sym typeface="+mn-ea"/>
              </a:rPr>
              <a:t>与行为特征的用户画像研究</a:t>
            </a:r>
            <a:endParaRPr lang="zh-CN" altLang="en-US" sz="4800" b="1" dirty="0">
              <a:solidFill>
                <a:srgbClr val="4288A2"/>
              </a:solidFill>
              <a:latin typeface="华光中雅_CNKI" panose="02000500000000000000" charset="-122"/>
              <a:ea typeface="华光中雅_CNKI" panose="02000500000000000000" charset="-122"/>
              <a:cs typeface="+mn-ea"/>
              <a:sym typeface="+mn-ea"/>
            </a:endParaRPr>
          </a:p>
        </p:txBody>
      </p:sp>
      <p:sp>
        <p:nvSpPr>
          <p:cNvPr id="2" name="文本框 1"/>
          <p:cNvSpPr txBox="1"/>
          <p:nvPr/>
        </p:nvSpPr>
        <p:spPr>
          <a:xfrm>
            <a:off x="6538595" y="5125085"/>
            <a:ext cx="3710305" cy="645160"/>
          </a:xfrm>
          <a:prstGeom prst="rect">
            <a:avLst/>
          </a:prstGeom>
          <a:noFill/>
        </p:spPr>
        <p:txBody>
          <a:bodyPr wrap="square" rtlCol="0">
            <a:spAutoFit/>
          </a:bodyPr>
          <a:lstStyle/>
          <a:p>
            <a:r>
              <a:rPr lang="zh-CN" altLang="en-US">
                <a:latin typeface="华光中雅_CNKI" panose="02000500000000000000" charset="-122"/>
                <a:ea typeface="华光中雅_CNKI" panose="02000500000000000000" charset="-122"/>
                <a:cs typeface="华光中雅_CNKI" panose="02000500000000000000" charset="-122"/>
                <a:sym typeface="+mn-ea"/>
              </a:rPr>
              <a:t>——以B站教学类视频为例</a:t>
            </a:r>
            <a:endParaRPr lang="zh-CN" altLang="en-US">
              <a:latin typeface="华光中雅_CNKI" panose="02000500000000000000" charset="-122"/>
              <a:ea typeface="华光中雅_CNKI" panose="02000500000000000000" charset="-122"/>
              <a:cs typeface="华光中雅_CNKI" panose="02000500000000000000" charset="-122"/>
            </a:endParaRPr>
          </a:p>
          <a:p>
            <a:endParaRPr lang="zh-CN" alt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6480" y="638810"/>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3.3.1 弹幕用户行为特征</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2" name="文本框 1"/>
          <p:cNvSpPr txBox="1"/>
          <p:nvPr/>
        </p:nvSpPr>
        <p:spPr>
          <a:xfrm>
            <a:off x="829945" y="1516380"/>
            <a:ext cx="5554345" cy="4092575"/>
          </a:xfrm>
          <a:prstGeom prst="rect">
            <a:avLst/>
          </a:prstGeom>
          <a:noFill/>
        </p:spPr>
        <p:txBody>
          <a:bodyPr wrap="square" rtlCol="0" anchor="t">
            <a:spAutoFit/>
          </a:bodyPr>
          <a:lstStyle/>
          <a:p>
            <a:r>
              <a:rPr lang="zh-CN" altLang="en-US" sz="2000" b="1">
                <a:latin typeface="宋体" panose="02010600030101010101" pitchFamily="2" charset="-122"/>
                <a:ea typeface="宋体" panose="02010600030101010101" pitchFamily="2" charset="-122"/>
                <a:sym typeface="+mn-ea"/>
              </a:rPr>
              <a:t>（1）观看记录数量</a:t>
            </a:r>
            <a:endParaRPr lang="zh-CN" altLang="en-US" sz="2000">
              <a:latin typeface="宋体" panose="02010600030101010101" pitchFamily="2" charset="-122"/>
              <a:ea typeface="宋体" panose="02010600030101010101" pitchFamily="2" charset="-122"/>
            </a:endParaRPr>
          </a:p>
          <a:p>
            <a:pPr marL="0" indent="0">
              <a:buNone/>
            </a:pPr>
            <a:r>
              <a:rPr lang="zh-CN" altLang="en-US" sz="2000">
                <a:latin typeface="宋体" panose="02010600030101010101" pitchFamily="2" charset="-122"/>
                <a:ea typeface="宋体" panose="02010600030101010101" pitchFamily="2" charset="-122"/>
                <a:sym typeface="+mn-ea"/>
              </a:rPr>
              <a:t>观看记录数量体现了用户跟随视频学习的持续性。</a:t>
            </a:r>
            <a:endParaRPr lang="zh-CN" altLang="en-US" sz="2000">
              <a:latin typeface="宋体" panose="02010600030101010101" pitchFamily="2" charset="-122"/>
              <a:ea typeface="宋体" panose="02010600030101010101" pitchFamily="2" charset="-122"/>
            </a:endParaRPr>
          </a:p>
          <a:p>
            <a:r>
              <a:rPr lang="zh-CN" altLang="en-US" sz="2000" b="1">
                <a:latin typeface="宋体" panose="02010600030101010101" pitchFamily="2" charset="-122"/>
                <a:ea typeface="宋体" panose="02010600030101010101" pitchFamily="2" charset="-122"/>
                <a:sym typeface="+mn-ea"/>
              </a:rPr>
              <a:t>（2）平均弹幕发送周期</a:t>
            </a:r>
            <a:endParaRPr lang="zh-CN" altLang="en-US" sz="2000" b="1">
              <a:latin typeface="宋体" panose="02010600030101010101" pitchFamily="2" charset="-122"/>
              <a:ea typeface="宋体" panose="02010600030101010101" pitchFamily="2" charset="-122"/>
            </a:endParaRPr>
          </a:p>
          <a:p>
            <a:pPr marL="0" indent="0">
              <a:buNone/>
            </a:pPr>
            <a:r>
              <a:rPr lang="zh-CN" altLang="en-US" sz="2000">
                <a:latin typeface="宋体" panose="02010600030101010101" pitchFamily="2" charset="-122"/>
                <a:ea typeface="宋体" panose="02010600030101010101" pitchFamily="2" charset="-122"/>
                <a:sym typeface="+mn-ea"/>
              </a:rPr>
              <a:t>平均弹幕发送周期较为客观地描述了用户使用弹幕形式参与互动的意向。</a:t>
            </a:r>
            <a:endParaRPr lang="zh-CN" altLang="en-US" sz="2000">
              <a:latin typeface="宋体" panose="02010600030101010101" pitchFamily="2" charset="-122"/>
              <a:ea typeface="宋体" panose="02010600030101010101" pitchFamily="2" charset="-122"/>
            </a:endParaRPr>
          </a:p>
          <a:p>
            <a:r>
              <a:rPr lang="zh-CN" altLang="en-US" sz="2000" b="1">
                <a:latin typeface="宋体" panose="02010600030101010101" pitchFamily="2" charset="-122"/>
                <a:ea typeface="宋体" panose="02010600030101010101" pitchFamily="2" charset="-122"/>
                <a:sym typeface="+mn-ea"/>
              </a:rPr>
              <a:t>（3）平均相对专注时间</a:t>
            </a:r>
            <a:endParaRPr lang="zh-CN" altLang="en-US" sz="2000" b="1">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sym typeface="+mn-ea"/>
              </a:rPr>
              <a:t>物理时间的差值与视频时间差值的比值反映了用户为单位视频时间投入的物理时间的多寡，这个比值可以被定义为平均相对专注时间。</a:t>
            </a:r>
            <a:endParaRPr lang="zh-CN" altLang="en-US" sz="2000">
              <a:latin typeface="宋体" panose="02010600030101010101" pitchFamily="2" charset="-122"/>
              <a:ea typeface="宋体" panose="02010600030101010101" pitchFamily="2" charset="-122"/>
            </a:endParaRPr>
          </a:p>
          <a:p>
            <a:r>
              <a:rPr lang="zh-CN" altLang="en-US" sz="2000">
                <a:latin typeface="宋体" panose="02010600030101010101" pitchFamily="2" charset="-122"/>
                <a:ea typeface="宋体" panose="02010600030101010101" pitchFamily="2" charset="-122"/>
                <a:sym typeface="+mn-ea"/>
              </a:rPr>
              <a:t>平均相对专注时间可以用来描述用户观看视频的风格是走马观花还是细嚼慢咽。平均相对专注时间越大，用户实际花费更多的时间在单次观看记录上。</a:t>
            </a:r>
            <a:endParaRPr lang="zh-CN" altLang="en-US" sz="2000">
              <a:latin typeface="宋体" panose="02010600030101010101" pitchFamily="2" charset="-122"/>
              <a:ea typeface="宋体" panose="02010600030101010101" pitchFamily="2" charset="-122"/>
              <a:sym typeface="+mn-ea"/>
            </a:endParaRPr>
          </a:p>
        </p:txBody>
      </p:sp>
      <p:pic>
        <p:nvPicPr>
          <p:cNvPr id="6" name="内容占位符 4"/>
          <p:cNvPicPr>
            <a:picLocks noChangeAspect="1"/>
          </p:cNvPicPr>
          <p:nvPr/>
        </p:nvPicPr>
        <p:blipFill>
          <a:blip r:embed="rId1"/>
          <a:stretch>
            <a:fillRect/>
          </a:stretch>
        </p:blipFill>
        <p:spPr>
          <a:xfrm>
            <a:off x="6591300" y="1516380"/>
            <a:ext cx="4368800" cy="3418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5349575" y="1599256"/>
            <a:ext cx="734512" cy="734512"/>
            <a:chOff x="1847958" y="1809393"/>
            <a:chExt cx="734512" cy="734512"/>
          </a:xfrm>
        </p:grpSpPr>
        <p:sp>
          <p:nvSpPr>
            <p:cNvPr id="32" name="任意多边形 19"/>
            <p:cNvSpPr/>
            <p:nvPr/>
          </p:nvSpPr>
          <p:spPr>
            <a:xfrm>
              <a:off x="1847958" y="1809393"/>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anchor="ctr"/>
            <a:lstStyle/>
            <a:p>
              <a:pPr algn="ctr"/>
              <a:endParaRPr dirty="0">
                <a:cs typeface="+mn-ea"/>
                <a:sym typeface="+mn-lt"/>
              </a:endParaRPr>
            </a:p>
          </p:txBody>
        </p:sp>
        <p:sp>
          <p:nvSpPr>
            <p:cNvPr id="33" name="任意多边形 20"/>
            <p:cNvSpPr/>
            <p:nvPr/>
          </p:nvSpPr>
          <p:spPr>
            <a:xfrm>
              <a:off x="2066699" y="2044447"/>
              <a:ext cx="297019" cy="264425"/>
            </a:xfrm>
            <a:custGeom>
              <a:avLst/>
              <a:gdLst/>
              <a:ahLst/>
              <a:cxnLst>
                <a:cxn ang="0">
                  <a:pos x="wd2" y="hd2"/>
                </a:cxn>
                <a:cxn ang="5400000">
                  <a:pos x="wd2" y="hd2"/>
                </a:cxn>
                <a:cxn ang="10800000">
                  <a:pos x="wd2" y="hd2"/>
                </a:cxn>
                <a:cxn ang="16200000">
                  <a:pos x="wd2" y="hd2"/>
                </a:cxn>
              </a:cxnLst>
              <a:rect l="0" t="0" r="r" b="b"/>
              <a:pathLst>
                <a:path w="21600" h="21600" extrusionOk="0">
                  <a:moveTo>
                    <a:pt x="17360" y="0"/>
                  </a:moveTo>
                  <a:cubicBezTo>
                    <a:pt x="17248" y="0"/>
                    <a:pt x="17149" y="31"/>
                    <a:pt x="17076" y="113"/>
                  </a:cubicBezTo>
                  <a:cubicBezTo>
                    <a:pt x="17005" y="194"/>
                    <a:pt x="16960" y="305"/>
                    <a:pt x="16960" y="431"/>
                  </a:cubicBezTo>
                  <a:lnTo>
                    <a:pt x="16960" y="3038"/>
                  </a:lnTo>
                  <a:lnTo>
                    <a:pt x="13888" y="3038"/>
                  </a:lnTo>
                  <a:cubicBezTo>
                    <a:pt x="13342" y="3038"/>
                    <a:pt x="12818" y="3113"/>
                    <a:pt x="12336" y="3263"/>
                  </a:cubicBezTo>
                  <a:cubicBezTo>
                    <a:pt x="11854" y="3411"/>
                    <a:pt x="11440" y="3595"/>
                    <a:pt x="11067" y="3825"/>
                  </a:cubicBezTo>
                  <a:cubicBezTo>
                    <a:pt x="10694" y="4054"/>
                    <a:pt x="10331" y="4355"/>
                    <a:pt x="9982" y="4744"/>
                  </a:cubicBezTo>
                  <a:cubicBezTo>
                    <a:pt x="9633" y="5131"/>
                    <a:pt x="9325" y="5508"/>
                    <a:pt x="9081" y="5869"/>
                  </a:cubicBezTo>
                  <a:cubicBezTo>
                    <a:pt x="8836" y="6229"/>
                    <a:pt x="8581" y="6678"/>
                    <a:pt x="8313" y="7219"/>
                  </a:cubicBezTo>
                  <a:cubicBezTo>
                    <a:pt x="8044" y="7760"/>
                    <a:pt x="7826" y="8238"/>
                    <a:pt x="7662" y="8644"/>
                  </a:cubicBezTo>
                  <a:cubicBezTo>
                    <a:pt x="7497" y="9050"/>
                    <a:pt x="7294" y="9549"/>
                    <a:pt x="7061" y="10144"/>
                  </a:cubicBezTo>
                  <a:cubicBezTo>
                    <a:pt x="6691" y="11127"/>
                    <a:pt x="6383" y="11909"/>
                    <a:pt x="6126" y="12469"/>
                  </a:cubicBezTo>
                  <a:cubicBezTo>
                    <a:pt x="5934" y="12883"/>
                    <a:pt x="5760" y="13215"/>
                    <a:pt x="5592" y="13500"/>
                  </a:cubicBezTo>
                  <a:cubicBezTo>
                    <a:pt x="5423" y="13784"/>
                    <a:pt x="5215" y="14073"/>
                    <a:pt x="4974" y="14344"/>
                  </a:cubicBezTo>
                  <a:cubicBezTo>
                    <a:pt x="4733" y="14615"/>
                    <a:pt x="4453" y="14808"/>
                    <a:pt x="4140" y="14944"/>
                  </a:cubicBezTo>
                  <a:cubicBezTo>
                    <a:pt x="3827" y="15079"/>
                    <a:pt x="3474" y="15150"/>
                    <a:pt x="3088" y="15150"/>
                  </a:cubicBezTo>
                  <a:lnTo>
                    <a:pt x="401" y="15150"/>
                  </a:lnTo>
                  <a:cubicBezTo>
                    <a:pt x="288" y="15150"/>
                    <a:pt x="189" y="15200"/>
                    <a:pt x="117" y="15281"/>
                  </a:cubicBezTo>
                  <a:cubicBezTo>
                    <a:pt x="45" y="15363"/>
                    <a:pt x="0" y="15455"/>
                    <a:pt x="0" y="15581"/>
                  </a:cubicBezTo>
                  <a:lnTo>
                    <a:pt x="0" y="18187"/>
                  </a:lnTo>
                  <a:cubicBezTo>
                    <a:pt x="0" y="18314"/>
                    <a:pt x="45" y="18406"/>
                    <a:pt x="117" y="18487"/>
                  </a:cubicBezTo>
                  <a:cubicBezTo>
                    <a:pt x="189" y="18568"/>
                    <a:pt x="288" y="18619"/>
                    <a:pt x="401" y="18619"/>
                  </a:cubicBezTo>
                  <a:lnTo>
                    <a:pt x="3088" y="18619"/>
                  </a:lnTo>
                  <a:cubicBezTo>
                    <a:pt x="3635" y="18619"/>
                    <a:pt x="4159" y="18543"/>
                    <a:pt x="4640" y="18394"/>
                  </a:cubicBezTo>
                  <a:cubicBezTo>
                    <a:pt x="5122" y="18246"/>
                    <a:pt x="5536" y="18062"/>
                    <a:pt x="5909" y="17831"/>
                  </a:cubicBezTo>
                  <a:cubicBezTo>
                    <a:pt x="6282" y="17602"/>
                    <a:pt x="6645" y="17282"/>
                    <a:pt x="6994" y="16894"/>
                  </a:cubicBezTo>
                  <a:cubicBezTo>
                    <a:pt x="7344" y="16506"/>
                    <a:pt x="7650" y="16129"/>
                    <a:pt x="7896" y="15769"/>
                  </a:cubicBezTo>
                  <a:cubicBezTo>
                    <a:pt x="8140" y="15408"/>
                    <a:pt x="8395" y="14960"/>
                    <a:pt x="8663" y="14419"/>
                  </a:cubicBezTo>
                  <a:cubicBezTo>
                    <a:pt x="8933" y="13878"/>
                    <a:pt x="9150" y="13400"/>
                    <a:pt x="9314" y="12994"/>
                  </a:cubicBezTo>
                  <a:cubicBezTo>
                    <a:pt x="9479" y="12588"/>
                    <a:pt x="9683" y="12089"/>
                    <a:pt x="9915" y="11494"/>
                  </a:cubicBezTo>
                  <a:cubicBezTo>
                    <a:pt x="10285" y="10510"/>
                    <a:pt x="10593" y="9746"/>
                    <a:pt x="10850" y="9187"/>
                  </a:cubicBezTo>
                  <a:cubicBezTo>
                    <a:pt x="11043" y="8772"/>
                    <a:pt x="11216" y="8422"/>
                    <a:pt x="11384" y="8138"/>
                  </a:cubicBezTo>
                  <a:cubicBezTo>
                    <a:pt x="11553" y="7854"/>
                    <a:pt x="11761" y="7583"/>
                    <a:pt x="12002" y="7313"/>
                  </a:cubicBezTo>
                  <a:cubicBezTo>
                    <a:pt x="12243" y="7042"/>
                    <a:pt x="12523" y="6829"/>
                    <a:pt x="12836" y="6694"/>
                  </a:cubicBezTo>
                  <a:cubicBezTo>
                    <a:pt x="13149" y="6558"/>
                    <a:pt x="13503" y="6488"/>
                    <a:pt x="13888" y="6488"/>
                  </a:cubicBezTo>
                  <a:lnTo>
                    <a:pt x="16960" y="6488"/>
                  </a:lnTo>
                  <a:lnTo>
                    <a:pt x="16960" y="9094"/>
                  </a:lnTo>
                  <a:cubicBezTo>
                    <a:pt x="16960" y="9211"/>
                    <a:pt x="17000" y="9309"/>
                    <a:pt x="17076" y="9394"/>
                  </a:cubicBezTo>
                  <a:cubicBezTo>
                    <a:pt x="17153" y="9480"/>
                    <a:pt x="17256" y="9525"/>
                    <a:pt x="17360" y="9525"/>
                  </a:cubicBezTo>
                  <a:cubicBezTo>
                    <a:pt x="17473" y="9525"/>
                    <a:pt x="17555" y="9475"/>
                    <a:pt x="17627" y="9394"/>
                  </a:cubicBezTo>
                  <a:lnTo>
                    <a:pt x="21483" y="5081"/>
                  </a:lnTo>
                  <a:cubicBezTo>
                    <a:pt x="21556" y="5000"/>
                    <a:pt x="21600" y="4889"/>
                    <a:pt x="21600" y="4763"/>
                  </a:cubicBezTo>
                  <a:cubicBezTo>
                    <a:pt x="21600" y="4637"/>
                    <a:pt x="21556" y="4526"/>
                    <a:pt x="21483" y="4444"/>
                  </a:cubicBezTo>
                  <a:lnTo>
                    <a:pt x="17644" y="131"/>
                  </a:lnTo>
                  <a:cubicBezTo>
                    <a:pt x="17547" y="40"/>
                    <a:pt x="17456" y="0"/>
                    <a:pt x="17360" y="0"/>
                  </a:cubicBezTo>
                  <a:close/>
                  <a:moveTo>
                    <a:pt x="401" y="3113"/>
                  </a:moveTo>
                  <a:cubicBezTo>
                    <a:pt x="288" y="3113"/>
                    <a:pt x="189" y="3163"/>
                    <a:pt x="117" y="3244"/>
                  </a:cubicBezTo>
                  <a:cubicBezTo>
                    <a:pt x="45" y="3325"/>
                    <a:pt x="0" y="3417"/>
                    <a:pt x="0" y="3544"/>
                  </a:cubicBezTo>
                  <a:lnTo>
                    <a:pt x="0" y="6150"/>
                  </a:lnTo>
                  <a:cubicBezTo>
                    <a:pt x="0" y="6276"/>
                    <a:pt x="45" y="6369"/>
                    <a:pt x="117" y="6450"/>
                  </a:cubicBezTo>
                  <a:cubicBezTo>
                    <a:pt x="189" y="6531"/>
                    <a:pt x="288" y="6581"/>
                    <a:pt x="401" y="6581"/>
                  </a:cubicBezTo>
                  <a:lnTo>
                    <a:pt x="3088" y="6581"/>
                  </a:lnTo>
                  <a:cubicBezTo>
                    <a:pt x="3441" y="6581"/>
                    <a:pt x="3772" y="6638"/>
                    <a:pt x="4073" y="6769"/>
                  </a:cubicBezTo>
                  <a:cubicBezTo>
                    <a:pt x="4375" y="6899"/>
                    <a:pt x="4619" y="7053"/>
                    <a:pt x="4824" y="7238"/>
                  </a:cubicBezTo>
                  <a:cubicBezTo>
                    <a:pt x="5028" y="7422"/>
                    <a:pt x="5237" y="7681"/>
                    <a:pt x="5442" y="8006"/>
                  </a:cubicBezTo>
                  <a:cubicBezTo>
                    <a:pt x="5646" y="8331"/>
                    <a:pt x="5805" y="8621"/>
                    <a:pt x="5926" y="8869"/>
                  </a:cubicBezTo>
                  <a:cubicBezTo>
                    <a:pt x="6046" y="9117"/>
                    <a:pt x="6200" y="9438"/>
                    <a:pt x="6377" y="9844"/>
                  </a:cubicBezTo>
                  <a:cubicBezTo>
                    <a:pt x="6994" y="8212"/>
                    <a:pt x="7547" y="6979"/>
                    <a:pt x="8029" y="6150"/>
                  </a:cubicBezTo>
                  <a:cubicBezTo>
                    <a:pt x="6744" y="4120"/>
                    <a:pt x="5095" y="3113"/>
                    <a:pt x="3088" y="3113"/>
                  </a:cubicBezTo>
                  <a:lnTo>
                    <a:pt x="401" y="3113"/>
                  </a:lnTo>
                  <a:close/>
                  <a:moveTo>
                    <a:pt x="10516" y="11831"/>
                  </a:moveTo>
                  <a:cubicBezTo>
                    <a:pt x="9898" y="13454"/>
                    <a:pt x="9354" y="14686"/>
                    <a:pt x="8880" y="15525"/>
                  </a:cubicBezTo>
                  <a:cubicBezTo>
                    <a:pt x="9097" y="15877"/>
                    <a:pt x="9315" y="16188"/>
                    <a:pt x="9548" y="16462"/>
                  </a:cubicBezTo>
                  <a:cubicBezTo>
                    <a:pt x="9781" y="16737"/>
                    <a:pt x="10006" y="16987"/>
                    <a:pt x="10216" y="17194"/>
                  </a:cubicBezTo>
                  <a:cubicBezTo>
                    <a:pt x="10424" y="17401"/>
                    <a:pt x="10669" y="17584"/>
                    <a:pt x="10934" y="17737"/>
                  </a:cubicBezTo>
                  <a:cubicBezTo>
                    <a:pt x="11198" y="17891"/>
                    <a:pt x="11417" y="18009"/>
                    <a:pt x="11618" y="18112"/>
                  </a:cubicBezTo>
                  <a:cubicBezTo>
                    <a:pt x="11819" y="18216"/>
                    <a:pt x="12081" y="18293"/>
                    <a:pt x="12386" y="18356"/>
                  </a:cubicBezTo>
                  <a:cubicBezTo>
                    <a:pt x="12691" y="18419"/>
                    <a:pt x="12945" y="18474"/>
                    <a:pt x="13154" y="18506"/>
                  </a:cubicBezTo>
                  <a:cubicBezTo>
                    <a:pt x="13362" y="18538"/>
                    <a:pt x="13643" y="18567"/>
                    <a:pt x="14005" y="18581"/>
                  </a:cubicBezTo>
                  <a:cubicBezTo>
                    <a:pt x="14367" y="18594"/>
                    <a:pt x="14664" y="18586"/>
                    <a:pt x="14890" y="18581"/>
                  </a:cubicBezTo>
                  <a:cubicBezTo>
                    <a:pt x="15114" y="18577"/>
                    <a:pt x="15432" y="18585"/>
                    <a:pt x="15858" y="18581"/>
                  </a:cubicBezTo>
                  <a:cubicBezTo>
                    <a:pt x="16283" y="18576"/>
                    <a:pt x="16636" y="18562"/>
                    <a:pt x="16893" y="18562"/>
                  </a:cubicBezTo>
                  <a:lnTo>
                    <a:pt x="16893" y="21169"/>
                  </a:lnTo>
                  <a:cubicBezTo>
                    <a:pt x="16893" y="21286"/>
                    <a:pt x="16934" y="21384"/>
                    <a:pt x="17010" y="21469"/>
                  </a:cubicBezTo>
                  <a:cubicBezTo>
                    <a:pt x="17086" y="21555"/>
                    <a:pt x="17172" y="21600"/>
                    <a:pt x="17277" y="21600"/>
                  </a:cubicBezTo>
                  <a:cubicBezTo>
                    <a:pt x="17389" y="21600"/>
                    <a:pt x="17472" y="21550"/>
                    <a:pt x="17544" y="21469"/>
                  </a:cubicBezTo>
                  <a:lnTo>
                    <a:pt x="21400" y="17156"/>
                  </a:lnTo>
                  <a:cubicBezTo>
                    <a:pt x="21472" y="17075"/>
                    <a:pt x="21517" y="16964"/>
                    <a:pt x="21517" y="16837"/>
                  </a:cubicBezTo>
                  <a:cubicBezTo>
                    <a:pt x="21517" y="16711"/>
                    <a:pt x="21473" y="16600"/>
                    <a:pt x="21400" y="16519"/>
                  </a:cubicBezTo>
                  <a:cubicBezTo>
                    <a:pt x="21400" y="16519"/>
                    <a:pt x="17560" y="12206"/>
                    <a:pt x="17560" y="12206"/>
                  </a:cubicBezTo>
                  <a:cubicBezTo>
                    <a:pt x="17464" y="12115"/>
                    <a:pt x="17373" y="12075"/>
                    <a:pt x="17277" y="12075"/>
                  </a:cubicBezTo>
                  <a:cubicBezTo>
                    <a:pt x="17164" y="12075"/>
                    <a:pt x="17064" y="12107"/>
                    <a:pt x="16993" y="12187"/>
                  </a:cubicBezTo>
                  <a:cubicBezTo>
                    <a:pt x="16921" y="12269"/>
                    <a:pt x="16893" y="12380"/>
                    <a:pt x="16893" y="12506"/>
                  </a:cubicBezTo>
                  <a:lnTo>
                    <a:pt x="16893" y="15112"/>
                  </a:lnTo>
                  <a:lnTo>
                    <a:pt x="13805" y="15112"/>
                  </a:lnTo>
                  <a:cubicBezTo>
                    <a:pt x="13451" y="15112"/>
                    <a:pt x="13121" y="15038"/>
                    <a:pt x="12820" y="14906"/>
                  </a:cubicBezTo>
                  <a:cubicBezTo>
                    <a:pt x="12519" y="14775"/>
                    <a:pt x="12273" y="14623"/>
                    <a:pt x="12069" y="14437"/>
                  </a:cubicBezTo>
                  <a:cubicBezTo>
                    <a:pt x="11864" y="14253"/>
                    <a:pt x="11656" y="13994"/>
                    <a:pt x="11451" y="13669"/>
                  </a:cubicBezTo>
                  <a:cubicBezTo>
                    <a:pt x="11246" y="13344"/>
                    <a:pt x="11087" y="13054"/>
                    <a:pt x="10967" y="12806"/>
                  </a:cubicBezTo>
                  <a:cubicBezTo>
                    <a:pt x="10846" y="12558"/>
                    <a:pt x="10692" y="12236"/>
                    <a:pt x="10516" y="11831"/>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 name="组合 9"/>
          <p:cNvGrpSpPr/>
          <p:nvPr/>
        </p:nvGrpSpPr>
        <p:grpSpPr>
          <a:xfrm>
            <a:off x="5349575" y="2585333"/>
            <a:ext cx="734512" cy="734512"/>
            <a:chOff x="1847958" y="3073551"/>
            <a:chExt cx="734512" cy="734512"/>
          </a:xfrm>
        </p:grpSpPr>
        <p:sp>
          <p:nvSpPr>
            <p:cNvPr id="26" name="任意多边形 17"/>
            <p:cNvSpPr/>
            <p:nvPr/>
          </p:nvSpPr>
          <p:spPr>
            <a:xfrm>
              <a:off x="1847958" y="3073551"/>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100000"/>
              </a:schemeClr>
            </a:solidFill>
            <a:ln w="12700">
              <a:miter lim="400000"/>
            </a:ln>
          </p:spPr>
          <p:txBody>
            <a:bodyPr anchor="ctr"/>
            <a:lstStyle/>
            <a:p>
              <a:pPr algn="ctr"/>
              <a:endParaRPr>
                <a:cs typeface="+mn-ea"/>
                <a:sym typeface="+mn-lt"/>
              </a:endParaRPr>
            </a:p>
          </p:txBody>
        </p:sp>
        <p:sp>
          <p:nvSpPr>
            <p:cNvPr id="27" name="任意多边形 18"/>
            <p:cNvSpPr/>
            <p:nvPr/>
          </p:nvSpPr>
          <p:spPr>
            <a:xfrm>
              <a:off x="2087611" y="3308595"/>
              <a:ext cx="255206" cy="264425"/>
            </a:xfrm>
            <a:custGeom>
              <a:avLst/>
              <a:gdLst/>
              <a:ahLst/>
              <a:cxnLst>
                <a:cxn ang="0">
                  <a:pos x="wd2" y="hd2"/>
                </a:cxn>
                <a:cxn ang="5400000">
                  <a:pos x="wd2" y="hd2"/>
                </a:cxn>
                <a:cxn ang="10800000">
                  <a:pos x="wd2" y="hd2"/>
                </a:cxn>
                <a:cxn ang="16200000">
                  <a:pos x="wd2" y="hd2"/>
                </a:cxn>
              </a:cxnLst>
              <a:rect l="0" t="0" r="r" b="b"/>
              <a:pathLst>
                <a:path w="21600" h="21600" extrusionOk="0">
                  <a:moveTo>
                    <a:pt x="21022" y="1765"/>
                  </a:moveTo>
                  <a:cubicBezTo>
                    <a:pt x="21407" y="1393"/>
                    <a:pt x="21600" y="1056"/>
                    <a:pt x="21600" y="753"/>
                  </a:cubicBezTo>
                  <a:cubicBezTo>
                    <a:pt x="21600" y="554"/>
                    <a:pt x="21519" y="396"/>
                    <a:pt x="21358" y="279"/>
                  </a:cubicBezTo>
                  <a:cubicBezTo>
                    <a:pt x="21196" y="163"/>
                    <a:pt x="21026" y="86"/>
                    <a:pt x="20847" y="52"/>
                  </a:cubicBezTo>
                  <a:cubicBezTo>
                    <a:pt x="20667" y="17"/>
                    <a:pt x="20475" y="0"/>
                    <a:pt x="20268" y="0"/>
                  </a:cubicBezTo>
                  <a:lnTo>
                    <a:pt x="1332" y="0"/>
                  </a:lnTo>
                  <a:cubicBezTo>
                    <a:pt x="1125" y="0"/>
                    <a:pt x="933" y="17"/>
                    <a:pt x="753" y="52"/>
                  </a:cubicBezTo>
                  <a:cubicBezTo>
                    <a:pt x="574" y="86"/>
                    <a:pt x="404" y="163"/>
                    <a:pt x="242" y="279"/>
                  </a:cubicBezTo>
                  <a:cubicBezTo>
                    <a:pt x="81" y="396"/>
                    <a:pt x="0" y="554"/>
                    <a:pt x="0" y="753"/>
                  </a:cubicBezTo>
                  <a:cubicBezTo>
                    <a:pt x="0" y="1056"/>
                    <a:pt x="193" y="1393"/>
                    <a:pt x="578" y="1765"/>
                  </a:cubicBezTo>
                  <a:lnTo>
                    <a:pt x="9079" y="9970"/>
                  </a:lnTo>
                  <a:lnTo>
                    <a:pt x="9079" y="19938"/>
                  </a:lnTo>
                  <a:lnTo>
                    <a:pt x="4774" y="19938"/>
                  </a:lnTo>
                  <a:cubicBezTo>
                    <a:pt x="4541" y="19938"/>
                    <a:pt x="4340" y="20021"/>
                    <a:pt x="4169" y="20186"/>
                  </a:cubicBezTo>
                  <a:cubicBezTo>
                    <a:pt x="3999" y="20350"/>
                    <a:pt x="3913" y="20545"/>
                    <a:pt x="3913" y="20769"/>
                  </a:cubicBezTo>
                  <a:cubicBezTo>
                    <a:pt x="3913" y="20994"/>
                    <a:pt x="3999" y="21189"/>
                    <a:pt x="4169" y="21353"/>
                  </a:cubicBezTo>
                  <a:cubicBezTo>
                    <a:pt x="4340" y="21518"/>
                    <a:pt x="4541" y="21600"/>
                    <a:pt x="4774" y="21600"/>
                  </a:cubicBezTo>
                  <a:lnTo>
                    <a:pt x="16826" y="21600"/>
                  </a:lnTo>
                  <a:cubicBezTo>
                    <a:pt x="17059" y="21600"/>
                    <a:pt x="17260" y="21518"/>
                    <a:pt x="17431" y="21353"/>
                  </a:cubicBezTo>
                  <a:cubicBezTo>
                    <a:pt x="17601" y="21189"/>
                    <a:pt x="17687" y="20994"/>
                    <a:pt x="17687" y="20769"/>
                  </a:cubicBezTo>
                  <a:cubicBezTo>
                    <a:pt x="17687" y="20545"/>
                    <a:pt x="17601" y="20350"/>
                    <a:pt x="17431" y="20186"/>
                  </a:cubicBezTo>
                  <a:cubicBezTo>
                    <a:pt x="17260" y="20021"/>
                    <a:pt x="17059" y="19938"/>
                    <a:pt x="16826" y="19938"/>
                  </a:cubicBezTo>
                  <a:lnTo>
                    <a:pt x="12522" y="19938"/>
                  </a:lnTo>
                  <a:lnTo>
                    <a:pt x="12522" y="9970"/>
                  </a:lnTo>
                  <a:cubicBezTo>
                    <a:pt x="12522" y="9970"/>
                    <a:pt x="21022" y="1765"/>
                    <a:pt x="21022" y="1765"/>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1" name="组合 10"/>
          <p:cNvGrpSpPr/>
          <p:nvPr/>
        </p:nvGrpSpPr>
        <p:grpSpPr>
          <a:xfrm>
            <a:off x="5349569" y="3571410"/>
            <a:ext cx="734512" cy="734512"/>
            <a:chOff x="1847958" y="4328236"/>
            <a:chExt cx="734512" cy="734512"/>
          </a:xfrm>
        </p:grpSpPr>
        <p:sp>
          <p:nvSpPr>
            <p:cNvPr id="24" name="任意多边形 15"/>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100000"/>
              </a:schemeClr>
            </a:solidFill>
            <a:ln w="12700">
              <a:miter lim="400000"/>
            </a:ln>
          </p:spPr>
          <p:txBody>
            <a:bodyPr anchor="ctr"/>
            <a:lstStyle/>
            <a:p>
              <a:pPr algn="ctr"/>
              <a:endParaRPr>
                <a:cs typeface="+mn-ea"/>
                <a:sym typeface="+mn-lt"/>
              </a:endParaRPr>
            </a:p>
          </p:txBody>
        </p:sp>
        <p:sp>
          <p:nvSpPr>
            <p:cNvPr id="25" name="任意多边形 16"/>
            <p:cNvSpPr/>
            <p:nvPr/>
          </p:nvSpPr>
          <p:spPr>
            <a:xfrm>
              <a:off x="2096539" y="4564580"/>
              <a:ext cx="239635" cy="261670"/>
            </a:xfrm>
            <a:custGeom>
              <a:avLst/>
              <a:gdLst/>
              <a:ahLst/>
              <a:cxnLst>
                <a:cxn ang="0">
                  <a:pos x="wd2" y="hd2"/>
                </a:cxn>
                <a:cxn ang="5400000">
                  <a:pos x="wd2" y="hd2"/>
                </a:cxn>
                <a:cxn ang="10800000">
                  <a:pos x="wd2" y="hd2"/>
                </a:cxn>
                <a:cxn ang="16200000">
                  <a:pos x="wd2" y="hd2"/>
                </a:cxn>
              </a:cxnLst>
              <a:rect l="0" t="0" r="r" b="b"/>
              <a:pathLst>
                <a:path w="21600" h="21600" extrusionOk="0">
                  <a:moveTo>
                    <a:pt x="10593" y="0"/>
                  </a:moveTo>
                  <a:cubicBezTo>
                    <a:pt x="8967" y="0"/>
                    <a:pt x="7584" y="538"/>
                    <a:pt x="6434" y="1592"/>
                  </a:cubicBezTo>
                  <a:cubicBezTo>
                    <a:pt x="5285" y="2645"/>
                    <a:pt x="4717" y="3911"/>
                    <a:pt x="4717" y="5400"/>
                  </a:cubicBezTo>
                  <a:cubicBezTo>
                    <a:pt x="4717" y="6889"/>
                    <a:pt x="5285" y="8155"/>
                    <a:pt x="6434" y="9208"/>
                  </a:cubicBezTo>
                  <a:cubicBezTo>
                    <a:pt x="7584" y="10262"/>
                    <a:pt x="8967" y="10800"/>
                    <a:pt x="10593" y="10800"/>
                  </a:cubicBezTo>
                  <a:cubicBezTo>
                    <a:pt x="12219" y="10800"/>
                    <a:pt x="13602" y="10262"/>
                    <a:pt x="14752" y="9208"/>
                  </a:cubicBezTo>
                  <a:cubicBezTo>
                    <a:pt x="15903" y="8155"/>
                    <a:pt x="16490" y="6889"/>
                    <a:pt x="16490" y="5400"/>
                  </a:cubicBezTo>
                  <a:cubicBezTo>
                    <a:pt x="16490" y="3911"/>
                    <a:pt x="15903" y="2645"/>
                    <a:pt x="14752" y="1592"/>
                  </a:cubicBezTo>
                  <a:cubicBezTo>
                    <a:pt x="13602" y="538"/>
                    <a:pt x="12219" y="0"/>
                    <a:pt x="10593" y="0"/>
                  </a:cubicBezTo>
                  <a:close/>
                  <a:moveTo>
                    <a:pt x="5317" y="9928"/>
                  </a:moveTo>
                  <a:cubicBezTo>
                    <a:pt x="4693" y="9928"/>
                    <a:pt x="4117" y="10007"/>
                    <a:pt x="3600" y="10194"/>
                  </a:cubicBezTo>
                  <a:cubicBezTo>
                    <a:pt x="3084" y="10381"/>
                    <a:pt x="2654" y="10638"/>
                    <a:pt x="2297" y="10952"/>
                  </a:cubicBezTo>
                  <a:cubicBezTo>
                    <a:pt x="1938" y="11265"/>
                    <a:pt x="1622" y="11644"/>
                    <a:pt x="1345" y="12088"/>
                  </a:cubicBezTo>
                  <a:cubicBezTo>
                    <a:pt x="1069" y="12534"/>
                    <a:pt x="846" y="12984"/>
                    <a:pt x="683" y="13453"/>
                  </a:cubicBezTo>
                  <a:cubicBezTo>
                    <a:pt x="519" y="13921"/>
                    <a:pt x="376" y="14439"/>
                    <a:pt x="269" y="14987"/>
                  </a:cubicBezTo>
                  <a:cubicBezTo>
                    <a:pt x="161" y="15535"/>
                    <a:pt x="98" y="16049"/>
                    <a:pt x="62" y="16522"/>
                  </a:cubicBezTo>
                  <a:cubicBezTo>
                    <a:pt x="26" y="16995"/>
                    <a:pt x="0" y="17465"/>
                    <a:pt x="0" y="17962"/>
                  </a:cubicBezTo>
                  <a:cubicBezTo>
                    <a:pt x="0" y="19085"/>
                    <a:pt x="371" y="19983"/>
                    <a:pt x="1117" y="20634"/>
                  </a:cubicBezTo>
                  <a:cubicBezTo>
                    <a:pt x="1865" y="21284"/>
                    <a:pt x="2859" y="21600"/>
                    <a:pt x="4097" y="21600"/>
                  </a:cubicBezTo>
                  <a:lnTo>
                    <a:pt x="17503" y="21600"/>
                  </a:lnTo>
                  <a:cubicBezTo>
                    <a:pt x="18740" y="21600"/>
                    <a:pt x="19736" y="21284"/>
                    <a:pt x="20483" y="20634"/>
                  </a:cubicBezTo>
                  <a:cubicBezTo>
                    <a:pt x="21229" y="19983"/>
                    <a:pt x="21600" y="19085"/>
                    <a:pt x="21600" y="17962"/>
                  </a:cubicBezTo>
                  <a:cubicBezTo>
                    <a:pt x="21600" y="17465"/>
                    <a:pt x="21573" y="16995"/>
                    <a:pt x="21538" y="16522"/>
                  </a:cubicBezTo>
                  <a:cubicBezTo>
                    <a:pt x="21502" y="16049"/>
                    <a:pt x="21438" y="15535"/>
                    <a:pt x="21331" y="14987"/>
                  </a:cubicBezTo>
                  <a:cubicBezTo>
                    <a:pt x="21223" y="14439"/>
                    <a:pt x="21081" y="13921"/>
                    <a:pt x="20917" y="13453"/>
                  </a:cubicBezTo>
                  <a:cubicBezTo>
                    <a:pt x="20754" y="12985"/>
                    <a:pt x="20531" y="12534"/>
                    <a:pt x="20255" y="12088"/>
                  </a:cubicBezTo>
                  <a:cubicBezTo>
                    <a:pt x="19978" y="11644"/>
                    <a:pt x="19662" y="11265"/>
                    <a:pt x="19303" y="10952"/>
                  </a:cubicBezTo>
                  <a:cubicBezTo>
                    <a:pt x="18946" y="10638"/>
                    <a:pt x="18517" y="10381"/>
                    <a:pt x="18000" y="10194"/>
                  </a:cubicBezTo>
                  <a:cubicBezTo>
                    <a:pt x="17484" y="10007"/>
                    <a:pt x="16906" y="9928"/>
                    <a:pt x="16283" y="9928"/>
                  </a:cubicBezTo>
                  <a:cubicBezTo>
                    <a:pt x="16181" y="9928"/>
                    <a:pt x="15959" y="10011"/>
                    <a:pt x="15621" y="10213"/>
                  </a:cubicBezTo>
                  <a:cubicBezTo>
                    <a:pt x="15283" y="10414"/>
                    <a:pt x="14913" y="10647"/>
                    <a:pt x="14503" y="10895"/>
                  </a:cubicBezTo>
                  <a:cubicBezTo>
                    <a:pt x="14094" y="11143"/>
                    <a:pt x="13555" y="11376"/>
                    <a:pt x="12869" y="11577"/>
                  </a:cubicBezTo>
                  <a:cubicBezTo>
                    <a:pt x="12183" y="11778"/>
                    <a:pt x="11496" y="11880"/>
                    <a:pt x="10800" y="11880"/>
                  </a:cubicBezTo>
                  <a:cubicBezTo>
                    <a:pt x="10105" y="11880"/>
                    <a:pt x="9416" y="11778"/>
                    <a:pt x="8731" y="11577"/>
                  </a:cubicBezTo>
                  <a:cubicBezTo>
                    <a:pt x="8045" y="11376"/>
                    <a:pt x="7506" y="11143"/>
                    <a:pt x="7097" y="10895"/>
                  </a:cubicBezTo>
                  <a:cubicBezTo>
                    <a:pt x="6687" y="10647"/>
                    <a:pt x="6296" y="10414"/>
                    <a:pt x="5959" y="10213"/>
                  </a:cubicBezTo>
                  <a:cubicBezTo>
                    <a:pt x="5621" y="10011"/>
                    <a:pt x="5419" y="9928"/>
                    <a:pt x="5317" y="992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2" name="组合 11"/>
          <p:cNvGrpSpPr/>
          <p:nvPr/>
        </p:nvGrpSpPr>
        <p:grpSpPr>
          <a:xfrm>
            <a:off x="5349569" y="4557487"/>
            <a:ext cx="734512" cy="734512"/>
            <a:chOff x="1847958" y="4328236"/>
            <a:chExt cx="734512" cy="734512"/>
          </a:xfrm>
        </p:grpSpPr>
        <p:sp>
          <p:nvSpPr>
            <p:cNvPr id="22" name="任意多边形 27"/>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100000"/>
              </a:schemeClr>
            </a:solidFill>
            <a:ln w="12700">
              <a:miter lim="400000"/>
            </a:ln>
          </p:spPr>
          <p:txBody>
            <a:bodyPr anchor="ctr"/>
            <a:lstStyle/>
            <a:p>
              <a:pPr algn="ctr"/>
              <a:endParaRPr>
                <a:cs typeface="+mn-ea"/>
                <a:sym typeface="+mn-lt"/>
              </a:endParaRPr>
            </a:p>
          </p:txBody>
        </p:sp>
        <p:sp>
          <p:nvSpPr>
            <p:cNvPr id="23" name="任意多边形 28"/>
            <p:cNvSpPr/>
            <p:nvPr/>
          </p:nvSpPr>
          <p:spPr>
            <a:xfrm>
              <a:off x="2085522" y="4564580"/>
              <a:ext cx="261670" cy="261670"/>
            </a:xfrm>
            <a:custGeom>
              <a:avLst/>
              <a:gdLst>
                <a:gd name="connsiteX0" fmla="*/ 127000 w 338138"/>
                <a:gd name="connsiteY0" fmla="*/ 274638 h 338138"/>
                <a:gd name="connsiteX1" fmla="*/ 211138 w 338138"/>
                <a:gd name="connsiteY1" fmla="*/ 274638 h 338138"/>
                <a:gd name="connsiteX2" fmla="*/ 211138 w 338138"/>
                <a:gd name="connsiteY2" fmla="*/ 295805 h 338138"/>
                <a:gd name="connsiteX3" fmla="*/ 169069 w 338138"/>
                <a:gd name="connsiteY3" fmla="*/ 338138 h 338138"/>
                <a:gd name="connsiteX4" fmla="*/ 127000 w 338138"/>
                <a:gd name="connsiteY4" fmla="*/ 295805 h 338138"/>
                <a:gd name="connsiteX5" fmla="*/ 169070 w 338138"/>
                <a:gd name="connsiteY5" fmla="*/ 42863 h 338138"/>
                <a:gd name="connsiteX6" fmla="*/ 84138 w 338138"/>
                <a:gd name="connsiteY6" fmla="*/ 127000 h 338138"/>
                <a:gd name="connsiteX7" fmla="*/ 84138 w 338138"/>
                <a:gd name="connsiteY7" fmla="*/ 211138 h 338138"/>
                <a:gd name="connsiteX8" fmla="*/ 254001 w 338138"/>
                <a:gd name="connsiteY8" fmla="*/ 211138 h 338138"/>
                <a:gd name="connsiteX9" fmla="*/ 254001 w 338138"/>
                <a:gd name="connsiteY9" fmla="*/ 127000 h 338138"/>
                <a:gd name="connsiteX10" fmla="*/ 169070 w 338138"/>
                <a:gd name="connsiteY10" fmla="*/ 42863 h 338138"/>
                <a:gd name="connsiteX11" fmla="*/ 169069 w 338138"/>
                <a:gd name="connsiteY11" fmla="*/ 0 h 338138"/>
                <a:gd name="connsiteX12" fmla="*/ 295871 w 338138"/>
                <a:gd name="connsiteY12" fmla="*/ 127000 h 338138"/>
                <a:gd name="connsiteX13" fmla="*/ 295871 w 338138"/>
                <a:gd name="connsiteY13" fmla="*/ 211667 h 338138"/>
                <a:gd name="connsiteX14" fmla="*/ 317005 w 338138"/>
                <a:gd name="connsiteY14" fmla="*/ 211667 h 338138"/>
                <a:gd name="connsiteX15" fmla="*/ 338138 w 338138"/>
                <a:gd name="connsiteY15" fmla="*/ 232833 h 338138"/>
                <a:gd name="connsiteX16" fmla="*/ 317005 w 338138"/>
                <a:gd name="connsiteY16" fmla="*/ 254000 h 338138"/>
                <a:gd name="connsiteX17" fmla="*/ 21133 w 338138"/>
                <a:gd name="connsiteY17" fmla="*/ 254000 h 338138"/>
                <a:gd name="connsiteX18" fmla="*/ 0 w 338138"/>
                <a:gd name="connsiteY18" fmla="*/ 232833 h 338138"/>
                <a:gd name="connsiteX19" fmla="*/ 21133 w 338138"/>
                <a:gd name="connsiteY19" fmla="*/ 211667 h 338138"/>
                <a:gd name="connsiteX20" fmla="*/ 42267 w 338138"/>
                <a:gd name="connsiteY20" fmla="*/ 211667 h 338138"/>
                <a:gd name="connsiteX21" fmla="*/ 42267 w 338138"/>
                <a:gd name="connsiteY21" fmla="*/ 127000 h 338138"/>
                <a:gd name="connsiteX22" fmla="*/ 169069 w 338138"/>
                <a:gd name="connsiteY2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8138" h="338138">
                  <a:moveTo>
                    <a:pt x="127000" y="274638"/>
                  </a:moveTo>
                  <a:cubicBezTo>
                    <a:pt x="127000" y="274638"/>
                    <a:pt x="127000" y="274638"/>
                    <a:pt x="211138" y="274638"/>
                  </a:cubicBezTo>
                  <a:cubicBezTo>
                    <a:pt x="211138" y="274638"/>
                    <a:pt x="211138" y="274638"/>
                    <a:pt x="211138" y="295805"/>
                  </a:cubicBezTo>
                  <a:cubicBezTo>
                    <a:pt x="211138" y="319617"/>
                    <a:pt x="192733" y="338138"/>
                    <a:pt x="169069" y="338138"/>
                  </a:cubicBezTo>
                  <a:cubicBezTo>
                    <a:pt x="145405" y="338138"/>
                    <a:pt x="127000" y="319617"/>
                    <a:pt x="127000" y="295805"/>
                  </a:cubicBezTo>
                  <a:close/>
                  <a:moveTo>
                    <a:pt x="169070" y="42863"/>
                  </a:moveTo>
                  <a:cubicBezTo>
                    <a:pt x="122622" y="42863"/>
                    <a:pt x="84138" y="80988"/>
                    <a:pt x="84138" y="127000"/>
                  </a:cubicBezTo>
                  <a:cubicBezTo>
                    <a:pt x="84138" y="127000"/>
                    <a:pt x="84138" y="127000"/>
                    <a:pt x="84138" y="211138"/>
                  </a:cubicBezTo>
                  <a:cubicBezTo>
                    <a:pt x="84138" y="211138"/>
                    <a:pt x="84138" y="211138"/>
                    <a:pt x="254001" y="211138"/>
                  </a:cubicBezTo>
                  <a:lnTo>
                    <a:pt x="254001" y="127000"/>
                  </a:lnTo>
                  <a:cubicBezTo>
                    <a:pt x="254001" y="80988"/>
                    <a:pt x="215517" y="42863"/>
                    <a:pt x="169070" y="42863"/>
                  </a:cubicBezTo>
                  <a:close/>
                  <a:moveTo>
                    <a:pt x="169069" y="0"/>
                  </a:moveTo>
                  <a:cubicBezTo>
                    <a:pt x="239074" y="0"/>
                    <a:pt x="295871" y="56885"/>
                    <a:pt x="295871" y="127000"/>
                  </a:cubicBezTo>
                  <a:cubicBezTo>
                    <a:pt x="295871" y="127000"/>
                    <a:pt x="295871" y="127000"/>
                    <a:pt x="295871" y="211667"/>
                  </a:cubicBezTo>
                  <a:cubicBezTo>
                    <a:pt x="295871" y="211667"/>
                    <a:pt x="295871" y="211667"/>
                    <a:pt x="317005" y="211667"/>
                  </a:cubicBezTo>
                  <a:cubicBezTo>
                    <a:pt x="328892" y="211667"/>
                    <a:pt x="338138" y="220927"/>
                    <a:pt x="338138" y="232833"/>
                  </a:cubicBezTo>
                  <a:cubicBezTo>
                    <a:pt x="338138" y="244739"/>
                    <a:pt x="328892" y="254000"/>
                    <a:pt x="317005" y="254000"/>
                  </a:cubicBezTo>
                  <a:cubicBezTo>
                    <a:pt x="317005" y="254000"/>
                    <a:pt x="317005" y="254000"/>
                    <a:pt x="21133" y="254000"/>
                  </a:cubicBezTo>
                  <a:cubicBezTo>
                    <a:pt x="9246" y="254000"/>
                    <a:pt x="0" y="244739"/>
                    <a:pt x="0" y="232833"/>
                  </a:cubicBezTo>
                  <a:cubicBezTo>
                    <a:pt x="0" y="220927"/>
                    <a:pt x="9246" y="211667"/>
                    <a:pt x="21133" y="211667"/>
                  </a:cubicBezTo>
                  <a:cubicBezTo>
                    <a:pt x="21133" y="211667"/>
                    <a:pt x="21133" y="211667"/>
                    <a:pt x="42267" y="211667"/>
                  </a:cubicBezTo>
                  <a:cubicBezTo>
                    <a:pt x="42267" y="211667"/>
                    <a:pt x="42267" y="211667"/>
                    <a:pt x="42267" y="127000"/>
                  </a:cubicBezTo>
                  <a:cubicBezTo>
                    <a:pt x="42267" y="56885"/>
                    <a:pt x="99064" y="0"/>
                    <a:pt x="169069" y="0"/>
                  </a:cubicBezTo>
                  <a:close/>
                </a:path>
              </a:pathLst>
            </a:custGeom>
            <a:solidFill>
              <a:srgbClr val="FFFFFF"/>
            </a:solidFill>
            <a:ln w="12700">
              <a:miter lim="400000"/>
            </a:ln>
          </p:spPr>
          <p:txBody>
            <a:bodyPr anchor="ctr"/>
            <a:lstStyle/>
            <a:p>
              <a:pPr algn="ctr"/>
              <a:endParaRPr>
                <a:cs typeface="+mn-ea"/>
                <a:sym typeface="+mn-lt"/>
              </a:endParaRPr>
            </a:p>
          </p:txBody>
        </p:sp>
      </p:grpSp>
      <p:sp>
        <p:nvSpPr>
          <p:cNvPr id="2" name="文本框 1"/>
          <p:cNvSpPr txBox="1"/>
          <p:nvPr/>
        </p:nvSpPr>
        <p:spPr>
          <a:xfrm>
            <a:off x="1136015" y="1621790"/>
            <a:ext cx="4006215" cy="3670300"/>
          </a:xfrm>
          <a:prstGeom prst="rect">
            <a:avLst/>
          </a:prstGeom>
          <a:noFill/>
        </p:spPr>
        <p:txBody>
          <a:bodyPr wrap="square" rtlCol="0" anchor="t">
            <a:noAutofit/>
          </a:bodyPr>
          <a:lstStyle/>
          <a:p>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用户画像研究通常使用 LDA（latent Dirichlet allocation）主题模型对用户产生的文本做内容挖掘。主题模型包含了词、主题、文档三层结构，其基本思想是文档中的词有概率属于某个主题，这个主题也有概率通过某个词来表达。通过主题模型可以较好地解释文档、主题与词之间的关系，能够给出某个主题可以通过哪些词来表达以及某个文章是属于什么主题。</a:t>
            </a:r>
            <a:endParaRPr lang="zh-CN" altLang="en-US" sz="2000">
              <a:latin typeface="宋体" panose="02010600030101010101" pitchFamily="2" charset="-122"/>
              <a:ea typeface="宋体" panose="02010600030101010101" pitchFamily="2" charset="-122"/>
              <a:sym typeface="+mn-ea"/>
            </a:endParaRPr>
          </a:p>
        </p:txBody>
      </p:sp>
      <p:sp>
        <p:nvSpPr>
          <p:cNvPr id="3" name="文本框 2"/>
          <p:cNvSpPr txBox="1"/>
          <p:nvPr/>
        </p:nvSpPr>
        <p:spPr>
          <a:xfrm>
            <a:off x="875030" y="670560"/>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3.3.2 弹幕内容特征</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pic>
        <p:nvPicPr>
          <p:cNvPr id="5" name="内容占位符 4"/>
          <p:cNvPicPr>
            <a:picLocks noGrp="1" noChangeAspect="1"/>
          </p:cNvPicPr>
          <p:nvPr>
            <p:ph idx="1"/>
          </p:nvPr>
        </p:nvPicPr>
        <p:blipFill>
          <a:blip r:embed="rId1"/>
          <a:stretch>
            <a:fillRect/>
          </a:stretch>
        </p:blipFill>
        <p:spPr>
          <a:xfrm>
            <a:off x="6409055" y="1073785"/>
            <a:ext cx="4495800" cy="1670050"/>
          </a:xfrm>
          <a:prstGeom prst="rect">
            <a:avLst/>
          </a:prstGeom>
        </p:spPr>
      </p:pic>
      <p:sp>
        <p:nvSpPr>
          <p:cNvPr id="6" name="文本框 5"/>
          <p:cNvSpPr txBox="1"/>
          <p:nvPr/>
        </p:nvSpPr>
        <p:spPr>
          <a:xfrm>
            <a:off x="6497955" y="3084830"/>
            <a:ext cx="4823460" cy="2341880"/>
          </a:xfrm>
          <a:prstGeom prst="rect">
            <a:avLst/>
          </a:prstGeom>
          <a:noFill/>
        </p:spPr>
        <p:txBody>
          <a:bodyPr wrap="square" rtlCol="0" anchor="t">
            <a:noAutofit/>
          </a:bodyPr>
          <a:lstStyle/>
          <a:p>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LDA 模型中，最重要的参数是主题的数目K，调参优化模型的过程就是设定不同的主题数目，并根据聚类效果选择最优的主题数目K的过程。</a:t>
            </a:r>
            <a:endParaRPr lang="zh-CN" altLang="en-US" sz="2000">
              <a:latin typeface="宋体" panose="02010600030101010101" pitchFamily="2" charset="-122"/>
              <a:ea typeface="宋体" panose="02010600030101010101" pitchFamily="2" charset="-122"/>
            </a:endParaRPr>
          </a:p>
          <a:p>
            <a:endParaRPr lang="zh-CN" altLang="en-US"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使用 LDA 主题模型分析弹幕文本，能够给出指定弹幕文本所属的主题，从而获得弹幕的内容特征以及弹幕用户的兴趣取向。</a:t>
            </a:r>
            <a:endParaRPr lang="zh-CN" altLang="en-US" sz="20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4080" y="741045"/>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3.4 用户标签的生成</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11" name="文本框 10"/>
          <p:cNvSpPr txBox="1"/>
          <p:nvPr/>
        </p:nvSpPr>
        <p:spPr>
          <a:xfrm>
            <a:off x="1388110" y="1580515"/>
            <a:ext cx="9415780" cy="3415030"/>
          </a:xfrm>
          <a:prstGeom prst="rect">
            <a:avLst/>
          </a:prstGeom>
          <a:noFill/>
        </p:spPr>
        <p:txBody>
          <a:bodyPr wrap="square" rtlCol="0" anchor="t">
            <a:spAutoFit/>
          </a:bodyPr>
          <a:lstStyle/>
          <a:p>
            <a:pPr marL="0" indent="0">
              <a:buNone/>
            </a:pPr>
            <a:r>
              <a:rPr lang="zh-CN" altLang="en-US" sz="20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基于用户的行为与内容特征可以进一步对用户进行聚类，从而为每个用户赋予行为与内容标签。</a:t>
            </a:r>
            <a:r>
              <a:rPr lang="zh-CN" altLang="en-US" sz="2400">
                <a:solidFill>
                  <a:srgbClr val="4288A2"/>
                </a:solidFill>
                <a:latin typeface="宋体" panose="02010600030101010101" pitchFamily="2" charset="-122"/>
                <a:ea typeface="宋体" panose="02010600030101010101" pitchFamily="2" charset="-122"/>
                <a:sym typeface="+mn-ea"/>
              </a:rPr>
              <a:t>用户的内容特征为该用户发送不同内容主题的弹幕所占的比例</a:t>
            </a:r>
            <a:r>
              <a:rPr lang="zh-CN" altLang="en-US" sz="2400">
                <a:latin typeface="宋体" panose="02010600030101010101" pitchFamily="2" charset="-122"/>
                <a:ea typeface="宋体" panose="02010600030101010101" pitchFamily="2" charset="-122"/>
                <a:sym typeface="+mn-ea"/>
              </a:rPr>
              <a:t>，本研究取比例最大值对应的内容主题作为用户的内容标签。</a:t>
            </a:r>
            <a:endParaRPr lang="zh-CN" altLang="en-US" sz="2400">
              <a:latin typeface="宋体" panose="02010600030101010101" pitchFamily="2" charset="-122"/>
              <a:ea typeface="宋体" panose="02010600030101010101" pitchFamily="2" charset="-122"/>
              <a:sym typeface="+mn-ea"/>
            </a:endParaRPr>
          </a:p>
          <a:p>
            <a:pPr marL="0" indent="0">
              <a:buNone/>
            </a:pPr>
            <a:endParaRPr lang="zh-CN" altLang="en-US" sz="2400">
              <a:latin typeface="宋体" panose="02010600030101010101" pitchFamily="2" charset="-122"/>
              <a:ea typeface="宋体" panose="02010600030101010101" pitchFamily="2" charset="-122"/>
              <a:sym typeface="+mn-ea"/>
            </a:endParaRPr>
          </a:p>
          <a:p>
            <a:pPr marL="0" indent="0">
              <a:buNone/>
            </a:pPr>
            <a:r>
              <a:rPr lang="en-US" altLang="zh-CN" sz="24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K-Means 算法实现简单、运行快速且解释性强，是对弹幕用户行为特征进行聚类的首要选择，根据聚类结果分别给各个类别赋予标签，就得到了弹幕用户的行为标签。</a:t>
            </a:r>
            <a:endParaRPr lang="zh-CN" altLang="en-US" sz="2400">
              <a:latin typeface="宋体" panose="02010600030101010101" pitchFamily="2" charset="-122"/>
              <a:ea typeface="宋体" panose="02010600030101010101" pitchFamily="2" charset="-122"/>
            </a:endParaRPr>
          </a:p>
          <a:p>
            <a:pPr marL="0" indent="0">
              <a:buNone/>
            </a:pPr>
            <a:endParaRPr lang="zh-CN" altLang="en-US" sz="24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4730" y="810895"/>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4.1 数据采集与特征计算</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5" name="文本框 4"/>
          <p:cNvSpPr txBox="1"/>
          <p:nvPr/>
        </p:nvSpPr>
        <p:spPr>
          <a:xfrm>
            <a:off x="1014730" y="3806190"/>
            <a:ext cx="10103485" cy="2293620"/>
          </a:xfrm>
          <a:prstGeom prst="rect">
            <a:avLst/>
          </a:prstGeom>
          <a:noFill/>
        </p:spPr>
        <p:txBody>
          <a:bodyPr wrap="square" rtlCol="0" anchor="t">
            <a:noAutofit/>
          </a:bodyPr>
          <a:lstStyle/>
          <a:p>
            <a:pPr indent="457200"/>
            <a:r>
              <a:rPr lang="en-US" altLang="zh-CN" sz="2400">
                <a:latin typeface="宋体" panose="02010600030101010101" pitchFamily="2" charset="-122"/>
                <a:ea typeface="宋体" panose="02010600030101010101" pitchFamily="2" charset="-122"/>
                <a:sym typeface="+mn-ea"/>
              </a:rPr>
              <a:t> </a:t>
            </a:r>
            <a:r>
              <a:rPr lang="zh-CN" altLang="en-US" sz="2200">
                <a:latin typeface="宋体" panose="02010600030101010101" pitchFamily="2" charset="-122"/>
                <a:ea typeface="宋体" panose="02010600030101010101" pitchFamily="2" charset="-122"/>
                <a:sym typeface="+mn-ea"/>
              </a:rPr>
              <a:t>一共采集得到 156667条弹幕。在数据清洗时只要一条弹幕中存在缺失值，就剔除这条弹幕，清洗后得到156066条弹幕，保留了约99.6%的数据。按照的弹幕数据集逻辑结构，将弹幕数据集按照用户分类，对于每个用户，以1个小时为阈值（按照经验确定）切分观看记录。按照计算平均相对专注时间的算法，剔除所有观看记录中都只有一条弹幕的用户，最终得到 13593 位用户，以及这些用户的所有分集与分集下的每次观看记录。</a:t>
            </a:r>
            <a:endParaRPr lang="zh-CN" altLang="en-US" sz="2200">
              <a:latin typeface="宋体" panose="02010600030101010101" pitchFamily="2" charset="-122"/>
              <a:ea typeface="宋体" panose="02010600030101010101" pitchFamily="2" charset="-122"/>
              <a:sym typeface="+mn-ea"/>
            </a:endParaRPr>
          </a:p>
        </p:txBody>
      </p:sp>
      <p:pic>
        <p:nvPicPr>
          <p:cNvPr id="23" name="内容占位符 22"/>
          <p:cNvPicPr>
            <a:picLocks noGrp="1" noChangeAspect="1"/>
          </p:cNvPicPr>
          <p:nvPr>
            <p:ph idx="1"/>
          </p:nvPr>
        </p:nvPicPr>
        <p:blipFill>
          <a:blip r:embed="rId1"/>
          <a:stretch>
            <a:fillRect/>
          </a:stretch>
        </p:blipFill>
        <p:spPr>
          <a:xfrm>
            <a:off x="3021965" y="1575435"/>
            <a:ext cx="6089015" cy="2000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609925" y="1599256"/>
            <a:ext cx="734512" cy="734512"/>
            <a:chOff x="1847958" y="1809393"/>
            <a:chExt cx="734512" cy="734512"/>
          </a:xfrm>
        </p:grpSpPr>
        <p:sp>
          <p:nvSpPr>
            <p:cNvPr id="5" name="任意多边形 19"/>
            <p:cNvSpPr/>
            <p:nvPr/>
          </p:nvSpPr>
          <p:spPr>
            <a:xfrm>
              <a:off x="1847958" y="1809393"/>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anchor="ctr"/>
            <a:lstStyle/>
            <a:p>
              <a:pPr algn="ctr"/>
              <a:endParaRPr dirty="0">
                <a:cs typeface="+mn-ea"/>
                <a:sym typeface="+mn-lt"/>
              </a:endParaRPr>
            </a:p>
          </p:txBody>
        </p:sp>
        <p:sp>
          <p:nvSpPr>
            <p:cNvPr id="33" name="任意多边形 20"/>
            <p:cNvSpPr/>
            <p:nvPr/>
          </p:nvSpPr>
          <p:spPr>
            <a:xfrm>
              <a:off x="2066699" y="2044447"/>
              <a:ext cx="297019" cy="264425"/>
            </a:xfrm>
            <a:custGeom>
              <a:avLst/>
              <a:gdLst/>
              <a:ahLst/>
              <a:cxnLst>
                <a:cxn ang="0">
                  <a:pos x="wd2" y="hd2"/>
                </a:cxn>
                <a:cxn ang="5400000">
                  <a:pos x="wd2" y="hd2"/>
                </a:cxn>
                <a:cxn ang="10800000">
                  <a:pos x="wd2" y="hd2"/>
                </a:cxn>
                <a:cxn ang="16200000">
                  <a:pos x="wd2" y="hd2"/>
                </a:cxn>
              </a:cxnLst>
              <a:rect l="0" t="0" r="r" b="b"/>
              <a:pathLst>
                <a:path w="21600" h="21600" extrusionOk="0">
                  <a:moveTo>
                    <a:pt x="17360" y="0"/>
                  </a:moveTo>
                  <a:cubicBezTo>
                    <a:pt x="17248" y="0"/>
                    <a:pt x="17149" y="31"/>
                    <a:pt x="17076" y="113"/>
                  </a:cubicBezTo>
                  <a:cubicBezTo>
                    <a:pt x="17005" y="194"/>
                    <a:pt x="16960" y="305"/>
                    <a:pt x="16960" y="431"/>
                  </a:cubicBezTo>
                  <a:lnTo>
                    <a:pt x="16960" y="3038"/>
                  </a:lnTo>
                  <a:lnTo>
                    <a:pt x="13888" y="3038"/>
                  </a:lnTo>
                  <a:cubicBezTo>
                    <a:pt x="13342" y="3038"/>
                    <a:pt x="12818" y="3113"/>
                    <a:pt x="12336" y="3263"/>
                  </a:cubicBezTo>
                  <a:cubicBezTo>
                    <a:pt x="11854" y="3411"/>
                    <a:pt x="11440" y="3595"/>
                    <a:pt x="11067" y="3825"/>
                  </a:cubicBezTo>
                  <a:cubicBezTo>
                    <a:pt x="10694" y="4054"/>
                    <a:pt x="10331" y="4355"/>
                    <a:pt x="9982" y="4744"/>
                  </a:cubicBezTo>
                  <a:cubicBezTo>
                    <a:pt x="9633" y="5131"/>
                    <a:pt x="9325" y="5508"/>
                    <a:pt x="9081" y="5869"/>
                  </a:cubicBezTo>
                  <a:cubicBezTo>
                    <a:pt x="8836" y="6229"/>
                    <a:pt x="8581" y="6678"/>
                    <a:pt x="8313" y="7219"/>
                  </a:cubicBezTo>
                  <a:cubicBezTo>
                    <a:pt x="8044" y="7760"/>
                    <a:pt x="7826" y="8238"/>
                    <a:pt x="7662" y="8644"/>
                  </a:cubicBezTo>
                  <a:cubicBezTo>
                    <a:pt x="7497" y="9050"/>
                    <a:pt x="7294" y="9549"/>
                    <a:pt x="7061" y="10144"/>
                  </a:cubicBezTo>
                  <a:cubicBezTo>
                    <a:pt x="6691" y="11127"/>
                    <a:pt x="6383" y="11909"/>
                    <a:pt x="6126" y="12469"/>
                  </a:cubicBezTo>
                  <a:cubicBezTo>
                    <a:pt x="5934" y="12883"/>
                    <a:pt x="5760" y="13215"/>
                    <a:pt x="5592" y="13500"/>
                  </a:cubicBezTo>
                  <a:cubicBezTo>
                    <a:pt x="5423" y="13784"/>
                    <a:pt x="5215" y="14073"/>
                    <a:pt x="4974" y="14344"/>
                  </a:cubicBezTo>
                  <a:cubicBezTo>
                    <a:pt x="4733" y="14615"/>
                    <a:pt x="4453" y="14808"/>
                    <a:pt x="4140" y="14944"/>
                  </a:cubicBezTo>
                  <a:cubicBezTo>
                    <a:pt x="3827" y="15079"/>
                    <a:pt x="3474" y="15150"/>
                    <a:pt x="3088" y="15150"/>
                  </a:cubicBezTo>
                  <a:lnTo>
                    <a:pt x="401" y="15150"/>
                  </a:lnTo>
                  <a:cubicBezTo>
                    <a:pt x="288" y="15150"/>
                    <a:pt x="189" y="15200"/>
                    <a:pt x="117" y="15281"/>
                  </a:cubicBezTo>
                  <a:cubicBezTo>
                    <a:pt x="45" y="15363"/>
                    <a:pt x="0" y="15455"/>
                    <a:pt x="0" y="15581"/>
                  </a:cubicBezTo>
                  <a:lnTo>
                    <a:pt x="0" y="18187"/>
                  </a:lnTo>
                  <a:cubicBezTo>
                    <a:pt x="0" y="18314"/>
                    <a:pt x="45" y="18406"/>
                    <a:pt x="117" y="18487"/>
                  </a:cubicBezTo>
                  <a:cubicBezTo>
                    <a:pt x="189" y="18568"/>
                    <a:pt x="288" y="18619"/>
                    <a:pt x="401" y="18619"/>
                  </a:cubicBezTo>
                  <a:lnTo>
                    <a:pt x="3088" y="18619"/>
                  </a:lnTo>
                  <a:cubicBezTo>
                    <a:pt x="3635" y="18619"/>
                    <a:pt x="4159" y="18543"/>
                    <a:pt x="4640" y="18394"/>
                  </a:cubicBezTo>
                  <a:cubicBezTo>
                    <a:pt x="5122" y="18246"/>
                    <a:pt x="5536" y="18062"/>
                    <a:pt x="5909" y="17831"/>
                  </a:cubicBezTo>
                  <a:cubicBezTo>
                    <a:pt x="6282" y="17602"/>
                    <a:pt x="6645" y="17282"/>
                    <a:pt x="6994" y="16894"/>
                  </a:cubicBezTo>
                  <a:cubicBezTo>
                    <a:pt x="7344" y="16506"/>
                    <a:pt x="7650" y="16129"/>
                    <a:pt x="7896" y="15769"/>
                  </a:cubicBezTo>
                  <a:cubicBezTo>
                    <a:pt x="8140" y="15408"/>
                    <a:pt x="8395" y="14960"/>
                    <a:pt x="8663" y="14419"/>
                  </a:cubicBezTo>
                  <a:cubicBezTo>
                    <a:pt x="8933" y="13878"/>
                    <a:pt x="9150" y="13400"/>
                    <a:pt x="9314" y="12994"/>
                  </a:cubicBezTo>
                  <a:cubicBezTo>
                    <a:pt x="9479" y="12588"/>
                    <a:pt x="9683" y="12089"/>
                    <a:pt x="9915" y="11494"/>
                  </a:cubicBezTo>
                  <a:cubicBezTo>
                    <a:pt x="10285" y="10510"/>
                    <a:pt x="10593" y="9746"/>
                    <a:pt x="10850" y="9187"/>
                  </a:cubicBezTo>
                  <a:cubicBezTo>
                    <a:pt x="11043" y="8772"/>
                    <a:pt x="11216" y="8422"/>
                    <a:pt x="11384" y="8138"/>
                  </a:cubicBezTo>
                  <a:cubicBezTo>
                    <a:pt x="11553" y="7854"/>
                    <a:pt x="11761" y="7583"/>
                    <a:pt x="12002" y="7313"/>
                  </a:cubicBezTo>
                  <a:cubicBezTo>
                    <a:pt x="12243" y="7042"/>
                    <a:pt x="12523" y="6829"/>
                    <a:pt x="12836" y="6694"/>
                  </a:cubicBezTo>
                  <a:cubicBezTo>
                    <a:pt x="13149" y="6558"/>
                    <a:pt x="13503" y="6488"/>
                    <a:pt x="13888" y="6488"/>
                  </a:cubicBezTo>
                  <a:lnTo>
                    <a:pt x="16960" y="6488"/>
                  </a:lnTo>
                  <a:lnTo>
                    <a:pt x="16960" y="9094"/>
                  </a:lnTo>
                  <a:cubicBezTo>
                    <a:pt x="16960" y="9211"/>
                    <a:pt x="17000" y="9309"/>
                    <a:pt x="17076" y="9394"/>
                  </a:cubicBezTo>
                  <a:cubicBezTo>
                    <a:pt x="17153" y="9480"/>
                    <a:pt x="17256" y="9525"/>
                    <a:pt x="17360" y="9525"/>
                  </a:cubicBezTo>
                  <a:cubicBezTo>
                    <a:pt x="17473" y="9525"/>
                    <a:pt x="17555" y="9475"/>
                    <a:pt x="17627" y="9394"/>
                  </a:cubicBezTo>
                  <a:lnTo>
                    <a:pt x="21483" y="5081"/>
                  </a:lnTo>
                  <a:cubicBezTo>
                    <a:pt x="21556" y="5000"/>
                    <a:pt x="21600" y="4889"/>
                    <a:pt x="21600" y="4763"/>
                  </a:cubicBezTo>
                  <a:cubicBezTo>
                    <a:pt x="21600" y="4637"/>
                    <a:pt x="21556" y="4526"/>
                    <a:pt x="21483" y="4444"/>
                  </a:cubicBezTo>
                  <a:lnTo>
                    <a:pt x="17644" y="131"/>
                  </a:lnTo>
                  <a:cubicBezTo>
                    <a:pt x="17547" y="40"/>
                    <a:pt x="17456" y="0"/>
                    <a:pt x="17360" y="0"/>
                  </a:cubicBezTo>
                  <a:close/>
                  <a:moveTo>
                    <a:pt x="401" y="3113"/>
                  </a:moveTo>
                  <a:cubicBezTo>
                    <a:pt x="288" y="3113"/>
                    <a:pt x="189" y="3163"/>
                    <a:pt x="117" y="3244"/>
                  </a:cubicBezTo>
                  <a:cubicBezTo>
                    <a:pt x="45" y="3325"/>
                    <a:pt x="0" y="3417"/>
                    <a:pt x="0" y="3544"/>
                  </a:cubicBezTo>
                  <a:lnTo>
                    <a:pt x="0" y="6150"/>
                  </a:lnTo>
                  <a:cubicBezTo>
                    <a:pt x="0" y="6276"/>
                    <a:pt x="45" y="6369"/>
                    <a:pt x="117" y="6450"/>
                  </a:cubicBezTo>
                  <a:cubicBezTo>
                    <a:pt x="189" y="6531"/>
                    <a:pt x="288" y="6581"/>
                    <a:pt x="401" y="6581"/>
                  </a:cubicBezTo>
                  <a:lnTo>
                    <a:pt x="3088" y="6581"/>
                  </a:lnTo>
                  <a:cubicBezTo>
                    <a:pt x="3441" y="6581"/>
                    <a:pt x="3772" y="6638"/>
                    <a:pt x="4073" y="6769"/>
                  </a:cubicBezTo>
                  <a:cubicBezTo>
                    <a:pt x="4375" y="6899"/>
                    <a:pt x="4619" y="7053"/>
                    <a:pt x="4824" y="7238"/>
                  </a:cubicBezTo>
                  <a:cubicBezTo>
                    <a:pt x="5028" y="7422"/>
                    <a:pt x="5237" y="7681"/>
                    <a:pt x="5442" y="8006"/>
                  </a:cubicBezTo>
                  <a:cubicBezTo>
                    <a:pt x="5646" y="8331"/>
                    <a:pt x="5805" y="8621"/>
                    <a:pt x="5926" y="8869"/>
                  </a:cubicBezTo>
                  <a:cubicBezTo>
                    <a:pt x="6046" y="9117"/>
                    <a:pt x="6200" y="9438"/>
                    <a:pt x="6377" y="9844"/>
                  </a:cubicBezTo>
                  <a:cubicBezTo>
                    <a:pt x="6994" y="8212"/>
                    <a:pt x="7547" y="6979"/>
                    <a:pt x="8029" y="6150"/>
                  </a:cubicBezTo>
                  <a:cubicBezTo>
                    <a:pt x="6744" y="4120"/>
                    <a:pt x="5095" y="3113"/>
                    <a:pt x="3088" y="3113"/>
                  </a:cubicBezTo>
                  <a:lnTo>
                    <a:pt x="401" y="3113"/>
                  </a:lnTo>
                  <a:close/>
                  <a:moveTo>
                    <a:pt x="10516" y="11831"/>
                  </a:moveTo>
                  <a:cubicBezTo>
                    <a:pt x="9898" y="13454"/>
                    <a:pt x="9354" y="14686"/>
                    <a:pt x="8880" y="15525"/>
                  </a:cubicBezTo>
                  <a:cubicBezTo>
                    <a:pt x="9097" y="15877"/>
                    <a:pt x="9315" y="16188"/>
                    <a:pt x="9548" y="16462"/>
                  </a:cubicBezTo>
                  <a:cubicBezTo>
                    <a:pt x="9781" y="16737"/>
                    <a:pt x="10006" y="16987"/>
                    <a:pt x="10216" y="17194"/>
                  </a:cubicBezTo>
                  <a:cubicBezTo>
                    <a:pt x="10424" y="17401"/>
                    <a:pt x="10669" y="17584"/>
                    <a:pt x="10934" y="17737"/>
                  </a:cubicBezTo>
                  <a:cubicBezTo>
                    <a:pt x="11198" y="17891"/>
                    <a:pt x="11417" y="18009"/>
                    <a:pt x="11618" y="18112"/>
                  </a:cubicBezTo>
                  <a:cubicBezTo>
                    <a:pt x="11819" y="18216"/>
                    <a:pt x="12081" y="18293"/>
                    <a:pt x="12386" y="18356"/>
                  </a:cubicBezTo>
                  <a:cubicBezTo>
                    <a:pt x="12691" y="18419"/>
                    <a:pt x="12945" y="18474"/>
                    <a:pt x="13154" y="18506"/>
                  </a:cubicBezTo>
                  <a:cubicBezTo>
                    <a:pt x="13362" y="18538"/>
                    <a:pt x="13643" y="18567"/>
                    <a:pt x="14005" y="18581"/>
                  </a:cubicBezTo>
                  <a:cubicBezTo>
                    <a:pt x="14367" y="18594"/>
                    <a:pt x="14664" y="18586"/>
                    <a:pt x="14890" y="18581"/>
                  </a:cubicBezTo>
                  <a:cubicBezTo>
                    <a:pt x="15114" y="18577"/>
                    <a:pt x="15432" y="18585"/>
                    <a:pt x="15858" y="18581"/>
                  </a:cubicBezTo>
                  <a:cubicBezTo>
                    <a:pt x="16283" y="18576"/>
                    <a:pt x="16636" y="18562"/>
                    <a:pt x="16893" y="18562"/>
                  </a:cubicBezTo>
                  <a:lnTo>
                    <a:pt x="16893" y="21169"/>
                  </a:lnTo>
                  <a:cubicBezTo>
                    <a:pt x="16893" y="21286"/>
                    <a:pt x="16934" y="21384"/>
                    <a:pt x="17010" y="21469"/>
                  </a:cubicBezTo>
                  <a:cubicBezTo>
                    <a:pt x="17086" y="21555"/>
                    <a:pt x="17172" y="21600"/>
                    <a:pt x="17277" y="21600"/>
                  </a:cubicBezTo>
                  <a:cubicBezTo>
                    <a:pt x="17389" y="21600"/>
                    <a:pt x="17472" y="21550"/>
                    <a:pt x="17544" y="21469"/>
                  </a:cubicBezTo>
                  <a:lnTo>
                    <a:pt x="21400" y="17156"/>
                  </a:lnTo>
                  <a:cubicBezTo>
                    <a:pt x="21472" y="17075"/>
                    <a:pt x="21517" y="16964"/>
                    <a:pt x="21517" y="16837"/>
                  </a:cubicBezTo>
                  <a:cubicBezTo>
                    <a:pt x="21517" y="16711"/>
                    <a:pt x="21473" y="16600"/>
                    <a:pt x="21400" y="16519"/>
                  </a:cubicBezTo>
                  <a:cubicBezTo>
                    <a:pt x="21400" y="16519"/>
                    <a:pt x="17560" y="12206"/>
                    <a:pt x="17560" y="12206"/>
                  </a:cubicBezTo>
                  <a:cubicBezTo>
                    <a:pt x="17464" y="12115"/>
                    <a:pt x="17373" y="12075"/>
                    <a:pt x="17277" y="12075"/>
                  </a:cubicBezTo>
                  <a:cubicBezTo>
                    <a:pt x="17164" y="12075"/>
                    <a:pt x="17064" y="12107"/>
                    <a:pt x="16993" y="12187"/>
                  </a:cubicBezTo>
                  <a:cubicBezTo>
                    <a:pt x="16921" y="12269"/>
                    <a:pt x="16893" y="12380"/>
                    <a:pt x="16893" y="12506"/>
                  </a:cubicBezTo>
                  <a:lnTo>
                    <a:pt x="16893" y="15112"/>
                  </a:lnTo>
                  <a:lnTo>
                    <a:pt x="13805" y="15112"/>
                  </a:lnTo>
                  <a:cubicBezTo>
                    <a:pt x="13451" y="15112"/>
                    <a:pt x="13121" y="15038"/>
                    <a:pt x="12820" y="14906"/>
                  </a:cubicBezTo>
                  <a:cubicBezTo>
                    <a:pt x="12519" y="14775"/>
                    <a:pt x="12273" y="14623"/>
                    <a:pt x="12069" y="14437"/>
                  </a:cubicBezTo>
                  <a:cubicBezTo>
                    <a:pt x="11864" y="14253"/>
                    <a:pt x="11656" y="13994"/>
                    <a:pt x="11451" y="13669"/>
                  </a:cubicBezTo>
                  <a:cubicBezTo>
                    <a:pt x="11246" y="13344"/>
                    <a:pt x="11087" y="13054"/>
                    <a:pt x="10967" y="12806"/>
                  </a:cubicBezTo>
                  <a:cubicBezTo>
                    <a:pt x="10846" y="12558"/>
                    <a:pt x="10692" y="12236"/>
                    <a:pt x="10516" y="11831"/>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 name="组合 9"/>
          <p:cNvGrpSpPr/>
          <p:nvPr/>
        </p:nvGrpSpPr>
        <p:grpSpPr>
          <a:xfrm>
            <a:off x="5609925" y="2585333"/>
            <a:ext cx="734512" cy="734512"/>
            <a:chOff x="1847958" y="3073551"/>
            <a:chExt cx="734512" cy="734512"/>
          </a:xfrm>
        </p:grpSpPr>
        <p:sp>
          <p:nvSpPr>
            <p:cNvPr id="26" name="任意多边形 17"/>
            <p:cNvSpPr/>
            <p:nvPr/>
          </p:nvSpPr>
          <p:spPr>
            <a:xfrm>
              <a:off x="1847958" y="3073551"/>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100000"/>
              </a:schemeClr>
            </a:solidFill>
            <a:ln w="12700">
              <a:miter lim="400000"/>
            </a:ln>
          </p:spPr>
          <p:txBody>
            <a:bodyPr anchor="ctr"/>
            <a:lstStyle/>
            <a:p>
              <a:pPr algn="ctr"/>
              <a:endParaRPr>
                <a:cs typeface="+mn-ea"/>
                <a:sym typeface="+mn-lt"/>
              </a:endParaRPr>
            </a:p>
          </p:txBody>
        </p:sp>
        <p:sp>
          <p:nvSpPr>
            <p:cNvPr id="27" name="任意多边形 18"/>
            <p:cNvSpPr/>
            <p:nvPr/>
          </p:nvSpPr>
          <p:spPr>
            <a:xfrm>
              <a:off x="2087611" y="3308595"/>
              <a:ext cx="255206" cy="264425"/>
            </a:xfrm>
            <a:custGeom>
              <a:avLst/>
              <a:gdLst/>
              <a:ahLst/>
              <a:cxnLst>
                <a:cxn ang="0">
                  <a:pos x="wd2" y="hd2"/>
                </a:cxn>
                <a:cxn ang="5400000">
                  <a:pos x="wd2" y="hd2"/>
                </a:cxn>
                <a:cxn ang="10800000">
                  <a:pos x="wd2" y="hd2"/>
                </a:cxn>
                <a:cxn ang="16200000">
                  <a:pos x="wd2" y="hd2"/>
                </a:cxn>
              </a:cxnLst>
              <a:rect l="0" t="0" r="r" b="b"/>
              <a:pathLst>
                <a:path w="21600" h="21600" extrusionOk="0">
                  <a:moveTo>
                    <a:pt x="21022" y="1765"/>
                  </a:moveTo>
                  <a:cubicBezTo>
                    <a:pt x="21407" y="1393"/>
                    <a:pt x="21600" y="1056"/>
                    <a:pt x="21600" y="753"/>
                  </a:cubicBezTo>
                  <a:cubicBezTo>
                    <a:pt x="21600" y="554"/>
                    <a:pt x="21519" y="396"/>
                    <a:pt x="21358" y="279"/>
                  </a:cubicBezTo>
                  <a:cubicBezTo>
                    <a:pt x="21196" y="163"/>
                    <a:pt x="21026" y="86"/>
                    <a:pt x="20847" y="52"/>
                  </a:cubicBezTo>
                  <a:cubicBezTo>
                    <a:pt x="20667" y="17"/>
                    <a:pt x="20475" y="0"/>
                    <a:pt x="20268" y="0"/>
                  </a:cubicBezTo>
                  <a:lnTo>
                    <a:pt x="1332" y="0"/>
                  </a:lnTo>
                  <a:cubicBezTo>
                    <a:pt x="1125" y="0"/>
                    <a:pt x="933" y="17"/>
                    <a:pt x="753" y="52"/>
                  </a:cubicBezTo>
                  <a:cubicBezTo>
                    <a:pt x="574" y="86"/>
                    <a:pt x="404" y="163"/>
                    <a:pt x="242" y="279"/>
                  </a:cubicBezTo>
                  <a:cubicBezTo>
                    <a:pt x="81" y="396"/>
                    <a:pt x="0" y="554"/>
                    <a:pt x="0" y="753"/>
                  </a:cubicBezTo>
                  <a:cubicBezTo>
                    <a:pt x="0" y="1056"/>
                    <a:pt x="193" y="1393"/>
                    <a:pt x="578" y="1765"/>
                  </a:cubicBezTo>
                  <a:lnTo>
                    <a:pt x="9079" y="9970"/>
                  </a:lnTo>
                  <a:lnTo>
                    <a:pt x="9079" y="19938"/>
                  </a:lnTo>
                  <a:lnTo>
                    <a:pt x="4774" y="19938"/>
                  </a:lnTo>
                  <a:cubicBezTo>
                    <a:pt x="4541" y="19938"/>
                    <a:pt x="4340" y="20021"/>
                    <a:pt x="4169" y="20186"/>
                  </a:cubicBezTo>
                  <a:cubicBezTo>
                    <a:pt x="3999" y="20350"/>
                    <a:pt x="3913" y="20545"/>
                    <a:pt x="3913" y="20769"/>
                  </a:cubicBezTo>
                  <a:cubicBezTo>
                    <a:pt x="3913" y="20994"/>
                    <a:pt x="3999" y="21189"/>
                    <a:pt x="4169" y="21353"/>
                  </a:cubicBezTo>
                  <a:cubicBezTo>
                    <a:pt x="4340" y="21518"/>
                    <a:pt x="4541" y="21600"/>
                    <a:pt x="4774" y="21600"/>
                  </a:cubicBezTo>
                  <a:lnTo>
                    <a:pt x="16826" y="21600"/>
                  </a:lnTo>
                  <a:cubicBezTo>
                    <a:pt x="17059" y="21600"/>
                    <a:pt x="17260" y="21518"/>
                    <a:pt x="17431" y="21353"/>
                  </a:cubicBezTo>
                  <a:cubicBezTo>
                    <a:pt x="17601" y="21189"/>
                    <a:pt x="17687" y="20994"/>
                    <a:pt x="17687" y="20769"/>
                  </a:cubicBezTo>
                  <a:cubicBezTo>
                    <a:pt x="17687" y="20545"/>
                    <a:pt x="17601" y="20350"/>
                    <a:pt x="17431" y="20186"/>
                  </a:cubicBezTo>
                  <a:cubicBezTo>
                    <a:pt x="17260" y="20021"/>
                    <a:pt x="17059" y="19938"/>
                    <a:pt x="16826" y="19938"/>
                  </a:cubicBezTo>
                  <a:lnTo>
                    <a:pt x="12522" y="19938"/>
                  </a:lnTo>
                  <a:lnTo>
                    <a:pt x="12522" y="9970"/>
                  </a:lnTo>
                  <a:cubicBezTo>
                    <a:pt x="12522" y="9970"/>
                    <a:pt x="21022" y="1765"/>
                    <a:pt x="21022" y="1765"/>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8" name="组合 7"/>
          <p:cNvGrpSpPr/>
          <p:nvPr/>
        </p:nvGrpSpPr>
        <p:grpSpPr>
          <a:xfrm>
            <a:off x="5609919" y="3571410"/>
            <a:ext cx="734512" cy="734512"/>
            <a:chOff x="1847958" y="4328236"/>
            <a:chExt cx="734512" cy="734512"/>
          </a:xfrm>
        </p:grpSpPr>
        <p:sp>
          <p:nvSpPr>
            <p:cNvPr id="9" name="任意多边形 15"/>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100000"/>
              </a:schemeClr>
            </a:solidFill>
            <a:ln w="12700">
              <a:miter lim="400000"/>
            </a:ln>
          </p:spPr>
          <p:txBody>
            <a:bodyPr anchor="ctr"/>
            <a:lstStyle/>
            <a:p>
              <a:pPr algn="ctr"/>
              <a:endParaRPr>
                <a:cs typeface="+mn-ea"/>
                <a:sym typeface="+mn-lt"/>
              </a:endParaRPr>
            </a:p>
          </p:txBody>
        </p:sp>
        <p:sp>
          <p:nvSpPr>
            <p:cNvPr id="15" name="任意多边形 16"/>
            <p:cNvSpPr/>
            <p:nvPr/>
          </p:nvSpPr>
          <p:spPr>
            <a:xfrm>
              <a:off x="2096539" y="4564580"/>
              <a:ext cx="239635" cy="261670"/>
            </a:xfrm>
            <a:custGeom>
              <a:avLst/>
              <a:gdLst/>
              <a:ahLst/>
              <a:cxnLst>
                <a:cxn ang="0">
                  <a:pos x="wd2" y="hd2"/>
                </a:cxn>
                <a:cxn ang="5400000">
                  <a:pos x="wd2" y="hd2"/>
                </a:cxn>
                <a:cxn ang="10800000">
                  <a:pos x="wd2" y="hd2"/>
                </a:cxn>
                <a:cxn ang="16200000">
                  <a:pos x="wd2" y="hd2"/>
                </a:cxn>
              </a:cxnLst>
              <a:rect l="0" t="0" r="r" b="b"/>
              <a:pathLst>
                <a:path w="21600" h="21600" extrusionOk="0">
                  <a:moveTo>
                    <a:pt x="10593" y="0"/>
                  </a:moveTo>
                  <a:cubicBezTo>
                    <a:pt x="8967" y="0"/>
                    <a:pt x="7584" y="538"/>
                    <a:pt x="6434" y="1592"/>
                  </a:cubicBezTo>
                  <a:cubicBezTo>
                    <a:pt x="5285" y="2645"/>
                    <a:pt x="4717" y="3911"/>
                    <a:pt x="4717" y="5400"/>
                  </a:cubicBezTo>
                  <a:cubicBezTo>
                    <a:pt x="4717" y="6889"/>
                    <a:pt x="5285" y="8155"/>
                    <a:pt x="6434" y="9208"/>
                  </a:cubicBezTo>
                  <a:cubicBezTo>
                    <a:pt x="7584" y="10262"/>
                    <a:pt x="8967" y="10800"/>
                    <a:pt x="10593" y="10800"/>
                  </a:cubicBezTo>
                  <a:cubicBezTo>
                    <a:pt x="12219" y="10800"/>
                    <a:pt x="13602" y="10262"/>
                    <a:pt x="14752" y="9208"/>
                  </a:cubicBezTo>
                  <a:cubicBezTo>
                    <a:pt x="15903" y="8155"/>
                    <a:pt x="16490" y="6889"/>
                    <a:pt x="16490" y="5400"/>
                  </a:cubicBezTo>
                  <a:cubicBezTo>
                    <a:pt x="16490" y="3911"/>
                    <a:pt x="15903" y="2645"/>
                    <a:pt x="14752" y="1592"/>
                  </a:cubicBezTo>
                  <a:cubicBezTo>
                    <a:pt x="13602" y="538"/>
                    <a:pt x="12219" y="0"/>
                    <a:pt x="10593" y="0"/>
                  </a:cubicBezTo>
                  <a:close/>
                  <a:moveTo>
                    <a:pt x="5317" y="9928"/>
                  </a:moveTo>
                  <a:cubicBezTo>
                    <a:pt x="4693" y="9928"/>
                    <a:pt x="4117" y="10007"/>
                    <a:pt x="3600" y="10194"/>
                  </a:cubicBezTo>
                  <a:cubicBezTo>
                    <a:pt x="3084" y="10381"/>
                    <a:pt x="2654" y="10638"/>
                    <a:pt x="2297" y="10952"/>
                  </a:cubicBezTo>
                  <a:cubicBezTo>
                    <a:pt x="1938" y="11265"/>
                    <a:pt x="1622" y="11644"/>
                    <a:pt x="1345" y="12088"/>
                  </a:cubicBezTo>
                  <a:cubicBezTo>
                    <a:pt x="1069" y="12534"/>
                    <a:pt x="846" y="12984"/>
                    <a:pt x="683" y="13453"/>
                  </a:cubicBezTo>
                  <a:cubicBezTo>
                    <a:pt x="519" y="13921"/>
                    <a:pt x="376" y="14439"/>
                    <a:pt x="269" y="14987"/>
                  </a:cubicBezTo>
                  <a:cubicBezTo>
                    <a:pt x="161" y="15535"/>
                    <a:pt x="98" y="16049"/>
                    <a:pt x="62" y="16522"/>
                  </a:cubicBezTo>
                  <a:cubicBezTo>
                    <a:pt x="26" y="16995"/>
                    <a:pt x="0" y="17465"/>
                    <a:pt x="0" y="17962"/>
                  </a:cubicBezTo>
                  <a:cubicBezTo>
                    <a:pt x="0" y="19085"/>
                    <a:pt x="371" y="19983"/>
                    <a:pt x="1117" y="20634"/>
                  </a:cubicBezTo>
                  <a:cubicBezTo>
                    <a:pt x="1865" y="21284"/>
                    <a:pt x="2859" y="21600"/>
                    <a:pt x="4097" y="21600"/>
                  </a:cubicBezTo>
                  <a:lnTo>
                    <a:pt x="17503" y="21600"/>
                  </a:lnTo>
                  <a:cubicBezTo>
                    <a:pt x="18740" y="21600"/>
                    <a:pt x="19736" y="21284"/>
                    <a:pt x="20483" y="20634"/>
                  </a:cubicBezTo>
                  <a:cubicBezTo>
                    <a:pt x="21229" y="19983"/>
                    <a:pt x="21600" y="19085"/>
                    <a:pt x="21600" y="17962"/>
                  </a:cubicBezTo>
                  <a:cubicBezTo>
                    <a:pt x="21600" y="17465"/>
                    <a:pt x="21573" y="16995"/>
                    <a:pt x="21538" y="16522"/>
                  </a:cubicBezTo>
                  <a:cubicBezTo>
                    <a:pt x="21502" y="16049"/>
                    <a:pt x="21438" y="15535"/>
                    <a:pt x="21331" y="14987"/>
                  </a:cubicBezTo>
                  <a:cubicBezTo>
                    <a:pt x="21223" y="14439"/>
                    <a:pt x="21081" y="13921"/>
                    <a:pt x="20917" y="13453"/>
                  </a:cubicBezTo>
                  <a:cubicBezTo>
                    <a:pt x="20754" y="12985"/>
                    <a:pt x="20531" y="12534"/>
                    <a:pt x="20255" y="12088"/>
                  </a:cubicBezTo>
                  <a:cubicBezTo>
                    <a:pt x="19978" y="11644"/>
                    <a:pt x="19662" y="11265"/>
                    <a:pt x="19303" y="10952"/>
                  </a:cubicBezTo>
                  <a:cubicBezTo>
                    <a:pt x="18946" y="10638"/>
                    <a:pt x="18517" y="10381"/>
                    <a:pt x="18000" y="10194"/>
                  </a:cubicBezTo>
                  <a:cubicBezTo>
                    <a:pt x="17484" y="10007"/>
                    <a:pt x="16906" y="9928"/>
                    <a:pt x="16283" y="9928"/>
                  </a:cubicBezTo>
                  <a:cubicBezTo>
                    <a:pt x="16181" y="9928"/>
                    <a:pt x="15959" y="10011"/>
                    <a:pt x="15621" y="10213"/>
                  </a:cubicBezTo>
                  <a:cubicBezTo>
                    <a:pt x="15283" y="10414"/>
                    <a:pt x="14913" y="10647"/>
                    <a:pt x="14503" y="10895"/>
                  </a:cubicBezTo>
                  <a:cubicBezTo>
                    <a:pt x="14094" y="11143"/>
                    <a:pt x="13555" y="11376"/>
                    <a:pt x="12869" y="11577"/>
                  </a:cubicBezTo>
                  <a:cubicBezTo>
                    <a:pt x="12183" y="11778"/>
                    <a:pt x="11496" y="11880"/>
                    <a:pt x="10800" y="11880"/>
                  </a:cubicBezTo>
                  <a:cubicBezTo>
                    <a:pt x="10105" y="11880"/>
                    <a:pt x="9416" y="11778"/>
                    <a:pt x="8731" y="11577"/>
                  </a:cubicBezTo>
                  <a:cubicBezTo>
                    <a:pt x="8045" y="11376"/>
                    <a:pt x="7506" y="11143"/>
                    <a:pt x="7097" y="10895"/>
                  </a:cubicBezTo>
                  <a:cubicBezTo>
                    <a:pt x="6687" y="10647"/>
                    <a:pt x="6296" y="10414"/>
                    <a:pt x="5959" y="10213"/>
                  </a:cubicBezTo>
                  <a:cubicBezTo>
                    <a:pt x="5621" y="10011"/>
                    <a:pt x="5419" y="9928"/>
                    <a:pt x="5317" y="992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8" name="组合 17"/>
          <p:cNvGrpSpPr/>
          <p:nvPr/>
        </p:nvGrpSpPr>
        <p:grpSpPr>
          <a:xfrm>
            <a:off x="5609919" y="4557487"/>
            <a:ext cx="734512" cy="734512"/>
            <a:chOff x="1847958" y="4328236"/>
            <a:chExt cx="734512" cy="734512"/>
          </a:xfrm>
        </p:grpSpPr>
        <p:sp>
          <p:nvSpPr>
            <p:cNvPr id="28" name="任意多边形 27"/>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100000"/>
              </a:schemeClr>
            </a:solidFill>
            <a:ln w="12700">
              <a:miter lim="400000"/>
            </a:ln>
          </p:spPr>
          <p:txBody>
            <a:bodyPr anchor="ctr"/>
            <a:lstStyle/>
            <a:p>
              <a:pPr algn="ctr"/>
              <a:endParaRPr>
                <a:cs typeface="+mn-ea"/>
                <a:sym typeface="+mn-lt"/>
              </a:endParaRPr>
            </a:p>
          </p:txBody>
        </p:sp>
        <p:sp>
          <p:nvSpPr>
            <p:cNvPr id="36" name="任意多边形 28"/>
            <p:cNvSpPr/>
            <p:nvPr/>
          </p:nvSpPr>
          <p:spPr>
            <a:xfrm>
              <a:off x="2085522" y="4564580"/>
              <a:ext cx="261670" cy="261670"/>
            </a:xfrm>
            <a:custGeom>
              <a:avLst/>
              <a:gdLst>
                <a:gd name="connsiteX0" fmla="*/ 127000 w 338138"/>
                <a:gd name="connsiteY0" fmla="*/ 274638 h 338138"/>
                <a:gd name="connsiteX1" fmla="*/ 211138 w 338138"/>
                <a:gd name="connsiteY1" fmla="*/ 274638 h 338138"/>
                <a:gd name="connsiteX2" fmla="*/ 211138 w 338138"/>
                <a:gd name="connsiteY2" fmla="*/ 295805 h 338138"/>
                <a:gd name="connsiteX3" fmla="*/ 169069 w 338138"/>
                <a:gd name="connsiteY3" fmla="*/ 338138 h 338138"/>
                <a:gd name="connsiteX4" fmla="*/ 127000 w 338138"/>
                <a:gd name="connsiteY4" fmla="*/ 295805 h 338138"/>
                <a:gd name="connsiteX5" fmla="*/ 169070 w 338138"/>
                <a:gd name="connsiteY5" fmla="*/ 42863 h 338138"/>
                <a:gd name="connsiteX6" fmla="*/ 84138 w 338138"/>
                <a:gd name="connsiteY6" fmla="*/ 127000 h 338138"/>
                <a:gd name="connsiteX7" fmla="*/ 84138 w 338138"/>
                <a:gd name="connsiteY7" fmla="*/ 211138 h 338138"/>
                <a:gd name="connsiteX8" fmla="*/ 254001 w 338138"/>
                <a:gd name="connsiteY8" fmla="*/ 211138 h 338138"/>
                <a:gd name="connsiteX9" fmla="*/ 254001 w 338138"/>
                <a:gd name="connsiteY9" fmla="*/ 127000 h 338138"/>
                <a:gd name="connsiteX10" fmla="*/ 169070 w 338138"/>
                <a:gd name="connsiteY10" fmla="*/ 42863 h 338138"/>
                <a:gd name="connsiteX11" fmla="*/ 169069 w 338138"/>
                <a:gd name="connsiteY11" fmla="*/ 0 h 338138"/>
                <a:gd name="connsiteX12" fmla="*/ 295871 w 338138"/>
                <a:gd name="connsiteY12" fmla="*/ 127000 h 338138"/>
                <a:gd name="connsiteX13" fmla="*/ 295871 w 338138"/>
                <a:gd name="connsiteY13" fmla="*/ 211667 h 338138"/>
                <a:gd name="connsiteX14" fmla="*/ 317005 w 338138"/>
                <a:gd name="connsiteY14" fmla="*/ 211667 h 338138"/>
                <a:gd name="connsiteX15" fmla="*/ 338138 w 338138"/>
                <a:gd name="connsiteY15" fmla="*/ 232833 h 338138"/>
                <a:gd name="connsiteX16" fmla="*/ 317005 w 338138"/>
                <a:gd name="connsiteY16" fmla="*/ 254000 h 338138"/>
                <a:gd name="connsiteX17" fmla="*/ 21133 w 338138"/>
                <a:gd name="connsiteY17" fmla="*/ 254000 h 338138"/>
                <a:gd name="connsiteX18" fmla="*/ 0 w 338138"/>
                <a:gd name="connsiteY18" fmla="*/ 232833 h 338138"/>
                <a:gd name="connsiteX19" fmla="*/ 21133 w 338138"/>
                <a:gd name="connsiteY19" fmla="*/ 211667 h 338138"/>
                <a:gd name="connsiteX20" fmla="*/ 42267 w 338138"/>
                <a:gd name="connsiteY20" fmla="*/ 211667 h 338138"/>
                <a:gd name="connsiteX21" fmla="*/ 42267 w 338138"/>
                <a:gd name="connsiteY21" fmla="*/ 127000 h 338138"/>
                <a:gd name="connsiteX22" fmla="*/ 169069 w 338138"/>
                <a:gd name="connsiteY2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8138" h="338138">
                  <a:moveTo>
                    <a:pt x="127000" y="274638"/>
                  </a:moveTo>
                  <a:cubicBezTo>
                    <a:pt x="127000" y="274638"/>
                    <a:pt x="127000" y="274638"/>
                    <a:pt x="211138" y="274638"/>
                  </a:cubicBezTo>
                  <a:cubicBezTo>
                    <a:pt x="211138" y="274638"/>
                    <a:pt x="211138" y="274638"/>
                    <a:pt x="211138" y="295805"/>
                  </a:cubicBezTo>
                  <a:cubicBezTo>
                    <a:pt x="211138" y="319617"/>
                    <a:pt x="192733" y="338138"/>
                    <a:pt x="169069" y="338138"/>
                  </a:cubicBezTo>
                  <a:cubicBezTo>
                    <a:pt x="145405" y="338138"/>
                    <a:pt x="127000" y="319617"/>
                    <a:pt x="127000" y="295805"/>
                  </a:cubicBezTo>
                  <a:close/>
                  <a:moveTo>
                    <a:pt x="169070" y="42863"/>
                  </a:moveTo>
                  <a:cubicBezTo>
                    <a:pt x="122622" y="42863"/>
                    <a:pt x="84138" y="80988"/>
                    <a:pt x="84138" y="127000"/>
                  </a:cubicBezTo>
                  <a:cubicBezTo>
                    <a:pt x="84138" y="127000"/>
                    <a:pt x="84138" y="127000"/>
                    <a:pt x="84138" y="211138"/>
                  </a:cubicBezTo>
                  <a:cubicBezTo>
                    <a:pt x="84138" y="211138"/>
                    <a:pt x="84138" y="211138"/>
                    <a:pt x="254001" y="211138"/>
                  </a:cubicBezTo>
                  <a:lnTo>
                    <a:pt x="254001" y="127000"/>
                  </a:lnTo>
                  <a:cubicBezTo>
                    <a:pt x="254001" y="80988"/>
                    <a:pt x="215517" y="42863"/>
                    <a:pt x="169070" y="42863"/>
                  </a:cubicBezTo>
                  <a:close/>
                  <a:moveTo>
                    <a:pt x="169069" y="0"/>
                  </a:moveTo>
                  <a:cubicBezTo>
                    <a:pt x="239074" y="0"/>
                    <a:pt x="295871" y="56885"/>
                    <a:pt x="295871" y="127000"/>
                  </a:cubicBezTo>
                  <a:cubicBezTo>
                    <a:pt x="295871" y="127000"/>
                    <a:pt x="295871" y="127000"/>
                    <a:pt x="295871" y="211667"/>
                  </a:cubicBezTo>
                  <a:cubicBezTo>
                    <a:pt x="295871" y="211667"/>
                    <a:pt x="295871" y="211667"/>
                    <a:pt x="317005" y="211667"/>
                  </a:cubicBezTo>
                  <a:cubicBezTo>
                    <a:pt x="328892" y="211667"/>
                    <a:pt x="338138" y="220927"/>
                    <a:pt x="338138" y="232833"/>
                  </a:cubicBezTo>
                  <a:cubicBezTo>
                    <a:pt x="338138" y="244739"/>
                    <a:pt x="328892" y="254000"/>
                    <a:pt x="317005" y="254000"/>
                  </a:cubicBezTo>
                  <a:cubicBezTo>
                    <a:pt x="317005" y="254000"/>
                    <a:pt x="317005" y="254000"/>
                    <a:pt x="21133" y="254000"/>
                  </a:cubicBezTo>
                  <a:cubicBezTo>
                    <a:pt x="9246" y="254000"/>
                    <a:pt x="0" y="244739"/>
                    <a:pt x="0" y="232833"/>
                  </a:cubicBezTo>
                  <a:cubicBezTo>
                    <a:pt x="0" y="220927"/>
                    <a:pt x="9246" y="211667"/>
                    <a:pt x="21133" y="211667"/>
                  </a:cubicBezTo>
                  <a:cubicBezTo>
                    <a:pt x="21133" y="211667"/>
                    <a:pt x="21133" y="211667"/>
                    <a:pt x="42267" y="211667"/>
                  </a:cubicBezTo>
                  <a:cubicBezTo>
                    <a:pt x="42267" y="211667"/>
                    <a:pt x="42267" y="211667"/>
                    <a:pt x="42267" y="127000"/>
                  </a:cubicBezTo>
                  <a:cubicBezTo>
                    <a:pt x="42267" y="56885"/>
                    <a:pt x="99064" y="0"/>
                    <a:pt x="169069" y="0"/>
                  </a:cubicBezTo>
                  <a:close/>
                </a:path>
              </a:pathLst>
            </a:custGeom>
            <a:solidFill>
              <a:srgbClr val="FFFFFF"/>
            </a:solidFill>
            <a:ln w="12700">
              <a:miter lim="400000"/>
            </a:ln>
          </p:spPr>
          <p:txBody>
            <a:bodyPr anchor="ctr"/>
            <a:lstStyle/>
            <a:p>
              <a:pPr algn="ctr"/>
              <a:endParaRPr>
                <a:cs typeface="+mn-ea"/>
                <a:sym typeface="+mn-lt"/>
              </a:endParaRPr>
            </a:p>
          </p:txBody>
        </p:sp>
      </p:grpSp>
      <p:pic>
        <p:nvPicPr>
          <p:cNvPr id="39" name="内容占位符 38"/>
          <p:cNvPicPr>
            <a:picLocks noGrp="1" noChangeAspect="1"/>
          </p:cNvPicPr>
          <p:nvPr>
            <p:ph idx="1"/>
          </p:nvPr>
        </p:nvPicPr>
        <p:blipFill>
          <a:blip r:embed="rId1"/>
          <a:stretch>
            <a:fillRect/>
          </a:stretch>
        </p:blipFill>
        <p:spPr>
          <a:xfrm>
            <a:off x="781050" y="1651635"/>
            <a:ext cx="4829175" cy="2600960"/>
          </a:xfrm>
          <a:prstGeom prst="rect">
            <a:avLst/>
          </a:prstGeom>
        </p:spPr>
      </p:pic>
      <p:sp>
        <p:nvSpPr>
          <p:cNvPr id="42" name="文本框 41"/>
          <p:cNvSpPr txBox="1"/>
          <p:nvPr/>
        </p:nvSpPr>
        <p:spPr>
          <a:xfrm>
            <a:off x="1244600" y="4422140"/>
            <a:ext cx="6096000" cy="829945"/>
          </a:xfrm>
          <a:prstGeom prst="rect">
            <a:avLst/>
          </a:prstGeom>
          <a:noFill/>
        </p:spPr>
        <p:txBody>
          <a:bodyPr wrap="square" rtlCol="0" anchor="t">
            <a:spAutoFit/>
          </a:bodyPr>
          <a:lstStyle/>
          <a:p>
            <a:r>
              <a:rPr lang="zh-CN" altLang="en-US" sz="1600">
                <a:latin typeface="宋体" panose="02010600030101010101" pitchFamily="2" charset="-122"/>
                <a:ea typeface="宋体" panose="02010600030101010101" pitchFamily="2" charset="-122"/>
                <a:sym typeface="+mn-ea"/>
              </a:rPr>
              <a:t>观看记录数量基本服从幂律分布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平均弹幕发送周期基本服从正态分布</a:t>
            </a:r>
            <a:endParaRPr lang="zh-CN" altLang="en-US" sz="1600">
              <a:latin typeface="宋体" panose="02010600030101010101" pitchFamily="2" charset="-122"/>
              <a:ea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sym typeface="+mn-ea"/>
              </a:rPr>
              <a:t>平均相对专注时间服从右偏分布</a:t>
            </a:r>
            <a:endParaRPr lang="zh-CN" altLang="en-US" sz="1600">
              <a:latin typeface="宋体" panose="02010600030101010101" pitchFamily="2" charset="-122"/>
              <a:ea typeface="宋体" panose="02010600030101010101" pitchFamily="2" charset="-122"/>
              <a:sym typeface="+mn-ea"/>
            </a:endParaRPr>
          </a:p>
        </p:txBody>
      </p:sp>
      <p:sp>
        <p:nvSpPr>
          <p:cNvPr id="48" name="文本框 47"/>
          <p:cNvSpPr txBox="1"/>
          <p:nvPr/>
        </p:nvSpPr>
        <p:spPr>
          <a:xfrm>
            <a:off x="938530" y="739775"/>
            <a:ext cx="680339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4.2 基于弹幕行为特征的用户聚类</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pic>
        <p:nvPicPr>
          <p:cNvPr id="49" name="图片 48"/>
          <p:cNvPicPr>
            <a:picLocks noChangeAspect="1"/>
          </p:cNvPicPr>
          <p:nvPr/>
        </p:nvPicPr>
        <p:blipFill>
          <a:blip r:embed="rId2"/>
          <a:stretch>
            <a:fillRect/>
          </a:stretch>
        </p:blipFill>
        <p:spPr>
          <a:xfrm>
            <a:off x="6519545" y="1440815"/>
            <a:ext cx="4999355" cy="2811145"/>
          </a:xfrm>
          <a:prstGeom prst="rect">
            <a:avLst/>
          </a:prstGeom>
        </p:spPr>
      </p:pic>
      <p:sp>
        <p:nvSpPr>
          <p:cNvPr id="50" name="文本框 49"/>
          <p:cNvSpPr txBox="1"/>
          <p:nvPr/>
        </p:nvSpPr>
        <p:spPr>
          <a:xfrm>
            <a:off x="6630670" y="4491990"/>
            <a:ext cx="5382895" cy="1322070"/>
          </a:xfrm>
          <a:prstGeom prst="rect">
            <a:avLst/>
          </a:prstGeom>
          <a:noFill/>
        </p:spPr>
        <p:txBody>
          <a:bodyPr wrap="square" rtlCol="0" anchor="t">
            <a:spAutoFit/>
          </a:bodyPr>
          <a:lstStyle/>
          <a:p>
            <a:r>
              <a:rPr lang="zh-CN" altLang="en-US" sz="1600">
                <a:latin typeface="宋体" panose="02010600030101010101" pitchFamily="2" charset="-122"/>
                <a:ea typeface="宋体" panose="02010600030101010101" pitchFamily="2" charset="-122"/>
                <a:sym typeface="+mn-ea"/>
              </a:rPr>
              <a:t>按照用户的行为特征，可以将用户分为四种学习者:</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交互性优先的学习者（a）</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一般学习者（b）</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质量优先的学习者（c）</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完整性优先学习者（d）</a:t>
            </a:r>
            <a:endParaRPr lang="zh-CN" altLang="en-US" sz="16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938530" y="739775"/>
            <a:ext cx="680339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4.2 基于弹幕行为特征的用户聚类</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pic>
        <p:nvPicPr>
          <p:cNvPr id="4" name="内容占位符 3"/>
          <p:cNvPicPr>
            <a:picLocks noGrp="1" noChangeAspect="1"/>
          </p:cNvPicPr>
          <p:nvPr>
            <p:ph idx="1"/>
          </p:nvPr>
        </p:nvPicPr>
        <p:blipFill>
          <a:blip r:embed="rId1"/>
          <a:stretch>
            <a:fillRect/>
          </a:stretch>
        </p:blipFill>
        <p:spPr>
          <a:xfrm>
            <a:off x="825500" y="1946275"/>
            <a:ext cx="5689600" cy="3381375"/>
          </a:xfrm>
          <a:prstGeom prst="rect">
            <a:avLst/>
          </a:prstGeom>
        </p:spPr>
      </p:pic>
      <p:pic>
        <p:nvPicPr>
          <p:cNvPr id="5" name="图片 4"/>
          <p:cNvPicPr>
            <a:picLocks noChangeAspect="1"/>
          </p:cNvPicPr>
          <p:nvPr/>
        </p:nvPicPr>
        <p:blipFill>
          <a:blip r:embed="rId2"/>
          <a:stretch>
            <a:fillRect/>
          </a:stretch>
        </p:blipFill>
        <p:spPr>
          <a:xfrm>
            <a:off x="6805295" y="2230755"/>
            <a:ext cx="4736465" cy="2397125"/>
          </a:xfrm>
          <a:prstGeom prst="rect">
            <a:avLst/>
          </a:prstGeom>
        </p:spPr>
      </p:pic>
      <p:cxnSp>
        <p:nvCxnSpPr>
          <p:cNvPr id="3" name="直接连接符 2"/>
          <p:cNvCxnSpPr/>
          <p:nvPr/>
        </p:nvCxnSpPr>
        <p:spPr>
          <a:xfrm flipH="1">
            <a:off x="6657975" y="1599565"/>
            <a:ext cx="3810" cy="388747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prism isInverted="1"/>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8530" y="739775"/>
            <a:ext cx="680339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4.2 基于弹幕行为特征的用户聚类</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3" name="文本框 2"/>
          <p:cNvSpPr txBox="1"/>
          <p:nvPr/>
        </p:nvSpPr>
        <p:spPr>
          <a:xfrm>
            <a:off x="1008380" y="1433830"/>
            <a:ext cx="4527550" cy="1390650"/>
          </a:xfrm>
          <a:prstGeom prst="rect">
            <a:avLst/>
          </a:prstGeom>
          <a:noFill/>
        </p:spPr>
        <p:txBody>
          <a:bodyPr wrap="square" rtlCol="0" anchor="t">
            <a:noAutofit/>
          </a:bodyPr>
          <a:lstStyle/>
          <a:p>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四种不同学习风格的用户的数量分布如图 9 所示。一般学习者占据了最大比例。交互性优先的学习者次之，说明B站这一系列视频下的学习者大多是弹幕功能的忠实用户。数量最少的是完整性优先与质量优先学习者。</a:t>
            </a:r>
            <a:endParaRPr lang="zh-CN" altLang="en-US" sz="2000">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6759575" y="1372235"/>
            <a:ext cx="4043680" cy="2778760"/>
          </a:xfrm>
          <a:prstGeom prst="rect">
            <a:avLst/>
          </a:prstGeom>
        </p:spPr>
      </p:pic>
      <p:pic>
        <p:nvPicPr>
          <p:cNvPr id="7" name="内容占位符 6"/>
          <p:cNvPicPr>
            <a:picLocks noGrp="1" noChangeAspect="1"/>
          </p:cNvPicPr>
          <p:nvPr>
            <p:ph idx="1"/>
          </p:nvPr>
        </p:nvPicPr>
        <p:blipFill>
          <a:blip r:embed="rId2"/>
          <a:stretch>
            <a:fillRect/>
          </a:stretch>
        </p:blipFill>
        <p:spPr>
          <a:xfrm>
            <a:off x="1081405" y="3463290"/>
            <a:ext cx="4380865" cy="2722245"/>
          </a:xfrm>
          <a:prstGeom prst="rect">
            <a:avLst/>
          </a:prstGeom>
        </p:spPr>
      </p:pic>
      <p:sp>
        <p:nvSpPr>
          <p:cNvPr id="10" name="文本框 9"/>
          <p:cNvSpPr txBox="1"/>
          <p:nvPr/>
        </p:nvSpPr>
        <p:spPr>
          <a:xfrm>
            <a:off x="6141720" y="4412615"/>
            <a:ext cx="5280025" cy="1900555"/>
          </a:xfrm>
          <a:prstGeom prst="rect">
            <a:avLst/>
          </a:prstGeom>
          <a:noFill/>
        </p:spPr>
        <p:txBody>
          <a:bodyPr wrap="square" rtlCol="0" anchor="t">
            <a:noAutofit/>
          </a:bodyPr>
          <a:lstStyle/>
          <a:p>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为了探讨用户行为特征的内在关系，本研究计算了各个行为特征两两之间的皮尔逊相关系数，发现平均弹幕发送周期与平均相对专注时间两个变量低度正相关（r=0.37p=0.00</a:t>
            </a:r>
            <a:r>
              <a:rPr lang="en-US" altLang="zh-CN" sz="2000">
                <a:latin typeface="宋体" panose="02010600030101010101" pitchFamily="2" charset="-122"/>
                <a:ea typeface="宋体" panose="02010600030101010101" pitchFamily="2" charset="-122"/>
                <a:sym typeface="+mn-ea"/>
              </a:rPr>
              <a:t> </a:t>
            </a:r>
            <a:r>
              <a:rPr lang="zh-CN" altLang="en-US" sz="2000">
                <a:latin typeface="宋体" panose="02010600030101010101" pitchFamily="2" charset="-122"/>
                <a:ea typeface="宋体" panose="02010600030101010101" pitchFamily="2" charset="-122"/>
                <a:sym typeface="+mn-ea"/>
              </a:rPr>
              <a:t>&lt;0.05），这两个变量的散点图如图 10 所示。</a:t>
            </a:r>
            <a:endParaRPr lang="zh-CN" altLang="en-US" sz="2000">
              <a:latin typeface="宋体" panose="02010600030101010101" pitchFamily="2" charset="-122"/>
              <a:ea typeface="宋体" panose="02010600030101010101" pitchFamily="2" charset="-122"/>
              <a:sym typeface="+mn-ea"/>
            </a:endParaRPr>
          </a:p>
        </p:txBody>
      </p:sp>
      <p:cxnSp>
        <p:nvCxnSpPr>
          <p:cNvPr id="32" name="直接连接符 31"/>
          <p:cNvCxnSpPr/>
          <p:nvPr/>
        </p:nvCxnSpPr>
        <p:spPr>
          <a:xfrm flipH="1">
            <a:off x="5873750" y="1688465"/>
            <a:ext cx="3810" cy="388747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479875" y="1599256"/>
            <a:ext cx="734512" cy="734512"/>
            <a:chOff x="1847958" y="1809393"/>
            <a:chExt cx="734512" cy="734512"/>
          </a:xfrm>
        </p:grpSpPr>
        <p:sp>
          <p:nvSpPr>
            <p:cNvPr id="5" name="任意多边形 19"/>
            <p:cNvSpPr/>
            <p:nvPr/>
          </p:nvSpPr>
          <p:spPr>
            <a:xfrm>
              <a:off x="1847958" y="1809393"/>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miter lim="400000"/>
            </a:ln>
          </p:spPr>
          <p:txBody>
            <a:bodyPr anchor="ctr"/>
            <a:lstStyle/>
            <a:p>
              <a:pPr algn="ctr"/>
              <a:endParaRPr dirty="0">
                <a:cs typeface="+mn-ea"/>
                <a:sym typeface="+mn-lt"/>
              </a:endParaRPr>
            </a:p>
          </p:txBody>
        </p:sp>
        <p:sp>
          <p:nvSpPr>
            <p:cNvPr id="33" name="任意多边形 20"/>
            <p:cNvSpPr/>
            <p:nvPr/>
          </p:nvSpPr>
          <p:spPr>
            <a:xfrm>
              <a:off x="2066699" y="2044447"/>
              <a:ext cx="297019" cy="264425"/>
            </a:xfrm>
            <a:custGeom>
              <a:avLst/>
              <a:gdLst/>
              <a:ahLst/>
              <a:cxnLst>
                <a:cxn ang="0">
                  <a:pos x="wd2" y="hd2"/>
                </a:cxn>
                <a:cxn ang="5400000">
                  <a:pos x="wd2" y="hd2"/>
                </a:cxn>
                <a:cxn ang="10800000">
                  <a:pos x="wd2" y="hd2"/>
                </a:cxn>
                <a:cxn ang="16200000">
                  <a:pos x="wd2" y="hd2"/>
                </a:cxn>
              </a:cxnLst>
              <a:rect l="0" t="0" r="r" b="b"/>
              <a:pathLst>
                <a:path w="21600" h="21600" extrusionOk="0">
                  <a:moveTo>
                    <a:pt x="17360" y="0"/>
                  </a:moveTo>
                  <a:cubicBezTo>
                    <a:pt x="17248" y="0"/>
                    <a:pt x="17149" y="31"/>
                    <a:pt x="17076" y="113"/>
                  </a:cubicBezTo>
                  <a:cubicBezTo>
                    <a:pt x="17005" y="194"/>
                    <a:pt x="16960" y="305"/>
                    <a:pt x="16960" y="431"/>
                  </a:cubicBezTo>
                  <a:lnTo>
                    <a:pt x="16960" y="3038"/>
                  </a:lnTo>
                  <a:lnTo>
                    <a:pt x="13888" y="3038"/>
                  </a:lnTo>
                  <a:cubicBezTo>
                    <a:pt x="13342" y="3038"/>
                    <a:pt x="12818" y="3113"/>
                    <a:pt x="12336" y="3263"/>
                  </a:cubicBezTo>
                  <a:cubicBezTo>
                    <a:pt x="11854" y="3411"/>
                    <a:pt x="11440" y="3595"/>
                    <a:pt x="11067" y="3825"/>
                  </a:cubicBezTo>
                  <a:cubicBezTo>
                    <a:pt x="10694" y="4054"/>
                    <a:pt x="10331" y="4355"/>
                    <a:pt x="9982" y="4744"/>
                  </a:cubicBezTo>
                  <a:cubicBezTo>
                    <a:pt x="9633" y="5131"/>
                    <a:pt x="9325" y="5508"/>
                    <a:pt x="9081" y="5869"/>
                  </a:cubicBezTo>
                  <a:cubicBezTo>
                    <a:pt x="8836" y="6229"/>
                    <a:pt x="8581" y="6678"/>
                    <a:pt x="8313" y="7219"/>
                  </a:cubicBezTo>
                  <a:cubicBezTo>
                    <a:pt x="8044" y="7760"/>
                    <a:pt x="7826" y="8238"/>
                    <a:pt x="7662" y="8644"/>
                  </a:cubicBezTo>
                  <a:cubicBezTo>
                    <a:pt x="7497" y="9050"/>
                    <a:pt x="7294" y="9549"/>
                    <a:pt x="7061" y="10144"/>
                  </a:cubicBezTo>
                  <a:cubicBezTo>
                    <a:pt x="6691" y="11127"/>
                    <a:pt x="6383" y="11909"/>
                    <a:pt x="6126" y="12469"/>
                  </a:cubicBezTo>
                  <a:cubicBezTo>
                    <a:pt x="5934" y="12883"/>
                    <a:pt x="5760" y="13215"/>
                    <a:pt x="5592" y="13500"/>
                  </a:cubicBezTo>
                  <a:cubicBezTo>
                    <a:pt x="5423" y="13784"/>
                    <a:pt x="5215" y="14073"/>
                    <a:pt x="4974" y="14344"/>
                  </a:cubicBezTo>
                  <a:cubicBezTo>
                    <a:pt x="4733" y="14615"/>
                    <a:pt x="4453" y="14808"/>
                    <a:pt x="4140" y="14944"/>
                  </a:cubicBezTo>
                  <a:cubicBezTo>
                    <a:pt x="3827" y="15079"/>
                    <a:pt x="3474" y="15150"/>
                    <a:pt x="3088" y="15150"/>
                  </a:cubicBezTo>
                  <a:lnTo>
                    <a:pt x="401" y="15150"/>
                  </a:lnTo>
                  <a:cubicBezTo>
                    <a:pt x="288" y="15150"/>
                    <a:pt x="189" y="15200"/>
                    <a:pt x="117" y="15281"/>
                  </a:cubicBezTo>
                  <a:cubicBezTo>
                    <a:pt x="45" y="15363"/>
                    <a:pt x="0" y="15455"/>
                    <a:pt x="0" y="15581"/>
                  </a:cubicBezTo>
                  <a:lnTo>
                    <a:pt x="0" y="18187"/>
                  </a:lnTo>
                  <a:cubicBezTo>
                    <a:pt x="0" y="18314"/>
                    <a:pt x="45" y="18406"/>
                    <a:pt x="117" y="18487"/>
                  </a:cubicBezTo>
                  <a:cubicBezTo>
                    <a:pt x="189" y="18568"/>
                    <a:pt x="288" y="18619"/>
                    <a:pt x="401" y="18619"/>
                  </a:cubicBezTo>
                  <a:lnTo>
                    <a:pt x="3088" y="18619"/>
                  </a:lnTo>
                  <a:cubicBezTo>
                    <a:pt x="3635" y="18619"/>
                    <a:pt x="4159" y="18543"/>
                    <a:pt x="4640" y="18394"/>
                  </a:cubicBezTo>
                  <a:cubicBezTo>
                    <a:pt x="5122" y="18246"/>
                    <a:pt x="5536" y="18062"/>
                    <a:pt x="5909" y="17831"/>
                  </a:cubicBezTo>
                  <a:cubicBezTo>
                    <a:pt x="6282" y="17602"/>
                    <a:pt x="6645" y="17282"/>
                    <a:pt x="6994" y="16894"/>
                  </a:cubicBezTo>
                  <a:cubicBezTo>
                    <a:pt x="7344" y="16506"/>
                    <a:pt x="7650" y="16129"/>
                    <a:pt x="7896" y="15769"/>
                  </a:cubicBezTo>
                  <a:cubicBezTo>
                    <a:pt x="8140" y="15408"/>
                    <a:pt x="8395" y="14960"/>
                    <a:pt x="8663" y="14419"/>
                  </a:cubicBezTo>
                  <a:cubicBezTo>
                    <a:pt x="8933" y="13878"/>
                    <a:pt x="9150" y="13400"/>
                    <a:pt x="9314" y="12994"/>
                  </a:cubicBezTo>
                  <a:cubicBezTo>
                    <a:pt x="9479" y="12588"/>
                    <a:pt x="9683" y="12089"/>
                    <a:pt x="9915" y="11494"/>
                  </a:cubicBezTo>
                  <a:cubicBezTo>
                    <a:pt x="10285" y="10510"/>
                    <a:pt x="10593" y="9746"/>
                    <a:pt x="10850" y="9187"/>
                  </a:cubicBezTo>
                  <a:cubicBezTo>
                    <a:pt x="11043" y="8772"/>
                    <a:pt x="11216" y="8422"/>
                    <a:pt x="11384" y="8138"/>
                  </a:cubicBezTo>
                  <a:cubicBezTo>
                    <a:pt x="11553" y="7854"/>
                    <a:pt x="11761" y="7583"/>
                    <a:pt x="12002" y="7313"/>
                  </a:cubicBezTo>
                  <a:cubicBezTo>
                    <a:pt x="12243" y="7042"/>
                    <a:pt x="12523" y="6829"/>
                    <a:pt x="12836" y="6694"/>
                  </a:cubicBezTo>
                  <a:cubicBezTo>
                    <a:pt x="13149" y="6558"/>
                    <a:pt x="13503" y="6488"/>
                    <a:pt x="13888" y="6488"/>
                  </a:cubicBezTo>
                  <a:lnTo>
                    <a:pt x="16960" y="6488"/>
                  </a:lnTo>
                  <a:lnTo>
                    <a:pt x="16960" y="9094"/>
                  </a:lnTo>
                  <a:cubicBezTo>
                    <a:pt x="16960" y="9211"/>
                    <a:pt x="17000" y="9309"/>
                    <a:pt x="17076" y="9394"/>
                  </a:cubicBezTo>
                  <a:cubicBezTo>
                    <a:pt x="17153" y="9480"/>
                    <a:pt x="17256" y="9525"/>
                    <a:pt x="17360" y="9525"/>
                  </a:cubicBezTo>
                  <a:cubicBezTo>
                    <a:pt x="17473" y="9525"/>
                    <a:pt x="17555" y="9475"/>
                    <a:pt x="17627" y="9394"/>
                  </a:cubicBezTo>
                  <a:lnTo>
                    <a:pt x="21483" y="5081"/>
                  </a:lnTo>
                  <a:cubicBezTo>
                    <a:pt x="21556" y="5000"/>
                    <a:pt x="21600" y="4889"/>
                    <a:pt x="21600" y="4763"/>
                  </a:cubicBezTo>
                  <a:cubicBezTo>
                    <a:pt x="21600" y="4637"/>
                    <a:pt x="21556" y="4526"/>
                    <a:pt x="21483" y="4444"/>
                  </a:cubicBezTo>
                  <a:lnTo>
                    <a:pt x="17644" y="131"/>
                  </a:lnTo>
                  <a:cubicBezTo>
                    <a:pt x="17547" y="40"/>
                    <a:pt x="17456" y="0"/>
                    <a:pt x="17360" y="0"/>
                  </a:cubicBezTo>
                  <a:close/>
                  <a:moveTo>
                    <a:pt x="401" y="3113"/>
                  </a:moveTo>
                  <a:cubicBezTo>
                    <a:pt x="288" y="3113"/>
                    <a:pt x="189" y="3163"/>
                    <a:pt x="117" y="3244"/>
                  </a:cubicBezTo>
                  <a:cubicBezTo>
                    <a:pt x="45" y="3325"/>
                    <a:pt x="0" y="3417"/>
                    <a:pt x="0" y="3544"/>
                  </a:cubicBezTo>
                  <a:lnTo>
                    <a:pt x="0" y="6150"/>
                  </a:lnTo>
                  <a:cubicBezTo>
                    <a:pt x="0" y="6276"/>
                    <a:pt x="45" y="6369"/>
                    <a:pt x="117" y="6450"/>
                  </a:cubicBezTo>
                  <a:cubicBezTo>
                    <a:pt x="189" y="6531"/>
                    <a:pt x="288" y="6581"/>
                    <a:pt x="401" y="6581"/>
                  </a:cubicBezTo>
                  <a:lnTo>
                    <a:pt x="3088" y="6581"/>
                  </a:lnTo>
                  <a:cubicBezTo>
                    <a:pt x="3441" y="6581"/>
                    <a:pt x="3772" y="6638"/>
                    <a:pt x="4073" y="6769"/>
                  </a:cubicBezTo>
                  <a:cubicBezTo>
                    <a:pt x="4375" y="6899"/>
                    <a:pt x="4619" y="7053"/>
                    <a:pt x="4824" y="7238"/>
                  </a:cubicBezTo>
                  <a:cubicBezTo>
                    <a:pt x="5028" y="7422"/>
                    <a:pt x="5237" y="7681"/>
                    <a:pt x="5442" y="8006"/>
                  </a:cubicBezTo>
                  <a:cubicBezTo>
                    <a:pt x="5646" y="8331"/>
                    <a:pt x="5805" y="8621"/>
                    <a:pt x="5926" y="8869"/>
                  </a:cubicBezTo>
                  <a:cubicBezTo>
                    <a:pt x="6046" y="9117"/>
                    <a:pt x="6200" y="9438"/>
                    <a:pt x="6377" y="9844"/>
                  </a:cubicBezTo>
                  <a:cubicBezTo>
                    <a:pt x="6994" y="8212"/>
                    <a:pt x="7547" y="6979"/>
                    <a:pt x="8029" y="6150"/>
                  </a:cubicBezTo>
                  <a:cubicBezTo>
                    <a:pt x="6744" y="4120"/>
                    <a:pt x="5095" y="3113"/>
                    <a:pt x="3088" y="3113"/>
                  </a:cubicBezTo>
                  <a:lnTo>
                    <a:pt x="401" y="3113"/>
                  </a:lnTo>
                  <a:close/>
                  <a:moveTo>
                    <a:pt x="10516" y="11831"/>
                  </a:moveTo>
                  <a:cubicBezTo>
                    <a:pt x="9898" y="13454"/>
                    <a:pt x="9354" y="14686"/>
                    <a:pt x="8880" y="15525"/>
                  </a:cubicBezTo>
                  <a:cubicBezTo>
                    <a:pt x="9097" y="15877"/>
                    <a:pt x="9315" y="16188"/>
                    <a:pt x="9548" y="16462"/>
                  </a:cubicBezTo>
                  <a:cubicBezTo>
                    <a:pt x="9781" y="16737"/>
                    <a:pt x="10006" y="16987"/>
                    <a:pt x="10216" y="17194"/>
                  </a:cubicBezTo>
                  <a:cubicBezTo>
                    <a:pt x="10424" y="17401"/>
                    <a:pt x="10669" y="17584"/>
                    <a:pt x="10934" y="17737"/>
                  </a:cubicBezTo>
                  <a:cubicBezTo>
                    <a:pt x="11198" y="17891"/>
                    <a:pt x="11417" y="18009"/>
                    <a:pt x="11618" y="18112"/>
                  </a:cubicBezTo>
                  <a:cubicBezTo>
                    <a:pt x="11819" y="18216"/>
                    <a:pt x="12081" y="18293"/>
                    <a:pt x="12386" y="18356"/>
                  </a:cubicBezTo>
                  <a:cubicBezTo>
                    <a:pt x="12691" y="18419"/>
                    <a:pt x="12945" y="18474"/>
                    <a:pt x="13154" y="18506"/>
                  </a:cubicBezTo>
                  <a:cubicBezTo>
                    <a:pt x="13362" y="18538"/>
                    <a:pt x="13643" y="18567"/>
                    <a:pt x="14005" y="18581"/>
                  </a:cubicBezTo>
                  <a:cubicBezTo>
                    <a:pt x="14367" y="18594"/>
                    <a:pt x="14664" y="18586"/>
                    <a:pt x="14890" y="18581"/>
                  </a:cubicBezTo>
                  <a:cubicBezTo>
                    <a:pt x="15114" y="18577"/>
                    <a:pt x="15432" y="18585"/>
                    <a:pt x="15858" y="18581"/>
                  </a:cubicBezTo>
                  <a:cubicBezTo>
                    <a:pt x="16283" y="18576"/>
                    <a:pt x="16636" y="18562"/>
                    <a:pt x="16893" y="18562"/>
                  </a:cubicBezTo>
                  <a:lnTo>
                    <a:pt x="16893" y="21169"/>
                  </a:lnTo>
                  <a:cubicBezTo>
                    <a:pt x="16893" y="21286"/>
                    <a:pt x="16934" y="21384"/>
                    <a:pt x="17010" y="21469"/>
                  </a:cubicBezTo>
                  <a:cubicBezTo>
                    <a:pt x="17086" y="21555"/>
                    <a:pt x="17172" y="21600"/>
                    <a:pt x="17277" y="21600"/>
                  </a:cubicBezTo>
                  <a:cubicBezTo>
                    <a:pt x="17389" y="21600"/>
                    <a:pt x="17472" y="21550"/>
                    <a:pt x="17544" y="21469"/>
                  </a:cubicBezTo>
                  <a:lnTo>
                    <a:pt x="21400" y="17156"/>
                  </a:lnTo>
                  <a:cubicBezTo>
                    <a:pt x="21472" y="17075"/>
                    <a:pt x="21517" y="16964"/>
                    <a:pt x="21517" y="16837"/>
                  </a:cubicBezTo>
                  <a:cubicBezTo>
                    <a:pt x="21517" y="16711"/>
                    <a:pt x="21473" y="16600"/>
                    <a:pt x="21400" y="16519"/>
                  </a:cubicBezTo>
                  <a:cubicBezTo>
                    <a:pt x="21400" y="16519"/>
                    <a:pt x="17560" y="12206"/>
                    <a:pt x="17560" y="12206"/>
                  </a:cubicBezTo>
                  <a:cubicBezTo>
                    <a:pt x="17464" y="12115"/>
                    <a:pt x="17373" y="12075"/>
                    <a:pt x="17277" y="12075"/>
                  </a:cubicBezTo>
                  <a:cubicBezTo>
                    <a:pt x="17164" y="12075"/>
                    <a:pt x="17064" y="12107"/>
                    <a:pt x="16993" y="12187"/>
                  </a:cubicBezTo>
                  <a:cubicBezTo>
                    <a:pt x="16921" y="12269"/>
                    <a:pt x="16893" y="12380"/>
                    <a:pt x="16893" y="12506"/>
                  </a:cubicBezTo>
                  <a:lnTo>
                    <a:pt x="16893" y="15112"/>
                  </a:lnTo>
                  <a:lnTo>
                    <a:pt x="13805" y="15112"/>
                  </a:lnTo>
                  <a:cubicBezTo>
                    <a:pt x="13451" y="15112"/>
                    <a:pt x="13121" y="15038"/>
                    <a:pt x="12820" y="14906"/>
                  </a:cubicBezTo>
                  <a:cubicBezTo>
                    <a:pt x="12519" y="14775"/>
                    <a:pt x="12273" y="14623"/>
                    <a:pt x="12069" y="14437"/>
                  </a:cubicBezTo>
                  <a:cubicBezTo>
                    <a:pt x="11864" y="14253"/>
                    <a:pt x="11656" y="13994"/>
                    <a:pt x="11451" y="13669"/>
                  </a:cubicBezTo>
                  <a:cubicBezTo>
                    <a:pt x="11246" y="13344"/>
                    <a:pt x="11087" y="13054"/>
                    <a:pt x="10967" y="12806"/>
                  </a:cubicBezTo>
                  <a:cubicBezTo>
                    <a:pt x="10846" y="12558"/>
                    <a:pt x="10692" y="12236"/>
                    <a:pt x="10516" y="11831"/>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0" name="组合 9"/>
          <p:cNvGrpSpPr/>
          <p:nvPr/>
        </p:nvGrpSpPr>
        <p:grpSpPr>
          <a:xfrm>
            <a:off x="6479875" y="2585333"/>
            <a:ext cx="734512" cy="734512"/>
            <a:chOff x="1847958" y="3073551"/>
            <a:chExt cx="734512" cy="734512"/>
          </a:xfrm>
        </p:grpSpPr>
        <p:sp>
          <p:nvSpPr>
            <p:cNvPr id="26" name="任意多边形 17"/>
            <p:cNvSpPr/>
            <p:nvPr/>
          </p:nvSpPr>
          <p:spPr>
            <a:xfrm>
              <a:off x="1847958" y="3073551"/>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100000"/>
              </a:schemeClr>
            </a:solidFill>
            <a:ln w="12700">
              <a:miter lim="400000"/>
            </a:ln>
          </p:spPr>
          <p:txBody>
            <a:bodyPr anchor="ctr"/>
            <a:lstStyle/>
            <a:p>
              <a:pPr algn="ctr"/>
              <a:endParaRPr>
                <a:cs typeface="+mn-ea"/>
                <a:sym typeface="+mn-lt"/>
              </a:endParaRPr>
            </a:p>
          </p:txBody>
        </p:sp>
        <p:sp>
          <p:nvSpPr>
            <p:cNvPr id="27" name="任意多边形 18"/>
            <p:cNvSpPr/>
            <p:nvPr/>
          </p:nvSpPr>
          <p:spPr>
            <a:xfrm>
              <a:off x="2087611" y="3308595"/>
              <a:ext cx="255206" cy="264425"/>
            </a:xfrm>
            <a:custGeom>
              <a:avLst/>
              <a:gdLst/>
              <a:ahLst/>
              <a:cxnLst>
                <a:cxn ang="0">
                  <a:pos x="wd2" y="hd2"/>
                </a:cxn>
                <a:cxn ang="5400000">
                  <a:pos x="wd2" y="hd2"/>
                </a:cxn>
                <a:cxn ang="10800000">
                  <a:pos x="wd2" y="hd2"/>
                </a:cxn>
                <a:cxn ang="16200000">
                  <a:pos x="wd2" y="hd2"/>
                </a:cxn>
              </a:cxnLst>
              <a:rect l="0" t="0" r="r" b="b"/>
              <a:pathLst>
                <a:path w="21600" h="21600" extrusionOk="0">
                  <a:moveTo>
                    <a:pt x="21022" y="1765"/>
                  </a:moveTo>
                  <a:cubicBezTo>
                    <a:pt x="21407" y="1393"/>
                    <a:pt x="21600" y="1056"/>
                    <a:pt x="21600" y="753"/>
                  </a:cubicBezTo>
                  <a:cubicBezTo>
                    <a:pt x="21600" y="554"/>
                    <a:pt x="21519" y="396"/>
                    <a:pt x="21358" y="279"/>
                  </a:cubicBezTo>
                  <a:cubicBezTo>
                    <a:pt x="21196" y="163"/>
                    <a:pt x="21026" y="86"/>
                    <a:pt x="20847" y="52"/>
                  </a:cubicBezTo>
                  <a:cubicBezTo>
                    <a:pt x="20667" y="17"/>
                    <a:pt x="20475" y="0"/>
                    <a:pt x="20268" y="0"/>
                  </a:cubicBezTo>
                  <a:lnTo>
                    <a:pt x="1332" y="0"/>
                  </a:lnTo>
                  <a:cubicBezTo>
                    <a:pt x="1125" y="0"/>
                    <a:pt x="933" y="17"/>
                    <a:pt x="753" y="52"/>
                  </a:cubicBezTo>
                  <a:cubicBezTo>
                    <a:pt x="574" y="86"/>
                    <a:pt x="404" y="163"/>
                    <a:pt x="242" y="279"/>
                  </a:cubicBezTo>
                  <a:cubicBezTo>
                    <a:pt x="81" y="396"/>
                    <a:pt x="0" y="554"/>
                    <a:pt x="0" y="753"/>
                  </a:cubicBezTo>
                  <a:cubicBezTo>
                    <a:pt x="0" y="1056"/>
                    <a:pt x="193" y="1393"/>
                    <a:pt x="578" y="1765"/>
                  </a:cubicBezTo>
                  <a:lnTo>
                    <a:pt x="9079" y="9970"/>
                  </a:lnTo>
                  <a:lnTo>
                    <a:pt x="9079" y="19938"/>
                  </a:lnTo>
                  <a:lnTo>
                    <a:pt x="4774" y="19938"/>
                  </a:lnTo>
                  <a:cubicBezTo>
                    <a:pt x="4541" y="19938"/>
                    <a:pt x="4340" y="20021"/>
                    <a:pt x="4169" y="20186"/>
                  </a:cubicBezTo>
                  <a:cubicBezTo>
                    <a:pt x="3999" y="20350"/>
                    <a:pt x="3913" y="20545"/>
                    <a:pt x="3913" y="20769"/>
                  </a:cubicBezTo>
                  <a:cubicBezTo>
                    <a:pt x="3913" y="20994"/>
                    <a:pt x="3999" y="21189"/>
                    <a:pt x="4169" y="21353"/>
                  </a:cubicBezTo>
                  <a:cubicBezTo>
                    <a:pt x="4340" y="21518"/>
                    <a:pt x="4541" y="21600"/>
                    <a:pt x="4774" y="21600"/>
                  </a:cubicBezTo>
                  <a:lnTo>
                    <a:pt x="16826" y="21600"/>
                  </a:lnTo>
                  <a:cubicBezTo>
                    <a:pt x="17059" y="21600"/>
                    <a:pt x="17260" y="21518"/>
                    <a:pt x="17431" y="21353"/>
                  </a:cubicBezTo>
                  <a:cubicBezTo>
                    <a:pt x="17601" y="21189"/>
                    <a:pt x="17687" y="20994"/>
                    <a:pt x="17687" y="20769"/>
                  </a:cubicBezTo>
                  <a:cubicBezTo>
                    <a:pt x="17687" y="20545"/>
                    <a:pt x="17601" y="20350"/>
                    <a:pt x="17431" y="20186"/>
                  </a:cubicBezTo>
                  <a:cubicBezTo>
                    <a:pt x="17260" y="20021"/>
                    <a:pt x="17059" y="19938"/>
                    <a:pt x="16826" y="19938"/>
                  </a:cubicBezTo>
                  <a:lnTo>
                    <a:pt x="12522" y="19938"/>
                  </a:lnTo>
                  <a:lnTo>
                    <a:pt x="12522" y="9970"/>
                  </a:lnTo>
                  <a:cubicBezTo>
                    <a:pt x="12522" y="9970"/>
                    <a:pt x="21022" y="1765"/>
                    <a:pt x="21022" y="1765"/>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8" name="组合 7"/>
          <p:cNvGrpSpPr/>
          <p:nvPr/>
        </p:nvGrpSpPr>
        <p:grpSpPr>
          <a:xfrm>
            <a:off x="6479869" y="3571410"/>
            <a:ext cx="734512" cy="734512"/>
            <a:chOff x="1847958" y="4328236"/>
            <a:chExt cx="734512" cy="734512"/>
          </a:xfrm>
        </p:grpSpPr>
        <p:sp>
          <p:nvSpPr>
            <p:cNvPr id="9" name="任意多边形 15"/>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100000"/>
              </a:schemeClr>
            </a:solidFill>
            <a:ln w="12700">
              <a:miter lim="400000"/>
            </a:ln>
          </p:spPr>
          <p:txBody>
            <a:bodyPr anchor="ctr"/>
            <a:lstStyle/>
            <a:p>
              <a:pPr algn="ctr"/>
              <a:endParaRPr>
                <a:cs typeface="+mn-ea"/>
                <a:sym typeface="+mn-lt"/>
              </a:endParaRPr>
            </a:p>
          </p:txBody>
        </p:sp>
        <p:sp>
          <p:nvSpPr>
            <p:cNvPr id="15" name="任意多边形 16"/>
            <p:cNvSpPr/>
            <p:nvPr/>
          </p:nvSpPr>
          <p:spPr>
            <a:xfrm>
              <a:off x="2096539" y="4564580"/>
              <a:ext cx="239635" cy="261670"/>
            </a:xfrm>
            <a:custGeom>
              <a:avLst/>
              <a:gdLst/>
              <a:ahLst/>
              <a:cxnLst>
                <a:cxn ang="0">
                  <a:pos x="wd2" y="hd2"/>
                </a:cxn>
                <a:cxn ang="5400000">
                  <a:pos x="wd2" y="hd2"/>
                </a:cxn>
                <a:cxn ang="10800000">
                  <a:pos x="wd2" y="hd2"/>
                </a:cxn>
                <a:cxn ang="16200000">
                  <a:pos x="wd2" y="hd2"/>
                </a:cxn>
              </a:cxnLst>
              <a:rect l="0" t="0" r="r" b="b"/>
              <a:pathLst>
                <a:path w="21600" h="21600" extrusionOk="0">
                  <a:moveTo>
                    <a:pt x="10593" y="0"/>
                  </a:moveTo>
                  <a:cubicBezTo>
                    <a:pt x="8967" y="0"/>
                    <a:pt x="7584" y="538"/>
                    <a:pt x="6434" y="1592"/>
                  </a:cubicBezTo>
                  <a:cubicBezTo>
                    <a:pt x="5285" y="2645"/>
                    <a:pt x="4717" y="3911"/>
                    <a:pt x="4717" y="5400"/>
                  </a:cubicBezTo>
                  <a:cubicBezTo>
                    <a:pt x="4717" y="6889"/>
                    <a:pt x="5285" y="8155"/>
                    <a:pt x="6434" y="9208"/>
                  </a:cubicBezTo>
                  <a:cubicBezTo>
                    <a:pt x="7584" y="10262"/>
                    <a:pt x="8967" y="10800"/>
                    <a:pt x="10593" y="10800"/>
                  </a:cubicBezTo>
                  <a:cubicBezTo>
                    <a:pt x="12219" y="10800"/>
                    <a:pt x="13602" y="10262"/>
                    <a:pt x="14752" y="9208"/>
                  </a:cubicBezTo>
                  <a:cubicBezTo>
                    <a:pt x="15903" y="8155"/>
                    <a:pt x="16490" y="6889"/>
                    <a:pt x="16490" y="5400"/>
                  </a:cubicBezTo>
                  <a:cubicBezTo>
                    <a:pt x="16490" y="3911"/>
                    <a:pt x="15903" y="2645"/>
                    <a:pt x="14752" y="1592"/>
                  </a:cubicBezTo>
                  <a:cubicBezTo>
                    <a:pt x="13602" y="538"/>
                    <a:pt x="12219" y="0"/>
                    <a:pt x="10593" y="0"/>
                  </a:cubicBezTo>
                  <a:close/>
                  <a:moveTo>
                    <a:pt x="5317" y="9928"/>
                  </a:moveTo>
                  <a:cubicBezTo>
                    <a:pt x="4693" y="9928"/>
                    <a:pt x="4117" y="10007"/>
                    <a:pt x="3600" y="10194"/>
                  </a:cubicBezTo>
                  <a:cubicBezTo>
                    <a:pt x="3084" y="10381"/>
                    <a:pt x="2654" y="10638"/>
                    <a:pt x="2297" y="10952"/>
                  </a:cubicBezTo>
                  <a:cubicBezTo>
                    <a:pt x="1938" y="11265"/>
                    <a:pt x="1622" y="11644"/>
                    <a:pt x="1345" y="12088"/>
                  </a:cubicBezTo>
                  <a:cubicBezTo>
                    <a:pt x="1069" y="12534"/>
                    <a:pt x="846" y="12984"/>
                    <a:pt x="683" y="13453"/>
                  </a:cubicBezTo>
                  <a:cubicBezTo>
                    <a:pt x="519" y="13921"/>
                    <a:pt x="376" y="14439"/>
                    <a:pt x="269" y="14987"/>
                  </a:cubicBezTo>
                  <a:cubicBezTo>
                    <a:pt x="161" y="15535"/>
                    <a:pt x="98" y="16049"/>
                    <a:pt x="62" y="16522"/>
                  </a:cubicBezTo>
                  <a:cubicBezTo>
                    <a:pt x="26" y="16995"/>
                    <a:pt x="0" y="17465"/>
                    <a:pt x="0" y="17962"/>
                  </a:cubicBezTo>
                  <a:cubicBezTo>
                    <a:pt x="0" y="19085"/>
                    <a:pt x="371" y="19983"/>
                    <a:pt x="1117" y="20634"/>
                  </a:cubicBezTo>
                  <a:cubicBezTo>
                    <a:pt x="1865" y="21284"/>
                    <a:pt x="2859" y="21600"/>
                    <a:pt x="4097" y="21600"/>
                  </a:cubicBezTo>
                  <a:lnTo>
                    <a:pt x="17503" y="21600"/>
                  </a:lnTo>
                  <a:cubicBezTo>
                    <a:pt x="18740" y="21600"/>
                    <a:pt x="19736" y="21284"/>
                    <a:pt x="20483" y="20634"/>
                  </a:cubicBezTo>
                  <a:cubicBezTo>
                    <a:pt x="21229" y="19983"/>
                    <a:pt x="21600" y="19085"/>
                    <a:pt x="21600" y="17962"/>
                  </a:cubicBezTo>
                  <a:cubicBezTo>
                    <a:pt x="21600" y="17465"/>
                    <a:pt x="21573" y="16995"/>
                    <a:pt x="21538" y="16522"/>
                  </a:cubicBezTo>
                  <a:cubicBezTo>
                    <a:pt x="21502" y="16049"/>
                    <a:pt x="21438" y="15535"/>
                    <a:pt x="21331" y="14987"/>
                  </a:cubicBezTo>
                  <a:cubicBezTo>
                    <a:pt x="21223" y="14439"/>
                    <a:pt x="21081" y="13921"/>
                    <a:pt x="20917" y="13453"/>
                  </a:cubicBezTo>
                  <a:cubicBezTo>
                    <a:pt x="20754" y="12985"/>
                    <a:pt x="20531" y="12534"/>
                    <a:pt x="20255" y="12088"/>
                  </a:cubicBezTo>
                  <a:cubicBezTo>
                    <a:pt x="19978" y="11644"/>
                    <a:pt x="19662" y="11265"/>
                    <a:pt x="19303" y="10952"/>
                  </a:cubicBezTo>
                  <a:cubicBezTo>
                    <a:pt x="18946" y="10638"/>
                    <a:pt x="18517" y="10381"/>
                    <a:pt x="18000" y="10194"/>
                  </a:cubicBezTo>
                  <a:cubicBezTo>
                    <a:pt x="17484" y="10007"/>
                    <a:pt x="16906" y="9928"/>
                    <a:pt x="16283" y="9928"/>
                  </a:cubicBezTo>
                  <a:cubicBezTo>
                    <a:pt x="16181" y="9928"/>
                    <a:pt x="15959" y="10011"/>
                    <a:pt x="15621" y="10213"/>
                  </a:cubicBezTo>
                  <a:cubicBezTo>
                    <a:pt x="15283" y="10414"/>
                    <a:pt x="14913" y="10647"/>
                    <a:pt x="14503" y="10895"/>
                  </a:cubicBezTo>
                  <a:cubicBezTo>
                    <a:pt x="14094" y="11143"/>
                    <a:pt x="13555" y="11376"/>
                    <a:pt x="12869" y="11577"/>
                  </a:cubicBezTo>
                  <a:cubicBezTo>
                    <a:pt x="12183" y="11778"/>
                    <a:pt x="11496" y="11880"/>
                    <a:pt x="10800" y="11880"/>
                  </a:cubicBezTo>
                  <a:cubicBezTo>
                    <a:pt x="10105" y="11880"/>
                    <a:pt x="9416" y="11778"/>
                    <a:pt x="8731" y="11577"/>
                  </a:cubicBezTo>
                  <a:cubicBezTo>
                    <a:pt x="8045" y="11376"/>
                    <a:pt x="7506" y="11143"/>
                    <a:pt x="7097" y="10895"/>
                  </a:cubicBezTo>
                  <a:cubicBezTo>
                    <a:pt x="6687" y="10647"/>
                    <a:pt x="6296" y="10414"/>
                    <a:pt x="5959" y="10213"/>
                  </a:cubicBezTo>
                  <a:cubicBezTo>
                    <a:pt x="5621" y="10011"/>
                    <a:pt x="5419" y="9928"/>
                    <a:pt x="5317" y="9928"/>
                  </a:cubicBezTo>
                  <a:close/>
                </a:path>
              </a:pathLst>
            </a:custGeom>
            <a:solidFill>
              <a:srgbClr val="FFFFFF"/>
            </a:solidFill>
            <a:ln w="12700">
              <a:miter lim="400000"/>
            </a:ln>
          </p:spPr>
          <p:txBody>
            <a:bodyPr anchor="ctr"/>
            <a:lstStyle/>
            <a:p>
              <a:pPr algn="ctr"/>
              <a:endParaRPr>
                <a:cs typeface="+mn-ea"/>
                <a:sym typeface="+mn-lt"/>
              </a:endParaRPr>
            </a:p>
          </p:txBody>
        </p:sp>
      </p:grpSp>
      <p:grpSp>
        <p:nvGrpSpPr>
          <p:cNvPr id="18" name="组合 17"/>
          <p:cNvGrpSpPr/>
          <p:nvPr/>
        </p:nvGrpSpPr>
        <p:grpSpPr>
          <a:xfrm>
            <a:off x="6479869" y="4557487"/>
            <a:ext cx="734512" cy="734512"/>
            <a:chOff x="1847958" y="4328236"/>
            <a:chExt cx="734512" cy="734512"/>
          </a:xfrm>
        </p:grpSpPr>
        <p:sp>
          <p:nvSpPr>
            <p:cNvPr id="28" name="任意多边形 27"/>
            <p:cNvSpPr/>
            <p:nvPr/>
          </p:nvSpPr>
          <p:spPr>
            <a:xfrm>
              <a:off x="1847958" y="4328236"/>
              <a:ext cx="734512" cy="7345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100000"/>
              </a:schemeClr>
            </a:solidFill>
            <a:ln w="12700">
              <a:miter lim="400000"/>
            </a:ln>
          </p:spPr>
          <p:txBody>
            <a:bodyPr anchor="ctr"/>
            <a:lstStyle/>
            <a:p>
              <a:pPr algn="ctr"/>
              <a:endParaRPr>
                <a:cs typeface="+mn-ea"/>
                <a:sym typeface="+mn-lt"/>
              </a:endParaRPr>
            </a:p>
          </p:txBody>
        </p:sp>
        <p:sp>
          <p:nvSpPr>
            <p:cNvPr id="36" name="任意多边形 28"/>
            <p:cNvSpPr/>
            <p:nvPr/>
          </p:nvSpPr>
          <p:spPr>
            <a:xfrm>
              <a:off x="2085522" y="4564580"/>
              <a:ext cx="261670" cy="261670"/>
            </a:xfrm>
            <a:custGeom>
              <a:avLst/>
              <a:gdLst>
                <a:gd name="connsiteX0" fmla="*/ 127000 w 338138"/>
                <a:gd name="connsiteY0" fmla="*/ 274638 h 338138"/>
                <a:gd name="connsiteX1" fmla="*/ 211138 w 338138"/>
                <a:gd name="connsiteY1" fmla="*/ 274638 h 338138"/>
                <a:gd name="connsiteX2" fmla="*/ 211138 w 338138"/>
                <a:gd name="connsiteY2" fmla="*/ 295805 h 338138"/>
                <a:gd name="connsiteX3" fmla="*/ 169069 w 338138"/>
                <a:gd name="connsiteY3" fmla="*/ 338138 h 338138"/>
                <a:gd name="connsiteX4" fmla="*/ 127000 w 338138"/>
                <a:gd name="connsiteY4" fmla="*/ 295805 h 338138"/>
                <a:gd name="connsiteX5" fmla="*/ 169070 w 338138"/>
                <a:gd name="connsiteY5" fmla="*/ 42863 h 338138"/>
                <a:gd name="connsiteX6" fmla="*/ 84138 w 338138"/>
                <a:gd name="connsiteY6" fmla="*/ 127000 h 338138"/>
                <a:gd name="connsiteX7" fmla="*/ 84138 w 338138"/>
                <a:gd name="connsiteY7" fmla="*/ 211138 h 338138"/>
                <a:gd name="connsiteX8" fmla="*/ 254001 w 338138"/>
                <a:gd name="connsiteY8" fmla="*/ 211138 h 338138"/>
                <a:gd name="connsiteX9" fmla="*/ 254001 w 338138"/>
                <a:gd name="connsiteY9" fmla="*/ 127000 h 338138"/>
                <a:gd name="connsiteX10" fmla="*/ 169070 w 338138"/>
                <a:gd name="connsiteY10" fmla="*/ 42863 h 338138"/>
                <a:gd name="connsiteX11" fmla="*/ 169069 w 338138"/>
                <a:gd name="connsiteY11" fmla="*/ 0 h 338138"/>
                <a:gd name="connsiteX12" fmla="*/ 295871 w 338138"/>
                <a:gd name="connsiteY12" fmla="*/ 127000 h 338138"/>
                <a:gd name="connsiteX13" fmla="*/ 295871 w 338138"/>
                <a:gd name="connsiteY13" fmla="*/ 211667 h 338138"/>
                <a:gd name="connsiteX14" fmla="*/ 317005 w 338138"/>
                <a:gd name="connsiteY14" fmla="*/ 211667 h 338138"/>
                <a:gd name="connsiteX15" fmla="*/ 338138 w 338138"/>
                <a:gd name="connsiteY15" fmla="*/ 232833 h 338138"/>
                <a:gd name="connsiteX16" fmla="*/ 317005 w 338138"/>
                <a:gd name="connsiteY16" fmla="*/ 254000 h 338138"/>
                <a:gd name="connsiteX17" fmla="*/ 21133 w 338138"/>
                <a:gd name="connsiteY17" fmla="*/ 254000 h 338138"/>
                <a:gd name="connsiteX18" fmla="*/ 0 w 338138"/>
                <a:gd name="connsiteY18" fmla="*/ 232833 h 338138"/>
                <a:gd name="connsiteX19" fmla="*/ 21133 w 338138"/>
                <a:gd name="connsiteY19" fmla="*/ 211667 h 338138"/>
                <a:gd name="connsiteX20" fmla="*/ 42267 w 338138"/>
                <a:gd name="connsiteY20" fmla="*/ 211667 h 338138"/>
                <a:gd name="connsiteX21" fmla="*/ 42267 w 338138"/>
                <a:gd name="connsiteY21" fmla="*/ 127000 h 338138"/>
                <a:gd name="connsiteX22" fmla="*/ 169069 w 338138"/>
                <a:gd name="connsiteY2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8138" h="338138">
                  <a:moveTo>
                    <a:pt x="127000" y="274638"/>
                  </a:moveTo>
                  <a:cubicBezTo>
                    <a:pt x="127000" y="274638"/>
                    <a:pt x="127000" y="274638"/>
                    <a:pt x="211138" y="274638"/>
                  </a:cubicBezTo>
                  <a:cubicBezTo>
                    <a:pt x="211138" y="274638"/>
                    <a:pt x="211138" y="274638"/>
                    <a:pt x="211138" y="295805"/>
                  </a:cubicBezTo>
                  <a:cubicBezTo>
                    <a:pt x="211138" y="319617"/>
                    <a:pt x="192733" y="338138"/>
                    <a:pt x="169069" y="338138"/>
                  </a:cubicBezTo>
                  <a:cubicBezTo>
                    <a:pt x="145405" y="338138"/>
                    <a:pt x="127000" y="319617"/>
                    <a:pt x="127000" y="295805"/>
                  </a:cubicBezTo>
                  <a:close/>
                  <a:moveTo>
                    <a:pt x="169070" y="42863"/>
                  </a:moveTo>
                  <a:cubicBezTo>
                    <a:pt x="122622" y="42863"/>
                    <a:pt x="84138" y="80988"/>
                    <a:pt x="84138" y="127000"/>
                  </a:cubicBezTo>
                  <a:cubicBezTo>
                    <a:pt x="84138" y="127000"/>
                    <a:pt x="84138" y="127000"/>
                    <a:pt x="84138" y="211138"/>
                  </a:cubicBezTo>
                  <a:cubicBezTo>
                    <a:pt x="84138" y="211138"/>
                    <a:pt x="84138" y="211138"/>
                    <a:pt x="254001" y="211138"/>
                  </a:cubicBezTo>
                  <a:lnTo>
                    <a:pt x="254001" y="127000"/>
                  </a:lnTo>
                  <a:cubicBezTo>
                    <a:pt x="254001" y="80988"/>
                    <a:pt x="215517" y="42863"/>
                    <a:pt x="169070" y="42863"/>
                  </a:cubicBezTo>
                  <a:close/>
                  <a:moveTo>
                    <a:pt x="169069" y="0"/>
                  </a:moveTo>
                  <a:cubicBezTo>
                    <a:pt x="239074" y="0"/>
                    <a:pt x="295871" y="56885"/>
                    <a:pt x="295871" y="127000"/>
                  </a:cubicBezTo>
                  <a:cubicBezTo>
                    <a:pt x="295871" y="127000"/>
                    <a:pt x="295871" y="127000"/>
                    <a:pt x="295871" y="211667"/>
                  </a:cubicBezTo>
                  <a:cubicBezTo>
                    <a:pt x="295871" y="211667"/>
                    <a:pt x="295871" y="211667"/>
                    <a:pt x="317005" y="211667"/>
                  </a:cubicBezTo>
                  <a:cubicBezTo>
                    <a:pt x="328892" y="211667"/>
                    <a:pt x="338138" y="220927"/>
                    <a:pt x="338138" y="232833"/>
                  </a:cubicBezTo>
                  <a:cubicBezTo>
                    <a:pt x="338138" y="244739"/>
                    <a:pt x="328892" y="254000"/>
                    <a:pt x="317005" y="254000"/>
                  </a:cubicBezTo>
                  <a:cubicBezTo>
                    <a:pt x="317005" y="254000"/>
                    <a:pt x="317005" y="254000"/>
                    <a:pt x="21133" y="254000"/>
                  </a:cubicBezTo>
                  <a:cubicBezTo>
                    <a:pt x="9246" y="254000"/>
                    <a:pt x="0" y="244739"/>
                    <a:pt x="0" y="232833"/>
                  </a:cubicBezTo>
                  <a:cubicBezTo>
                    <a:pt x="0" y="220927"/>
                    <a:pt x="9246" y="211667"/>
                    <a:pt x="21133" y="211667"/>
                  </a:cubicBezTo>
                  <a:cubicBezTo>
                    <a:pt x="21133" y="211667"/>
                    <a:pt x="21133" y="211667"/>
                    <a:pt x="42267" y="211667"/>
                  </a:cubicBezTo>
                  <a:cubicBezTo>
                    <a:pt x="42267" y="211667"/>
                    <a:pt x="42267" y="211667"/>
                    <a:pt x="42267" y="127000"/>
                  </a:cubicBezTo>
                  <a:cubicBezTo>
                    <a:pt x="42267" y="56885"/>
                    <a:pt x="99064" y="0"/>
                    <a:pt x="169069" y="0"/>
                  </a:cubicBezTo>
                  <a:close/>
                </a:path>
              </a:pathLst>
            </a:custGeom>
            <a:solidFill>
              <a:srgbClr val="FFFFFF"/>
            </a:solidFill>
            <a:ln w="12700">
              <a:miter lim="400000"/>
            </a:ln>
          </p:spPr>
          <p:txBody>
            <a:bodyPr anchor="ctr"/>
            <a:lstStyle/>
            <a:p>
              <a:pPr algn="ctr"/>
              <a:endParaRPr>
                <a:cs typeface="+mn-ea"/>
                <a:sym typeface="+mn-lt"/>
              </a:endParaRPr>
            </a:p>
          </p:txBody>
        </p:sp>
      </p:grpSp>
      <p:sp>
        <p:nvSpPr>
          <p:cNvPr id="48" name="文本框 47"/>
          <p:cNvSpPr txBox="1"/>
          <p:nvPr/>
        </p:nvSpPr>
        <p:spPr>
          <a:xfrm>
            <a:off x="938530" y="739775"/>
            <a:ext cx="680339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4.3 基于弹幕内容特征的用户聚类</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pic>
        <p:nvPicPr>
          <p:cNvPr id="2" name="内容占位符 1"/>
          <p:cNvPicPr>
            <a:picLocks noGrp="1" noChangeAspect="1"/>
          </p:cNvPicPr>
          <p:nvPr>
            <p:ph idx="1"/>
          </p:nvPr>
        </p:nvPicPr>
        <p:blipFill>
          <a:blip r:embed="rId1"/>
          <a:stretch>
            <a:fillRect/>
          </a:stretch>
        </p:blipFill>
        <p:spPr>
          <a:xfrm>
            <a:off x="857885" y="1400810"/>
            <a:ext cx="5473700" cy="2072005"/>
          </a:xfrm>
          <a:prstGeom prst="rect">
            <a:avLst/>
          </a:prstGeom>
        </p:spPr>
      </p:pic>
      <p:sp>
        <p:nvSpPr>
          <p:cNvPr id="3" name="文本框 2"/>
          <p:cNvSpPr txBox="1"/>
          <p:nvPr/>
        </p:nvSpPr>
        <p:spPr>
          <a:xfrm>
            <a:off x="815340" y="3759200"/>
            <a:ext cx="5664835" cy="2030095"/>
          </a:xfrm>
          <a:prstGeom prst="rect">
            <a:avLst/>
          </a:prstGeom>
          <a:noFill/>
        </p:spPr>
        <p:txBody>
          <a:bodyPr wrap="square" rtlCol="0" anchor="t">
            <a:spAutoFit/>
          </a:bodyPr>
          <a:lstStyle/>
          <a:p>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在基于弹幕的用户画像中，对用户发送的弹幕文本的多使用情感分析，主题分析则较少，本研究使用 LDA 对弹幕文本做主题分析。</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本研究使用 Gensim 主题模型工具库中的 LDA 实现，分别设置主题数量K=2, K=3, K=4, …, K=8。实验结果表明，主题数设置为4时（超参数α = 0.25, β = 0.25），聚类结果较好。</a:t>
            </a:r>
            <a:endParaRPr lang="zh-CN" altLang="en-US">
              <a:latin typeface="宋体" panose="02010600030101010101" pitchFamily="2" charset="-122"/>
              <a:ea typeface="宋体" panose="02010600030101010101" pitchFamily="2" charset="-122"/>
              <a:sym typeface="+mn-ea"/>
            </a:endParaRPr>
          </a:p>
        </p:txBody>
      </p:sp>
      <p:pic>
        <p:nvPicPr>
          <p:cNvPr id="6" name="图片 5"/>
          <p:cNvPicPr>
            <a:picLocks noChangeAspect="1"/>
          </p:cNvPicPr>
          <p:nvPr/>
        </p:nvPicPr>
        <p:blipFill>
          <a:blip r:embed="rId2"/>
          <a:stretch>
            <a:fillRect/>
          </a:stretch>
        </p:blipFill>
        <p:spPr>
          <a:xfrm>
            <a:off x="7617460" y="3570605"/>
            <a:ext cx="3587115" cy="2407285"/>
          </a:xfrm>
          <a:prstGeom prst="rect">
            <a:avLst/>
          </a:prstGeom>
        </p:spPr>
      </p:pic>
      <p:sp>
        <p:nvSpPr>
          <p:cNvPr id="7" name="文本框 6"/>
          <p:cNvSpPr txBox="1"/>
          <p:nvPr/>
        </p:nvSpPr>
        <p:spPr>
          <a:xfrm>
            <a:off x="7479665" y="1637665"/>
            <a:ext cx="3862705" cy="1753235"/>
          </a:xfrm>
          <a:prstGeom prst="rect">
            <a:avLst/>
          </a:prstGeom>
          <a:noFill/>
        </p:spPr>
        <p:txBody>
          <a:bodyPr wrap="square" rtlCol="0" anchor="t">
            <a:spAutoFit/>
          </a:bodyPr>
          <a:lstStyle/>
          <a:p>
            <a:r>
              <a:rPr lang="en-US" altLang="zh-CN">
                <a:latin typeface="宋体" panose="02010600030101010101" pitchFamily="2" charset="-122"/>
                <a:ea typeface="宋体" panose="02010600030101010101" pitchFamily="2" charset="-122"/>
                <a:sym typeface="+mn-ea"/>
              </a:rPr>
              <a:t>    </a:t>
            </a:r>
            <a:r>
              <a:rPr lang="zh-CN" altLang="en-US">
                <a:latin typeface="宋体" panose="02010600030101010101" pitchFamily="2" charset="-122"/>
                <a:ea typeface="宋体" panose="02010600030101010101" pitchFamily="2" charset="-122"/>
                <a:sym typeface="+mn-ea"/>
              </a:rPr>
              <a:t>四种不同内容偏好的学习者的数量分布如图 11 所示。总体来看，四种内容偏好的学习者的数量占全体用户的比例差距不大。表达情感类型的学习者稍多，表达学习感受类型的学习者略少。</a:t>
            </a:r>
            <a:endParaRPr lang="zh-CN" altLang="en-US">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4730" y="810895"/>
            <a:ext cx="760603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4.4 弹幕内容特征与行为特征的关系</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5" name="文本框 4"/>
          <p:cNvSpPr txBox="1"/>
          <p:nvPr/>
        </p:nvSpPr>
        <p:spPr>
          <a:xfrm>
            <a:off x="1044575" y="4143375"/>
            <a:ext cx="10103485" cy="1892935"/>
          </a:xfrm>
          <a:prstGeom prst="rect">
            <a:avLst/>
          </a:prstGeom>
          <a:noFill/>
        </p:spPr>
        <p:txBody>
          <a:bodyPr wrap="square" rtlCol="0" anchor="t">
            <a:noAutofit/>
          </a:bodyPr>
          <a:lstStyle/>
          <a:p>
            <a:pPr indent="457200"/>
            <a:r>
              <a:rPr lang="en-US" altLang="zh-CN" sz="24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本研究将 13593 名用户按照弹幕</a:t>
            </a:r>
            <a:r>
              <a:rPr lang="zh-CN" altLang="en-US" sz="2400">
                <a:solidFill>
                  <a:srgbClr val="4288A2"/>
                </a:solidFill>
                <a:latin typeface="宋体" panose="02010600030101010101" pitchFamily="2" charset="-122"/>
                <a:ea typeface="宋体" panose="02010600030101010101" pitchFamily="2" charset="-122"/>
                <a:sym typeface="+mn-ea"/>
              </a:rPr>
              <a:t>内容特征</a:t>
            </a:r>
            <a:r>
              <a:rPr lang="zh-CN" altLang="en-US" sz="2400">
                <a:latin typeface="宋体" panose="02010600030101010101" pitchFamily="2" charset="-122"/>
                <a:ea typeface="宋体" panose="02010600030101010101" pitchFamily="2" charset="-122"/>
                <a:sym typeface="+mn-ea"/>
              </a:rPr>
              <a:t>与弹幕</a:t>
            </a:r>
            <a:r>
              <a:rPr lang="zh-CN" altLang="en-US" sz="2400">
                <a:solidFill>
                  <a:srgbClr val="4288A2"/>
                </a:solidFill>
                <a:latin typeface="宋体" panose="02010600030101010101" pitchFamily="2" charset="-122"/>
                <a:ea typeface="宋体" panose="02010600030101010101" pitchFamily="2" charset="-122"/>
                <a:sym typeface="+mn-ea"/>
              </a:rPr>
              <a:t>行为特征</a:t>
            </a:r>
            <a:r>
              <a:rPr lang="zh-CN" altLang="en-US" sz="2400">
                <a:latin typeface="宋体" panose="02010600030101010101" pitchFamily="2" charset="-122"/>
                <a:ea typeface="宋体" panose="02010600030101010101" pitchFamily="2" charset="-122"/>
                <a:sym typeface="+mn-ea"/>
              </a:rPr>
              <a:t>两个变量</a:t>
            </a:r>
            <a:r>
              <a:rPr lang="zh-CN" altLang="en-US" sz="2400">
                <a:solidFill>
                  <a:srgbClr val="4288A2"/>
                </a:solidFill>
                <a:latin typeface="宋体" panose="02010600030101010101" pitchFamily="2" charset="-122"/>
                <a:ea typeface="宋体" panose="02010600030101010101" pitchFamily="2" charset="-122"/>
                <a:sym typeface="+mn-ea"/>
              </a:rPr>
              <a:t>进行交叉分类</a:t>
            </a:r>
            <a:r>
              <a:rPr lang="zh-CN" altLang="en-US" sz="2400">
                <a:latin typeface="宋体" panose="02010600030101010101" pitchFamily="2" charset="-122"/>
                <a:ea typeface="宋体" panose="02010600030101010101" pitchFamily="2" charset="-122"/>
                <a:sym typeface="+mn-ea"/>
              </a:rPr>
              <a:t>，得到的列联表如表5所示（表5仅按列计算百分比）。对列联表进行卡方检验，得出用户的弹幕行为属性与内容属性中存在属性值对</a:t>
            </a:r>
            <a:r>
              <a:rPr lang="zh-CN" altLang="en-US" sz="2400">
                <a:solidFill>
                  <a:srgbClr val="4288A2"/>
                </a:solidFill>
                <a:latin typeface="宋体" panose="02010600030101010101" pitchFamily="2" charset="-122"/>
                <a:ea typeface="宋体" panose="02010600030101010101" pitchFamily="2" charset="-122"/>
                <a:sym typeface="+mn-ea"/>
              </a:rPr>
              <a:t>有显著差异</a:t>
            </a:r>
            <a:r>
              <a:rPr lang="zh-CN" altLang="en-US" sz="2400">
                <a:latin typeface="宋体" panose="02010600030101010101" pitchFamily="2" charset="-122"/>
                <a:ea typeface="宋体" panose="02010600030101010101" pitchFamily="2" charset="-122"/>
                <a:sym typeface="+mn-ea"/>
              </a:rPr>
              <a:t>（χ2=190.34, p=0.00&lt;0.05）。</a:t>
            </a:r>
            <a:endParaRPr lang="zh-CN" altLang="en-US" sz="2400">
              <a:latin typeface="宋体" panose="02010600030101010101" pitchFamily="2" charset="-122"/>
              <a:ea typeface="宋体" panose="02010600030101010101" pitchFamily="2" charset="-122"/>
              <a:sym typeface="+mn-ea"/>
            </a:endParaRPr>
          </a:p>
        </p:txBody>
      </p:sp>
      <p:pic>
        <p:nvPicPr>
          <p:cNvPr id="4" name="内容占位符 3"/>
          <p:cNvPicPr>
            <a:picLocks noGrp="1" noChangeAspect="1"/>
          </p:cNvPicPr>
          <p:nvPr>
            <p:ph idx="1"/>
          </p:nvPr>
        </p:nvPicPr>
        <p:blipFill>
          <a:blip r:embed="rId1"/>
          <a:stretch>
            <a:fillRect/>
          </a:stretch>
        </p:blipFill>
        <p:spPr>
          <a:xfrm>
            <a:off x="1739265" y="1708150"/>
            <a:ext cx="8714105" cy="2121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14730" y="810895"/>
            <a:ext cx="760603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5.1 研究结论</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5" name="文本框 4"/>
          <p:cNvSpPr txBox="1"/>
          <p:nvPr/>
        </p:nvSpPr>
        <p:spPr>
          <a:xfrm>
            <a:off x="1044575" y="2205355"/>
            <a:ext cx="10103485" cy="1892935"/>
          </a:xfrm>
          <a:prstGeom prst="rect">
            <a:avLst/>
          </a:prstGeom>
          <a:noFill/>
        </p:spPr>
        <p:txBody>
          <a:bodyPr wrap="square" rtlCol="0" anchor="t">
            <a:noAutofit/>
          </a:bodyPr>
          <a:lstStyle/>
          <a:p>
            <a:pPr marL="0" indent="457200">
              <a:buNone/>
            </a:pPr>
            <a:r>
              <a:rPr lang="en-US" altLang="zh-CN" sz="24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通过研究弹幕行为特征的内在关系发现，平均弹幕发送周期与平均相对专注时间之间具有低度的正相关关系，即用户发送弹幕的间隔时间越长，付出的时间与精力就越多。研究弹幕行为特征与内容特征之间的关系发现完整性优先取向的用户更倾向于讨论课程知识，而不倾向于表达学习感受。</a:t>
            </a:r>
            <a:endParaRPr lang="zh-CN" altLang="en-US" sz="2400">
              <a:latin typeface="宋体" panose="02010600030101010101" pitchFamily="2" charset="-122"/>
              <a:ea typeface="宋体" panose="02010600030101010101" pitchFamily="2" charset="-122"/>
              <a:sym typeface="+mn-ea"/>
            </a:endParaRPr>
          </a:p>
        </p:txBody>
      </p:sp>
      <p:grpSp>
        <p:nvGrpSpPr>
          <p:cNvPr id="40" name="千图PPT彼岸天：ID 8661124库_组合 39"/>
          <p:cNvGrpSpPr/>
          <p:nvPr>
            <p:custDataLst>
              <p:tags r:id="rId1"/>
            </p:custDataLst>
          </p:nvPr>
        </p:nvGrpSpPr>
        <p:grpSpPr>
          <a:xfrm>
            <a:off x="8312315" y="4637792"/>
            <a:ext cx="965063" cy="937433"/>
            <a:chOff x="906425" y="1841310"/>
            <a:chExt cx="965063" cy="937433"/>
          </a:xfrm>
        </p:grpSpPr>
        <p:sp>
          <p:nvSpPr>
            <p:cNvPr id="2" name="Flowchart: Off-page Connector 3"/>
            <p:cNvSpPr/>
            <p:nvPr/>
          </p:nvSpPr>
          <p:spPr>
            <a:xfrm>
              <a:off x="906425" y="1841310"/>
              <a:ext cx="965063" cy="93743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Freeform: Shape 20"/>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anchor="ctr"/>
            <a:lstStyle/>
            <a:p>
              <a:pPr algn="ctr"/>
              <a:endParaRPr>
                <a:cs typeface="+mn-ea"/>
                <a:sym typeface="+mn-lt"/>
              </a:endParaRPr>
            </a:p>
          </p:txBody>
        </p:sp>
      </p:grpSp>
      <p:grpSp>
        <p:nvGrpSpPr>
          <p:cNvPr id="41" name="千图PPT彼岸天：ID 8661124库_组合 40"/>
          <p:cNvGrpSpPr/>
          <p:nvPr>
            <p:custDataLst>
              <p:tags r:id="rId2"/>
            </p:custDataLst>
          </p:nvPr>
        </p:nvGrpSpPr>
        <p:grpSpPr>
          <a:xfrm>
            <a:off x="6744500" y="4638289"/>
            <a:ext cx="965063" cy="937436"/>
            <a:chOff x="906425" y="3183562"/>
            <a:chExt cx="965063" cy="937436"/>
          </a:xfrm>
        </p:grpSpPr>
        <p:sp>
          <p:nvSpPr>
            <p:cNvPr id="6" name="Flowchart: Off-page Connector 4"/>
            <p:cNvSpPr/>
            <p:nvPr/>
          </p:nvSpPr>
          <p:spPr>
            <a:xfrm>
              <a:off x="906425" y="3183562"/>
              <a:ext cx="965063" cy="93743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21"/>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cs typeface="+mn-ea"/>
                <a:sym typeface="+mn-lt"/>
              </a:endParaRPr>
            </a:p>
          </p:txBody>
        </p:sp>
      </p:grpSp>
      <p:grpSp>
        <p:nvGrpSpPr>
          <p:cNvPr id="42" name="千图PPT彼岸天：ID 8661124库_组合 41"/>
          <p:cNvGrpSpPr/>
          <p:nvPr>
            <p:custDataLst>
              <p:tags r:id="rId3"/>
            </p:custDataLst>
          </p:nvPr>
        </p:nvGrpSpPr>
        <p:grpSpPr>
          <a:xfrm>
            <a:off x="5176685" y="4638792"/>
            <a:ext cx="965063" cy="937436"/>
            <a:chOff x="906425" y="4527725"/>
            <a:chExt cx="965063" cy="937436"/>
          </a:xfrm>
        </p:grpSpPr>
        <p:sp>
          <p:nvSpPr>
            <p:cNvPr id="7" name="Flowchart: Off-page Connector 5"/>
            <p:cNvSpPr/>
            <p:nvPr/>
          </p:nvSpPr>
          <p:spPr>
            <a:xfrm>
              <a:off x="906425" y="4527725"/>
              <a:ext cx="965063" cy="937436"/>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Freeform: Shape 22"/>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ctr"/>
            <a:lstStyle/>
            <a:p>
              <a:pPr algn="ctr"/>
              <a:endParaRPr>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išľíďè"/>
          <p:cNvSpPr/>
          <p:nvPr/>
        </p:nvSpPr>
        <p:spPr bwMode="auto">
          <a:xfrm>
            <a:off x="3617267" y="2367749"/>
            <a:ext cx="2536640"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46" name="išľíďè"/>
          <p:cNvSpPr/>
          <p:nvPr/>
        </p:nvSpPr>
        <p:spPr bwMode="auto">
          <a:xfrm>
            <a:off x="859097" y="4410263"/>
            <a:ext cx="2536640"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marL="0" marR="0" lvl="0" indent="0" algn="l" defTabSz="913765" rtl="0" eaLnBrk="1" fontAlgn="auto" latinLnBrk="0" hangingPunct="1">
              <a:lnSpc>
                <a:spcPct val="120000"/>
              </a:lnSpc>
              <a:spcBef>
                <a:spcPct val="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r>
              <a:rPr kumimoji="0" lang="zh-CN" altLang="en-US" sz="1200" b="0" i="0" u="none" strike="noStrike" kern="1200" cap="none" spc="0" normalizeH="0" baseline="0" noProof="0" dirty="0">
                <a:ln>
                  <a:noFill/>
                </a:ln>
                <a:solidFill>
                  <a:schemeClr val="bg1"/>
                </a:solidFill>
                <a:effectLst/>
                <a:uLnTx/>
                <a:uFillTx/>
                <a:cs typeface="+mn-ea"/>
                <a:sym typeface="+mn-lt"/>
              </a:rPr>
              <a:t>输入替换内容</a:t>
            </a:r>
            <a:r>
              <a:rPr kumimoji="0" lang="en-US" altLang="zh-CN" sz="1200" b="0" i="0" u="none" strike="noStrike" kern="1200" cap="none" spc="0" normalizeH="0" baseline="0" noProof="0" dirty="0">
                <a:ln>
                  <a:noFill/>
                </a:ln>
                <a:solidFill>
                  <a:schemeClr val="bg1"/>
                </a:solidFill>
                <a:effectLst/>
                <a:uLnTx/>
                <a:uFillTx/>
                <a:cs typeface="+mn-ea"/>
                <a:sym typeface="+mn-lt"/>
              </a:rPr>
              <a:t>58pic.com</a:t>
            </a: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47" name="iSlíďè"/>
          <p:cNvSpPr txBox="1"/>
          <p:nvPr/>
        </p:nvSpPr>
        <p:spPr bwMode="auto">
          <a:xfrm>
            <a:off x="4177968" y="1840754"/>
            <a:ext cx="2071813" cy="3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endParaRPr kumimoji="0" lang="zh-CN" altLang="en-US" sz="1800" b="1" i="0" u="none" strike="noStrike" kern="1200" cap="none" spc="0" normalizeH="0" baseline="0" noProof="0" dirty="0">
              <a:ln>
                <a:noFill/>
              </a:ln>
              <a:solidFill>
                <a:schemeClr val="bg1"/>
              </a:solidFill>
              <a:effectLst/>
              <a:uLnTx/>
              <a:uFillTx/>
              <a:cs typeface="+mn-ea"/>
              <a:sym typeface="+mn-lt"/>
            </a:endParaRPr>
          </a:p>
        </p:txBody>
      </p:sp>
      <p:sp>
        <p:nvSpPr>
          <p:cNvPr id="48" name="iSlíďè"/>
          <p:cNvSpPr txBox="1"/>
          <p:nvPr/>
        </p:nvSpPr>
        <p:spPr bwMode="auto">
          <a:xfrm>
            <a:off x="1374887" y="4063583"/>
            <a:ext cx="2071813" cy="33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fontScale="92500" lnSpcReduction="10000"/>
          </a:bodyPr>
          <a:lstStyle/>
          <a:p>
            <a:pPr marL="0" marR="0" lvl="0" indent="0" algn="l" defTabSz="913765" rtl="0" eaLnBrk="1" fontAlgn="auto" latinLnBrk="0" hangingPunct="1">
              <a:spcBef>
                <a:spcPct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标题文本预设</a:t>
            </a:r>
            <a:endParaRPr kumimoji="0" lang="zh-CN" altLang="en-US" sz="1800" b="1" i="0" u="none" strike="noStrike" kern="1200" cap="none" spc="0" normalizeH="0" baseline="0" noProof="0" dirty="0">
              <a:ln>
                <a:noFill/>
              </a:ln>
              <a:solidFill>
                <a:schemeClr val="bg1"/>
              </a:solidFill>
              <a:effectLst/>
              <a:uLnTx/>
              <a:uFillTx/>
              <a:cs typeface="+mn-ea"/>
              <a:sym typeface="+mn-lt"/>
            </a:endParaRPr>
          </a:p>
        </p:txBody>
      </p:sp>
      <p:sp>
        <p:nvSpPr>
          <p:cNvPr id="3" name="文本框 2"/>
          <p:cNvSpPr txBox="1"/>
          <p:nvPr/>
        </p:nvSpPr>
        <p:spPr>
          <a:xfrm>
            <a:off x="976630" y="638175"/>
            <a:ext cx="1328420" cy="617855"/>
          </a:xfrm>
          <a:prstGeom prst="rect">
            <a:avLst/>
          </a:prstGeom>
          <a:noFill/>
        </p:spPr>
        <p:txBody>
          <a:bodyPr wrap="square" rtlCol="0" anchor="t">
            <a:noAutofit/>
          </a:bodyPr>
          <a:lstStyle/>
          <a:p>
            <a:pPr marL="0" indent="0">
              <a:buNone/>
            </a:pPr>
            <a:r>
              <a:rPr lang="zh-CN" altLang="en-US" sz="3200">
                <a:latin typeface="华光中雅_CNKI" panose="02000500000000000000" charset="-122"/>
                <a:ea typeface="华光中雅_CNKI" panose="02000500000000000000" charset="-122"/>
                <a:cs typeface="华光中雅_CNKI" panose="02000500000000000000" charset="-122"/>
                <a:sym typeface="+mn-ea"/>
              </a:rPr>
              <a:t>引言</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4" name="文本框 3"/>
          <p:cNvSpPr txBox="1"/>
          <p:nvPr/>
        </p:nvSpPr>
        <p:spPr>
          <a:xfrm>
            <a:off x="1487170" y="1675765"/>
            <a:ext cx="4050030" cy="3506470"/>
          </a:xfrm>
          <a:prstGeom prst="rect">
            <a:avLst/>
          </a:prstGeom>
          <a:noFill/>
        </p:spPr>
        <p:txBody>
          <a:bodyPr wrap="square" rtlCol="0" anchor="t">
            <a:noAutofit/>
          </a:bodyPr>
          <a:lstStyle/>
          <a:p>
            <a:pPr marL="0" algn="l">
              <a:buClrTx/>
              <a:buSzTx/>
              <a:buFontTx/>
              <a:buNone/>
            </a:pPr>
            <a:r>
              <a:rPr lang="en-US" altLang="zh-CN">
                <a:sym typeface="+mn-ea"/>
              </a:rPr>
              <a:t>     </a:t>
            </a:r>
            <a:r>
              <a:rPr lang="zh-CN" altLang="en-US" sz="2400">
                <a:latin typeface="宋体" panose="02010600030101010101" pitchFamily="2" charset="-122"/>
                <a:ea typeface="宋体" panose="02010600030101010101" pitchFamily="2" charset="-122"/>
                <a:cs typeface="华光中雅_CNKI" panose="02000500000000000000" charset="-122"/>
                <a:sym typeface="+mn-ea"/>
              </a:rPr>
              <a:t>用户画像是对用户的</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统计学特征</a:t>
            </a:r>
            <a:r>
              <a:rPr lang="zh-CN" altLang="en-US" sz="2400">
                <a:latin typeface="宋体" panose="02010600030101010101" pitchFamily="2" charset="-122"/>
                <a:ea typeface="宋体" panose="02010600030101010101" pitchFamily="2" charset="-122"/>
                <a:cs typeface="华光中雅_CNKI" panose="02000500000000000000" charset="-122"/>
                <a:sym typeface="+mn-ea"/>
              </a:rPr>
              <a:t>、</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社交关系</a:t>
            </a:r>
            <a:r>
              <a:rPr lang="zh-CN" altLang="en-US" sz="2400">
                <a:latin typeface="宋体" panose="02010600030101010101" pitchFamily="2" charset="-122"/>
                <a:ea typeface="宋体" panose="02010600030101010101" pitchFamily="2" charset="-122"/>
                <a:cs typeface="华光中雅_CNKI" panose="02000500000000000000" charset="-122"/>
                <a:sym typeface="+mn-ea"/>
              </a:rPr>
              <a:t>、</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行为模式</a:t>
            </a:r>
            <a:r>
              <a:rPr lang="zh-CN" altLang="en-US" sz="2400">
                <a:latin typeface="宋体" panose="02010600030101010101" pitchFamily="2" charset="-122"/>
                <a:ea typeface="宋体" panose="02010600030101010101" pitchFamily="2" charset="-122"/>
                <a:cs typeface="华光中雅_CNKI" panose="02000500000000000000" charset="-122"/>
                <a:sym typeface="+mn-ea"/>
              </a:rPr>
              <a:t>等特征进行描述而形成的用户模型。</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用户基本信息</a:t>
            </a:r>
            <a:r>
              <a:rPr lang="zh-CN" altLang="en-US" sz="2400">
                <a:latin typeface="宋体" panose="02010600030101010101" pitchFamily="2" charset="-122"/>
                <a:ea typeface="宋体" panose="02010600030101010101" pitchFamily="2" charset="-122"/>
                <a:cs typeface="华光中雅_CNKI" panose="02000500000000000000" charset="-122"/>
                <a:sym typeface="+mn-ea"/>
              </a:rPr>
              <a:t>、</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用户网络日志</a:t>
            </a:r>
            <a:r>
              <a:rPr lang="zh-CN" altLang="en-US" sz="2400">
                <a:latin typeface="宋体" panose="02010600030101010101" pitchFamily="2" charset="-122"/>
                <a:ea typeface="宋体" panose="02010600030101010101" pitchFamily="2" charset="-122"/>
                <a:cs typeface="华光中雅_CNKI" panose="02000500000000000000" charset="-122"/>
                <a:sym typeface="+mn-ea"/>
              </a:rPr>
              <a:t>、</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用户发表的言论与评论</a:t>
            </a:r>
            <a:r>
              <a:rPr lang="zh-CN" altLang="en-US" sz="2400">
                <a:latin typeface="宋体" panose="02010600030101010101" pitchFamily="2" charset="-122"/>
                <a:ea typeface="宋体" panose="02010600030101010101" pitchFamily="2" charset="-122"/>
                <a:cs typeface="华光中雅_CNKI" panose="02000500000000000000" charset="-122"/>
                <a:sym typeface="+mn-ea"/>
              </a:rPr>
              <a:t>以及</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用户之间的社会网络关系</a:t>
            </a:r>
            <a:r>
              <a:rPr lang="zh-CN" altLang="en-US" sz="2400">
                <a:latin typeface="宋体" panose="02010600030101010101" pitchFamily="2" charset="-122"/>
                <a:ea typeface="宋体" panose="02010600030101010101" pitchFamily="2" charset="-122"/>
                <a:cs typeface="华光中雅_CNKI" panose="02000500000000000000" charset="-122"/>
                <a:sym typeface="+mn-ea"/>
              </a:rPr>
              <a:t>等数据都被用作用户画像的数据源，除此之外用户观看视频所发送的</a:t>
            </a:r>
            <a:r>
              <a:rPr lang="zh-CN" altLang="en-US" sz="2400">
                <a:solidFill>
                  <a:srgbClr val="4288A2"/>
                </a:solidFill>
                <a:latin typeface="宋体" panose="02010600030101010101" pitchFamily="2" charset="-122"/>
                <a:ea typeface="宋体" panose="02010600030101010101" pitchFamily="2" charset="-122"/>
                <a:cs typeface="华光中雅_CNKI" panose="02000500000000000000" charset="-122"/>
                <a:sym typeface="+mn-ea"/>
              </a:rPr>
              <a:t>弹幕评论数据</a:t>
            </a:r>
            <a:r>
              <a:rPr lang="zh-CN" altLang="en-US" sz="2400">
                <a:latin typeface="宋体" panose="02010600030101010101" pitchFamily="2" charset="-122"/>
                <a:ea typeface="宋体" panose="02010600030101010101" pitchFamily="2" charset="-122"/>
                <a:cs typeface="华光中雅_CNKI" panose="02000500000000000000" charset="-122"/>
                <a:sym typeface="+mn-ea"/>
              </a:rPr>
              <a:t>也引起学者与从业者的关注。</a:t>
            </a:r>
            <a:endParaRPr lang="zh-CN" altLang="en-US" sz="2400">
              <a:latin typeface="华光中雅_CNKI" panose="02000500000000000000" charset="-122"/>
              <a:ea typeface="华光中雅_CNKI" panose="02000500000000000000" charset="-122"/>
              <a:cs typeface="华光中雅_CNKI" panose="02000500000000000000" charset="-122"/>
            </a:endParaRPr>
          </a:p>
          <a:p>
            <a:pPr marL="0" algn="l">
              <a:buClrTx/>
              <a:buSzTx/>
              <a:buFontTx/>
              <a:buNone/>
            </a:pPr>
            <a:endParaRPr lang="zh-CN" altLang="en-US" sz="2400">
              <a:latin typeface="华光中雅_CNKI" panose="02000500000000000000" charset="-122"/>
              <a:ea typeface="华光中雅_CNKI" panose="02000500000000000000" charset="-122"/>
              <a:cs typeface="华光中雅_CNKI" panose="02000500000000000000" charset="-122"/>
            </a:endParaRPr>
          </a:p>
        </p:txBody>
      </p:sp>
      <p:sp>
        <p:nvSpPr>
          <p:cNvPr id="5" name="文本框 4"/>
          <p:cNvSpPr txBox="1"/>
          <p:nvPr/>
        </p:nvSpPr>
        <p:spPr>
          <a:xfrm>
            <a:off x="6612890" y="1675765"/>
            <a:ext cx="4248785" cy="3338195"/>
          </a:xfrm>
          <a:prstGeom prst="rect">
            <a:avLst/>
          </a:prstGeom>
          <a:noFill/>
        </p:spPr>
        <p:txBody>
          <a:bodyPr wrap="square" rtlCol="0" anchor="t">
            <a:noAutofit/>
          </a:bodyPr>
          <a:lstStyle/>
          <a:p>
            <a:pPr marL="0" indent="0">
              <a:buNone/>
            </a:pPr>
            <a:r>
              <a:rPr lang="en-US" altLang="zh-CN" sz="2400">
                <a:latin typeface="宋体" panose="02010600030101010101" pitchFamily="2" charset="-122"/>
                <a:ea typeface="宋体" panose="02010600030101010101" pitchFamily="2" charset="-122"/>
                <a:cs typeface="华光中雅_CNKI" panose="02000500000000000000" charset="-122"/>
                <a:sym typeface="+mn-ea"/>
              </a:rPr>
              <a:t>   </a:t>
            </a:r>
            <a:r>
              <a:rPr lang="zh-CN" altLang="en-US" sz="2400">
                <a:latin typeface="宋体" panose="02010600030101010101" pitchFamily="2" charset="-122"/>
                <a:ea typeface="宋体" panose="02010600030101010101" pitchFamily="2" charset="-122"/>
                <a:cs typeface="华光中雅_CNKI" panose="02000500000000000000" charset="-122"/>
                <a:sym typeface="+mn-ea"/>
              </a:rPr>
              <a:t>本文总结前人的研究成果，改进了基于弹幕的用户画像模型。并以在线教育场景为例，将 B 站一个系列共 53 个分集的教学类视频为实证分析样本，</a:t>
            </a:r>
            <a:r>
              <a:rPr lang="zh-CN" altLang="en-US" sz="2400">
                <a:solidFill>
                  <a:schemeClr val="tx1"/>
                </a:solidFill>
                <a:highlight>
                  <a:srgbClr val="00FFFF"/>
                </a:highlight>
                <a:latin typeface="宋体" panose="02010600030101010101" pitchFamily="2" charset="-122"/>
                <a:ea typeface="宋体" panose="02010600030101010101" pitchFamily="2" charset="-122"/>
                <a:cs typeface="华光中雅_CNKI" panose="02000500000000000000" charset="-122"/>
                <a:sym typeface="+mn-ea"/>
              </a:rPr>
              <a:t>从中挖掘用户发送弹幕的内容特征与行为特征</a:t>
            </a:r>
            <a:r>
              <a:rPr lang="zh-CN" altLang="en-US" sz="2400">
                <a:latin typeface="宋体" panose="02010600030101010101" pitchFamily="2" charset="-122"/>
                <a:ea typeface="宋体" panose="02010600030101010101" pitchFamily="2" charset="-122"/>
                <a:cs typeface="华光中雅_CNKI" panose="02000500000000000000" charset="-122"/>
                <a:sym typeface="+mn-ea"/>
              </a:rPr>
              <a:t>，以此为用户做画像，以期理解不同类型用户的行为模式以及各个用户特征的内在联系。</a:t>
            </a:r>
            <a:endParaRPr lang="zh-CN" altLang="en-US" sz="2400">
              <a:latin typeface="宋体" panose="02010600030101010101" pitchFamily="2" charset="-122"/>
              <a:ea typeface="宋体" panose="02010600030101010101" pitchFamily="2" charset="-122"/>
              <a:cs typeface="华光中雅_CNKI" panose="020005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1">
            <a:extLst>
              <a:ext uri="{28A0092B-C50C-407E-A947-70E740481C1C}">
                <a14:useLocalDpi xmlns:a14="http://schemas.microsoft.com/office/drawing/2010/main" val="0"/>
              </a:ext>
            </a:extLst>
          </a:blip>
          <a:srcRect t="7138" b="70970"/>
          <a:stretch>
            <a:fillRect/>
          </a:stretch>
        </p:blipFill>
        <p:spPr>
          <a:xfrm>
            <a:off x="-1" y="-4894"/>
            <a:ext cx="12191999" cy="6862894"/>
          </a:xfrm>
          <a:prstGeom prst="rect">
            <a:avLst/>
          </a:prstGeom>
        </p:spPr>
      </p:pic>
      <p:sp>
        <p:nvSpPr>
          <p:cNvPr id="15" name="TextBox 4"/>
          <p:cNvSpPr txBox="1"/>
          <p:nvPr/>
        </p:nvSpPr>
        <p:spPr>
          <a:xfrm>
            <a:off x="1954432" y="3004977"/>
            <a:ext cx="3840480" cy="1198880"/>
          </a:xfrm>
          <a:prstGeom prst="rect">
            <a:avLst/>
          </a:prstGeom>
          <a:noFill/>
        </p:spPr>
        <p:txBody>
          <a:bodyPr wrap="none" rtlCol="0">
            <a:spAutoFit/>
          </a:bodyPr>
          <a:lstStyle/>
          <a:p>
            <a:pPr algn="ctr"/>
            <a:r>
              <a:rPr lang="zh-CN" altLang="en-US" sz="7200" dirty="0">
                <a:solidFill>
                  <a:srgbClr val="4288A2"/>
                </a:solidFill>
                <a:cs typeface="+mn-ea"/>
                <a:sym typeface="+mn-lt"/>
              </a:rPr>
              <a:t>谢谢观看</a:t>
            </a:r>
            <a:endParaRPr lang="zh-CN" altLang="en-US" sz="7200" dirty="0">
              <a:solidFill>
                <a:srgbClr val="4288A2"/>
              </a:solidFill>
              <a:cs typeface="+mn-ea"/>
              <a:sym typeface="+mn-lt"/>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52730" y="1499104"/>
            <a:ext cx="6248400" cy="4081604"/>
            <a:chOff x="502444" y="1161475"/>
            <a:chExt cx="4686300" cy="3061203"/>
          </a:xfrm>
        </p:grpSpPr>
        <p:sp>
          <p:nvSpPr>
            <p:cNvPr id="9" name="箭头: 五边形 8"/>
            <p:cNvSpPr/>
            <p:nvPr/>
          </p:nvSpPr>
          <p:spPr>
            <a:xfrm>
              <a:off x="502444" y="1161475"/>
              <a:ext cx="4686300" cy="100708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10" name="箭头: 五边形 9"/>
            <p:cNvSpPr/>
            <p:nvPr/>
          </p:nvSpPr>
          <p:spPr>
            <a:xfrm>
              <a:off x="502444" y="3215596"/>
              <a:ext cx="4686300" cy="100708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
          <p:nvSpPr>
            <p:cNvPr id="12" name="任意多边形: 形状 11"/>
            <p:cNvSpPr/>
            <p:nvPr/>
          </p:nvSpPr>
          <p:spPr>
            <a:xfrm>
              <a:off x="1246628" y="1465314"/>
              <a:ext cx="340281" cy="354428"/>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13" name="任意多边形: 形状 12"/>
            <p:cNvSpPr/>
            <p:nvPr/>
          </p:nvSpPr>
          <p:spPr>
            <a:xfrm>
              <a:off x="1246628" y="2472396"/>
              <a:ext cx="340281" cy="354428"/>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14" name="任意多边形: 形状 13"/>
            <p:cNvSpPr/>
            <p:nvPr/>
          </p:nvSpPr>
          <p:spPr>
            <a:xfrm>
              <a:off x="1246628" y="3541923"/>
              <a:ext cx="340281" cy="354428"/>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grpSp>
      <p:sp>
        <p:nvSpPr>
          <p:cNvPr id="2" name="标题 1"/>
          <p:cNvSpPr>
            <a:spLocks noGrp="1"/>
          </p:cNvSpPr>
          <p:nvPr/>
        </p:nvSpPr>
        <p:spPr>
          <a:xfrm>
            <a:off x="1066800" y="784225"/>
            <a:ext cx="4620260" cy="557530"/>
          </a:xfrm>
          <a:prstGeom prst="rect">
            <a:avLst/>
          </a:prstGeom>
        </p:spPr>
        <p:txBody>
          <a:bodyPr vert="horz" lIns="91440" tIns="45720" rIns="91440" bIns="45720" rtlCol="0" anchor="b">
            <a:normAutofit fontScale="8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buClrTx/>
              <a:buSzTx/>
              <a:buFontTx/>
            </a:pPr>
            <a:r>
              <a:rPr lang="zh-CN" altLang="en-US" sz="3200">
                <a:latin typeface="华光中雅_CNKI" panose="02000500000000000000" charset="-122"/>
                <a:ea typeface="华光中雅_CNKI" panose="02000500000000000000" charset="-122"/>
                <a:cs typeface="华光中雅_CNKI" panose="02000500000000000000" charset="-122"/>
              </a:rPr>
              <a:t>2.1基于弹幕的用户画像模型</a:t>
            </a:r>
            <a:endParaRPr lang="zh-CN" altLang="en-US" sz="3200">
              <a:latin typeface="华光中雅_CNKI" panose="02000500000000000000" charset="-122"/>
              <a:ea typeface="华光中雅_CNKI" panose="02000500000000000000" charset="-122"/>
              <a:cs typeface="华光中雅_CNKI" panose="02000500000000000000" charset="-122"/>
            </a:endParaRPr>
          </a:p>
        </p:txBody>
      </p:sp>
      <p:sp>
        <p:nvSpPr>
          <p:cNvPr id="3" name="文本框 2"/>
          <p:cNvSpPr txBox="1"/>
          <p:nvPr/>
        </p:nvSpPr>
        <p:spPr>
          <a:xfrm>
            <a:off x="1983105" y="1666240"/>
            <a:ext cx="8663305" cy="1814830"/>
          </a:xfrm>
          <a:prstGeom prst="rect">
            <a:avLst/>
          </a:prstGeom>
          <a:noFill/>
        </p:spPr>
        <p:txBody>
          <a:bodyPr wrap="square" rtlCol="0" anchor="t">
            <a:spAutoFit/>
          </a:bodyPr>
          <a:lstStyle/>
          <a:p>
            <a:pPr algn="l"/>
            <a:r>
              <a:rPr lang="zh-CN" altLang="en-US" sz="1900">
                <a:latin typeface="宋体" panose="02010600030101010101" pitchFamily="2" charset="-122"/>
                <a:ea typeface="宋体" panose="02010600030101010101" pitchFamily="2" charset="-122"/>
                <a:sym typeface="+mn-ea"/>
              </a:rPr>
              <a:t>用户画像由包含用户个人特质的原始数据，经过</a:t>
            </a:r>
            <a:r>
              <a:rPr lang="zh-CN" altLang="en-US" sz="1900">
                <a:highlight>
                  <a:srgbClr val="00FFFF"/>
                </a:highlight>
                <a:latin typeface="宋体" panose="02010600030101010101" pitchFamily="2" charset="-122"/>
                <a:ea typeface="宋体" panose="02010600030101010101" pitchFamily="2" charset="-122"/>
                <a:sym typeface="+mn-ea"/>
              </a:rPr>
              <a:t>用户属性</a:t>
            </a:r>
            <a:r>
              <a:rPr lang="zh-CN" altLang="en-US" sz="1900">
                <a:latin typeface="宋体" panose="02010600030101010101" pitchFamily="2" charset="-122"/>
                <a:ea typeface="宋体" panose="02010600030101010101" pitchFamily="2" charset="-122"/>
                <a:sym typeface="+mn-ea"/>
              </a:rPr>
              <a:t>、</a:t>
            </a:r>
            <a:r>
              <a:rPr lang="zh-CN" altLang="en-US" sz="1900">
                <a:highlight>
                  <a:srgbClr val="00FFFF"/>
                </a:highlight>
                <a:latin typeface="宋体" panose="02010600030101010101" pitchFamily="2" charset="-122"/>
                <a:ea typeface="宋体" panose="02010600030101010101" pitchFamily="2" charset="-122"/>
                <a:sym typeface="+mn-ea"/>
              </a:rPr>
              <a:t>用户特征</a:t>
            </a:r>
            <a:r>
              <a:rPr lang="zh-CN" altLang="en-US" sz="1900">
                <a:latin typeface="宋体" panose="02010600030101010101" pitchFamily="2" charset="-122"/>
                <a:ea typeface="宋体" panose="02010600030101010101" pitchFamily="2" charset="-122"/>
                <a:sym typeface="+mn-ea"/>
              </a:rPr>
              <a:t>、</a:t>
            </a:r>
            <a:r>
              <a:rPr lang="zh-CN" altLang="en-US" sz="1900">
                <a:highlight>
                  <a:srgbClr val="00FFFF"/>
                </a:highlight>
                <a:latin typeface="宋体" panose="02010600030101010101" pitchFamily="2" charset="-122"/>
                <a:ea typeface="宋体" panose="02010600030101010101" pitchFamily="2" charset="-122"/>
                <a:sym typeface="+mn-ea"/>
              </a:rPr>
              <a:t>用户标签</a:t>
            </a:r>
            <a:r>
              <a:rPr lang="zh-CN" altLang="en-US" sz="1900">
                <a:latin typeface="宋体" panose="02010600030101010101" pitchFamily="2" charset="-122"/>
                <a:ea typeface="宋体" panose="02010600030101010101" pitchFamily="2" charset="-122"/>
                <a:sym typeface="+mn-ea"/>
              </a:rPr>
              <a:t>三个</a:t>
            </a:r>
            <a:r>
              <a:rPr lang="zh-CN" altLang="en-US">
                <a:latin typeface="宋体" panose="02010600030101010101" pitchFamily="2" charset="-122"/>
                <a:ea typeface="宋体" panose="02010600030101010101" pitchFamily="2" charset="-122"/>
                <a:sym typeface="+mn-ea"/>
              </a:rPr>
              <a:t>阶段精馏而得到</a:t>
            </a:r>
            <a:endParaRPr lang="zh-CN" altLang="en-US">
              <a:latin typeface="宋体" panose="02010600030101010101" pitchFamily="2" charset="-122"/>
              <a:ea typeface="宋体" panose="02010600030101010101" pitchFamily="2" charset="-122"/>
            </a:endParaRPr>
          </a:p>
          <a:p>
            <a:pPr algn="l"/>
            <a:r>
              <a:rPr lang="zh-CN" altLang="en-US">
                <a:latin typeface="宋体" panose="02010600030101010101" pitchFamily="2" charset="-122"/>
                <a:ea typeface="宋体" panose="02010600030101010101" pitchFamily="2" charset="-122"/>
                <a:sym typeface="+mn-ea"/>
              </a:rPr>
              <a:t>用户属性：姓名、性别与职业，浏览频次、时长、言论与评论</a:t>
            </a:r>
            <a:endParaRPr lang="zh-CN" altLang="en-US">
              <a:latin typeface="宋体" panose="02010600030101010101" pitchFamily="2" charset="-122"/>
              <a:ea typeface="宋体" panose="02010600030101010101" pitchFamily="2" charset="-122"/>
            </a:endParaRPr>
          </a:p>
          <a:p>
            <a:pPr algn="l"/>
            <a:r>
              <a:rPr lang="zh-CN" altLang="en-US">
                <a:latin typeface="宋体" panose="02010600030101010101" pitchFamily="2" charset="-122"/>
                <a:ea typeface="宋体" panose="02010600030101010101" pitchFamily="2" charset="-122"/>
                <a:sym typeface="+mn-ea"/>
              </a:rPr>
              <a:t>用户特征：从用户属性中选择或计算出来的最能描述用户特质的属性</a:t>
            </a:r>
            <a:endParaRPr lang="zh-CN" altLang="en-US">
              <a:solidFill>
                <a:schemeClr val="tx1"/>
              </a:solidFill>
              <a:latin typeface="宋体" panose="02010600030101010101" pitchFamily="2" charset="-122"/>
              <a:ea typeface="宋体" panose="02010600030101010101" pitchFamily="2" charset="-122"/>
            </a:endParaRPr>
          </a:p>
          <a:p>
            <a:pPr algn="l"/>
            <a:r>
              <a:rPr lang="zh-CN" altLang="en-US">
                <a:latin typeface="宋体" panose="02010600030101010101" pitchFamily="2" charset="-122"/>
                <a:ea typeface="宋体" panose="02010600030101010101" pitchFamily="2" charset="-122"/>
                <a:sym typeface="+mn-ea"/>
              </a:rPr>
              <a:t>用户标签：</a:t>
            </a:r>
            <a:r>
              <a:rPr lang="zh-CN" altLang="en-US" sz="1900">
                <a:latin typeface="宋体" panose="02010600030101010101" pitchFamily="2" charset="-122"/>
                <a:ea typeface="宋体" panose="02010600030101010101" pitchFamily="2" charset="-122"/>
                <a:sym typeface="+mn-ea"/>
              </a:rPr>
              <a:t>将用户特征进一步提炼得到的标签化的文本，可以精炼准确地表达用户特征且易于理解与应用</a:t>
            </a:r>
            <a:endParaRPr lang="zh-CN" altLang="en-US" sz="1900">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1983105" y="3658235"/>
            <a:ext cx="5175250" cy="250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1066800" y="784225"/>
            <a:ext cx="4620260" cy="55753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buClrTx/>
              <a:buSzTx/>
              <a:buFontTx/>
            </a:pPr>
            <a:r>
              <a:rPr lang="zh-CN" altLang="en-US" sz="3200">
                <a:latin typeface="华光中雅_CNKI" panose="02000500000000000000" charset="-122"/>
                <a:ea typeface="华光中雅_CNKI" panose="02000500000000000000" charset="-122"/>
                <a:cs typeface="华光中雅_CNKI" panose="02000500000000000000" charset="-122"/>
                <a:sym typeface="+mn-ea"/>
              </a:rPr>
              <a:t>2.2弹幕用户属性的选择</a:t>
            </a:r>
            <a:endParaRPr lang="zh-CN" altLang="en-US" sz="3200">
              <a:latin typeface="华光中雅_CNKI" panose="02000500000000000000" charset="-122"/>
              <a:ea typeface="华光中雅_CNKI" panose="02000500000000000000" charset="-122"/>
              <a:cs typeface="华光中雅_CNKI" panose="02000500000000000000" charset="-122"/>
            </a:endParaRPr>
          </a:p>
        </p:txBody>
      </p:sp>
      <p:sp>
        <p:nvSpPr>
          <p:cNvPr id="3" name="文本框 2"/>
          <p:cNvSpPr txBox="1"/>
          <p:nvPr/>
        </p:nvSpPr>
        <p:spPr>
          <a:xfrm>
            <a:off x="1066800" y="1857375"/>
            <a:ext cx="10269855" cy="4018280"/>
          </a:xfrm>
          <a:prstGeom prst="rect">
            <a:avLst/>
          </a:prstGeom>
          <a:noFill/>
        </p:spPr>
        <p:txBody>
          <a:bodyPr wrap="square" rtlCol="0" anchor="t">
            <a:noAutofit/>
          </a:bodyPr>
          <a:lstStyle/>
          <a:p>
            <a:pPr algn="l">
              <a:buClrTx/>
              <a:buSzTx/>
              <a:buNone/>
            </a:pPr>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弹幕用户属性分为用户基本属性、视频属性以及弹幕属性</a:t>
            </a:r>
            <a:endParaRPr lang="zh-CN" altLang="en-US" sz="2400">
              <a:latin typeface="宋体" panose="02010600030101010101" pitchFamily="2" charset="-122"/>
              <a:ea typeface="宋体" panose="02010600030101010101" pitchFamily="2" charset="-122"/>
            </a:endParaRPr>
          </a:p>
          <a:p>
            <a:pPr algn="l">
              <a:buClrTx/>
              <a:buSzTx/>
              <a:buNone/>
            </a:pPr>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性别、官方号身份认证、粉丝数量、关注数量等用户的基本属性</a:t>
            </a:r>
            <a:endParaRPr lang="zh-CN" altLang="en-US" sz="2400">
              <a:latin typeface="宋体" panose="02010600030101010101" pitchFamily="2" charset="-122"/>
              <a:ea typeface="宋体" panose="02010600030101010101" pitchFamily="2" charset="-122"/>
            </a:endParaRPr>
          </a:p>
          <a:p>
            <a:pPr algn="l">
              <a:buClrTx/>
              <a:buSzTx/>
              <a:buNone/>
            </a:pPr>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视频属性来自于视频播放页面，多在计算行为特征时参与计算，因此直接</a:t>
            </a:r>
            <a:endParaRPr lang="zh-CN" altLang="en-US" sz="2400">
              <a:latin typeface="宋体" panose="02010600030101010101" pitchFamily="2" charset="-122"/>
              <a:ea typeface="宋体" panose="02010600030101010101" pitchFamily="2" charset="-122"/>
              <a:sym typeface="+mn-ea"/>
            </a:endParaRPr>
          </a:p>
          <a:p>
            <a:pPr algn="l">
              <a:buClrTx/>
              <a:buSzTx/>
              <a:buNone/>
            </a:pPr>
            <a:r>
              <a:rPr lang="zh-CN" altLang="en-US" sz="2400">
                <a:latin typeface="宋体" panose="02010600030101010101" pitchFamily="2" charset="-122"/>
                <a:ea typeface="宋体" panose="02010600030101010101" pitchFamily="2" charset="-122"/>
                <a:sym typeface="+mn-ea"/>
              </a:rPr>
              <a:t>使用视频属性的研究较少。</a:t>
            </a:r>
            <a:endParaRPr lang="zh-CN" altLang="en-US" sz="2400">
              <a:latin typeface="宋体" panose="02010600030101010101" pitchFamily="2" charset="-122"/>
              <a:ea typeface="宋体" panose="02010600030101010101" pitchFamily="2" charset="-122"/>
              <a:sym typeface="+mn-ea"/>
            </a:endParaRPr>
          </a:p>
          <a:p>
            <a:pPr algn="l">
              <a:buClrTx/>
              <a:buSzTx/>
              <a:buNone/>
            </a:pPr>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弹幕属性来自于视频播放窗口中的弹幕，包括内容属性与行为属性。弹幕</a:t>
            </a:r>
            <a:r>
              <a:rPr lang="en-US" altLang="zh-CN" sz="24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的内容属性来源于弹幕文本内容。弹幕的平均长度（字数）作为内容属性。弹幕的行为属性包含弹幕的样式、发送弹幕时的视频时间与物理时间</a:t>
            </a:r>
            <a:endParaRPr lang="zh-CN" altLang="en-US" sz="24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6"/>
          <p:cNvSpPr/>
          <p:nvPr/>
        </p:nvSpPr>
        <p:spPr bwMode="auto">
          <a:xfrm>
            <a:off x="8988285" y="6259289"/>
            <a:ext cx="6347" cy="7939"/>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2" y="2"/>
                  <a:pt x="2" y="1"/>
                  <a:pt x="1" y="0"/>
                </a:cubicBezTo>
                <a:cubicBezTo>
                  <a:pt x="0" y="1"/>
                  <a:pt x="0" y="2"/>
                  <a:pt x="1" y="2"/>
                </a:cubicBezTo>
                <a:close/>
              </a:path>
            </a:pathLst>
          </a:custGeom>
          <a:solidFill>
            <a:srgbClr val="F89521"/>
          </a:solidFill>
          <a:ln>
            <a:noFill/>
          </a:ln>
          <a:extLst>
            <a:ext uri="{91240B29-F687-4F45-9708-019B960494DF}">
              <a14:hiddenLine xmlns:a14="http://schemas.microsoft.com/office/drawing/2010/main" w="9525">
                <a:solidFill>
                  <a:srgbClr val="000000"/>
                </a:solidFill>
                <a:round/>
              </a14:hiddenLine>
            </a:ext>
          </a:ex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19" name="Freeform 11"/>
          <p:cNvSpPr/>
          <p:nvPr/>
        </p:nvSpPr>
        <p:spPr bwMode="auto">
          <a:xfrm>
            <a:off x="11510044" y="1971451"/>
            <a:ext cx="6347" cy="7939"/>
          </a:xfrm>
          <a:custGeom>
            <a:avLst/>
            <a:gdLst>
              <a:gd name="T0" fmla="*/ 0 w 2"/>
              <a:gd name="T1" fmla="*/ 1 h 2"/>
              <a:gd name="T2" fmla="*/ 1 w 2"/>
              <a:gd name="T3" fmla="*/ 0 h 2"/>
              <a:gd name="T4" fmla="*/ 0 w 2"/>
              <a:gd name="T5" fmla="*/ 1 h 2"/>
            </a:gdLst>
            <a:ahLst/>
            <a:cxnLst>
              <a:cxn ang="0">
                <a:pos x="T0" y="T1"/>
              </a:cxn>
              <a:cxn ang="0">
                <a:pos x="T2" y="T3"/>
              </a:cxn>
              <a:cxn ang="0">
                <a:pos x="T4" y="T5"/>
              </a:cxn>
            </a:cxnLst>
            <a:rect l="0" t="0" r="r" b="b"/>
            <a:pathLst>
              <a:path w="2" h="2">
                <a:moveTo>
                  <a:pt x="0" y="1"/>
                </a:moveTo>
                <a:cubicBezTo>
                  <a:pt x="1" y="2"/>
                  <a:pt x="2" y="1"/>
                  <a:pt x="1" y="0"/>
                </a:cubicBezTo>
                <a:cubicBezTo>
                  <a:pt x="1" y="0"/>
                  <a:pt x="0" y="0"/>
                  <a:pt x="0" y="1"/>
                </a:cubicBezTo>
                <a:close/>
              </a:path>
            </a:pathLst>
          </a:custGeom>
          <a:solidFill>
            <a:srgbClr val="F89521"/>
          </a:solidFill>
          <a:ln>
            <a:noFill/>
          </a:ln>
          <a:extLst>
            <a:ext uri="{91240B29-F687-4F45-9708-019B960494DF}">
              <a14:hiddenLine xmlns:a14="http://schemas.microsoft.com/office/drawing/2010/main" w="9525">
                <a:solidFill>
                  <a:srgbClr val="000000"/>
                </a:solidFill>
                <a:round/>
              </a14:hiddenLine>
            </a:ext>
          </a:ex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20" name="Freeform 12"/>
          <p:cNvSpPr/>
          <p:nvPr/>
        </p:nvSpPr>
        <p:spPr bwMode="auto">
          <a:xfrm>
            <a:off x="6510960" y="4805140"/>
            <a:ext cx="7936" cy="7939"/>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1" y="2"/>
                  <a:pt x="2" y="0"/>
                </a:cubicBezTo>
                <a:cubicBezTo>
                  <a:pt x="0" y="0"/>
                  <a:pt x="0" y="0"/>
                  <a:pt x="0" y="1"/>
                </a:cubicBezTo>
                <a:close/>
              </a:path>
            </a:pathLst>
          </a:custGeom>
          <a:solidFill>
            <a:srgbClr val="F89521"/>
          </a:solidFill>
          <a:ln>
            <a:noFill/>
          </a:ln>
          <a:extLst>
            <a:ext uri="{91240B29-F687-4F45-9708-019B960494DF}">
              <a14:hiddenLine xmlns:a14="http://schemas.microsoft.com/office/drawing/2010/main" w="9525">
                <a:solidFill>
                  <a:srgbClr val="000000"/>
                </a:solidFill>
                <a:round/>
              </a14:hiddenLine>
            </a:ext>
          </a:ex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23" name="Freeform 15"/>
          <p:cNvSpPr/>
          <p:nvPr/>
        </p:nvSpPr>
        <p:spPr bwMode="auto">
          <a:xfrm>
            <a:off x="11486239" y="4846418"/>
            <a:ext cx="7936" cy="3175"/>
          </a:xfrm>
          <a:custGeom>
            <a:avLst/>
            <a:gdLst>
              <a:gd name="T0" fmla="*/ 0 w 2"/>
              <a:gd name="T1" fmla="*/ 0 h 1"/>
              <a:gd name="T2" fmla="*/ 1 w 2"/>
              <a:gd name="T3" fmla="*/ 1 h 1"/>
              <a:gd name="T4" fmla="*/ 0 w 2"/>
              <a:gd name="T5" fmla="*/ 0 h 1"/>
            </a:gdLst>
            <a:ahLst/>
            <a:cxnLst>
              <a:cxn ang="0">
                <a:pos x="T0" y="T1"/>
              </a:cxn>
              <a:cxn ang="0">
                <a:pos x="T2" y="T3"/>
              </a:cxn>
              <a:cxn ang="0">
                <a:pos x="T4" y="T5"/>
              </a:cxn>
            </a:cxnLst>
            <a:rect l="0" t="0" r="r" b="b"/>
            <a:pathLst>
              <a:path w="2" h="1">
                <a:moveTo>
                  <a:pt x="0" y="0"/>
                </a:moveTo>
                <a:cubicBezTo>
                  <a:pt x="0" y="1"/>
                  <a:pt x="1" y="1"/>
                  <a:pt x="1" y="1"/>
                </a:cubicBezTo>
                <a:cubicBezTo>
                  <a:pt x="2" y="0"/>
                  <a:pt x="1" y="0"/>
                  <a:pt x="0" y="0"/>
                </a:cubicBezTo>
                <a:close/>
              </a:path>
            </a:pathLst>
          </a:custGeom>
          <a:solidFill>
            <a:srgbClr val="F89521"/>
          </a:solidFill>
          <a:ln>
            <a:noFill/>
          </a:ln>
          <a:extLst>
            <a:ext uri="{91240B29-F687-4F45-9708-019B960494DF}">
              <a14:hiddenLine xmlns:a14="http://schemas.microsoft.com/office/drawing/2010/main" w="9525">
                <a:solidFill>
                  <a:srgbClr val="000000"/>
                </a:solidFill>
                <a:round/>
              </a14:hiddenLine>
            </a:ext>
          </a:ex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24" name="Freeform 16"/>
          <p:cNvSpPr/>
          <p:nvPr/>
        </p:nvSpPr>
        <p:spPr bwMode="auto">
          <a:xfrm>
            <a:off x="6534769" y="1930176"/>
            <a:ext cx="6347" cy="7939"/>
          </a:xfrm>
          <a:custGeom>
            <a:avLst/>
            <a:gdLst>
              <a:gd name="T0" fmla="*/ 0 w 2"/>
              <a:gd name="T1" fmla="*/ 1 h 2"/>
              <a:gd name="T2" fmla="*/ 2 w 2"/>
              <a:gd name="T3" fmla="*/ 2 h 2"/>
              <a:gd name="T4" fmla="*/ 0 w 2"/>
              <a:gd name="T5" fmla="*/ 1 h 2"/>
            </a:gdLst>
            <a:ahLst/>
            <a:cxnLst>
              <a:cxn ang="0">
                <a:pos x="T0" y="T1"/>
              </a:cxn>
              <a:cxn ang="0">
                <a:pos x="T2" y="T3"/>
              </a:cxn>
              <a:cxn ang="0">
                <a:pos x="T4" y="T5"/>
              </a:cxn>
            </a:cxnLst>
            <a:rect l="0" t="0" r="r" b="b"/>
            <a:pathLst>
              <a:path w="2" h="2">
                <a:moveTo>
                  <a:pt x="0" y="1"/>
                </a:moveTo>
                <a:cubicBezTo>
                  <a:pt x="0" y="2"/>
                  <a:pt x="0" y="2"/>
                  <a:pt x="2" y="2"/>
                </a:cubicBezTo>
                <a:cubicBezTo>
                  <a:pt x="1" y="1"/>
                  <a:pt x="1" y="0"/>
                  <a:pt x="0" y="1"/>
                </a:cubicBezTo>
                <a:close/>
              </a:path>
            </a:pathLst>
          </a:custGeom>
          <a:solidFill>
            <a:srgbClr val="F89521"/>
          </a:solidFill>
          <a:ln>
            <a:noFill/>
          </a:ln>
          <a:extLst>
            <a:ext uri="{91240B29-F687-4F45-9708-019B960494DF}">
              <a14:hiddenLine xmlns:a14="http://schemas.microsoft.com/office/drawing/2010/main" w="9525">
                <a:solidFill>
                  <a:srgbClr val="000000"/>
                </a:solidFill>
                <a:round/>
              </a14:hiddenLine>
            </a:ext>
          </a:extLst>
        </p:spPr>
        <p:txBody>
          <a:bodyPr vert="horz" wrap="square" lIns="91417" tIns="45709" rIns="91417" bIns="45709" numCol="1" anchor="t" anchorCtr="0" compatLnSpc="1"/>
          <a:lstStyle/>
          <a:p>
            <a:endParaRPr lang="id-ID" sz="2400">
              <a:solidFill>
                <a:prstClr val="black"/>
              </a:solidFill>
              <a:cs typeface="+mn-ea"/>
              <a:sym typeface="+mn-lt"/>
            </a:endParaRPr>
          </a:p>
        </p:txBody>
      </p:sp>
      <p:grpSp>
        <p:nvGrpSpPr>
          <p:cNvPr id="2" name="Group 2"/>
          <p:cNvGrpSpPr/>
          <p:nvPr/>
        </p:nvGrpSpPr>
        <p:grpSpPr>
          <a:xfrm>
            <a:off x="8180500" y="545875"/>
            <a:ext cx="1698101" cy="2589215"/>
            <a:chOff x="8206546" y="1469377"/>
            <a:chExt cx="1698625" cy="2589213"/>
          </a:xfrm>
        </p:grpSpPr>
        <p:sp>
          <p:nvSpPr>
            <p:cNvPr id="17" name="Freeform 9"/>
            <p:cNvSpPr>
              <a:spLocks noEditPoints="1"/>
            </p:cNvSpPr>
            <p:nvPr/>
          </p:nvSpPr>
          <p:spPr bwMode="auto">
            <a:xfrm>
              <a:off x="8206546" y="1469377"/>
              <a:ext cx="1698625" cy="2589213"/>
            </a:xfrm>
            <a:custGeom>
              <a:avLst/>
              <a:gdLst>
                <a:gd name="T0" fmla="*/ 191 w 452"/>
                <a:gd name="T1" fmla="*/ 545 h 689"/>
                <a:gd name="T2" fmla="*/ 194 w 452"/>
                <a:gd name="T3" fmla="*/ 562 h 689"/>
                <a:gd name="T4" fmla="*/ 163 w 452"/>
                <a:gd name="T5" fmla="*/ 637 h 689"/>
                <a:gd name="T6" fmla="*/ 226 w 452"/>
                <a:gd name="T7" fmla="*/ 689 h 689"/>
                <a:gd name="T8" fmla="*/ 289 w 452"/>
                <a:gd name="T9" fmla="*/ 637 h 689"/>
                <a:gd name="T10" fmla="*/ 258 w 452"/>
                <a:gd name="T11" fmla="*/ 562 h 689"/>
                <a:gd name="T12" fmla="*/ 261 w 452"/>
                <a:gd name="T13" fmla="*/ 545 h 689"/>
                <a:gd name="T14" fmla="*/ 451 w 452"/>
                <a:gd name="T15" fmla="*/ 324 h 689"/>
                <a:gd name="T16" fmla="*/ 228 w 452"/>
                <a:gd name="T17" fmla="*/ 0 h 689"/>
                <a:gd name="T18" fmla="*/ 1 w 452"/>
                <a:gd name="T19" fmla="*/ 321 h 689"/>
                <a:gd name="T20" fmla="*/ 191 w 452"/>
                <a:gd name="T21" fmla="*/ 545 h 689"/>
                <a:gd name="T22" fmla="*/ 227 w 452"/>
                <a:gd name="T23" fmla="*/ 189 h 689"/>
                <a:gd name="T24" fmla="*/ 371 w 452"/>
                <a:gd name="T25" fmla="*/ 335 h 689"/>
                <a:gd name="T26" fmla="*/ 225 w 452"/>
                <a:gd name="T27" fmla="*/ 479 h 689"/>
                <a:gd name="T28" fmla="*/ 81 w 452"/>
                <a:gd name="T29" fmla="*/ 333 h 689"/>
                <a:gd name="T30" fmla="*/ 227 w 452"/>
                <a:gd name="T31" fmla="*/ 18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2" h="689">
                  <a:moveTo>
                    <a:pt x="191" y="545"/>
                  </a:moveTo>
                  <a:cubicBezTo>
                    <a:pt x="196" y="550"/>
                    <a:pt x="197" y="556"/>
                    <a:pt x="194" y="562"/>
                  </a:cubicBezTo>
                  <a:cubicBezTo>
                    <a:pt x="181" y="591"/>
                    <a:pt x="157" y="595"/>
                    <a:pt x="163" y="637"/>
                  </a:cubicBezTo>
                  <a:cubicBezTo>
                    <a:pt x="169" y="670"/>
                    <a:pt x="197" y="687"/>
                    <a:pt x="226" y="689"/>
                  </a:cubicBezTo>
                  <a:cubicBezTo>
                    <a:pt x="255" y="687"/>
                    <a:pt x="283" y="670"/>
                    <a:pt x="289" y="637"/>
                  </a:cubicBezTo>
                  <a:cubicBezTo>
                    <a:pt x="295" y="595"/>
                    <a:pt x="271" y="591"/>
                    <a:pt x="258" y="562"/>
                  </a:cubicBezTo>
                  <a:cubicBezTo>
                    <a:pt x="255" y="556"/>
                    <a:pt x="256" y="550"/>
                    <a:pt x="261" y="545"/>
                  </a:cubicBezTo>
                  <a:cubicBezTo>
                    <a:pt x="368" y="528"/>
                    <a:pt x="450" y="436"/>
                    <a:pt x="451" y="324"/>
                  </a:cubicBezTo>
                  <a:cubicBezTo>
                    <a:pt x="452" y="184"/>
                    <a:pt x="240" y="19"/>
                    <a:pt x="228" y="0"/>
                  </a:cubicBezTo>
                  <a:cubicBezTo>
                    <a:pt x="214" y="19"/>
                    <a:pt x="2" y="170"/>
                    <a:pt x="1" y="321"/>
                  </a:cubicBezTo>
                  <a:cubicBezTo>
                    <a:pt x="0" y="434"/>
                    <a:pt x="83" y="528"/>
                    <a:pt x="191" y="545"/>
                  </a:cubicBezTo>
                  <a:close/>
                  <a:moveTo>
                    <a:pt x="227" y="189"/>
                  </a:moveTo>
                  <a:cubicBezTo>
                    <a:pt x="307" y="189"/>
                    <a:pt x="371" y="255"/>
                    <a:pt x="371" y="335"/>
                  </a:cubicBezTo>
                  <a:cubicBezTo>
                    <a:pt x="370" y="415"/>
                    <a:pt x="305" y="479"/>
                    <a:pt x="225" y="479"/>
                  </a:cubicBezTo>
                  <a:cubicBezTo>
                    <a:pt x="145" y="479"/>
                    <a:pt x="80" y="413"/>
                    <a:pt x="81" y="333"/>
                  </a:cubicBezTo>
                  <a:cubicBezTo>
                    <a:pt x="81" y="253"/>
                    <a:pt x="147" y="189"/>
                    <a:pt x="227" y="189"/>
                  </a:cubicBezTo>
                  <a:close/>
                </a:path>
              </a:pathLst>
            </a:custGeom>
            <a:solidFill>
              <a:schemeClr val="accent1"/>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26" name="Freeform 18"/>
            <p:cNvSpPr>
              <a:spLocks noEditPoints="1"/>
            </p:cNvSpPr>
            <p:nvPr/>
          </p:nvSpPr>
          <p:spPr bwMode="auto">
            <a:xfrm>
              <a:off x="8424034" y="2093265"/>
              <a:ext cx="1263650" cy="1263650"/>
            </a:xfrm>
            <a:custGeom>
              <a:avLst/>
              <a:gdLst>
                <a:gd name="T0" fmla="*/ 169 w 336"/>
                <a:gd name="T1" fmla="*/ 0 h 336"/>
                <a:gd name="T2" fmla="*/ 0 w 336"/>
                <a:gd name="T3" fmla="*/ 167 h 336"/>
                <a:gd name="T4" fmla="*/ 167 w 336"/>
                <a:gd name="T5" fmla="*/ 336 h 336"/>
                <a:gd name="T6" fmla="*/ 336 w 336"/>
                <a:gd name="T7" fmla="*/ 169 h 336"/>
                <a:gd name="T8" fmla="*/ 169 w 336"/>
                <a:gd name="T9" fmla="*/ 0 h 336"/>
                <a:gd name="T10" fmla="*/ 167 w 336"/>
                <a:gd name="T11" fmla="*/ 313 h 336"/>
                <a:gd name="T12" fmla="*/ 23 w 336"/>
                <a:gd name="T13" fmla="*/ 167 h 336"/>
                <a:gd name="T14" fmla="*/ 169 w 336"/>
                <a:gd name="T15" fmla="*/ 23 h 336"/>
                <a:gd name="T16" fmla="*/ 313 w 336"/>
                <a:gd name="T17" fmla="*/ 169 h 336"/>
                <a:gd name="T18" fmla="*/ 167 w 336"/>
                <a:gd name="T19" fmla="*/ 31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36">
                  <a:moveTo>
                    <a:pt x="169" y="0"/>
                  </a:moveTo>
                  <a:cubicBezTo>
                    <a:pt x="76" y="0"/>
                    <a:pt x="1" y="74"/>
                    <a:pt x="0" y="167"/>
                  </a:cubicBezTo>
                  <a:cubicBezTo>
                    <a:pt x="0" y="260"/>
                    <a:pt x="74" y="335"/>
                    <a:pt x="167" y="336"/>
                  </a:cubicBezTo>
                  <a:cubicBezTo>
                    <a:pt x="260" y="336"/>
                    <a:pt x="335" y="262"/>
                    <a:pt x="336" y="169"/>
                  </a:cubicBezTo>
                  <a:cubicBezTo>
                    <a:pt x="336" y="76"/>
                    <a:pt x="261" y="1"/>
                    <a:pt x="169" y="0"/>
                  </a:cubicBezTo>
                  <a:close/>
                  <a:moveTo>
                    <a:pt x="167" y="313"/>
                  </a:moveTo>
                  <a:cubicBezTo>
                    <a:pt x="87" y="313"/>
                    <a:pt x="22" y="247"/>
                    <a:pt x="23" y="167"/>
                  </a:cubicBezTo>
                  <a:cubicBezTo>
                    <a:pt x="23" y="87"/>
                    <a:pt x="89" y="23"/>
                    <a:pt x="169" y="23"/>
                  </a:cubicBezTo>
                  <a:cubicBezTo>
                    <a:pt x="249" y="23"/>
                    <a:pt x="313" y="89"/>
                    <a:pt x="313" y="169"/>
                  </a:cubicBezTo>
                  <a:cubicBezTo>
                    <a:pt x="312" y="249"/>
                    <a:pt x="247" y="313"/>
                    <a:pt x="167" y="313"/>
                  </a:cubicBezTo>
                  <a:close/>
                </a:path>
              </a:pathLst>
            </a:custGeom>
            <a:solidFill>
              <a:schemeClr val="accent1">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3" name="Group 8"/>
          <p:cNvGrpSpPr/>
          <p:nvPr/>
        </p:nvGrpSpPr>
        <p:grpSpPr>
          <a:xfrm>
            <a:off x="6541115" y="1553940"/>
            <a:ext cx="2274187" cy="1935163"/>
            <a:chOff x="6566659" y="2502840"/>
            <a:chExt cx="2274888" cy="1935163"/>
          </a:xfrm>
        </p:grpSpPr>
        <p:sp>
          <p:nvSpPr>
            <p:cNvPr id="25" name="Freeform 17"/>
            <p:cNvSpPr>
              <a:spLocks noEditPoints="1"/>
            </p:cNvSpPr>
            <p:nvPr/>
          </p:nvSpPr>
          <p:spPr bwMode="auto">
            <a:xfrm>
              <a:off x="6566659" y="2502840"/>
              <a:ext cx="2274888" cy="1935163"/>
            </a:xfrm>
            <a:custGeom>
              <a:avLst/>
              <a:gdLst>
                <a:gd name="T0" fmla="*/ 578 w 605"/>
                <a:gd name="T1" fmla="*/ 368 h 515"/>
                <a:gd name="T2" fmla="*/ 498 w 605"/>
                <a:gd name="T3" fmla="*/ 358 h 515"/>
                <a:gd name="T4" fmla="*/ 485 w 605"/>
                <a:gd name="T5" fmla="*/ 351 h 515"/>
                <a:gd name="T6" fmla="*/ 391 w 605"/>
                <a:gd name="T7" fmla="*/ 70 h 515"/>
                <a:gd name="T8" fmla="*/ 0 w 605"/>
                <a:gd name="T9" fmla="*/ 102 h 515"/>
                <a:gd name="T10" fmla="*/ 164 w 605"/>
                <a:gd name="T11" fmla="*/ 459 h 515"/>
                <a:gd name="T12" fmla="*/ 452 w 605"/>
                <a:gd name="T13" fmla="*/ 407 h 515"/>
                <a:gd name="T14" fmla="*/ 466 w 605"/>
                <a:gd name="T15" fmla="*/ 414 h 515"/>
                <a:gd name="T16" fmla="*/ 515 w 605"/>
                <a:gd name="T17" fmla="*/ 478 h 515"/>
                <a:gd name="T18" fmla="*/ 592 w 605"/>
                <a:gd name="T19" fmla="*/ 449 h 515"/>
                <a:gd name="T20" fmla="*/ 578 w 605"/>
                <a:gd name="T21" fmla="*/ 368 h 515"/>
                <a:gd name="T22" fmla="*/ 287 w 605"/>
                <a:gd name="T23" fmla="*/ 415 h 515"/>
                <a:gd name="T24" fmla="*/ 214 w 605"/>
                <a:gd name="T25" fmla="*/ 395 h 515"/>
                <a:gd name="T26" fmla="*/ 162 w 605"/>
                <a:gd name="T27" fmla="*/ 197 h 515"/>
                <a:gd name="T28" fmla="*/ 289 w 605"/>
                <a:gd name="T29" fmla="*/ 125 h 515"/>
                <a:gd name="T30" fmla="*/ 361 w 605"/>
                <a:gd name="T31" fmla="*/ 145 h 515"/>
                <a:gd name="T32" fmla="*/ 428 w 605"/>
                <a:gd name="T33" fmla="*/ 234 h 515"/>
                <a:gd name="T34" fmla="*/ 413 w 605"/>
                <a:gd name="T35" fmla="*/ 343 h 515"/>
                <a:gd name="T36" fmla="*/ 287 w 605"/>
                <a:gd name="T37" fmla="*/ 415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5" h="515">
                  <a:moveTo>
                    <a:pt x="578" y="368"/>
                  </a:moveTo>
                  <a:cubicBezTo>
                    <a:pt x="545" y="342"/>
                    <a:pt x="529" y="361"/>
                    <a:pt x="498" y="358"/>
                  </a:cubicBezTo>
                  <a:cubicBezTo>
                    <a:pt x="492" y="357"/>
                    <a:pt x="488" y="355"/>
                    <a:pt x="485" y="351"/>
                  </a:cubicBezTo>
                  <a:cubicBezTo>
                    <a:pt x="528" y="248"/>
                    <a:pt x="490" y="128"/>
                    <a:pt x="391" y="70"/>
                  </a:cubicBezTo>
                  <a:cubicBezTo>
                    <a:pt x="271" y="0"/>
                    <a:pt x="22" y="101"/>
                    <a:pt x="0" y="102"/>
                  </a:cubicBezTo>
                  <a:cubicBezTo>
                    <a:pt x="9" y="123"/>
                    <a:pt x="34" y="382"/>
                    <a:pt x="164" y="459"/>
                  </a:cubicBezTo>
                  <a:cubicBezTo>
                    <a:pt x="261" y="515"/>
                    <a:pt x="383" y="491"/>
                    <a:pt x="452" y="407"/>
                  </a:cubicBezTo>
                  <a:cubicBezTo>
                    <a:pt x="458" y="406"/>
                    <a:pt x="462" y="409"/>
                    <a:pt x="466" y="414"/>
                  </a:cubicBezTo>
                  <a:cubicBezTo>
                    <a:pt x="484" y="439"/>
                    <a:pt x="476" y="462"/>
                    <a:pt x="515" y="478"/>
                  </a:cubicBezTo>
                  <a:cubicBezTo>
                    <a:pt x="547" y="489"/>
                    <a:pt x="576" y="474"/>
                    <a:pt x="592" y="449"/>
                  </a:cubicBezTo>
                  <a:cubicBezTo>
                    <a:pt x="605" y="423"/>
                    <a:pt x="604" y="390"/>
                    <a:pt x="578" y="368"/>
                  </a:cubicBezTo>
                  <a:close/>
                  <a:moveTo>
                    <a:pt x="287" y="415"/>
                  </a:moveTo>
                  <a:cubicBezTo>
                    <a:pt x="261" y="415"/>
                    <a:pt x="236" y="408"/>
                    <a:pt x="214" y="395"/>
                  </a:cubicBezTo>
                  <a:cubicBezTo>
                    <a:pt x="145" y="355"/>
                    <a:pt x="122" y="266"/>
                    <a:pt x="162" y="197"/>
                  </a:cubicBezTo>
                  <a:cubicBezTo>
                    <a:pt x="188" y="152"/>
                    <a:pt x="237" y="125"/>
                    <a:pt x="289" y="125"/>
                  </a:cubicBezTo>
                  <a:cubicBezTo>
                    <a:pt x="314" y="125"/>
                    <a:pt x="339" y="132"/>
                    <a:pt x="361" y="145"/>
                  </a:cubicBezTo>
                  <a:cubicBezTo>
                    <a:pt x="394" y="165"/>
                    <a:pt x="418" y="196"/>
                    <a:pt x="428" y="234"/>
                  </a:cubicBezTo>
                  <a:cubicBezTo>
                    <a:pt x="438" y="271"/>
                    <a:pt x="432" y="310"/>
                    <a:pt x="413" y="343"/>
                  </a:cubicBezTo>
                  <a:cubicBezTo>
                    <a:pt x="387" y="388"/>
                    <a:pt x="338" y="416"/>
                    <a:pt x="287" y="415"/>
                  </a:cubicBezTo>
                  <a:close/>
                </a:path>
              </a:pathLst>
            </a:custGeom>
            <a:solidFill>
              <a:schemeClr val="accent6"/>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27" name="Freeform 19"/>
            <p:cNvSpPr>
              <a:spLocks noEditPoints="1"/>
            </p:cNvSpPr>
            <p:nvPr/>
          </p:nvSpPr>
          <p:spPr bwMode="auto">
            <a:xfrm>
              <a:off x="6928609" y="2799702"/>
              <a:ext cx="1438275" cy="1439863"/>
            </a:xfrm>
            <a:custGeom>
              <a:avLst/>
              <a:gdLst>
                <a:gd name="T0" fmla="*/ 276 w 383"/>
                <a:gd name="T1" fmla="*/ 47 h 383"/>
                <a:gd name="T2" fmla="*/ 47 w 383"/>
                <a:gd name="T3" fmla="*/ 107 h 383"/>
                <a:gd name="T4" fmla="*/ 107 w 383"/>
                <a:gd name="T5" fmla="*/ 336 h 383"/>
                <a:gd name="T6" fmla="*/ 336 w 383"/>
                <a:gd name="T7" fmla="*/ 276 h 383"/>
                <a:gd name="T8" fmla="*/ 276 w 383"/>
                <a:gd name="T9" fmla="*/ 47 h 383"/>
                <a:gd name="T10" fmla="*/ 317 w 383"/>
                <a:gd name="T11" fmla="*/ 264 h 383"/>
                <a:gd name="T12" fmla="*/ 191 w 383"/>
                <a:gd name="T13" fmla="*/ 336 h 383"/>
                <a:gd name="T14" fmla="*/ 118 w 383"/>
                <a:gd name="T15" fmla="*/ 316 h 383"/>
                <a:gd name="T16" fmla="*/ 66 w 383"/>
                <a:gd name="T17" fmla="*/ 118 h 383"/>
                <a:gd name="T18" fmla="*/ 193 w 383"/>
                <a:gd name="T19" fmla="*/ 46 h 383"/>
                <a:gd name="T20" fmla="*/ 265 w 383"/>
                <a:gd name="T21" fmla="*/ 66 h 383"/>
                <a:gd name="T22" fmla="*/ 332 w 383"/>
                <a:gd name="T23" fmla="*/ 155 h 383"/>
                <a:gd name="T24" fmla="*/ 317 w 383"/>
                <a:gd name="T25" fmla="*/ 264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3" h="383">
                  <a:moveTo>
                    <a:pt x="276" y="47"/>
                  </a:moveTo>
                  <a:cubicBezTo>
                    <a:pt x="196" y="0"/>
                    <a:pt x="94" y="27"/>
                    <a:pt x="47" y="107"/>
                  </a:cubicBezTo>
                  <a:cubicBezTo>
                    <a:pt x="0" y="187"/>
                    <a:pt x="27" y="289"/>
                    <a:pt x="107" y="336"/>
                  </a:cubicBezTo>
                  <a:cubicBezTo>
                    <a:pt x="187" y="383"/>
                    <a:pt x="290" y="356"/>
                    <a:pt x="336" y="276"/>
                  </a:cubicBezTo>
                  <a:cubicBezTo>
                    <a:pt x="383" y="196"/>
                    <a:pt x="356" y="93"/>
                    <a:pt x="276" y="47"/>
                  </a:cubicBezTo>
                  <a:close/>
                  <a:moveTo>
                    <a:pt x="317" y="264"/>
                  </a:moveTo>
                  <a:cubicBezTo>
                    <a:pt x="291" y="309"/>
                    <a:pt x="242" y="337"/>
                    <a:pt x="191" y="336"/>
                  </a:cubicBezTo>
                  <a:cubicBezTo>
                    <a:pt x="165" y="336"/>
                    <a:pt x="140" y="329"/>
                    <a:pt x="118" y="316"/>
                  </a:cubicBezTo>
                  <a:cubicBezTo>
                    <a:pt x="49" y="276"/>
                    <a:pt x="26" y="187"/>
                    <a:pt x="66" y="118"/>
                  </a:cubicBezTo>
                  <a:cubicBezTo>
                    <a:pt x="92" y="73"/>
                    <a:pt x="141" y="46"/>
                    <a:pt x="193" y="46"/>
                  </a:cubicBezTo>
                  <a:cubicBezTo>
                    <a:pt x="218" y="46"/>
                    <a:pt x="243" y="53"/>
                    <a:pt x="265" y="66"/>
                  </a:cubicBezTo>
                  <a:cubicBezTo>
                    <a:pt x="298" y="86"/>
                    <a:pt x="322" y="117"/>
                    <a:pt x="332" y="155"/>
                  </a:cubicBezTo>
                  <a:cubicBezTo>
                    <a:pt x="342" y="192"/>
                    <a:pt x="336" y="231"/>
                    <a:pt x="317" y="264"/>
                  </a:cubicBezTo>
                  <a:close/>
                </a:path>
              </a:pathLst>
            </a:custGeom>
            <a:solidFill>
              <a:schemeClr val="accent6">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4" name="Group 7"/>
          <p:cNvGrpSpPr/>
          <p:nvPr/>
        </p:nvGrpSpPr>
        <p:grpSpPr>
          <a:xfrm>
            <a:off x="6518900" y="3263681"/>
            <a:ext cx="2277360" cy="1958975"/>
            <a:chOff x="6544434" y="4212577"/>
            <a:chExt cx="2278063" cy="1958975"/>
          </a:xfrm>
        </p:grpSpPr>
        <p:sp>
          <p:nvSpPr>
            <p:cNvPr id="21" name="Freeform 13"/>
            <p:cNvSpPr>
              <a:spLocks noEditPoints="1"/>
            </p:cNvSpPr>
            <p:nvPr/>
          </p:nvSpPr>
          <p:spPr bwMode="auto">
            <a:xfrm>
              <a:off x="6544434" y="4212577"/>
              <a:ext cx="2278063" cy="1958975"/>
            </a:xfrm>
            <a:custGeom>
              <a:avLst/>
              <a:gdLst>
                <a:gd name="T0" fmla="*/ 593 w 606"/>
                <a:gd name="T1" fmla="*/ 70 h 521"/>
                <a:gd name="T2" fmla="*/ 517 w 606"/>
                <a:gd name="T3" fmla="*/ 41 h 521"/>
                <a:gd name="T4" fmla="*/ 467 w 606"/>
                <a:gd name="T5" fmla="*/ 104 h 521"/>
                <a:gd name="T6" fmla="*/ 456 w 606"/>
                <a:gd name="T7" fmla="*/ 111 h 521"/>
                <a:gd name="T8" fmla="*/ 168 w 606"/>
                <a:gd name="T9" fmla="*/ 55 h 521"/>
                <a:gd name="T10" fmla="*/ 0 w 606"/>
                <a:gd name="T11" fmla="*/ 410 h 521"/>
                <a:gd name="T12" fmla="*/ 391 w 606"/>
                <a:gd name="T13" fmla="*/ 446 h 521"/>
                <a:gd name="T14" fmla="*/ 487 w 606"/>
                <a:gd name="T15" fmla="*/ 165 h 521"/>
                <a:gd name="T16" fmla="*/ 498 w 606"/>
                <a:gd name="T17" fmla="*/ 160 h 521"/>
                <a:gd name="T18" fmla="*/ 578 w 606"/>
                <a:gd name="T19" fmla="*/ 151 h 521"/>
                <a:gd name="T20" fmla="*/ 593 w 606"/>
                <a:gd name="T21" fmla="*/ 70 h 521"/>
                <a:gd name="T22" fmla="*/ 361 w 606"/>
                <a:gd name="T23" fmla="*/ 371 h 521"/>
                <a:gd name="T24" fmla="*/ 289 w 606"/>
                <a:gd name="T25" fmla="*/ 390 h 521"/>
                <a:gd name="T26" fmla="*/ 163 w 606"/>
                <a:gd name="T27" fmla="*/ 317 h 521"/>
                <a:gd name="T28" fmla="*/ 218 w 606"/>
                <a:gd name="T29" fmla="*/ 119 h 521"/>
                <a:gd name="T30" fmla="*/ 290 w 606"/>
                <a:gd name="T31" fmla="*/ 100 h 521"/>
                <a:gd name="T32" fmla="*/ 415 w 606"/>
                <a:gd name="T33" fmla="*/ 173 h 521"/>
                <a:gd name="T34" fmla="*/ 361 w 606"/>
                <a:gd name="T35" fmla="*/ 37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6" h="521">
                  <a:moveTo>
                    <a:pt x="593" y="70"/>
                  </a:moveTo>
                  <a:cubicBezTo>
                    <a:pt x="578" y="46"/>
                    <a:pt x="548" y="30"/>
                    <a:pt x="517" y="41"/>
                  </a:cubicBezTo>
                  <a:cubicBezTo>
                    <a:pt x="477" y="56"/>
                    <a:pt x="485" y="79"/>
                    <a:pt x="467" y="104"/>
                  </a:cubicBezTo>
                  <a:cubicBezTo>
                    <a:pt x="464" y="108"/>
                    <a:pt x="460" y="111"/>
                    <a:pt x="456" y="111"/>
                  </a:cubicBezTo>
                  <a:cubicBezTo>
                    <a:pt x="388" y="25"/>
                    <a:pt x="266" y="0"/>
                    <a:pt x="168" y="55"/>
                  </a:cubicBezTo>
                  <a:cubicBezTo>
                    <a:pt x="47" y="125"/>
                    <a:pt x="10" y="390"/>
                    <a:pt x="0" y="410"/>
                  </a:cubicBezTo>
                  <a:cubicBezTo>
                    <a:pt x="22" y="413"/>
                    <a:pt x="260" y="521"/>
                    <a:pt x="391" y="446"/>
                  </a:cubicBezTo>
                  <a:cubicBezTo>
                    <a:pt x="490" y="389"/>
                    <a:pt x="530" y="268"/>
                    <a:pt x="487" y="165"/>
                  </a:cubicBezTo>
                  <a:cubicBezTo>
                    <a:pt x="490" y="162"/>
                    <a:pt x="493" y="161"/>
                    <a:pt x="498" y="160"/>
                  </a:cubicBezTo>
                  <a:cubicBezTo>
                    <a:pt x="529" y="158"/>
                    <a:pt x="545" y="177"/>
                    <a:pt x="578" y="151"/>
                  </a:cubicBezTo>
                  <a:cubicBezTo>
                    <a:pt x="605" y="130"/>
                    <a:pt x="606" y="97"/>
                    <a:pt x="593" y="70"/>
                  </a:cubicBezTo>
                  <a:close/>
                  <a:moveTo>
                    <a:pt x="361" y="371"/>
                  </a:moveTo>
                  <a:cubicBezTo>
                    <a:pt x="339" y="384"/>
                    <a:pt x="314" y="390"/>
                    <a:pt x="289" y="390"/>
                  </a:cubicBezTo>
                  <a:cubicBezTo>
                    <a:pt x="237" y="390"/>
                    <a:pt x="189" y="362"/>
                    <a:pt x="163" y="317"/>
                  </a:cubicBezTo>
                  <a:cubicBezTo>
                    <a:pt x="124" y="247"/>
                    <a:pt x="148" y="159"/>
                    <a:pt x="218" y="119"/>
                  </a:cubicBezTo>
                  <a:cubicBezTo>
                    <a:pt x="240" y="107"/>
                    <a:pt x="265" y="100"/>
                    <a:pt x="290" y="100"/>
                  </a:cubicBezTo>
                  <a:cubicBezTo>
                    <a:pt x="342" y="100"/>
                    <a:pt x="390" y="128"/>
                    <a:pt x="415" y="173"/>
                  </a:cubicBezTo>
                  <a:cubicBezTo>
                    <a:pt x="455" y="243"/>
                    <a:pt x="431" y="332"/>
                    <a:pt x="361" y="371"/>
                  </a:cubicBezTo>
                  <a:close/>
                </a:path>
              </a:pathLst>
            </a:custGeom>
            <a:solidFill>
              <a:schemeClr val="accent5"/>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28" name="Freeform 20"/>
            <p:cNvSpPr>
              <a:spLocks noEditPoints="1"/>
            </p:cNvSpPr>
            <p:nvPr/>
          </p:nvSpPr>
          <p:spPr bwMode="auto">
            <a:xfrm>
              <a:off x="6912734" y="4415777"/>
              <a:ext cx="1439863" cy="1439863"/>
            </a:xfrm>
            <a:custGeom>
              <a:avLst/>
              <a:gdLst>
                <a:gd name="T0" fmla="*/ 337 w 383"/>
                <a:gd name="T1" fmla="*/ 108 h 383"/>
                <a:gd name="T2" fmla="*/ 108 w 383"/>
                <a:gd name="T3" fmla="*/ 45 h 383"/>
                <a:gd name="T4" fmla="*/ 46 w 383"/>
                <a:gd name="T5" fmla="*/ 274 h 383"/>
                <a:gd name="T6" fmla="*/ 274 w 383"/>
                <a:gd name="T7" fmla="*/ 337 h 383"/>
                <a:gd name="T8" fmla="*/ 337 w 383"/>
                <a:gd name="T9" fmla="*/ 108 h 383"/>
                <a:gd name="T10" fmla="*/ 263 w 383"/>
                <a:gd name="T11" fmla="*/ 317 h 383"/>
                <a:gd name="T12" fmla="*/ 191 w 383"/>
                <a:gd name="T13" fmla="*/ 336 h 383"/>
                <a:gd name="T14" fmla="*/ 65 w 383"/>
                <a:gd name="T15" fmla="*/ 263 h 383"/>
                <a:gd name="T16" fmla="*/ 120 w 383"/>
                <a:gd name="T17" fmla="*/ 65 h 383"/>
                <a:gd name="T18" fmla="*/ 192 w 383"/>
                <a:gd name="T19" fmla="*/ 46 h 383"/>
                <a:gd name="T20" fmla="*/ 317 w 383"/>
                <a:gd name="T21" fmla="*/ 119 h 383"/>
                <a:gd name="T22" fmla="*/ 263 w 383"/>
                <a:gd name="T23" fmla="*/ 31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83">
                  <a:moveTo>
                    <a:pt x="337" y="108"/>
                  </a:moveTo>
                  <a:cubicBezTo>
                    <a:pt x="291" y="28"/>
                    <a:pt x="189" y="0"/>
                    <a:pt x="108" y="45"/>
                  </a:cubicBezTo>
                  <a:cubicBezTo>
                    <a:pt x="28" y="91"/>
                    <a:pt x="0" y="194"/>
                    <a:pt x="46" y="274"/>
                  </a:cubicBezTo>
                  <a:cubicBezTo>
                    <a:pt x="92" y="355"/>
                    <a:pt x="194" y="383"/>
                    <a:pt x="274" y="337"/>
                  </a:cubicBezTo>
                  <a:cubicBezTo>
                    <a:pt x="355" y="291"/>
                    <a:pt x="383" y="189"/>
                    <a:pt x="337" y="108"/>
                  </a:cubicBezTo>
                  <a:close/>
                  <a:moveTo>
                    <a:pt x="263" y="317"/>
                  </a:moveTo>
                  <a:cubicBezTo>
                    <a:pt x="241" y="330"/>
                    <a:pt x="216" y="336"/>
                    <a:pt x="191" y="336"/>
                  </a:cubicBezTo>
                  <a:cubicBezTo>
                    <a:pt x="139" y="336"/>
                    <a:pt x="91" y="308"/>
                    <a:pt x="65" y="263"/>
                  </a:cubicBezTo>
                  <a:cubicBezTo>
                    <a:pt x="26" y="193"/>
                    <a:pt x="50" y="105"/>
                    <a:pt x="120" y="65"/>
                  </a:cubicBezTo>
                  <a:cubicBezTo>
                    <a:pt x="142" y="53"/>
                    <a:pt x="167" y="46"/>
                    <a:pt x="192" y="46"/>
                  </a:cubicBezTo>
                  <a:cubicBezTo>
                    <a:pt x="244" y="46"/>
                    <a:pt x="292" y="74"/>
                    <a:pt x="317" y="119"/>
                  </a:cubicBezTo>
                  <a:cubicBezTo>
                    <a:pt x="357" y="189"/>
                    <a:pt x="333" y="278"/>
                    <a:pt x="263" y="317"/>
                  </a:cubicBezTo>
                  <a:close/>
                </a:path>
              </a:pathLst>
            </a:custGeom>
            <a:solidFill>
              <a:schemeClr val="accent5">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5" name="Group 6"/>
          <p:cNvGrpSpPr/>
          <p:nvPr/>
        </p:nvGrpSpPr>
        <p:grpSpPr>
          <a:xfrm>
            <a:off x="8150343" y="3681189"/>
            <a:ext cx="1694928" cy="2578100"/>
            <a:chOff x="8176384" y="4630090"/>
            <a:chExt cx="1695450" cy="2578100"/>
          </a:xfrm>
        </p:grpSpPr>
        <p:sp>
          <p:nvSpPr>
            <p:cNvPr id="13" name="Freeform 7"/>
            <p:cNvSpPr>
              <a:spLocks noEditPoints="1"/>
            </p:cNvSpPr>
            <p:nvPr/>
          </p:nvSpPr>
          <p:spPr bwMode="auto">
            <a:xfrm>
              <a:off x="8176384" y="4630090"/>
              <a:ext cx="1695450" cy="2578100"/>
            </a:xfrm>
            <a:custGeom>
              <a:avLst/>
              <a:gdLst>
                <a:gd name="T0" fmla="*/ 267 w 451"/>
                <a:gd name="T1" fmla="*/ 143 h 686"/>
                <a:gd name="T2" fmla="*/ 266 w 451"/>
                <a:gd name="T3" fmla="*/ 127 h 686"/>
                <a:gd name="T4" fmla="*/ 297 w 451"/>
                <a:gd name="T5" fmla="*/ 53 h 686"/>
                <a:gd name="T6" fmla="*/ 234 w 451"/>
                <a:gd name="T7" fmla="*/ 0 h 686"/>
                <a:gd name="T8" fmla="*/ 171 w 451"/>
                <a:gd name="T9" fmla="*/ 53 h 686"/>
                <a:gd name="T10" fmla="*/ 202 w 451"/>
                <a:gd name="T11" fmla="*/ 127 h 686"/>
                <a:gd name="T12" fmla="*/ 202 w 451"/>
                <a:gd name="T13" fmla="*/ 140 h 686"/>
                <a:gd name="T14" fmla="*/ 1 w 451"/>
                <a:gd name="T15" fmla="*/ 363 h 686"/>
                <a:gd name="T16" fmla="*/ 224 w 451"/>
                <a:gd name="T17" fmla="*/ 686 h 686"/>
                <a:gd name="T18" fmla="*/ 450 w 451"/>
                <a:gd name="T19" fmla="*/ 365 h 686"/>
                <a:gd name="T20" fmla="*/ 267 w 451"/>
                <a:gd name="T21" fmla="*/ 143 h 686"/>
                <a:gd name="T22" fmla="*/ 225 w 451"/>
                <a:gd name="T23" fmla="*/ 498 h 686"/>
                <a:gd name="T24" fmla="*/ 81 w 451"/>
                <a:gd name="T25" fmla="*/ 352 h 686"/>
                <a:gd name="T26" fmla="*/ 226 w 451"/>
                <a:gd name="T27" fmla="*/ 208 h 686"/>
                <a:gd name="T28" fmla="*/ 371 w 451"/>
                <a:gd name="T29" fmla="*/ 354 h 686"/>
                <a:gd name="T30" fmla="*/ 225 w 451"/>
                <a:gd name="T31" fmla="*/ 498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1" h="686">
                  <a:moveTo>
                    <a:pt x="267" y="143"/>
                  </a:moveTo>
                  <a:cubicBezTo>
                    <a:pt x="264" y="139"/>
                    <a:pt x="263" y="133"/>
                    <a:pt x="266" y="127"/>
                  </a:cubicBezTo>
                  <a:cubicBezTo>
                    <a:pt x="279" y="99"/>
                    <a:pt x="303" y="94"/>
                    <a:pt x="297" y="53"/>
                  </a:cubicBezTo>
                  <a:cubicBezTo>
                    <a:pt x="291" y="19"/>
                    <a:pt x="263" y="2"/>
                    <a:pt x="234" y="0"/>
                  </a:cubicBezTo>
                  <a:cubicBezTo>
                    <a:pt x="205" y="2"/>
                    <a:pt x="177" y="19"/>
                    <a:pt x="171" y="53"/>
                  </a:cubicBezTo>
                  <a:cubicBezTo>
                    <a:pt x="165" y="94"/>
                    <a:pt x="189" y="99"/>
                    <a:pt x="202" y="127"/>
                  </a:cubicBezTo>
                  <a:cubicBezTo>
                    <a:pt x="204" y="132"/>
                    <a:pt x="204" y="136"/>
                    <a:pt x="202" y="140"/>
                  </a:cubicBezTo>
                  <a:cubicBezTo>
                    <a:pt x="90" y="152"/>
                    <a:pt x="1" y="247"/>
                    <a:pt x="1" y="363"/>
                  </a:cubicBezTo>
                  <a:cubicBezTo>
                    <a:pt x="0" y="503"/>
                    <a:pt x="211" y="667"/>
                    <a:pt x="224" y="686"/>
                  </a:cubicBezTo>
                  <a:cubicBezTo>
                    <a:pt x="238" y="668"/>
                    <a:pt x="450" y="516"/>
                    <a:pt x="450" y="365"/>
                  </a:cubicBezTo>
                  <a:cubicBezTo>
                    <a:pt x="451" y="255"/>
                    <a:pt x="372" y="163"/>
                    <a:pt x="267" y="143"/>
                  </a:cubicBezTo>
                  <a:close/>
                  <a:moveTo>
                    <a:pt x="225" y="498"/>
                  </a:moveTo>
                  <a:cubicBezTo>
                    <a:pt x="145" y="497"/>
                    <a:pt x="80" y="432"/>
                    <a:pt x="81" y="352"/>
                  </a:cubicBezTo>
                  <a:cubicBezTo>
                    <a:pt x="81" y="272"/>
                    <a:pt x="146" y="207"/>
                    <a:pt x="226" y="208"/>
                  </a:cubicBezTo>
                  <a:cubicBezTo>
                    <a:pt x="306" y="208"/>
                    <a:pt x="371" y="274"/>
                    <a:pt x="371" y="354"/>
                  </a:cubicBezTo>
                  <a:cubicBezTo>
                    <a:pt x="370" y="433"/>
                    <a:pt x="305" y="498"/>
                    <a:pt x="225" y="498"/>
                  </a:cubicBezTo>
                  <a:close/>
                </a:path>
              </a:pathLst>
            </a:custGeom>
            <a:solidFill>
              <a:schemeClr val="accent4"/>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29" name="Freeform 21"/>
            <p:cNvSpPr>
              <a:spLocks noEditPoints="1"/>
            </p:cNvSpPr>
            <p:nvPr/>
          </p:nvSpPr>
          <p:spPr bwMode="auto">
            <a:xfrm>
              <a:off x="8390696" y="5322240"/>
              <a:ext cx="1266825" cy="1266825"/>
            </a:xfrm>
            <a:custGeom>
              <a:avLst/>
              <a:gdLst>
                <a:gd name="T0" fmla="*/ 170 w 337"/>
                <a:gd name="T1" fmla="*/ 1 h 337"/>
                <a:gd name="T2" fmla="*/ 1 w 337"/>
                <a:gd name="T3" fmla="*/ 168 h 337"/>
                <a:gd name="T4" fmla="*/ 168 w 337"/>
                <a:gd name="T5" fmla="*/ 336 h 337"/>
                <a:gd name="T6" fmla="*/ 336 w 337"/>
                <a:gd name="T7" fmla="*/ 170 h 337"/>
                <a:gd name="T8" fmla="*/ 170 w 337"/>
                <a:gd name="T9" fmla="*/ 1 h 337"/>
                <a:gd name="T10" fmla="*/ 168 w 337"/>
                <a:gd name="T11" fmla="*/ 314 h 337"/>
                <a:gd name="T12" fmla="*/ 24 w 337"/>
                <a:gd name="T13" fmla="*/ 168 h 337"/>
                <a:gd name="T14" fmla="*/ 169 w 337"/>
                <a:gd name="T15" fmla="*/ 24 h 337"/>
                <a:gd name="T16" fmla="*/ 314 w 337"/>
                <a:gd name="T17" fmla="*/ 170 h 337"/>
                <a:gd name="T18" fmla="*/ 168 w 337"/>
                <a:gd name="T19" fmla="*/ 31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7" h="337">
                  <a:moveTo>
                    <a:pt x="170" y="1"/>
                  </a:moveTo>
                  <a:cubicBezTo>
                    <a:pt x="77" y="0"/>
                    <a:pt x="1" y="75"/>
                    <a:pt x="1" y="168"/>
                  </a:cubicBezTo>
                  <a:cubicBezTo>
                    <a:pt x="0" y="260"/>
                    <a:pt x="75" y="336"/>
                    <a:pt x="168" y="336"/>
                  </a:cubicBezTo>
                  <a:cubicBezTo>
                    <a:pt x="260" y="337"/>
                    <a:pt x="336" y="262"/>
                    <a:pt x="336" y="170"/>
                  </a:cubicBezTo>
                  <a:cubicBezTo>
                    <a:pt x="337" y="77"/>
                    <a:pt x="262" y="2"/>
                    <a:pt x="170" y="1"/>
                  </a:cubicBezTo>
                  <a:close/>
                  <a:moveTo>
                    <a:pt x="168" y="314"/>
                  </a:moveTo>
                  <a:cubicBezTo>
                    <a:pt x="88" y="313"/>
                    <a:pt x="23" y="248"/>
                    <a:pt x="24" y="168"/>
                  </a:cubicBezTo>
                  <a:cubicBezTo>
                    <a:pt x="24" y="88"/>
                    <a:pt x="89" y="23"/>
                    <a:pt x="169" y="24"/>
                  </a:cubicBezTo>
                  <a:cubicBezTo>
                    <a:pt x="249" y="24"/>
                    <a:pt x="314" y="90"/>
                    <a:pt x="314" y="170"/>
                  </a:cubicBezTo>
                  <a:cubicBezTo>
                    <a:pt x="313" y="249"/>
                    <a:pt x="248" y="314"/>
                    <a:pt x="168" y="314"/>
                  </a:cubicBezTo>
                  <a:close/>
                </a:path>
              </a:pathLst>
            </a:custGeom>
            <a:solidFill>
              <a:schemeClr val="accent4">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6" name="Group 5"/>
          <p:cNvGrpSpPr/>
          <p:nvPr/>
        </p:nvGrpSpPr>
        <p:grpSpPr>
          <a:xfrm>
            <a:off x="9239035" y="3287491"/>
            <a:ext cx="2247207" cy="1943100"/>
            <a:chOff x="9265409" y="4236390"/>
            <a:chExt cx="2247900" cy="1943100"/>
          </a:xfrm>
        </p:grpSpPr>
        <p:sp>
          <p:nvSpPr>
            <p:cNvPr id="22" name="Freeform 14"/>
            <p:cNvSpPr>
              <a:spLocks noEditPoints="1"/>
            </p:cNvSpPr>
            <p:nvPr/>
          </p:nvSpPr>
          <p:spPr bwMode="auto">
            <a:xfrm>
              <a:off x="9265409" y="4236390"/>
              <a:ext cx="2247900" cy="1943100"/>
            </a:xfrm>
            <a:custGeom>
              <a:avLst/>
              <a:gdLst>
                <a:gd name="T0" fmla="*/ 433 w 598"/>
                <a:gd name="T1" fmla="*/ 58 h 517"/>
                <a:gd name="T2" fmla="*/ 140 w 598"/>
                <a:gd name="T3" fmla="*/ 117 h 517"/>
                <a:gd name="T4" fmla="*/ 139 w 598"/>
                <a:gd name="T5" fmla="*/ 116 h 517"/>
                <a:gd name="T6" fmla="*/ 90 w 598"/>
                <a:gd name="T7" fmla="*/ 52 h 517"/>
                <a:gd name="T8" fmla="*/ 13 w 598"/>
                <a:gd name="T9" fmla="*/ 80 h 517"/>
                <a:gd name="T10" fmla="*/ 27 w 598"/>
                <a:gd name="T11" fmla="*/ 161 h 517"/>
                <a:gd name="T12" fmla="*/ 107 w 598"/>
                <a:gd name="T13" fmla="*/ 172 h 517"/>
                <a:gd name="T14" fmla="*/ 110 w 598"/>
                <a:gd name="T15" fmla="*/ 172 h 517"/>
                <a:gd name="T16" fmla="*/ 206 w 598"/>
                <a:gd name="T17" fmla="*/ 446 h 517"/>
                <a:gd name="T18" fmla="*/ 598 w 598"/>
                <a:gd name="T19" fmla="*/ 415 h 517"/>
                <a:gd name="T20" fmla="*/ 433 w 598"/>
                <a:gd name="T21" fmla="*/ 58 h 517"/>
                <a:gd name="T22" fmla="*/ 435 w 598"/>
                <a:gd name="T23" fmla="*/ 320 h 517"/>
                <a:gd name="T24" fmla="*/ 309 w 598"/>
                <a:gd name="T25" fmla="*/ 391 h 517"/>
                <a:gd name="T26" fmla="*/ 237 w 598"/>
                <a:gd name="T27" fmla="*/ 372 h 517"/>
                <a:gd name="T28" fmla="*/ 185 w 598"/>
                <a:gd name="T29" fmla="*/ 173 h 517"/>
                <a:gd name="T30" fmla="*/ 311 w 598"/>
                <a:gd name="T31" fmla="*/ 101 h 517"/>
                <a:gd name="T32" fmla="*/ 383 w 598"/>
                <a:gd name="T33" fmla="*/ 121 h 517"/>
                <a:gd name="T34" fmla="*/ 435 w 598"/>
                <a:gd name="T35" fmla="*/ 32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8" h="517">
                  <a:moveTo>
                    <a:pt x="433" y="58"/>
                  </a:moveTo>
                  <a:cubicBezTo>
                    <a:pt x="334" y="0"/>
                    <a:pt x="208" y="27"/>
                    <a:pt x="140" y="117"/>
                  </a:cubicBezTo>
                  <a:cubicBezTo>
                    <a:pt x="140" y="117"/>
                    <a:pt x="140" y="116"/>
                    <a:pt x="139" y="116"/>
                  </a:cubicBezTo>
                  <a:cubicBezTo>
                    <a:pt x="121" y="91"/>
                    <a:pt x="130" y="67"/>
                    <a:pt x="90" y="52"/>
                  </a:cubicBezTo>
                  <a:cubicBezTo>
                    <a:pt x="59" y="40"/>
                    <a:pt x="29" y="56"/>
                    <a:pt x="13" y="80"/>
                  </a:cubicBezTo>
                  <a:cubicBezTo>
                    <a:pt x="0" y="106"/>
                    <a:pt x="1" y="139"/>
                    <a:pt x="27" y="161"/>
                  </a:cubicBezTo>
                  <a:cubicBezTo>
                    <a:pt x="60" y="187"/>
                    <a:pt x="76" y="168"/>
                    <a:pt x="107" y="172"/>
                  </a:cubicBezTo>
                  <a:cubicBezTo>
                    <a:pt x="108" y="172"/>
                    <a:pt x="109" y="172"/>
                    <a:pt x="110" y="172"/>
                  </a:cubicBezTo>
                  <a:cubicBezTo>
                    <a:pt x="71" y="273"/>
                    <a:pt x="110" y="390"/>
                    <a:pt x="206" y="446"/>
                  </a:cubicBezTo>
                  <a:cubicBezTo>
                    <a:pt x="327" y="517"/>
                    <a:pt x="575" y="416"/>
                    <a:pt x="598" y="415"/>
                  </a:cubicBezTo>
                  <a:cubicBezTo>
                    <a:pt x="589" y="394"/>
                    <a:pt x="564" y="134"/>
                    <a:pt x="433" y="58"/>
                  </a:cubicBezTo>
                  <a:close/>
                  <a:moveTo>
                    <a:pt x="435" y="320"/>
                  </a:moveTo>
                  <a:cubicBezTo>
                    <a:pt x="409" y="364"/>
                    <a:pt x="361" y="392"/>
                    <a:pt x="309" y="391"/>
                  </a:cubicBezTo>
                  <a:cubicBezTo>
                    <a:pt x="284" y="391"/>
                    <a:pt x="259" y="384"/>
                    <a:pt x="237" y="372"/>
                  </a:cubicBezTo>
                  <a:cubicBezTo>
                    <a:pt x="168" y="331"/>
                    <a:pt x="144" y="242"/>
                    <a:pt x="185" y="173"/>
                  </a:cubicBezTo>
                  <a:cubicBezTo>
                    <a:pt x="211" y="129"/>
                    <a:pt x="259" y="101"/>
                    <a:pt x="311" y="101"/>
                  </a:cubicBezTo>
                  <a:cubicBezTo>
                    <a:pt x="336" y="101"/>
                    <a:pt x="361" y="108"/>
                    <a:pt x="383" y="121"/>
                  </a:cubicBezTo>
                  <a:cubicBezTo>
                    <a:pt x="452" y="162"/>
                    <a:pt x="475" y="251"/>
                    <a:pt x="435" y="320"/>
                  </a:cubicBezTo>
                  <a:close/>
                </a:path>
              </a:pathLst>
            </a:custGeom>
            <a:solidFill>
              <a:schemeClr val="accent3"/>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30" name="Freeform 22"/>
            <p:cNvSpPr>
              <a:spLocks noEditPoints="1"/>
            </p:cNvSpPr>
            <p:nvPr/>
          </p:nvSpPr>
          <p:spPr bwMode="auto">
            <a:xfrm>
              <a:off x="9709909" y="4442765"/>
              <a:ext cx="1439863" cy="1439863"/>
            </a:xfrm>
            <a:custGeom>
              <a:avLst/>
              <a:gdLst>
                <a:gd name="T0" fmla="*/ 277 w 383"/>
                <a:gd name="T1" fmla="*/ 47 h 383"/>
                <a:gd name="T2" fmla="*/ 47 w 383"/>
                <a:gd name="T3" fmla="*/ 107 h 383"/>
                <a:gd name="T4" fmla="*/ 107 w 383"/>
                <a:gd name="T5" fmla="*/ 336 h 383"/>
                <a:gd name="T6" fmla="*/ 337 w 383"/>
                <a:gd name="T7" fmla="*/ 276 h 383"/>
                <a:gd name="T8" fmla="*/ 277 w 383"/>
                <a:gd name="T9" fmla="*/ 47 h 383"/>
                <a:gd name="T10" fmla="*/ 317 w 383"/>
                <a:gd name="T11" fmla="*/ 265 h 383"/>
                <a:gd name="T12" fmla="*/ 191 w 383"/>
                <a:gd name="T13" fmla="*/ 336 h 383"/>
                <a:gd name="T14" fmla="*/ 119 w 383"/>
                <a:gd name="T15" fmla="*/ 317 h 383"/>
                <a:gd name="T16" fmla="*/ 67 w 383"/>
                <a:gd name="T17" fmla="*/ 118 h 383"/>
                <a:gd name="T18" fmla="*/ 193 w 383"/>
                <a:gd name="T19" fmla="*/ 46 h 383"/>
                <a:gd name="T20" fmla="*/ 265 w 383"/>
                <a:gd name="T21" fmla="*/ 66 h 383"/>
                <a:gd name="T22" fmla="*/ 317 w 383"/>
                <a:gd name="T23" fmla="*/ 26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83">
                  <a:moveTo>
                    <a:pt x="277" y="47"/>
                  </a:moveTo>
                  <a:cubicBezTo>
                    <a:pt x="197" y="0"/>
                    <a:pt x="94" y="27"/>
                    <a:pt x="47" y="107"/>
                  </a:cubicBezTo>
                  <a:cubicBezTo>
                    <a:pt x="0" y="187"/>
                    <a:pt x="27" y="289"/>
                    <a:pt x="107" y="336"/>
                  </a:cubicBezTo>
                  <a:cubicBezTo>
                    <a:pt x="187" y="383"/>
                    <a:pt x="290" y="356"/>
                    <a:pt x="337" y="276"/>
                  </a:cubicBezTo>
                  <a:cubicBezTo>
                    <a:pt x="383" y="196"/>
                    <a:pt x="357" y="93"/>
                    <a:pt x="277" y="47"/>
                  </a:cubicBezTo>
                  <a:close/>
                  <a:moveTo>
                    <a:pt x="317" y="265"/>
                  </a:moveTo>
                  <a:cubicBezTo>
                    <a:pt x="291" y="309"/>
                    <a:pt x="243" y="337"/>
                    <a:pt x="191" y="336"/>
                  </a:cubicBezTo>
                  <a:cubicBezTo>
                    <a:pt x="166" y="336"/>
                    <a:pt x="141" y="329"/>
                    <a:pt x="119" y="317"/>
                  </a:cubicBezTo>
                  <a:cubicBezTo>
                    <a:pt x="50" y="276"/>
                    <a:pt x="26" y="187"/>
                    <a:pt x="67" y="118"/>
                  </a:cubicBezTo>
                  <a:cubicBezTo>
                    <a:pt x="93" y="74"/>
                    <a:pt x="141" y="46"/>
                    <a:pt x="193" y="46"/>
                  </a:cubicBezTo>
                  <a:cubicBezTo>
                    <a:pt x="218" y="46"/>
                    <a:pt x="243" y="53"/>
                    <a:pt x="265" y="66"/>
                  </a:cubicBezTo>
                  <a:cubicBezTo>
                    <a:pt x="334" y="107"/>
                    <a:pt x="357" y="196"/>
                    <a:pt x="317" y="265"/>
                  </a:cubicBezTo>
                  <a:close/>
                </a:path>
              </a:pathLst>
            </a:custGeom>
            <a:solidFill>
              <a:schemeClr val="accent3">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7" name="Group 3"/>
          <p:cNvGrpSpPr/>
          <p:nvPr/>
        </p:nvGrpSpPr>
        <p:grpSpPr>
          <a:xfrm>
            <a:off x="9254902" y="1561875"/>
            <a:ext cx="2255141" cy="1951039"/>
            <a:chOff x="9281284" y="2510777"/>
            <a:chExt cx="2255838" cy="1951038"/>
          </a:xfrm>
        </p:grpSpPr>
        <p:sp>
          <p:nvSpPr>
            <p:cNvPr id="18" name="Freeform 10"/>
            <p:cNvSpPr>
              <a:spLocks noEditPoints="1"/>
            </p:cNvSpPr>
            <p:nvPr/>
          </p:nvSpPr>
          <p:spPr bwMode="auto">
            <a:xfrm>
              <a:off x="9281284" y="2510777"/>
              <a:ext cx="2255838" cy="1951038"/>
            </a:xfrm>
            <a:custGeom>
              <a:avLst/>
              <a:gdLst>
                <a:gd name="T0" fmla="*/ 209 w 600"/>
                <a:gd name="T1" fmla="*/ 74 h 519"/>
                <a:gd name="T2" fmla="*/ 116 w 600"/>
                <a:gd name="T3" fmla="*/ 365 h 519"/>
                <a:gd name="T4" fmla="*/ 104 w 600"/>
                <a:gd name="T5" fmla="*/ 374 h 519"/>
                <a:gd name="T6" fmla="*/ 24 w 600"/>
                <a:gd name="T7" fmla="*/ 389 h 519"/>
                <a:gd name="T8" fmla="*/ 15 w 600"/>
                <a:gd name="T9" fmla="*/ 471 h 519"/>
                <a:gd name="T10" fmla="*/ 94 w 600"/>
                <a:gd name="T11" fmla="*/ 494 h 519"/>
                <a:gd name="T12" fmla="*/ 139 w 600"/>
                <a:gd name="T13" fmla="*/ 428 h 519"/>
                <a:gd name="T14" fmla="*/ 153 w 600"/>
                <a:gd name="T15" fmla="*/ 420 h 519"/>
                <a:gd name="T16" fmla="*/ 431 w 600"/>
                <a:gd name="T17" fmla="*/ 465 h 519"/>
                <a:gd name="T18" fmla="*/ 600 w 600"/>
                <a:gd name="T19" fmla="*/ 110 h 519"/>
                <a:gd name="T20" fmla="*/ 209 w 600"/>
                <a:gd name="T21" fmla="*/ 74 h 519"/>
                <a:gd name="T22" fmla="*/ 436 w 600"/>
                <a:gd name="T23" fmla="*/ 204 h 519"/>
                <a:gd name="T24" fmla="*/ 382 w 600"/>
                <a:gd name="T25" fmla="*/ 402 h 519"/>
                <a:gd name="T26" fmla="*/ 309 w 600"/>
                <a:gd name="T27" fmla="*/ 421 h 519"/>
                <a:gd name="T28" fmla="*/ 184 w 600"/>
                <a:gd name="T29" fmla="*/ 347 h 519"/>
                <a:gd name="T30" fmla="*/ 238 w 600"/>
                <a:gd name="T31" fmla="*/ 150 h 519"/>
                <a:gd name="T32" fmla="*/ 311 w 600"/>
                <a:gd name="T33" fmla="*/ 130 h 519"/>
                <a:gd name="T34" fmla="*/ 436 w 600"/>
                <a:gd name="T35" fmla="*/ 20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0" h="519">
                  <a:moveTo>
                    <a:pt x="209" y="74"/>
                  </a:moveTo>
                  <a:cubicBezTo>
                    <a:pt x="106" y="133"/>
                    <a:pt x="67" y="260"/>
                    <a:pt x="116" y="365"/>
                  </a:cubicBezTo>
                  <a:cubicBezTo>
                    <a:pt x="114" y="370"/>
                    <a:pt x="110" y="373"/>
                    <a:pt x="104" y="374"/>
                  </a:cubicBezTo>
                  <a:cubicBezTo>
                    <a:pt x="73" y="379"/>
                    <a:pt x="56" y="361"/>
                    <a:pt x="24" y="389"/>
                  </a:cubicBezTo>
                  <a:cubicBezTo>
                    <a:pt x="0" y="412"/>
                    <a:pt x="0" y="445"/>
                    <a:pt x="15" y="471"/>
                  </a:cubicBezTo>
                  <a:cubicBezTo>
                    <a:pt x="33" y="494"/>
                    <a:pt x="63" y="508"/>
                    <a:pt x="94" y="494"/>
                  </a:cubicBezTo>
                  <a:cubicBezTo>
                    <a:pt x="132" y="477"/>
                    <a:pt x="122" y="454"/>
                    <a:pt x="139" y="428"/>
                  </a:cubicBezTo>
                  <a:cubicBezTo>
                    <a:pt x="142" y="422"/>
                    <a:pt x="147" y="419"/>
                    <a:pt x="153" y="420"/>
                  </a:cubicBezTo>
                  <a:cubicBezTo>
                    <a:pt x="222" y="497"/>
                    <a:pt x="338" y="519"/>
                    <a:pt x="431" y="465"/>
                  </a:cubicBezTo>
                  <a:cubicBezTo>
                    <a:pt x="553" y="396"/>
                    <a:pt x="590" y="131"/>
                    <a:pt x="600" y="110"/>
                  </a:cubicBezTo>
                  <a:cubicBezTo>
                    <a:pt x="577" y="107"/>
                    <a:pt x="340" y="0"/>
                    <a:pt x="209" y="74"/>
                  </a:cubicBezTo>
                  <a:close/>
                  <a:moveTo>
                    <a:pt x="436" y="204"/>
                  </a:moveTo>
                  <a:cubicBezTo>
                    <a:pt x="476" y="273"/>
                    <a:pt x="451" y="362"/>
                    <a:pt x="382" y="402"/>
                  </a:cubicBezTo>
                  <a:cubicBezTo>
                    <a:pt x="360" y="414"/>
                    <a:pt x="335" y="421"/>
                    <a:pt x="309" y="421"/>
                  </a:cubicBezTo>
                  <a:cubicBezTo>
                    <a:pt x="258" y="420"/>
                    <a:pt x="210" y="392"/>
                    <a:pt x="184" y="347"/>
                  </a:cubicBezTo>
                  <a:cubicBezTo>
                    <a:pt x="144" y="278"/>
                    <a:pt x="169" y="189"/>
                    <a:pt x="238" y="150"/>
                  </a:cubicBezTo>
                  <a:cubicBezTo>
                    <a:pt x="260" y="137"/>
                    <a:pt x="285" y="130"/>
                    <a:pt x="311" y="130"/>
                  </a:cubicBezTo>
                  <a:cubicBezTo>
                    <a:pt x="362" y="131"/>
                    <a:pt x="411" y="159"/>
                    <a:pt x="436" y="204"/>
                  </a:cubicBezTo>
                  <a:close/>
                </a:path>
              </a:pathLst>
            </a:custGeom>
            <a:solidFill>
              <a:schemeClr val="accent2"/>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31" name="Freeform 23"/>
            <p:cNvSpPr>
              <a:spLocks noEditPoints="1"/>
            </p:cNvSpPr>
            <p:nvPr/>
          </p:nvSpPr>
          <p:spPr bwMode="auto">
            <a:xfrm>
              <a:off x="9728959" y="2826690"/>
              <a:ext cx="1439863" cy="1439863"/>
            </a:xfrm>
            <a:custGeom>
              <a:avLst/>
              <a:gdLst>
                <a:gd name="T0" fmla="*/ 337 w 383"/>
                <a:gd name="T1" fmla="*/ 108 h 383"/>
                <a:gd name="T2" fmla="*/ 108 w 383"/>
                <a:gd name="T3" fmla="*/ 46 h 383"/>
                <a:gd name="T4" fmla="*/ 45 w 383"/>
                <a:gd name="T5" fmla="*/ 275 h 383"/>
                <a:gd name="T6" fmla="*/ 274 w 383"/>
                <a:gd name="T7" fmla="*/ 337 h 383"/>
                <a:gd name="T8" fmla="*/ 337 w 383"/>
                <a:gd name="T9" fmla="*/ 108 h 383"/>
                <a:gd name="T10" fmla="*/ 263 w 383"/>
                <a:gd name="T11" fmla="*/ 318 h 383"/>
                <a:gd name="T12" fmla="*/ 190 w 383"/>
                <a:gd name="T13" fmla="*/ 337 h 383"/>
                <a:gd name="T14" fmla="*/ 65 w 383"/>
                <a:gd name="T15" fmla="*/ 263 h 383"/>
                <a:gd name="T16" fmla="*/ 119 w 383"/>
                <a:gd name="T17" fmla="*/ 66 h 383"/>
                <a:gd name="T18" fmla="*/ 192 w 383"/>
                <a:gd name="T19" fmla="*/ 46 h 383"/>
                <a:gd name="T20" fmla="*/ 317 w 383"/>
                <a:gd name="T21" fmla="*/ 120 h 383"/>
                <a:gd name="T22" fmla="*/ 263 w 383"/>
                <a:gd name="T23" fmla="*/ 31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3" h="383">
                  <a:moveTo>
                    <a:pt x="337" y="108"/>
                  </a:moveTo>
                  <a:cubicBezTo>
                    <a:pt x="291" y="28"/>
                    <a:pt x="189" y="0"/>
                    <a:pt x="108" y="46"/>
                  </a:cubicBezTo>
                  <a:cubicBezTo>
                    <a:pt x="28" y="92"/>
                    <a:pt x="0" y="194"/>
                    <a:pt x="45" y="275"/>
                  </a:cubicBezTo>
                  <a:cubicBezTo>
                    <a:pt x="91" y="355"/>
                    <a:pt x="194" y="383"/>
                    <a:pt x="274" y="337"/>
                  </a:cubicBezTo>
                  <a:cubicBezTo>
                    <a:pt x="355" y="291"/>
                    <a:pt x="383" y="189"/>
                    <a:pt x="337" y="108"/>
                  </a:cubicBezTo>
                  <a:close/>
                  <a:moveTo>
                    <a:pt x="263" y="318"/>
                  </a:moveTo>
                  <a:cubicBezTo>
                    <a:pt x="241" y="330"/>
                    <a:pt x="216" y="337"/>
                    <a:pt x="190" y="337"/>
                  </a:cubicBezTo>
                  <a:cubicBezTo>
                    <a:pt x="139" y="336"/>
                    <a:pt x="91" y="308"/>
                    <a:pt x="65" y="263"/>
                  </a:cubicBezTo>
                  <a:cubicBezTo>
                    <a:pt x="25" y="194"/>
                    <a:pt x="50" y="105"/>
                    <a:pt x="119" y="66"/>
                  </a:cubicBezTo>
                  <a:cubicBezTo>
                    <a:pt x="141" y="53"/>
                    <a:pt x="166" y="46"/>
                    <a:pt x="192" y="46"/>
                  </a:cubicBezTo>
                  <a:cubicBezTo>
                    <a:pt x="243" y="47"/>
                    <a:pt x="292" y="75"/>
                    <a:pt x="317" y="120"/>
                  </a:cubicBezTo>
                  <a:cubicBezTo>
                    <a:pt x="357" y="189"/>
                    <a:pt x="332" y="278"/>
                    <a:pt x="263" y="318"/>
                  </a:cubicBezTo>
                  <a:close/>
                </a:path>
              </a:pathLst>
            </a:custGeom>
            <a:solidFill>
              <a:schemeClr val="accent2">
                <a:lumMod val="75000"/>
              </a:schemeClr>
            </a:solidFill>
            <a:ln>
              <a:noFill/>
            </a:ln>
          </p:spPr>
          <p:txBody>
            <a:bodyPr vert="horz" wrap="square" lIns="121883" tIns="60941" rIns="121883" bIns="60941" numCol="1" anchor="t" anchorCtr="0" compatLnSpc="1"/>
            <a:lstStyle/>
            <a:p>
              <a:endParaRPr lang="id-ID" sz="2400">
                <a:solidFill>
                  <a:prstClr val="black"/>
                </a:solidFill>
                <a:cs typeface="+mn-ea"/>
                <a:sym typeface="+mn-lt"/>
              </a:endParaRPr>
            </a:p>
          </p:txBody>
        </p:sp>
      </p:grpSp>
      <p:grpSp>
        <p:nvGrpSpPr>
          <p:cNvPr id="16" name="Group 87"/>
          <p:cNvGrpSpPr/>
          <p:nvPr/>
        </p:nvGrpSpPr>
        <p:grpSpPr>
          <a:xfrm>
            <a:off x="7419027" y="2437345"/>
            <a:ext cx="419787" cy="288467"/>
            <a:chOff x="9902825" y="4503738"/>
            <a:chExt cx="365125" cy="250825"/>
          </a:xfrm>
          <a:solidFill>
            <a:schemeClr val="accent6"/>
          </a:solidFill>
          <a:effectLst/>
        </p:grpSpPr>
        <p:sp>
          <p:nvSpPr>
            <p:cNvPr id="89" name="Freeform 119"/>
            <p:cNvSpPr/>
            <p:nvPr/>
          </p:nvSpPr>
          <p:spPr bwMode="auto">
            <a:xfrm>
              <a:off x="9948863" y="4549776"/>
              <a:ext cx="107950" cy="95250"/>
            </a:xfrm>
            <a:custGeom>
              <a:avLst/>
              <a:gdLst>
                <a:gd name="T0" fmla="*/ 18 w 19"/>
                <a:gd name="T1" fmla="*/ 17 h 17"/>
                <a:gd name="T2" fmla="*/ 18 w 19"/>
                <a:gd name="T3" fmla="*/ 14 h 17"/>
                <a:gd name="T4" fmla="*/ 14 w 19"/>
                <a:gd name="T5" fmla="*/ 12 h 17"/>
                <a:gd name="T6" fmla="*/ 12 w 19"/>
                <a:gd name="T7" fmla="*/ 11 h 17"/>
                <a:gd name="T8" fmla="*/ 12 w 19"/>
                <a:gd name="T9" fmla="*/ 9 h 17"/>
                <a:gd name="T10" fmla="*/ 12 w 19"/>
                <a:gd name="T11" fmla="*/ 7 h 17"/>
                <a:gd name="T12" fmla="*/ 13 w 19"/>
                <a:gd name="T13" fmla="*/ 6 h 17"/>
                <a:gd name="T14" fmla="*/ 13 w 19"/>
                <a:gd name="T15" fmla="*/ 5 h 17"/>
                <a:gd name="T16" fmla="*/ 13 w 19"/>
                <a:gd name="T17" fmla="*/ 3 h 17"/>
                <a:gd name="T18" fmla="*/ 9 w 19"/>
                <a:gd name="T19" fmla="*/ 0 h 17"/>
                <a:gd name="T20" fmla="*/ 6 w 19"/>
                <a:gd name="T21" fmla="*/ 3 h 17"/>
                <a:gd name="T22" fmla="*/ 6 w 19"/>
                <a:gd name="T23" fmla="*/ 5 h 17"/>
                <a:gd name="T24" fmla="*/ 5 w 19"/>
                <a:gd name="T25" fmla="*/ 6 h 17"/>
                <a:gd name="T26" fmla="*/ 6 w 19"/>
                <a:gd name="T27" fmla="*/ 7 h 17"/>
                <a:gd name="T28" fmla="*/ 7 w 19"/>
                <a:gd name="T29" fmla="*/ 9 h 17"/>
                <a:gd name="T30" fmla="*/ 7 w 19"/>
                <a:gd name="T31" fmla="*/ 11 h 17"/>
                <a:gd name="T32" fmla="*/ 5 w 19"/>
                <a:gd name="T33" fmla="*/ 12 h 17"/>
                <a:gd name="T34" fmla="*/ 0 w 19"/>
                <a:gd name="T35" fmla="*/ 14 h 17"/>
                <a:gd name="T36" fmla="*/ 0 w 19"/>
                <a:gd name="T37" fmla="*/ 17 h 17"/>
                <a:gd name="T38" fmla="*/ 18 w 19"/>
                <a:gd name="T3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8" y="17"/>
                  </a:moveTo>
                  <a:cubicBezTo>
                    <a:pt x="18" y="17"/>
                    <a:pt x="19" y="15"/>
                    <a:pt x="18" y="14"/>
                  </a:cubicBezTo>
                  <a:cubicBezTo>
                    <a:pt x="18" y="14"/>
                    <a:pt x="16" y="13"/>
                    <a:pt x="14" y="12"/>
                  </a:cubicBezTo>
                  <a:cubicBezTo>
                    <a:pt x="12" y="11"/>
                    <a:pt x="12" y="11"/>
                    <a:pt x="12" y="11"/>
                  </a:cubicBezTo>
                  <a:cubicBezTo>
                    <a:pt x="12" y="9"/>
                    <a:pt x="12" y="9"/>
                    <a:pt x="12" y="9"/>
                  </a:cubicBezTo>
                  <a:cubicBezTo>
                    <a:pt x="12" y="9"/>
                    <a:pt x="12" y="9"/>
                    <a:pt x="12" y="7"/>
                  </a:cubicBezTo>
                  <a:cubicBezTo>
                    <a:pt x="13" y="7"/>
                    <a:pt x="13" y="7"/>
                    <a:pt x="13" y="6"/>
                  </a:cubicBezTo>
                  <a:cubicBezTo>
                    <a:pt x="13" y="6"/>
                    <a:pt x="13" y="5"/>
                    <a:pt x="13" y="5"/>
                  </a:cubicBezTo>
                  <a:cubicBezTo>
                    <a:pt x="13" y="4"/>
                    <a:pt x="13" y="3"/>
                    <a:pt x="13" y="3"/>
                  </a:cubicBezTo>
                  <a:cubicBezTo>
                    <a:pt x="13" y="1"/>
                    <a:pt x="11" y="0"/>
                    <a:pt x="9" y="0"/>
                  </a:cubicBezTo>
                  <a:cubicBezTo>
                    <a:pt x="7" y="0"/>
                    <a:pt x="6" y="1"/>
                    <a:pt x="6" y="3"/>
                  </a:cubicBezTo>
                  <a:cubicBezTo>
                    <a:pt x="6" y="3"/>
                    <a:pt x="6" y="4"/>
                    <a:pt x="6" y="5"/>
                  </a:cubicBezTo>
                  <a:cubicBezTo>
                    <a:pt x="5" y="5"/>
                    <a:pt x="5" y="6"/>
                    <a:pt x="5" y="6"/>
                  </a:cubicBezTo>
                  <a:cubicBezTo>
                    <a:pt x="5" y="7"/>
                    <a:pt x="6" y="7"/>
                    <a:pt x="6" y="7"/>
                  </a:cubicBezTo>
                  <a:cubicBezTo>
                    <a:pt x="6" y="9"/>
                    <a:pt x="7" y="9"/>
                    <a:pt x="7" y="9"/>
                  </a:cubicBezTo>
                  <a:cubicBezTo>
                    <a:pt x="7" y="11"/>
                    <a:pt x="7" y="11"/>
                    <a:pt x="7" y="11"/>
                  </a:cubicBezTo>
                  <a:cubicBezTo>
                    <a:pt x="7" y="11"/>
                    <a:pt x="6" y="11"/>
                    <a:pt x="5" y="12"/>
                  </a:cubicBezTo>
                  <a:cubicBezTo>
                    <a:pt x="3" y="13"/>
                    <a:pt x="1" y="14"/>
                    <a:pt x="0" y="14"/>
                  </a:cubicBezTo>
                  <a:cubicBezTo>
                    <a:pt x="0" y="15"/>
                    <a:pt x="0" y="17"/>
                    <a:pt x="0" y="17"/>
                  </a:cubicBezTo>
                  <a:lnTo>
                    <a:pt x="1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90" name="Rectangle 120"/>
            <p:cNvSpPr>
              <a:spLocks noChangeArrowheads="1"/>
            </p:cNvSpPr>
            <p:nvPr/>
          </p:nvSpPr>
          <p:spPr bwMode="auto">
            <a:xfrm>
              <a:off x="10085388" y="4549776"/>
              <a:ext cx="904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91" name="Rectangle 121"/>
            <p:cNvSpPr>
              <a:spLocks noChangeArrowheads="1"/>
            </p:cNvSpPr>
            <p:nvPr/>
          </p:nvSpPr>
          <p:spPr bwMode="auto">
            <a:xfrm>
              <a:off x="10085388" y="4594226"/>
              <a:ext cx="13652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92" name="Rectangle 122"/>
            <p:cNvSpPr>
              <a:spLocks noChangeArrowheads="1"/>
            </p:cNvSpPr>
            <p:nvPr/>
          </p:nvSpPr>
          <p:spPr bwMode="auto">
            <a:xfrm>
              <a:off x="10085388" y="4640263"/>
              <a:ext cx="114300"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93" name="Freeform 123"/>
            <p:cNvSpPr>
              <a:spLocks noEditPoints="1"/>
            </p:cNvSpPr>
            <p:nvPr/>
          </p:nvSpPr>
          <p:spPr bwMode="auto">
            <a:xfrm>
              <a:off x="9902825" y="4503738"/>
              <a:ext cx="365125" cy="250825"/>
            </a:xfrm>
            <a:custGeom>
              <a:avLst/>
              <a:gdLst>
                <a:gd name="T0" fmla="*/ 0 w 64"/>
                <a:gd name="T1" fmla="*/ 0 h 44"/>
                <a:gd name="T2" fmla="*/ 0 w 64"/>
                <a:gd name="T3" fmla="*/ 44 h 44"/>
                <a:gd name="T4" fmla="*/ 64 w 64"/>
                <a:gd name="T5" fmla="*/ 44 h 44"/>
                <a:gd name="T6" fmla="*/ 64 w 64"/>
                <a:gd name="T7" fmla="*/ 0 h 44"/>
                <a:gd name="T8" fmla="*/ 0 w 64"/>
                <a:gd name="T9" fmla="*/ 0 h 44"/>
                <a:gd name="T10" fmla="*/ 60 w 64"/>
                <a:gd name="T11" fmla="*/ 40 h 44"/>
                <a:gd name="T12" fmla="*/ 52 w 64"/>
                <a:gd name="T13" fmla="*/ 40 h 44"/>
                <a:gd name="T14" fmla="*/ 52 w 64"/>
                <a:gd name="T15" fmla="*/ 38 h 44"/>
                <a:gd name="T16" fmla="*/ 46 w 64"/>
                <a:gd name="T17" fmla="*/ 32 h 44"/>
                <a:gd name="T18" fmla="*/ 40 w 64"/>
                <a:gd name="T19" fmla="*/ 38 h 44"/>
                <a:gd name="T20" fmla="*/ 40 w 64"/>
                <a:gd name="T21" fmla="*/ 40 h 44"/>
                <a:gd name="T22" fmla="*/ 24 w 64"/>
                <a:gd name="T23" fmla="*/ 40 h 44"/>
                <a:gd name="T24" fmla="*/ 24 w 64"/>
                <a:gd name="T25" fmla="*/ 38 h 44"/>
                <a:gd name="T26" fmla="*/ 18 w 64"/>
                <a:gd name="T27" fmla="*/ 32 h 44"/>
                <a:gd name="T28" fmla="*/ 12 w 64"/>
                <a:gd name="T29" fmla="*/ 38 h 44"/>
                <a:gd name="T30" fmla="*/ 12 w 64"/>
                <a:gd name="T31" fmla="*/ 40 h 44"/>
                <a:gd name="T32" fmla="*/ 4 w 64"/>
                <a:gd name="T33" fmla="*/ 40 h 44"/>
                <a:gd name="T34" fmla="*/ 4 w 64"/>
                <a:gd name="T35" fmla="*/ 4 h 44"/>
                <a:gd name="T36" fmla="*/ 60 w 64"/>
                <a:gd name="T37" fmla="*/ 4 h 44"/>
                <a:gd name="T38" fmla="*/ 60 w 64"/>
                <a:gd name="T39"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44">
                  <a:moveTo>
                    <a:pt x="0" y="0"/>
                  </a:moveTo>
                  <a:cubicBezTo>
                    <a:pt x="0" y="44"/>
                    <a:pt x="0" y="44"/>
                    <a:pt x="0" y="44"/>
                  </a:cubicBezTo>
                  <a:cubicBezTo>
                    <a:pt x="64" y="44"/>
                    <a:pt x="64" y="44"/>
                    <a:pt x="64" y="44"/>
                  </a:cubicBezTo>
                  <a:cubicBezTo>
                    <a:pt x="64" y="0"/>
                    <a:pt x="64" y="0"/>
                    <a:pt x="64" y="0"/>
                  </a:cubicBezTo>
                  <a:lnTo>
                    <a:pt x="0" y="0"/>
                  </a:lnTo>
                  <a:close/>
                  <a:moveTo>
                    <a:pt x="60" y="40"/>
                  </a:moveTo>
                  <a:cubicBezTo>
                    <a:pt x="52" y="40"/>
                    <a:pt x="52" y="40"/>
                    <a:pt x="52" y="40"/>
                  </a:cubicBezTo>
                  <a:cubicBezTo>
                    <a:pt x="52" y="39"/>
                    <a:pt x="52" y="39"/>
                    <a:pt x="52" y="38"/>
                  </a:cubicBezTo>
                  <a:cubicBezTo>
                    <a:pt x="52" y="35"/>
                    <a:pt x="49" y="32"/>
                    <a:pt x="46" y="32"/>
                  </a:cubicBezTo>
                  <a:cubicBezTo>
                    <a:pt x="43" y="32"/>
                    <a:pt x="40" y="35"/>
                    <a:pt x="40" y="38"/>
                  </a:cubicBezTo>
                  <a:cubicBezTo>
                    <a:pt x="40" y="39"/>
                    <a:pt x="40" y="39"/>
                    <a:pt x="40" y="40"/>
                  </a:cubicBezTo>
                  <a:cubicBezTo>
                    <a:pt x="24" y="40"/>
                    <a:pt x="24" y="40"/>
                    <a:pt x="24" y="40"/>
                  </a:cubicBezTo>
                  <a:cubicBezTo>
                    <a:pt x="24" y="39"/>
                    <a:pt x="24" y="39"/>
                    <a:pt x="24" y="38"/>
                  </a:cubicBezTo>
                  <a:cubicBezTo>
                    <a:pt x="24" y="35"/>
                    <a:pt x="21" y="32"/>
                    <a:pt x="18" y="32"/>
                  </a:cubicBezTo>
                  <a:cubicBezTo>
                    <a:pt x="15" y="32"/>
                    <a:pt x="12" y="35"/>
                    <a:pt x="12" y="38"/>
                  </a:cubicBezTo>
                  <a:cubicBezTo>
                    <a:pt x="12" y="39"/>
                    <a:pt x="12" y="39"/>
                    <a:pt x="12" y="40"/>
                  </a:cubicBezTo>
                  <a:cubicBezTo>
                    <a:pt x="4" y="40"/>
                    <a:pt x="4" y="40"/>
                    <a:pt x="4" y="40"/>
                  </a:cubicBezTo>
                  <a:cubicBezTo>
                    <a:pt x="4" y="4"/>
                    <a:pt x="4" y="4"/>
                    <a:pt x="4" y="4"/>
                  </a:cubicBezTo>
                  <a:cubicBezTo>
                    <a:pt x="60" y="4"/>
                    <a:pt x="60" y="4"/>
                    <a:pt x="60" y="4"/>
                  </a:cubicBezTo>
                  <a:lnTo>
                    <a:pt x="6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grpSp>
      <p:sp>
        <p:nvSpPr>
          <p:cNvPr id="94" name="Freeform 33"/>
          <p:cNvSpPr>
            <a:spLocks noEditPoints="1"/>
          </p:cNvSpPr>
          <p:nvPr/>
        </p:nvSpPr>
        <p:spPr bwMode="auto">
          <a:xfrm>
            <a:off x="7459175" y="4011023"/>
            <a:ext cx="322335" cy="322435"/>
          </a:xfrm>
          <a:custGeom>
            <a:avLst/>
            <a:gdLst>
              <a:gd name="T0" fmla="*/ 144 w 201"/>
              <a:gd name="T1" fmla="*/ 57 h 201"/>
              <a:gd name="T2" fmla="*/ 144 w 201"/>
              <a:gd name="T3" fmla="*/ 0 h 201"/>
              <a:gd name="T4" fmla="*/ 0 w 201"/>
              <a:gd name="T5" fmla="*/ 0 h 201"/>
              <a:gd name="T6" fmla="*/ 0 w 201"/>
              <a:gd name="T7" fmla="*/ 143 h 201"/>
              <a:gd name="T8" fmla="*/ 58 w 201"/>
              <a:gd name="T9" fmla="*/ 143 h 201"/>
              <a:gd name="T10" fmla="*/ 58 w 201"/>
              <a:gd name="T11" fmla="*/ 201 h 201"/>
              <a:gd name="T12" fmla="*/ 201 w 201"/>
              <a:gd name="T13" fmla="*/ 201 h 201"/>
              <a:gd name="T14" fmla="*/ 201 w 201"/>
              <a:gd name="T15" fmla="*/ 57 h 201"/>
              <a:gd name="T16" fmla="*/ 144 w 201"/>
              <a:gd name="T17" fmla="*/ 57 h 201"/>
              <a:gd name="T18" fmla="*/ 187 w 201"/>
              <a:gd name="T19" fmla="*/ 187 h 201"/>
              <a:gd name="T20" fmla="*/ 72 w 201"/>
              <a:gd name="T21" fmla="*/ 187 h 201"/>
              <a:gd name="T22" fmla="*/ 72 w 201"/>
              <a:gd name="T23" fmla="*/ 72 h 201"/>
              <a:gd name="T24" fmla="*/ 187 w 201"/>
              <a:gd name="T25" fmla="*/ 72 h 201"/>
              <a:gd name="T26" fmla="*/ 187 w 201"/>
              <a:gd name="T27"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1" h="201">
                <a:moveTo>
                  <a:pt x="144" y="57"/>
                </a:moveTo>
                <a:lnTo>
                  <a:pt x="144" y="0"/>
                </a:lnTo>
                <a:lnTo>
                  <a:pt x="0" y="0"/>
                </a:lnTo>
                <a:lnTo>
                  <a:pt x="0" y="143"/>
                </a:lnTo>
                <a:lnTo>
                  <a:pt x="58" y="143"/>
                </a:lnTo>
                <a:lnTo>
                  <a:pt x="58" y="201"/>
                </a:lnTo>
                <a:lnTo>
                  <a:pt x="201" y="201"/>
                </a:lnTo>
                <a:lnTo>
                  <a:pt x="201" y="57"/>
                </a:lnTo>
                <a:lnTo>
                  <a:pt x="144" y="57"/>
                </a:lnTo>
                <a:close/>
                <a:moveTo>
                  <a:pt x="187" y="187"/>
                </a:moveTo>
                <a:lnTo>
                  <a:pt x="72" y="187"/>
                </a:lnTo>
                <a:lnTo>
                  <a:pt x="72" y="72"/>
                </a:lnTo>
                <a:lnTo>
                  <a:pt x="187" y="72"/>
                </a:lnTo>
                <a:lnTo>
                  <a:pt x="187" y="187"/>
                </a:lnTo>
                <a:close/>
              </a:path>
            </a:pathLst>
          </a:custGeom>
          <a:solidFill>
            <a:schemeClr val="accent5"/>
          </a:solidFill>
          <a:ln>
            <a:noFill/>
          </a:ln>
          <a:effec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95" name="Freeform 93"/>
          <p:cNvSpPr>
            <a:spLocks noEditPoints="1"/>
          </p:cNvSpPr>
          <p:nvPr/>
        </p:nvSpPr>
        <p:spPr bwMode="auto">
          <a:xfrm>
            <a:off x="8873622" y="1633322"/>
            <a:ext cx="309055" cy="309151"/>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47 w 64"/>
              <a:gd name="T11" fmla="*/ 53 h 64"/>
              <a:gd name="T12" fmla="*/ 32 w 64"/>
              <a:gd name="T13" fmla="*/ 42 h 64"/>
              <a:gd name="T14" fmla="*/ 17 w 64"/>
              <a:gd name="T15" fmla="*/ 53 h 64"/>
              <a:gd name="T16" fmla="*/ 23 w 64"/>
              <a:gd name="T17" fmla="*/ 35 h 64"/>
              <a:gd name="T18" fmla="*/ 8 w 64"/>
              <a:gd name="T19" fmla="*/ 24 h 64"/>
              <a:gd name="T20" fmla="*/ 26 w 64"/>
              <a:gd name="T21" fmla="*/ 24 h 64"/>
              <a:gd name="T22" fmla="*/ 32 w 64"/>
              <a:gd name="T23" fmla="*/ 7 h 64"/>
              <a:gd name="T24" fmla="*/ 38 w 64"/>
              <a:gd name="T25" fmla="*/ 24 h 64"/>
              <a:gd name="T26" fmla="*/ 56 w 64"/>
              <a:gd name="T27" fmla="*/ 24 h 64"/>
              <a:gd name="T28" fmla="*/ 41 w 64"/>
              <a:gd name="T29" fmla="*/ 35 h 64"/>
              <a:gd name="T30" fmla="*/ 47 w 64"/>
              <a:gd name="T31"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47" y="53"/>
                </a:moveTo>
                <a:cubicBezTo>
                  <a:pt x="32" y="42"/>
                  <a:pt x="32" y="42"/>
                  <a:pt x="32" y="42"/>
                </a:cubicBezTo>
                <a:cubicBezTo>
                  <a:pt x="17" y="53"/>
                  <a:pt x="17" y="53"/>
                  <a:pt x="17" y="53"/>
                </a:cubicBezTo>
                <a:cubicBezTo>
                  <a:pt x="23" y="35"/>
                  <a:pt x="23" y="35"/>
                  <a:pt x="23" y="35"/>
                </a:cubicBezTo>
                <a:cubicBezTo>
                  <a:pt x="8" y="24"/>
                  <a:pt x="8" y="24"/>
                  <a:pt x="8" y="24"/>
                </a:cubicBezTo>
                <a:cubicBezTo>
                  <a:pt x="26" y="24"/>
                  <a:pt x="26" y="24"/>
                  <a:pt x="26" y="24"/>
                </a:cubicBezTo>
                <a:cubicBezTo>
                  <a:pt x="32" y="7"/>
                  <a:pt x="32" y="7"/>
                  <a:pt x="32" y="7"/>
                </a:cubicBezTo>
                <a:cubicBezTo>
                  <a:pt x="38" y="24"/>
                  <a:pt x="38" y="24"/>
                  <a:pt x="38" y="24"/>
                </a:cubicBezTo>
                <a:cubicBezTo>
                  <a:pt x="56" y="24"/>
                  <a:pt x="56" y="24"/>
                  <a:pt x="56" y="24"/>
                </a:cubicBezTo>
                <a:cubicBezTo>
                  <a:pt x="41" y="35"/>
                  <a:pt x="41" y="35"/>
                  <a:pt x="41" y="35"/>
                </a:cubicBezTo>
                <a:lnTo>
                  <a:pt x="47" y="53"/>
                </a:lnTo>
                <a:close/>
              </a:path>
            </a:pathLst>
          </a:custGeom>
          <a:solidFill>
            <a:schemeClr val="accent1"/>
          </a:solidFill>
          <a:ln>
            <a:noFill/>
          </a:ln>
          <a:effec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96" name="Freeform 102"/>
          <p:cNvSpPr>
            <a:spLocks noEditPoints="1"/>
          </p:cNvSpPr>
          <p:nvPr/>
        </p:nvSpPr>
        <p:spPr bwMode="auto">
          <a:xfrm>
            <a:off x="8831974" y="4822938"/>
            <a:ext cx="336271" cy="336372"/>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28 w 64"/>
              <a:gd name="T11" fmla="*/ 8 h 64"/>
              <a:gd name="T12" fmla="*/ 36 w 64"/>
              <a:gd name="T13" fmla="*/ 8 h 64"/>
              <a:gd name="T14" fmla="*/ 36 w 64"/>
              <a:gd name="T15" fmla="*/ 28 h 64"/>
              <a:gd name="T16" fmla="*/ 28 w 64"/>
              <a:gd name="T17" fmla="*/ 28 h 64"/>
              <a:gd name="T18" fmla="*/ 28 w 64"/>
              <a:gd name="T19" fmla="*/ 8 h 64"/>
              <a:gd name="T20" fmla="*/ 32 w 64"/>
              <a:gd name="T21" fmla="*/ 53 h 64"/>
              <a:gd name="T22" fmla="*/ 11 w 64"/>
              <a:gd name="T23" fmla="*/ 32 h 64"/>
              <a:gd name="T24" fmla="*/ 24 w 64"/>
              <a:gd name="T25" fmla="*/ 13 h 64"/>
              <a:gd name="T26" fmla="*/ 24 w 64"/>
              <a:gd name="T27" fmla="*/ 12 h 64"/>
              <a:gd name="T28" fmla="*/ 24 w 64"/>
              <a:gd name="T29" fmla="*/ 20 h 64"/>
              <a:gd name="T30" fmla="*/ 17 w 64"/>
              <a:gd name="T31" fmla="*/ 32 h 64"/>
              <a:gd name="T32" fmla="*/ 32 w 64"/>
              <a:gd name="T33" fmla="*/ 47 h 64"/>
              <a:gd name="T34" fmla="*/ 47 w 64"/>
              <a:gd name="T35" fmla="*/ 32 h 64"/>
              <a:gd name="T36" fmla="*/ 40 w 64"/>
              <a:gd name="T37" fmla="*/ 20 h 64"/>
              <a:gd name="T38" fmla="*/ 40 w 64"/>
              <a:gd name="T39" fmla="*/ 12 h 64"/>
              <a:gd name="T40" fmla="*/ 40 w 64"/>
              <a:gd name="T41" fmla="*/ 13 h 64"/>
              <a:gd name="T42" fmla="*/ 53 w 64"/>
              <a:gd name="T43" fmla="*/ 32 h 64"/>
              <a:gd name="T44" fmla="*/ 32 w 64"/>
              <a:gd name="T45"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28" y="8"/>
                </a:moveTo>
                <a:cubicBezTo>
                  <a:pt x="36" y="8"/>
                  <a:pt x="36" y="8"/>
                  <a:pt x="36" y="8"/>
                </a:cubicBezTo>
                <a:cubicBezTo>
                  <a:pt x="36" y="28"/>
                  <a:pt x="36" y="28"/>
                  <a:pt x="36" y="28"/>
                </a:cubicBezTo>
                <a:cubicBezTo>
                  <a:pt x="28" y="28"/>
                  <a:pt x="28" y="28"/>
                  <a:pt x="28" y="28"/>
                </a:cubicBezTo>
                <a:lnTo>
                  <a:pt x="28" y="8"/>
                </a:lnTo>
                <a:close/>
                <a:moveTo>
                  <a:pt x="32" y="53"/>
                </a:moveTo>
                <a:cubicBezTo>
                  <a:pt x="20" y="53"/>
                  <a:pt x="11" y="44"/>
                  <a:pt x="11" y="32"/>
                </a:cubicBezTo>
                <a:cubicBezTo>
                  <a:pt x="11" y="24"/>
                  <a:pt x="16" y="16"/>
                  <a:pt x="24" y="13"/>
                </a:cubicBezTo>
                <a:cubicBezTo>
                  <a:pt x="24" y="12"/>
                  <a:pt x="24" y="12"/>
                  <a:pt x="24" y="12"/>
                </a:cubicBezTo>
                <a:cubicBezTo>
                  <a:pt x="24" y="20"/>
                  <a:pt x="24" y="20"/>
                  <a:pt x="24" y="20"/>
                </a:cubicBezTo>
                <a:cubicBezTo>
                  <a:pt x="20" y="22"/>
                  <a:pt x="17" y="27"/>
                  <a:pt x="17" y="32"/>
                </a:cubicBezTo>
                <a:cubicBezTo>
                  <a:pt x="17" y="40"/>
                  <a:pt x="24" y="47"/>
                  <a:pt x="32" y="47"/>
                </a:cubicBezTo>
                <a:cubicBezTo>
                  <a:pt x="40" y="47"/>
                  <a:pt x="47" y="40"/>
                  <a:pt x="47" y="32"/>
                </a:cubicBezTo>
                <a:cubicBezTo>
                  <a:pt x="47" y="27"/>
                  <a:pt x="44" y="22"/>
                  <a:pt x="40" y="20"/>
                </a:cubicBezTo>
                <a:cubicBezTo>
                  <a:pt x="40" y="12"/>
                  <a:pt x="40" y="12"/>
                  <a:pt x="40" y="12"/>
                </a:cubicBezTo>
                <a:cubicBezTo>
                  <a:pt x="40" y="13"/>
                  <a:pt x="40" y="13"/>
                  <a:pt x="40" y="13"/>
                </a:cubicBezTo>
                <a:cubicBezTo>
                  <a:pt x="48" y="16"/>
                  <a:pt x="53" y="24"/>
                  <a:pt x="53" y="32"/>
                </a:cubicBezTo>
                <a:cubicBezTo>
                  <a:pt x="53" y="44"/>
                  <a:pt x="44" y="53"/>
                  <a:pt x="32" y="53"/>
                </a:cubicBezTo>
                <a:close/>
              </a:path>
            </a:pathLst>
          </a:custGeom>
          <a:solidFill>
            <a:schemeClr val="accent4"/>
          </a:solidFill>
          <a:ln>
            <a:noFill/>
          </a:ln>
          <a:effectLst/>
        </p:spPr>
        <p:txBody>
          <a:bodyPr vert="horz" wrap="square" lIns="91417" tIns="45709" rIns="91417" bIns="45709" numCol="1" anchor="t" anchorCtr="0" compatLnSpc="1"/>
          <a:lstStyle/>
          <a:p>
            <a:endParaRPr lang="id-ID" sz="2400">
              <a:solidFill>
                <a:prstClr val="black"/>
              </a:solidFill>
              <a:cs typeface="+mn-ea"/>
              <a:sym typeface="+mn-lt"/>
            </a:endParaRPr>
          </a:p>
        </p:txBody>
      </p:sp>
      <p:grpSp>
        <p:nvGrpSpPr>
          <p:cNvPr id="33" name="Group 96"/>
          <p:cNvGrpSpPr/>
          <p:nvPr/>
        </p:nvGrpSpPr>
        <p:grpSpPr>
          <a:xfrm>
            <a:off x="10201498" y="4027441"/>
            <a:ext cx="367253" cy="367367"/>
            <a:chOff x="6894513" y="5880100"/>
            <a:chExt cx="376238" cy="376238"/>
          </a:xfrm>
          <a:solidFill>
            <a:schemeClr val="accent3"/>
          </a:solidFill>
          <a:effectLst/>
        </p:grpSpPr>
        <p:sp>
          <p:nvSpPr>
            <p:cNvPr id="98" name="Freeform 103"/>
            <p:cNvSpPr>
              <a:spLocks noEditPoints="1"/>
            </p:cNvSpPr>
            <p:nvPr/>
          </p:nvSpPr>
          <p:spPr bwMode="auto">
            <a:xfrm>
              <a:off x="7005638" y="5880100"/>
              <a:ext cx="265113" cy="265113"/>
            </a:xfrm>
            <a:custGeom>
              <a:avLst/>
              <a:gdLst>
                <a:gd name="T0" fmla="*/ 31 w 45"/>
                <a:gd name="T1" fmla="*/ 5 h 45"/>
                <a:gd name="T2" fmla="*/ 18 w 45"/>
                <a:gd name="T3" fmla="*/ 13 h 45"/>
                <a:gd name="T4" fmla="*/ 1 w 45"/>
                <a:gd name="T5" fmla="*/ 30 h 45"/>
                <a:gd name="T6" fmla="*/ 1 w 45"/>
                <a:gd name="T7" fmla="*/ 35 h 45"/>
                <a:gd name="T8" fmla="*/ 10 w 45"/>
                <a:gd name="T9" fmla="*/ 44 h 45"/>
                <a:gd name="T10" fmla="*/ 15 w 45"/>
                <a:gd name="T11" fmla="*/ 44 h 45"/>
                <a:gd name="T12" fmla="*/ 32 w 45"/>
                <a:gd name="T13" fmla="*/ 27 h 45"/>
                <a:gd name="T14" fmla="*/ 40 w 45"/>
                <a:gd name="T15" fmla="*/ 14 h 45"/>
                <a:gd name="T16" fmla="*/ 45 w 45"/>
                <a:gd name="T17" fmla="*/ 0 h 45"/>
                <a:gd name="T18" fmla="*/ 31 w 45"/>
                <a:gd name="T19" fmla="*/ 5 h 45"/>
                <a:gd name="T20" fmla="*/ 20 w 45"/>
                <a:gd name="T21" fmla="*/ 34 h 45"/>
                <a:gd name="T22" fmla="*/ 11 w 45"/>
                <a:gd name="T23" fmla="*/ 34 h 45"/>
                <a:gd name="T24" fmla="*/ 11 w 45"/>
                <a:gd name="T25" fmla="*/ 25 h 45"/>
                <a:gd name="T26" fmla="*/ 20 w 45"/>
                <a:gd name="T27" fmla="*/ 25 h 45"/>
                <a:gd name="T28" fmla="*/ 20 w 45"/>
                <a:gd name="T29" fmla="*/ 34 h 45"/>
                <a:gd name="T30" fmla="*/ 31 w 45"/>
                <a:gd name="T31" fmla="*/ 23 h 45"/>
                <a:gd name="T32" fmla="*/ 22 w 45"/>
                <a:gd name="T33" fmla="*/ 23 h 45"/>
                <a:gd name="T34" fmla="*/ 22 w 45"/>
                <a:gd name="T35" fmla="*/ 14 h 45"/>
                <a:gd name="T36" fmla="*/ 31 w 45"/>
                <a:gd name="T37" fmla="*/ 14 h 45"/>
                <a:gd name="T38" fmla="*/ 31 w 45"/>
                <a:gd name="T39" fmla="*/ 2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45">
                  <a:moveTo>
                    <a:pt x="31" y="5"/>
                  </a:moveTo>
                  <a:cubicBezTo>
                    <a:pt x="27" y="6"/>
                    <a:pt x="21" y="10"/>
                    <a:pt x="18" y="13"/>
                  </a:cubicBezTo>
                  <a:cubicBezTo>
                    <a:pt x="1" y="30"/>
                    <a:pt x="1" y="30"/>
                    <a:pt x="1" y="30"/>
                  </a:cubicBezTo>
                  <a:cubicBezTo>
                    <a:pt x="0" y="31"/>
                    <a:pt x="0" y="34"/>
                    <a:pt x="1" y="35"/>
                  </a:cubicBezTo>
                  <a:cubicBezTo>
                    <a:pt x="10" y="44"/>
                    <a:pt x="10" y="44"/>
                    <a:pt x="10" y="44"/>
                  </a:cubicBezTo>
                  <a:cubicBezTo>
                    <a:pt x="11" y="45"/>
                    <a:pt x="14" y="45"/>
                    <a:pt x="15" y="44"/>
                  </a:cubicBezTo>
                  <a:cubicBezTo>
                    <a:pt x="32" y="27"/>
                    <a:pt x="32" y="27"/>
                    <a:pt x="32" y="27"/>
                  </a:cubicBezTo>
                  <a:cubicBezTo>
                    <a:pt x="35" y="24"/>
                    <a:pt x="39" y="18"/>
                    <a:pt x="40" y="14"/>
                  </a:cubicBezTo>
                  <a:cubicBezTo>
                    <a:pt x="45" y="0"/>
                    <a:pt x="45" y="0"/>
                    <a:pt x="45" y="0"/>
                  </a:cubicBezTo>
                  <a:lnTo>
                    <a:pt x="31" y="5"/>
                  </a:lnTo>
                  <a:close/>
                  <a:moveTo>
                    <a:pt x="20" y="34"/>
                  </a:moveTo>
                  <a:cubicBezTo>
                    <a:pt x="17" y="36"/>
                    <a:pt x="13" y="36"/>
                    <a:pt x="11" y="34"/>
                  </a:cubicBezTo>
                  <a:cubicBezTo>
                    <a:pt x="9" y="32"/>
                    <a:pt x="9" y="28"/>
                    <a:pt x="11" y="25"/>
                  </a:cubicBezTo>
                  <a:cubicBezTo>
                    <a:pt x="13" y="23"/>
                    <a:pt x="17" y="23"/>
                    <a:pt x="20" y="25"/>
                  </a:cubicBezTo>
                  <a:cubicBezTo>
                    <a:pt x="22" y="28"/>
                    <a:pt x="22" y="32"/>
                    <a:pt x="20" y="34"/>
                  </a:cubicBezTo>
                  <a:close/>
                  <a:moveTo>
                    <a:pt x="31" y="23"/>
                  </a:moveTo>
                  <a:cubicBezTo>
                    <a:pt x="29" y="25"/>
                    <a:pt x="25" y="25"/>
                    <a:pt x="22" y="23"/>
                  </a:cubicBezTo>
                  <a:cubicBezTo>
                    <a:pt x="20" y="20"/>
                    <a:pt x="20" y="16"/>
                    <a:pt x="22" y="14"/>
                  </a:cubicBezTo>
                  <a:cubicBezTo>
                    <a:pt x="25" y="12"/>
                    <a:pt x="29" y="12"/>
                    <a:pt x="31" y="14"/>
                  </a:cubicBezTo>
                  <a:cubicBezTo>
                    <a:pt x="33" y="16"/>
                    <a:pt x="33" y="20"/>
                    <a:pt x="3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99" name="Freeform 104"/>
            <p:cNvSpPr/>
            <p:nvPr/>
          </p:nvSpPr>
          <p:spPr bwMode="auto">
            <a:xfrm>
              <a:off x="6905626" y="5986463"/>
              <a:ext cx="123825" cy="111125"/>
            </a:xfrm>
            <a:custGeom>
              <a:avLst/>
              <a:gdLst>
                <a:gd name="T0" fmla="*/ 7 w 21"/>
                <a:gd name="T1" fmla="*/ 17 h 19"/>
                <a:gd name="T2" fmla="*/ 21 w 21"/>
                <a:gd name="T3" fmla="*/ 3 h 19"/>
                <a:gd name="T4" fmla="*/ 10 w 21"/>
                <a:gd name="T5" fmla="*/ 3 h 19"/>
                <a:gd name="T6" fmla="*/ 1 w 21"/>
                <a:gd name="T7" fmla="*/ 12 h 19"/>
                <a:gd name="T8" fmla="*/ 1 w 21"/>
                <a:gd name="T9" fmla="*/ 17 h 19"/>
                <a:gd name="T10" fmla="*/ 7 w 21"/>
                <a:gd name="T11" fmla="*/ 17 h 19"/>
              </a:gdLst>
              <a:ahLst/>
              <a:cxnLst>
                <a:cxn ang="0">
                  <a:pos x="T0" y="T1"/>
                </a:cxn>
                <a:cxn ang="0">
                  <a:pos x="T2" y="T3"/>
                </a:cxn>
                <a:cxn ang="0">
                  <a:pos x="T4" y="T5"/>
                </a:cxn>
                <a:cxn ang="0">
                  <a:pos x="T6" y="T7"/>
                </a:cxn>
                <a:cxn ang="0">
                  <a:pos x="T8" y="T9"/>
                </a:cxn>
                <a:cxn ang="0">
                  <a:pos x="T10" y="T11"/>
                </a:cxn>
              </a:cxnLst>
              <a:rect l="0" t="0" r="r" b="b"/>
              <a:pathLst>
                <a:path w="21" h="19">
                  <a:moveTo>
                    <a:pt x="7" y="17"/>
                  </a:moveTo>
                  <a:cubicBezTo>
                    <a:pt x="21" y="3"/>
                    <a:pt x="21" y="3"/>
                    <a:pt x="21" y="3"/>
                  </a:cubicBezTo>
                  <a:cubicBezTo>
                    <a:pt x="18" y="0"/>
                    <a:pt x="13" y="0"/>
                    <a:pt x="10" y="3"/>
                  </a:cubicBezTo>
                  <a:cubicBezTo>
                    <a:pt x="1" y="12"/>
                    <a:pt x="1" y="12"/>
                    <a:pt x="1" y="12"/>
                  </a:cubicBezTo>
                  <a:cubicBezTo>
                    <a:pt x="0" y="13"/>
                    <a:pt x="0" y="16"/>
                    <a:pt x="1" y="17"/>
                  </a:cubicBezTo>
                  <a:cubicBezTo>
                    <a:pt x="3" y="19"/>
                    <a:pt x="5" y="19"/>
                    <a:pt x="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100" name="Freeform 105"/>
            <p:cNvSpPr/>
            <p:nvPr/>
          </p:nvSpPr>
          <p:spPr bwMode="auto">
            <a:xfrm>
              <a:off x="7053263" y="6121400"/>
              <a:ext cx="111125" cy="123825"/>
            </a:xfrm>
            <a:custGeom>
              <a:avLst/>
              <a:gdLst>
                <a:gd name="T0" fmla="*/ 2 w 19"/>
                <a:gd name="T1" fmla="*/ 14 h 21"/>
                <a:gd name="T2" fmla="*/ 2 w 19"/>
                <a:gd name="T3" fmla="*/ 20 h 21"/>
                <a:gd name="T4" fmla="*/ 7 w 19"/>
                <a:gd name="T5" fmla="*/ 20 h 21"/>
                <a:gd name="T6" fmla="*/ 16 w 19"/>
                <a:gd name="T7" fmla="*/ 11 h 21"/>
                <a:gd name="T8" fmla="*/ 16 w 19"/>
                <a:gd name="T9" fmla="*/ 0 h 21"/>
                <a:gd name="T10" fmla="*/ 2 w 19"/>
                <a:gd name="T11" fmla="*/ 14 h 21"/>
              </a:gdLst>
              <a:ahLst/>
              <a:cxnLst>
                <a:cxn ang="0">
                  <a:pos x="T0" y="T1"/>
                </a:cxn>
                <a:cxn ang="0">
                  <a:pos x="T2" y="T3"/>
                </a:cxn>
                <a:cxn ang="0">
                  <a:pos x="T4" y="T5"/>
                </a:cxn>
                <a:cxn ang="0">
                  <a:pos x="T6" y="T7"/>
                </a:cxn>
                <a:cxn ang="0">
                  <a:pos x="T8" y="T9"/>
                </a:cxn>
                <a:cxn ang="0">
                  <a:pos x="T10" y="T11"/>
                </a:cxn>
              </a:cxnLst>
              <a:rect l="0" t="0" r="r" b="b"/>
              <a:pathLst>
                <a:path w="19" h="21">
                  <a:moveTo>
                    <a:pt x="2" y="14"/>
                  </a:moveTo>
                  <a:cubicBezTo>
                    <a:pt x="0" y="16"/>
                    <a:pt x="0" y="18"/>
                    <a:pt x="2" y="20"/>
                  </a:cubicBezTo>
                  <a:cubicBezTo>
                    <a:pt x="3" y="21"/>
                    <a:pt x="6" y="21"/>
                    <a:pt x="7" y="20"/>
                  </a:cubicBezTo>
                  <a:cubicBezTo>
                    <a:pt x="16" y="11"/>
                    <a:pt x="16" y="11"/>
                    <a:pt x="16" y="11"/>
                  </a:cubicBezTo>
                  <a:cubicBezTo>
                    <a:pt x="19" y="8"/>
                    <a:pt x="19" y="3"/>
                    <a:pt x="16" y="0"/>
                  </a:cubicBezTo>
                  <a:lnTo>
                    <a:pt x="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101" name="Freeform 106"/>
            <p:cNvSpPr/>
            <p:nvPr/>
          </p:nvSpPr>
          <p:spPr bwMode="auto">
            <a:xfrm>
              <a:off x="6981826" y="6103938"/>
              <a:ext cx="65088" cy="63500"/>
            </a:xfrm>
            <a:custGeom>
              <a:avLst/>
              <a:gdLst>
                <a:gd name="T0" fmla="*/ 1 w 11"/>
                <a:gd name="T1" fmla="*/ 2 h 11"/>
                <a:gd name="T2" fmla="*/ 1 w 11"/>
                <a:gd name="T3" fmla="*/ 4 h 11"/>
                <a:gd name="T4" fmla="*/ 7 w 11"/>
                <a:gd name="T5" fmla="*/ 10 h 11"/>
                <a:gd name="T6" fmla="*/ 9 w 11"/>
                <a:gd name="T7" fmla="*/ 10 h 11"/>
                <a:gd name="T8" fmla="*/ 11 w 11"/>
                <a:gd name="T9" fmla="*/ 9 h 11"/>
                <a:gd name="T10" fmla="*/ 2 w 11"/>
                <a:gd name="T11" fmla="*/ 0 h 11"/>
                <a:gd name="T12" fmla="*/ 1 w 11"/>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1" y="2"/>
                  </a:moveTo>
                  <a:cubicBezTo>
                    <a:pt x="0" y="2"/>
                    <a:pt x="0" y="4"/>
                    <a:pt x="1" y="4"/>
                  </a:cubicBezTo>
                  <a:cubicBezTo>
                    <a:pt x="7" y="10"/>
                    <a:pt x="7" y="10"/>
                    <a:pt x="7" y="10"/>
                  </a:cubicBezTo>
                  <a:cubicBezTo>
                    <a:pt x="7" y="11"/>
                    <a:pt x="9" y="11"/>
                    <a:pt x="9" y="10"/>
                  </a:cubicBezTo>
                  <a:cubicBezTo>
                    <a:pt x="11" y="9"/>
                    <a:pt x="11" y="9"/>
                    <a:pt x="11" y="9"/>
                  </a:cubicBezTo>
                  <a:cubicBezTo>
                    <a:pt x="2" y="0"/>
                    <a:pt x="2" y="0"/>
                    <a:pt x="2"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sp>
          <p:nvSpPr>
            <p:cNvPr id="102" name="Freeform 107"/>
            <p:cNvSpPr/>
            <p:nvPr/>
          </p:nvSpPr>
          <p:spPr bwMode="auto">
            <a:xfrm>
              <a:off x="6894513" y="6138863"/>
              <a:ext cx="117475" cy="117475"/>
            </a:xfrm>
            <a:custGeom>
              <a:avLst/>
              <a:gdLst>
                <a:gd name="T0" fmla="*/ 0 w 20"/>
                <a:gd name="T1" fmla="*/ 20 h 20"/>
                <a:gd name="T2" fmla="*/ 16 w 20"/>
                <a:gd name="T3" fmla="*/ 4 h 20"/>
                <a:gd name="T4" fmla="*/ 0 w 20"/>
                <a:gd name="T5" fmla="*/ 20 h 20"/>
              </a:gdLst>
              <a:ahLst/>
              <a:cxnLst>
                <a:cxn ang="0">
                  <a:pos x="T0" y="T1"/>
                </a:cxn>
                <a:cxn ang="0">
                  <a:pos x="T2" y="T3"/>
                </a:cxn>
                <a:cxn ang="0">
                  <a:pos x="T4" y="T5"/>
                </a:cxn>
              </a:cxnLst>
              <a:rect l="0" t="0" r="r" b="b"/>
              <a:pathLst>
                <a:path w="20" h="20">
                  <a:moveTo>
                    <a:pt x="0" y="20"/>
                  </a:moveTo>
                  <a:cubicBezTo>
                    <a:pt x="8" y="16"/>
                    <a:pt x="20" y="8"/>
                    <a:pt x="16" y="4"/>
                  </a:cubicBezTo>
                  <a:cubicBezTo>
                    <a:pt x="12" y="0"/>
                    <a:pt x="4" y="1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3" tIns="60941" rIns="121883" bIns="60941" numCol="1" anchor="t" anchorCtr="0" compatLnSpc="1"/>
            <a:lstStyle/>
            <a:p>
              <a:endParaRPr lang="id-ID" sz="2400">
                <a:solidFill>
                  <a:prstClr val="black"/>
                </a:solidFill>
                <a:cs typeface="+mn-ea"/>
                <a:sym typeface="+mn-lt"/>
              </a:endParaRPr>
            </a:p>
          </p:txBody>
        </p:sp>
      </p:grpSp>
      <p:sp>
        <p:nvSpPr>
          <p:cNvPr id="103" name="Freeform 70"/>
          <p:cNvSpPr>
            <a:spLocks noEditPoints="1"/>
          </p:cNvSpPr>
          <p:nvPr/>
        </p:nvSpPr>
        <p:spPr bwMode="auto">
          <a:xfrm>
            <a:off x="10262090" y="2390619"/>
            <a:ext cx="298225" cy="298319"/>
          </a:xfrm>
          <a:custGeom>
            <a:avLst/>
            <a:gdLst>
              <a:gd name="T0" fmla="*/ 188 w 231"/>
              <a:gd name="T1" fmla="*/ 145 h 231"/>
              <a:gd name="T2" fmla="*/ 188 w 231"/>
              <a:gd name="T3" fmla="*/ 101 h 231"/>
              <a:gd name="T4" fmla="*/ 130 w 231"/>
              <a:gd name="T5" fmla="*/ 101 h 231"/>
              <a:gd name="T6" fmla="*/ 130 w 231"/>
              <a:gd name="T7" fmla="*/ 87 h 231"/>
              <a:gd name="T8" fmla="*/ 173 w 231"/>
              <a:gd name="T9" fmla="*/ 87 h 231"/>
              <a:gd name="T10" fmla="*/ 173 w 231"/>
              <a:gd name="T11" fmla="*/ 0 h 231"/>
              <a:gd name="T12" fmla="*/ 72 w 231"/>
              <a:gd name="T13" fmla="*/ 0 h 231"/>
              <a:gd name="T14" fmla="*/ 72 w 231"/>
              <a:gd name="T15" fmla="*/ 87 h 231"/>
              <a:gd name="T16" fmla="*/ 115 w 231"/>
              <a:gd name="T17" fmla="*/ 87 h 231"/>
              <a:gd name="T18" fmla="*/ 115 w 231"/>
              <a:gd name="T19" fmla="*/ 101 h 231"/>
              <a:gd name="T20" fmla="*/ 43 w 231"/>
              <a:gd name="T21" fmla="*/ 101 h 231"/>
              <a:gd name="T22" fmla="*/ 43 w 231"/>
              <a:gd name="T23" fmla="*/ 145 h 231"/>
              <a:gd name="T24" fmla="*/ 0 w 231"/>
              <a:gd name="T25" fmla="*/ 145 h 231"/>
              <a:gd name="T26" fmla="*/ 0 w 231"/>
              <a:gd name="T27" fmla="*/ 231 h 231"/>
              <a:gd name="T28" fmla="*/ 101 w 231"/>
              <a:gd name="T29" fmla="*/ 231 h 231"/>
              <a:gd name="T30" fmla="*/ 101 w 231"/>
              <a:gd name="T31" fmla="*/ 145 h 231"/>
              <a:gd name="T32" fmla="*/ 58 w 231"/>
              <a:gd name="T33" fmla="*/ 145 h 231"/>
              <a:gd name="T34" fmla="*/ 58 w 231"/>
              <a:gd name="T35" fmla="*/ 116 h 231"/>
              <a:gd name="T36" fmla="*/ 173 w 231"/>
              <a:gd name="T37" fmla="*/ 116 h 231"/>
              <a:gd name="T38" fmla="*/ 173 w 231"/>
              <a:gd name="T39" fmla="*/ 145 h 231"/>
              <a:gd name="T40" fmla="*/ 130 w 231"/>
              <a:gd name="T41" fmla="*/ 145 h 231"/>
              <a:gd name="T42" fmla="*/ 130 w 231"/>
              <a:gd name="T43" fmla="*/ 231 h 231"/>
              <a:gd name="T44" fmla="*/ 231 w 231"/>
              <a:gd name="T45" fmla="*/ 231 h 231"/>
              <a:gd name="T46" fmla="*/ 231 w 231"/>
              <a:gd name="T47" fmla="*/ 145 h 231"/>
              <a:gd name="T48" fmla="*/ 188 w 231"/>
              <a:gd name="T49" fmla="*/ 145 h 231"/>
              <a:gd name="T50" fmla="*/ 87 w 231"/>
              <a:gd name="T51" fmla="*/ 159 h 231"/>
              <a:gd name="T52" fmla="*/ 87 w 231"/>
              <a:gd name="T53" fmla="*/ 173 h 231"/>
              <a:gd name="T54" fmla="*/ 14 w 231"/>
              <a:gd name="T55" fmla="*/ 173 h 231"/>
              <a:gd name="T56" fmla="*/ 14 w 231"/>
              <a:gd name="T57" fmla="*/ 159 h 231"/>
              <a:gd name="T58" fmla="*/ 87 w 231"/>
              <a:gd name="T59" fmla="*/ 159 h 231"/>
              <a:gd name="T60" fmla="*/ 87 w 231"/>
              <a:gd name="T61" fmla="*/ 29 h 231"/>
              <a:gd name="T62" fmla="*/ 87 w 231"/>
              <a:gd name="T63" fmla="*/ 15 h 231"/>
              <a:gd name="T64" fmla="*/ 159 w 231"/>
              <a:gd name="T65" fmla="*/ 15 h 231"/>
              <a:gd name="T66" fmla="*/ 159 w 231"/>
              <a:gd name="T67" fmla="*/ 29 h 231"/>
              <a:gd name="T68" fmla="*/ 87 w 231"/>
              <a:gd name="T69" fmla="*/ 29 h 231"/>
              <a:gd name="T70" fmla="*/ 217 w 231"/>
              <a:gd name="T71" fmla="*/ 173 h 231"/>
              <a:gd name="T72" fmla="*/ 144 w 231"/>
              <a:gd name="T73" fmla="*/ 173 h 231"/>
              <a:gd name="T74" fmla="*/ 144 w 231"/>
              <a:gd name="T75" fmla="*/ 159 h 231"/>
              <a:gd name="T76" fmla="*/ 217 w 231"/>
              <a:gd name="T77" fmla="*/ 159 h 231"/>
              <a:gd name="T78" fmla="*/ 217 w 231"/>
              <a:gd name="T79" fmla="*/ 173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231">
                <a:moveTo>
                  <a:pt x="188" y="145"/>
                </a:moveTo>
                <a:lnTo>
                  <a:pt x="188" y="101"/>
                </a:lnTo>
                <a:lnTo>
                  <a:pt x="130" y="101"/>
                </a:lnTo>
                <a:lnTo>
                  <a:pt x="130" y="87"/>
                </a:lnTo>
                <a:lnTo>
                  <a:pt x="173" y="87"/>
                </a:lnTo>
                <a:lnTo>
                  <a:pt x="173" y="0"/>
                </a:lnTo>
                <a:lnTo>
                  <a:pt x="72" y="0"/>
                </a:lnTo>
                <a:lnTo>
                  <a:pt x="72" y="87"/>
                </a:lnTo>
                <a:lnTo>
                  <a:pt x="115" y="87"/>
                </a:lnTo>
                <a:lnTo>
                  <a:pt x="115" y="101"/>
                </a:lnTo>
                <a:lnTo>
                  <a:pt x="43" y="101"/>
                </a:lnTo>
                <a:lnTo>
                  <a:pt x="43" y="145"/>
                </a:lnTo>
                <a:lnTo>
                  <a:pt x="0" y="145"/>
                </a:lnTo>
                <a:lnTo>
                  <a:pt x="0" y="231"/>
                </a:lnTo>
                <a:lnTo>
                  <a:pt x="101" y="231"/>
                </a:lnTo>
                <a:lnTo>
                  <a:pt x="101" y="145"/>
                </a:lnTo>
                <a:lnTo>
                  <a:pt x="58" y="145"/>
                </a:lnTo>
                <a:lnTo>
                  <a:pt x="58" y="116"/>
                </a:lnTo>
                <a:lnTo>
                  <a:pt x="173" y="116"/>
                </a:lnTo>
                <a:lnTo>
                  <a:pt x="173" y="145"/>
                </a:lnTo>
                <a:lnTo>
                  <a:pt x="130" y="145"/>
                </a:lnTo>
                <a:lnTo>
                  <a:pt x="130" y="231"/>
                </a:lnTo>
                <a:lnTo>
                  <a:pt x="231" y="231"/>
                </a:lnTo>
                <a:lnTo>
                  <a:pt x="231" y="145"/>
                </a:lnTo>
                <a:lnTo>
                  <a:pt x="188" y="145"/>
                </a:lnTo>
                <a:close/>
                <a:moveTo>
                  <a:pt x="87" y="159"/>
                </a:moveTo>
                <a:lnTo>
                  <a:pt x="87" y="173"/>
                </a:lnTo>
                <a:lnTo>
                  <a:pt x="14" y="173"/>
                </a:lnTo>
                <a:lnTo>
                  <a:pt x="14" y="159"/>
                </a:lnTo>
                <a:lnTo>
                  <a:pt x="87" y="159"/>
                </a:lnTo>
                <a:close/>
                <a:moveTo>
                  <a:pt x="87" y="29"/>
                </a:moveTo>
                <a:lnTo>
                  <a:pt x="87" y="15"/>
                </a:lnTo>
                <a:lnTo>
                  <a:pt x="159" y="15"/>
                </a:lnTo>
                <a:lnTo>
                  <a:pt x="159" y="29"/>
                </a:lnTo>
                <a:lnTo>
                  <a:pt x="87" y="29"/>
                </a:lnTo>
                <a:close/>
                <a:moveTo>
                  <a:pt x="217" y="173"/>
                </a:moveTo>
                <a:lnTo>
                  <a:pt x="144" y="173"/>
                </a:lnTo>
                <a:lnTo>
                  <a:pt x="144" y="159"/>
                </a:lnTo>
                <a:lnTo>
                  <a:pt x="217" y="159"/>
                </a:lnTo>
                <a:lnTo>
                  <a:pt x="217" y="173"/>
                </a:lnTo>
                <a:close/>
              </a:path>
            </a:pathLst>
          </a:custGeom>
          <a:solidFill>
            <a:schemeClr val="accent2"/>
          </a:solidFill>
          <a:ln>
            <a:noFill/>
          </a:ln>
          <a:effectLst/>
        </p:spPr>
        <p:txBody>
          <a:bodyPr vert="horz" wrap="square" lIns="91417" tIns="45709" rIns="91417" bIns="45709" numCol="1" anchor="t" anchorCtr="0" compatLnSpc="1"/>
          <a:lstStyle/>
          <a:p>
            <a:endParaRPr lang="id-ID" sz="2400">
              <a:solidFill>
                <a:prstClr val="black"/>
              </a:solidFill>
              <a:cs typeface="+mn-ea"/>
              <a:sym typeface="+mn-lt"/>
            </a:endParaRPr>
          </a:p>
        </p:txBody>
      </p:sp>
      <p:sp>
        <p:nvSpPr>
          <p:cNvPr id="35" name="标题 1"/>
          <p:cNvSpPr>
            <a:spLocks noGrp="1"/>
          </p:cNvSpPr>
          <p:nvPr/>
        </p:nvSpPr>
        <p:spPr>
          <a:xfrm>
            <a:off x="1066800" y="784225"/>
            <a:ext cx="4620260" cy="557530"/>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buClrTx/>
              <a:buSzTx/>
              <a:buFontTx/>
            </a:pPr>
            <a:r>
              <a:rPr lang="zh-CN" altLang="en-US" sz="3200">
                <a:latin typeface="华光中雅_CNKI" panose="02000500000000000000" charset="-122"/>
                <a:ea typeface="华光中雅_CNKI" panose="02000500000000000000" charset="-122"/>
                <a:cs typeface="华光中雅_CNKI" panose="02000500000000000000" charset="-122"/>
                <a:sym typeface="+mn-ea"/>
              </a:rPr>
              <a:t>2.3 弹幕用户特征的计算</a:t>
            </a:r>
            <a:endParaRPr lang="zh-CN" altLang="en-US" sz="3200">
              <a:latin typeface="华光中雅_CNKI" panose="02000500000000000000" charset="-122"/>
              <a:ea typeface="华光中雅_CNKI" panose="02000500000000000000" charset="-122"/>
              <a:cs typeface="华光中雅_CNKI" panose="02000500000000000000" charset="-122"/>
            </a:endParaRPr>
          </a:p>
        </p:txBody>
      </p:sp>
      <p:sp>
        <p:nvSpPr>
          <p:cNvPr id="42" name="文本框 41"/>
          <p:cNvSpPr txBox="1"/>
          <p:nvPr/>
        </p:nvSpPr>
        <p:spPr>
          <a:xfrm>
            <a:off x="767080" y="1710055"/>
            <a:ext cx="5781675" cy="4384040"/>
          </a:xfrm>
          <a:prstGeom prst="rect">
            <a:avLst/>
          </a:prstGeom>
          <a:noFill/>
        </p:spPr>
        <p:txBody>
          <a:bodyPr wrap="square" rtlCol="0" anchor="t">
            <a:noAutofit/>
          </a:bodyPr>
          <a:lstStyle/>
          <a:p>
            <a:pPr algn="l">
              <a:buClrTx/>
              <a:buSzTx/>
              <a:buNone/>
            </a:pPr>
            <a:r>
              <a:rPr lang="en-US" altLang="zh-CN" sz="2000" dirty="0">
                <a:latin typeface="宋体" panose="02010600030101010101" pitchFamily="2" charset="-122"/>
                <a:ea typeface="宋体" panose="02010600030101010101" pitchFamily="2" charset="-122"/>
                <a:sym typeface="+mn-ea"/>
              </a:rPr>
              <a:t>·</a:t>
            </a:r>
            <a:r>
              <a:rPr lang="zh-CN" altLang="en-US" sz="2000">
                <a:latin typeface="宋体" panose="02010600030101010101" pitchFamily="2" charset="-122"/>
                <a:ea typeface="宋体" panose="02010600030101010101" pitchFamily="2" charset="-122"/>
                <a:sym typeface="+mn-ea"/>
              </a:rPr>
              <a:t>在用户画像研究中，用户特征可以通过研究者的知识与经验人工提取 ，也可以使用决策树 、逻辑回归、支持向量机以及LDA主题模型等机器学习算法计算得到</a:t>
            </a:r>
            <a:endParaRPr lang="zh-CN" altLang="en-US" sz="2000">
              <a:latin typeface="宋体" panose="02010600030101010101" pitchFamily="2" charset="-122"/>
              <a:ea typeface="宋体" panose="02010600030101010101" pitchFamily="2" charset="-122"/>
            </a:endParaRPr>
          </a:p>
          <a:p>
            <a:pPr algn="l">
              <a:buClrTx/>
              <a:buSzTx/>
              <a:buNone/>
            </a:pP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一些研究从用户发送弹幕的物理时间与视频时间属性中挖掘了用户的行为特征</a:t>
            </a:r>
            <a:endParaRPr lang="zh-CN" altLang="en-US" sz="2000" dirty="0">
              <a:latin typeface="宋体" panose="02010600030101010101" pitchFamily="2" charset="-122"/>
              <a:ea typeface="宋体" panose="02010600030101010101" pitchFamily="2" charset="-122"/>
            </a:endParaRPr>
          </a:p>
          <a:p>
            <a:pPr algn="l">
              <a:buClrTx/>
              <a:buSzTx/>
              <a:buNone/>
            </a:pP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将首次发送弹幕距离视频发布的时间（近度）作为其用户画像模型的用户行为分量</a:t>
            </a:r>
            <a:endParaRPr lang="zh-CN" altLang="en-US" sz="2000" dirty="0">
              <a:latin typeface="宋体" panose="02010600030101010101" pitchFamily="2" charset="-122"/>
              <a:ea typeface="宋体" panose="02010600030101010101" pitchFamily="2" charset="-122"/>
            </a:endParaRPr>
          </a:p>
          <a:p>
            <a:pPr algn="l">
              <a:buClrTx/>
              <a:buSzTx/>
              <a:buNone/>
            </a:pP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定义了用户在某一系列的学习类视频下发送的第一条弹幕和最后一条弹幕的时间差为“跨度”，用于计量用户学习的持久性</a:t>
            </a:r>
            <a:endParaRPr lang="zh-CN" altLang="en-US" sz="2000" dirty="0">
              <a:latin typeface="宋体" panose="02010600030101010101" pitchFamily="2" charset="-122"/>
              <a:ea typeface="宋体" panose="02010600030101010101" pitchFamily="2" charset="-122"/>
            </a:endParaRPr>
          </a:p>
          <a:p>
            <a:pPr algn="l">
              <a:buClrTx/>
              <a:buSzTx/>
              <a:buNone/>
            </a:pPr>
            <a:r>
              <a:rPr lang="en-US" altLang="zh-CN" sz="2000" dirty="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计算视频更新周期来量化内容创作者的影响力</a:t>
            </a:r>
            <a:endParaRPr lang="zh-CN" altLang="en-US" sz="2000" dirty="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44"/>
          <p:cNvSpPr txBox="1"/>
          <p:nvPr/>
        </p:nvSpPr>
        <p:spPr>
          <a:xfrm>
            <a:off x="925830" y="734695"/>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2.4 弹幕用户画像的表示</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46" name="文本框 45"/>
          <p:cNvSpPr txBox="1"/>
          <p:nvPr/>
        </p:nvSpPr>
        <p:spPr>
          <a:xfrm>
            <a:off x="1011555" y="1677035"/>
            <a:ext cx="10168890" cy="4281805"/>
          </a:xfrm>
          <a:prstGeom prst="rect">
            <a:avLst/>
          </a:prstGeom>
          <a:noFill/>
        </p:spPr>
        <p:txBody>
          <a:bodyPr wrap="square" rtlCol="0" anchor="t">
            <a:noAutofit/>
          </a:bodyPr>
          <a:lstStyle/>
          <a:p>
            <a:pPr algn="l">
              <a:buClrTx/>
              <a:buSzTx/>
              <a:buNone/>
            </a:pPr>
            <a:r>
              <a:rPr lang="zh-CN" altLang="en-US" sz="2000">
                <a:latin typeface="宋体" panose="02010600030101010101" pitchFamily="2" charset="-122"/>
                <a:ea typeface="宋体" panose="02010600030101010101" pitchFamily="2" charset="-122"/>
                <a:sym typeface="+mn-ea"/>
              </a:rPr>
              <a:t>·用户特征多为连续的数值数据，必要时常使用聚类方法将用户特征离散化以方便用户画像的表示。</a:t>
            </a:r>
            <a:endParaRPr lang="zh-CN" altLang="en-US" sz="2000">
              <a:latin typeface="宋体" panose="02010600030101010101" pitchFamily="2" charset="-122"/>
              <a:ea typeface="宋体" panose="02010600030101010101" pitchFamily="2" charset="-122"/>
              <a:sym typeface="+mn-ea"/>
            </a:endParaRPr>
          </a:p>
          <a:p>
            <a:pPr algn="l">
              <a:buClrTx/>
              <a:buSzTx/>
              <a:buNone/>
            </a:pPr>
            <a:endParaRPr lang="zh-CN" altLang="en-US" sz="2000">
              <a:latin typeface="宋体" panose="02010600030101010101" pitchFamily="2" charset="-122"/>
              <a:ea typeface="宋体" panose="02010600030101010101" pitchFamily="2" charset="-122"/>
            </a:endParaRPr>
          </a:p>
          <a:p>
            <a:pPr algn="l">
              <a:buClrTx/>
              <a:buSzTx/>
              <a:buNone/>
            </a:pPr>
            <a:r>
              <a:rPr lang="zh-CN" altLang="en-US" sz="2000">
                <a:latin typeface="宋体" panose="02010600030101010101" pitchFamily="2" charset="-122"/>
                <a:ea typeface="宋体" panose="02010600030101010101" pitchFamily="2" charset="-122"/>
                <a:sym typeface="+mn-ea"/>
              </a:rPr>
              <a:t>·本文改进了基于弹幕的用户画像模型，计算了观看记录数量、平均弹幕发送周期、平均相对专注时间等行为特征，并使用 K-Means算法对用户行为特征聚类求得用户标签；使用 LDA 主题模型方法对弹幕文本进行主题分析，将其作为用户的兴趣取向对用户聚类。最后根据弹幕内容特征与弹幕用户行为特征两种聚类结果创建列联表，分析用户发送弹幕的行为与弹幕内容文本之间的关系。</a:t>
            </a:r>
            <a:endParaRPr lang="zh-CN" altLang="en-US" sz="2000">
              <a:latin typeface="宋体" panose="02010600030101010101" pitchFamily="2" charset="-122"/>
              <a:ea typeface="宋体" panose="02010600030101010101" pitchFamily="2" charset="-122"/>
              <a:sym typeface="+mn-ea"/>
            </a:endParaRPr>
          </a:p>
        </p:txBody>
      </p:sp>
      <p:sp>
        <p:nvSpPr>
          <p:cNvPr id="47" name="任意多边形: 形状 13"/>
          <p:cNvSpPr/>
          <p:nvPr/>
        </p:nvSpPr>
        <p:spPr>
          <a:xfrm>
            <a:off x="10726160" y="5635060"/>
            <a:ext cx="453708" cy="472571"/>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8380" y="741045"/>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3.1 用户画像模型</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pic>
        <p:nvPicPr>
          <p:cNvPr id="4" name="内容占位符 3"/>
          <p:cNvPicPr>
            <a:picLocks noChangeAspect="1"/>
          </p:cNvPicPr>
          <p:nvPr>
            <p:custDataLst>
              <p:tags r:id="rId1"/>
            </p:custDataLst>
          </p:nvPr>
        </p:nvPicPr>
        <p:blipFill>
          <a:blip r:embed="rId2"/>
          <a:stretch>
            <a:fillRect/>
          </a:stretch>
        </p:blipFill>
        <p:spPr>
          <a:xfrm>
            <a:off x="1008380" y="1546860"/>
            <a:ext cx="5221605" cy="4351655"/>
          </a:xfrm>
          <a:prstGeom prst="rect">
            <a:avLst/>
          </a:prstGeom>
        </p:spPr>
      </p:pic>
      <p:sp>
        <p:nvSpPr>
          <p:cNvPr id="3" name="文本框 2"/>
          <p:cNvSpPr txBox="1"/>
          <p:nvPr/>
        </p:nvSpPr>
        <p:spPr>
          <a:xfrm>
            <a:off x="6229985" y="1325245"/>
            <a:ext cx="4998085" cy="3109595"/>
          </a:xfrm>
          <a:prstGeom prst="rect">
            <a:avLst/>
          </a:prstGeom>
          <a:noFill/>
        </p:spPr>
        <p:txBody>
          <a:bodyPr wrap="square" rtlCol="0" anchor="t">
            <a:noAutofit/>
          </a:bodyPr>
          <a:lstStyle/>
          <a:p>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通用用户画像模型包含了用户数据、用户属性、用户特征、用户标签四个状态以及采集用户属性数据、提取用户特征、表示用户画像三个步骤。</a:t>
            </a:r>
            <a:endParaRPr lang="zh-CN" altLang="en-US" sz="2400">
              <a:latin typeface="宋体" panose="02010600030101010101" pitchFamily="2" charset="-122"/>
              <a:ea typeface="宋体" panose="02010600030101010101" pitchFamily="2" charset="-122"/>
              <a:sym typeface="+mn-ea"/>
            </a:endParaRPr>
          </a:p>
          <a:p>
            <a:r>
              <a:rPr lang="en-US" altLang="zh-CN" sz="2400">
                <a:latin typeface="宋体" panose="02010600030101010101" pitchFamily="2" charset="-122"/>
                <a:ea typeface="宋体" panose="02010600030101010101" pitchFamily="2" charset="-122"/>
                <a:sym typeface="+mn-ea"/>
              </a:rPr>
              <a:t>·</a:t>
            </a:r>
            <a:r>
              <a:rPr lang="zh-CN" altLang="en-US" sz="2400">
                <a:latin typeface="宋体" panose="02010600030101010101" pitchFamily="2" charset="-122"/>
                <a:ea typeface="宋体" panose="02010600030101010101" pitchFamily="2" charset="-122"/>
                <a:sym typeface="+mn-ea"/>
              </a:rPr>
              <a:t>基于弹幕的用户画像模型使用数据层、属性层（属性大类层）、特征层（原始属性层与计算属性层）、标签层与通用模型的四个状态相对应，体现了用户画像的构建过程。</a:t>
            </a:r>
            <a:endParaRPr lang="zh-CN" altLang="en-US" sz="240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6480" y="670560"/>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3.2 用户属性分类体系</a:t>
            </a:r>
            <a:endParaRPr lang="zh-CN" altLang="en-US" sz="3110">
              <a:sym typeface="+mn-ea"/>
            </a:endParaRPr>
          </a:p>
        </p:txBody>
      </p:sp>
      <p:sp>
        <p:nvSpPr>
          <p:cNvPr id="4" name="文本框 3"/>
          <p:cNvSpPr txBox="1"/>
          <p:nvPr/>
        </p:nvSpPr>
        <p:spPr>
          <a:xfrm>
            <a:off x="1046480" y="1383030"/>
            <a:ext cx="9709150" cy="1198880"/>
          </a:xfrm>
          <a:prstGeom prst="rect">
            <a:avLst/>
          </a:prstGeom>
          <a:noFill/>
        </p:spPr>
        <p:txBody>
          <a:bodyPr wrap="square" rtlCol="0" anchor="t">
            <a:spAutoFit/>
          </a:bodyPr>
          <a:lstStyle/>
          <a:p>
            <a:r>
              <a:rPr lang="zh-CN" altLang="en-US" sz="2400">
                <a:latin typeface="宋体" panose="02010600030101010101" pitchFamily="2" charset="-122"/>
                <a:ea typeface="宋体" panose="02010600030101010101" pitchFamily="2" charset="-122"/>
                <a:sym typeface="+mn-ea"/>
              </a:rPr>
              <a:t>·用户画像由用户属性精馏而来，从原始数据源中采集的用户属性的丰富全面程度决定了用户特征的筛选与计算方法，也决定了用户画像模型的质量。</a:t>
            </a:r>
            <a:endParaRPr lang="zh-CN" altLang="en-US" sz="2400">
              <a:latin typeface="宋体" panose="02010600030101010101" pitchFamily="2" charset="-122"/>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2185670" y="3006725"/>
            <a:ext cx="7820660" cy="248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千图PPT彼岸天：ID 8661124库_组合 39"/>
          <p:cNvGrpSpPr/>
          <p:nvPr>
            <p:custDataLst>
              <p:tags r:id="rId1"/>
            </p:custDataLst>
          </p:nvPr>
        </p:nvGrpSpPr>
        <p:grpSpPr>
          <a:xfrm>
            <a:off x="1244130" y="1772037"/>
            <a:ext cx="965063" cy="937433"/>
            <a:chOff x="906425" y="1841310"/>
            <a:chExt cx="965063" cy="937433"/>
          </a:xfrm>
        </p:grpSpPr>
        <p:sp>
          <p:nvSpPr>
            <p:cNvPr id="4" name="Flowchart: Off-page Connector 3"/>
            <p:cNvSpPr/>
            <p:nvPr/>
          </p:nvSpPr>
          <p:spPr>
            <a:xfrm>
              <a:off x="906425" y="1841310"/>
              <a:ext cx="965063" cy="937433"/>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5" name="Freeform: Shape 20"/>
            <p:cNvSpPr/>
            <p:nvPr/>
          </p:nvSpPr>
          <p:spPr bwMode="auto">
            <a:xfrm>
              <a:off x="1142041" y="2063112"/>
              <a:ext cx="493827" cy="493827"/>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anchor="ctr"/>
            <a:lstStyle/>
            <a:p>
              <a:pPr algn="ctr"/>
              <a:endParaRPr>
                <a:cs typeface="+mn-ea"/>
                <a:sym typeface="+mn-lt"/>
              </a:endParaRPr>
            </a:p>
          </p:txBody>
        </p:sp>
      </p:grpSp>
      <p:grpSp>
        <p:nvGrpSpPr>
          <p:cNvPr id="41" name="千图PPT彼岸天：ID 8661124库_组合 40"/>
          <p:cNvGrpSpPr/>
          <p:nvPr>
            <p:custDataLst>
              <p:tags r:id="rId2"/>
            </p:custDataLst>
          </p:nvPr>
        </p:nvGrpSpPr>
        <p:grpSpPr>
          <a:xfrm>
            <a:off x="1244130" y="3114289"/>
            <a:ext cx="965063" cy="937436"/>
            <a:chOff x="906425" y="3183562"/>
            <a:chExt cx="965063" cy="937436"/>
          </a:xfrm>
        </p:grpSpPr>
        <p:sp>
          <p:nvSpPr>
            <p:cNvPr id="5" name="Flowchart: Off-page Connector 4"/>
            <p:cNvSpPr/>
            <p:nvPr/>
          </p:nvSpPr>
          <p:spPr>
            <a:xfrm>
              <a:off x="906425" y="3183562"/>
              <a:ext cx="965063" cy="93743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6" name="Freeform: Shape 21"/>
            <p:cNvSpPr/>
            <p:nvPr/>
          </p:nvSpPr>
          <p:spPr bwMode="auto">
            <a:xfrm>
              <a:off x="1167880" y="3431204"/>
              <a:ext cx="442149" cy="4421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anchor="ctr"/>
            <a:lstStyle/>
            <a:p>
              <a:pPr algn="ctr"/>
              <a:endParaRPr>
                <a:cs typeface="+mn-ea"/>
                <a:sym typeface="+mn-lt"/>
              </a:endParaRPr>
            </a:p>
          </p:txBody>
        </p:sp>
      </p:grpSp>
      <p:grpSp>
        <p:nvGrpSpPr>
          <p:cNvPr id="42" name="千图PPT彼岸天：ID 8661124库_组合 41"/>
          <p:cNvGrpSpPr/>
          <p:nvPr>
            <p:custDataLst>
              <p:tags r:id="rId3"/>
            </p:custDataLst>
          </p:nvPr>
        </p:nvGrpSpPr>
        <p:grpSpPr>
          <a:xfrm>
            <a:off x="1237780" y="4458452"/>
            <a:ext cx="965063" cy="937436"/>
            <a:chOff x="906425" y="4527725"/>
            <a:chExt cx="965063" cy="937436"/>
          </a:xfrm>
        </p:grpSpPr>
        <p:sp>
          <p:nvSpPr>
            <p:cNvPr id="6" name="Flowchart: Off-page Connector 5"/>
            <p:cNvSpPr/>
            <p:nvPr/>
          </p:nvSpPr>
          <p:spPr>
            <a:xfrm>
              <a:off x="906425" y="4527725"/>
              <a:ext cx="965063" cy="937436"/>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17" name="Freeform: Shape 22"/>
            <p:cNvSpPr/>
            <p:nvPr/>
          </p:nvSpPr>
          <p:spPr bwMode="auto">
            <a:xfrm>
              <a:off x="1191195" y="4707525"/>
              <a:ext cx="395520" cy="577832"/>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ln>
          </p:spPr>
          <p:txBody>
            <a:bodyPr anchor="ctr"/>
            <a:lstStyle/>
            <a:p>
              <a:pPr algn="ctr"/>
              <a:endParaRPr>
                <a:cs typeface="+mn-ea"/>
                <a:sym typeface="+mn-lt"/>
              </a:endParaRPr>
            </a:p>
          </p:txBody>
        </p:sp>
      </p:grpSp>
      <p:sp>
        <p:nvSpPr>
          <p:cNvPr id="2" name="文本框 1"/>
          <p:cNvSpPr txBox="1"/>
          <p:nvPr/>
        </p:nvSpPr>
        <p:spPr>
          <a:xfrm>
            <a:off x="920115" y="771525"/>
            <a:ext cx="6096000" cy="583565"/>
          </a:xfrm>
          <a:prstGeom prst="rect">
            <a:avLst/>
          </a:prstGeom>
          <a:noFill/>
        </p:spPr>
        <p:txBody>
          <a:bodyPr wrap="square" rtlCol="0" anchor="t">
            <a:spAutoFit/>
          </a:bodyPr>
          <a:lstStyle/>
          <a:p>
            <a:r>
              <a:rPr lang="zh-CN" altLang="en-US" sz="3200">
                <a:latin typeface="华光中雅_CNKI" panose="02000500000000000000" charset="-122"/>
                <a:ea typeface="华光中雅_CNKI" panose="02000500000000000000" charset="-122"/>
                <a:cs typeface="华光中雅_CNKI" panose="02000500000000000000" charset="-122"/>
                <a:sym typeface="+mn-ea"/>
              </a:rPr>
              <a:t>3.3 用户特征的算法</a:t>
            </a:r>
            <a:endParaRPr lang="zh-CN" altLang="en-US" sz="3200">
              <a:latin typeface="华光中雅_CNKI" panose="02000500000000000000" charset="-122"/>
              <a:ea typeface="华光中雅_CNKI" panose="02000500000000000000" charset="-122"/>
              <a:cs typeface="华光中雅_CNKI" panose="02000500000000000000" charset="-122"/>
              <a:sym typeface="+mn-ea"/>
            </a:endParaRPr>
          </a:p>
        </p:txBody>
      </p:sp>
      <p:sp>
        <p:nvSpPr>
          <p:cNvPr id="3" name="文本框 2"/>
          <p:cNvSpPr txBox="1"/>
          <p:nvPr/>
        </p:nvSpPr>
        <p:spPr>
          <a:xfrm>
            <a:off x="2789555" y="1772285"/>
            <a:ext cx="3788410" cy="3269615"/>
          </a:xfrm>
          <a:prstGeom prst="rect">
            <a:avLst/>
          </a:prstGeom>
          <a:noFill/>
        </p:spPr>
        <p:txBody>
          <a:bodyPr wrap="square" rtlCol="0" anchor="t">
            <a:noAutofit/>
          </a:bodyPr>
          <a:lstStyle/>
          <a:p>
            <a:r>
              <a:rPr lang="en-US" altLang="zh-CN" sz="2400">
                <a:latin typeface="宋体" panose="02010600030101010101" pitchFamily="2" charset="-122"/>
                <a:ea typeface="宋体" panose="02010600030101010101" pitchFamily="2" charset="-122"/>
                <a:sym typeface="+mn-ea"/>
              </a:rPr>
              <a:t>    </a:t>
            </a:r>
            <a:r>
              <a:rPr lang="zh-CN" altLang="en-US" sz="2400">
                <a:latin typeface="宋体" panose="02010600030101010101" pitchFamily="2" charset="-122"/>
                <a:ea typeface="宋体" panose="02010600030101010101" pitchFamily="2" charset="-122"/>
                <a:sym typeface="+mn-ea"/>
              </a:rPr>
              <a:t>本文梳理了弹幕数据集的逻辑结构如图 3 所示，并在此基础上计算得到观看记录数量、平均弹幕</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sym typeface="+mn-ea"/>
              </a:rPr>
              <a:t>发送周期、平均相对专注时间等特征；使用主题模型方法分析弹幕文本，得到弹幕内容特征。</a:t>
            </a:r>
            <a:endParaRPr lang="zh-CN" altLang="en-US" sz="2400">
              <a:latin typeface="宋体" panose="02010600030101010101" pitchFamily="2" charset="-122"/>
              <a:ea typeface="宋体" panose="02010600030101010101" pitchFamily="2" charset="-122"/>
              <a:sym typeface="+mn-ea"/>
            </a:endParaRPr>
          </a:p>
        </p:txBody>
      </p:sp>
      <p:pic>
        <p:nvPicPr>
          <p:cNvPr id="7" name="内容占位符 6"/>
          <p:cNvPicPr>
            <a:picLocks noGrp="1" noChangeAspect="1"/>
          </p:cNvPicPr>
          <p:nvPr>
            <p:ph idx="1"/>
          </p:nvPr>
        </p:nvPicPr>
        <p:blipFill>
          <a:blip r:embed="rId4"/>
          <a:stretch>
            <a:fillRect/>
          </a:stretch>
        </p:blipFill>
        <p:spPr>
          <a:xfrm>
            <a:off x="6489065" y="1633855"/>
            <a:ext cx="4337050" cy="3898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ags/tag1.xml><?xml version="1.0" encoding="utf-8"?>
<p:tagLst xmlns:p="http://schemas.openxmlformats.org/presentationml/2006/main">
  <p:tag name="KSO_WM_UNIT_PLACING_PICTURE_USER_VIEWPORT" val="{&quot;height&quot;:3940,&quot;width&quot;:8150}"/>
</p:tagLst>
</file>

<file path=ppt/tags/tag2.xml><?xml version="1.0" encoding="utf-8"?>
<p:tagLst xmlns:p="http://schemas.openxmlformats.org/presentationml/2006/main">
  <p:tag name="KSO_WM_UNIT_PLACING_PICTURE_USER_VIEWPORT" val="{&quot;height&quot;:6853,&quot;width&quot;:8223}"/>
</p:tagLst>
</file>

<file path=ppt/tags/tag3.xml><?xml version="1.0" encoding="utf-8"?>
<p:tagLst xmlns:p="http://schemas.openxmlformats.org/presentationml/2006/main">
  <p:tag name="PA" val="v4.0.0"/>
</p:tagLst>
</file>

<file path=ppt/tags/tag4.xml><?xml version="1.0" encoding="utf-8"?>
<p:tagLst xmlns:p="http://schemas.openxmlformats.org/presentationml/2006/main">
  <p:tag name="PA" val="v4.0.0"/>
</p:tagLst>
</file>

<file path=ppt/tags/tag5.xml><?xml version="1.0" encoding="utf-8"?>
<p:tagLst xmlns:p="http://schemas.openxmlformats.org/presentationml/2006/main">
  <p:tag name="PA" val="v4.0.0"/>
</p:tagLst>
</file>

<file path=ppt/tags/tag6.xml><?xml version="1.0" encoding="utf-8"?>
<p:tagLst xmlns:p="http://schemas.openxmlformats.org/presentationml/2006/main">
  <p:tag name="PA" val="v4.0.0"/>
</p:tagLst>
</file>

<file path=ppt/tags/tag7.xml><?xml version="1.0" encoding="utf-8"?>
<p:tagLst xmlns:p="http://schemas.openxmlformats.org/presentationml/2006/main">
  <p:tag name="PA" val="v4.0.0"/>
</p:tagLst>
</file>

<file path=ppt/tags/tag8.xml><?xml version="1.0" encoding="utf-8"?>
<p:tagLst xmlns:p="http://schemas.openxmlformats.org/presentationml/2006/main">
  <p:tag name="PA" val="v4.0.0"/>
</p:tagLst>
</file>

<file path=ppt/tags/tag9.xml><?xml version="1.0" encoding="utf-8"?>
<p:tagLst xmlns:p="http://schemas.openxmlformats.org/presentationml/2006/main">
  <p:tag name="ISPRING_PRESENTATION_TITLE" val="22"/>
  <p:tag name="ISPRING_FIRST_PUBLISH" val="1"/>
  <p:tag name="COMMONDATA" val="eyJoZGlkIjoiNzE3NzI3MTE2MDkxMWRlYTYyZjFlMzZhMmQ1MGNkNWUifQ=="/>
  <p:tag name="KSO_WPP_MARK_KEY" val="ddcdd8d8-0099-4fe2-9e77-cac22c1048e4"/>
</p:tagLst>
</file>

<file path=ppt/theme/theme1.xml><?xml version="1.0" encoding="utf-8"?>
<a:theme xmlns:a="http://schemas.openxmlformats.org/drawingml/2006/main" name="千图网海量PPT模板www.58pic.com​​">
  <a:themeElements>
    <a:clrScheme name="自定义 468">
      <a:dk1>
        <a:sysClr val="windowText" lastClr="000000"/>
      </a:dk1>
      <a:lt1>
        <a:sysClr val="window" lastClr="FFFFFF"/>
      </a:lt1>
      <a:dk2>
        <a:srgbClr val="676A55"/>
      </a:dk2>
      <a:lt2>
        <a:srgbClr val="EAEBDE"/>
      </a:lt2>
      <a:accent1>
        <a:srgbClr val="4288A2"/>
      </a:accent1>
      <a:accent2>
        <a:srgbClr val="8BBDCF"/>
      </a:accent2>
      <a:accent3>
        <a:srgbClr val="4288A2"/>
      </a:accent3>
      <a:accent4>
        <a:srgbClr val="8BBDCF"/>
      </a:accent4>
      <a:accent5>
        <a:srgbClr val="4288A2"/>
      </a:accent5>
      <a:accent6>
        <a:srgbClr val="8BBDCF"/>
      </a:accent6>
      <a:hlink>
        <a:srgbClr val="609F81"/>
      </a:hlink>
      <a:folHlink>
        <a:srgbClr val="96C0AC"/>
      </a:folHlink>
    </a:clrScheme>
    <a:fontScheme name="c4leidoh">
      <a:majorFont>
        <a:latin typeface="字魂37号-波纹乖乖体"/>
        <a:ea typeface="字魂37号-波纹乖乖体"/>
        <a:cs typeface=""/>
      </a:majorFont>
      <a:minorFont>
        <a:latin typeface="字魂37号-波纹乖乖体"/>
        <a:ea typeface="字魂37号-波纹乖乖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3458</Words>
  <Application>WPS 演示</Application>
  <PresentationFormat>宽屏</PresentationFormat>
  <Paragraphs>130</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华光中雅_CNKI</vt:lpstr>
      <vt:lpstr>字魂37号-波纹乖乖体</vt:lpstr>
      <vt:lpstr>Segoe Print</vt:lpstr>
      <vt:lpstr>微软雅黑</vt:lpstr>
      <vt:lpstr>Arial Unicode MS</vt:lpstr>
      <vt:lpstr>等线</vt:lpstr>
      <vt:lpstr>千图网海量PPT模板www.58pic.com​​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dc:title>
  <dc:creator>asus</dc:creator>
  <cp:lastModifiedBy>zzz</cp:lastModifiedBy>
  <cp:revision>55</cp:revision>
  <dcterms:created xsi:type="dcterms:W3CDTF">2018-03-01T05:44:00Z</dcterms:created>
  <dcterms:modified xsi:type="dcterms:W3CDTF">2022-12-04T14:07:36Z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E6754760F12D434FB20561A705847A67</vt:lpwstr>
  </property>
  <property fmtid="{D5CDD505-2E9C-101B-9397-08002B2CF9AE}" pid="3" name="KSOProductBuildVer">
    <vt:lpwstr>2052-11.1.0.12763</vt:lpwstr>
  </property>
</Properties>
</file>