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0"/>
  </p:notesMasterIdLst>
  <p:sldIdLst>
    <p:sldId id="1205" r:id="rId2"/>
    <p:sldId id="1337" r:id="rId3"/>
    <p:sldId id="1338" r:id="rId4"/>
    <p:sldId id="1339" r:id="rId5"/>
    <p:sldId id="1357" r:id="rId6"/>
    <p:sldId id="1359" r:id="rId7"/>
    <p:sldId id="1340" r:id="rId8"/>
    <p:sldId id="1354" r:id="rId9"/>
    <p:sldId id="1341" r:id="rId10"/>
    <p:sldId id="1342" r:id="rId11"/>
    <p:sldId id="1343" r:id="rId12"/>
    <p:sldId id="1344" r:id="rId13"/>
    <p:sldId id="1358" r:id="rId14"/>
    <p:sldId id="1355" r:id="rId15"/>
    <p:sldId id="1345" r:id="rId16"/>
    <p:sldId id="1348" r:id="rId17"/>
    <p:sldId id="1356" r:id="rId18"/>
    <p:sldId id="135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3" autoAdjust="0"/>
    <p:restoredTop sz="94660"/>
  </p:normalViewPr>
  <p:slideViewPr>
    <p:cSldViewPr snapToGrid="0">
      <p:cViewPr varScale="1">
        <p:scale>
          <a:sx n="89" d="100"/>
          <a:sy n="89" d="100"/>
        </p:scale>
        <p:origin x="68" y="2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224B38-85BE-4DC9-A438-4501EE2366CD}" type="datetimeFigureOut">
              <a:rPr lang="zh-CN" altLang="en-US" smtClean="0"/>
              <a:t>2023/2/2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7F1980-7EAA-4A03-A8FE-409C674D03AA}" type="slidenum">
              <a:rPr lang="zh-CN" altLang="en-US" smtClean="0"/>
              <a:t>‹#›</a:t>
            </a:fld>
            <a:endParaRPr lang="zh-CN" altLang="en-US"/>
          </a:p>
        </p:txBody>
      </p:sp>
    </p:spTree>
    <p:extLst>
      <p:ext uri="{BB962C8B-B14F-4D97-AF65-F5344CB8AC3E}">
        <p14:creationId xmlns:p14="http://schemas.microsoft.com/office/powerpoint/2010/main" val="2005212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ea typeface="思源黑体 CN Normal" panose="020B0400000000000000" pitchFamily="34" charset="-122"/>
            </a:endParaRPr>
          </a:p>
        </p:txBody>
      </p:sp>
      <p:sp>
        <p:nvSpPr>
          <p:cNvPr id="4" name="灯片编号占位符 3"/>
          <p:cNvSpPr>
            <a:spLocks noGrp="1"/>
          </p:cNvSpPr>
          <p:nvPr>
            <p:ph type="sldNum" sz="quarter" idx="5"/>
          </p:nvPr>
        </p:nvSpPr>
        <p:spPr/>
        <p:txBody>
          <a:bodyPr/>
          <a:lstStyle/>
          <a:p>
            <a:fld id="{672B52D5-0F10-409C-88A1-07E8733E16BA}" type="slidenum">
              <a:rPr lang="en-US" smtClean="0"/>
              <a:pPr/>
              <a:t>1</a:t>
            </a:fld>
            <a:endParaRPr lang="en-US"/>
          </a:p>
        </p:txBody>
      </p:sp>
    </p:spTree>
    <p:extLst>
      <p:ext uri="{BB962C8B-B14F-4D97-AF65-F5344CB8AC3E}">
        <p14:creationId xmlns:p14="http://schemas.microsoft.com/office/powerpoint/2010/main" val="7766352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ea typeface="思源黑体 CN Normal" panose="020B0400000000000000" pitchFamily="34" charset="-122"/>
            </a:endParaRPr>
          </a:p>
        </p:txBody>
      </p:sp>
      <p:sp>
        <p:nvSpPr>
          <p:cNvPr id="4" name="灯片编号占位符 3"/>
          <p:cNvSpPr>
            <a:spLocks noGrp="1"/>
          </p:cNvSpPr>
          <p:nvPr>
            <p:ph type="sldNum" sz="quarter" idx="5"/>
          </p:nvPr>
        </p:nvSpPr>
        <p:spPr/>
        <p:txBody>
          <a:bodyPr/>
          <a:lstStyle/>
          <a:p>
            <a:fld id="{672B52D5-0F10-409C-88A1-07E8733E16BA}" type="slidenum">
              <a:rPr lang="en-US" smtClean="0"/>
              <a:pPr/>
              <a:t>18</a:t>
            </a:fld>
            <a:endParaRPr lang="en-US"/>
          </a:p>
        </p:txBody>
      </p:sp>
    </p:spTree>
    <p:extLst>
      <p:ext uri="{BB962C8B-B14F-4D97-AF65-F5344CB8AC3E}">
        <p14:creationId xmlns:p14="http://schemas.microsoft.com/office/powerpoint/2010/main" val="551633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48A87A34-81AB-432B-8DAE-1953F412C126}" type="datetimeFigureOut">
              <a:rPr lang="en-US" dirty="0"/>
              <a:pPr/>
              <a:t>2/2/2023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2/2/2023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浅色风格封面">
    <p:spTree>
      <p:nvGrpSpPr>
        <p:cNvPr id="1" name=""/>
        <p:cNvGrpSpPr/>
        <p:nvPr/>
      </p:nvGrpSpPr>
      <p:grpSpPr>
        <a:xfrm>
          <a:off x="0" y="0"/>
          <a:ext cx="0" cy="0"/>
          <a:chOff x="0" y="0"/>
          <a:chExt cx="0" cy="0"/>
        </a:xfrm>
      </p:grpSpPr>
      <p:sp>
        <p:nvSpPr>
          <p:cNvPr id="5" name="文本占位符 11">
            <a:extLst>
              <a:ext uri="{FF2B5EF4-FFF2-40B4-BE49-F238E27FC236}">
                <a16:creationId xmlns:a16="http://schemas.microsoft.com/office/drawing/2014/main" id="{127BCDD6-44D1-BC48-AD7D-A131AB8E6920}"/>
              </a:ext>
            </a:extLst>
          </p:cNvPr>
          <p:cNvSpPr>
            <a:spLocks noGrp="1"/>
          </p:cNvSpPr>
          <p:nvPr>
            <p:ph type="body" sz="quarter" idx="10"/>
          </p:nvPr>
        </p:nvSpPr>
        <p:spPr>
          <a:xfrm>
            <a:off x="843534" y="475604"/>
            <a:ext cx="8418512" cy="519479"/>
          </a:xfrm>
          <a:prstGeom prst="rect">
            <a:avLst/>
          </a:prstGeom>
        </p:spPr>
        <p:txBody>
          <a:bodyPr/>
          <a:lstStyle>
            <a:lvl1pPr>
              <a:buNone/>
              <a:defRPr sz="3600" b="0">
                <a:solidFill>
                  <a:srgbClr val="D70000"/>
                </a:solidFill>
                <a:latin typeface="思源黑体 CN Normal" panose="020B0400000000000000" pitchFamily="34" charset="-122"/>
                <a:ea typeface="思源黑体 CN Normal" panose="020B0400000000000000" pitchFamily="34" charset="-122"/>
              </a:defRPr>
            </a:lvl1pPr>
          </a:lstStyle>
          <a:p>
            <a:pPr lvl="0"/>
            <a:r>
              <a:rPr lang="zh-CN" altLang="en-US" dirty="0"/>
              <a:t>单击此处编辑母版文本样式</a:t>
            </a:r>
          </a:p>
        </p:txBody>
      </p:sp>
      <p:sp>
        <p:nvSpPr>
          <p:cNvPr id="6" name="文本占位符 2">
            <a:extLst>
              <a:ext uri="{FF2B5EF4-FFF2-40B4-BE49-F238E27FC236}">
                <a16:creationId xmlns:a16="http://schemas.microsoft.com/office/drawing/2014/main" id="{B7C83A4E-69E6-1142-80E7-0BADBF1B6A17}"/>
              </a:ext>
            </a:extLst>
          </p:cNvPr>
          <p:cNvSpPr>
            <a:spLocks noGrp="1"/>
          </p:cNvSpPr>
          <p:nvPr>
            <p:ph type="body" sz="quarter" idx="11"/>
          </p:nvPr>
        </p:nvSpPr>
        <p:spPr>
          <a:xfrm>
            <a:off x="842963" y="1206500"/>
            <a:ext cx="10342562" cy="5260975"/>
          </a:xfrm>
          <a:prstGeom prst="rect">
            <a:avLst/>
          </a:prstGeom>
        </p:spPr>
        <p:txBody>
          <a:bodyPr/>
          <a:lstStyle>
            <a:lvl1pPr>
              <a:defRPr baseline="0">
                <a:ea typeface="华文细黑" panose="02010600040101010101" pitchFamily="2" charset="-122"/>
              </a:defRPr>
            </a:lvl1pPr>
          </a:lstStyle>
          <a:p>
            <a:r>
              <a:rPr kumimoji="1" lang="zh-CN" altLang="en-US" dirty="0"/>
              <a:t>编辑母版文本样式
第二级
第三级
第四级
第五级</a:t>
            </a:r>
          </a:p>
        </p:txBody>
      </p:sp>
    </p:spTree>
    <p:extLst>
      <p:ext uri="{BB962C8B-B14F-4D97-AF65-F5344CB8AC3E}">
        <p14:creationId xmlns:p14="http://schemas.microsoft.com/office/powerpoint/2010/main" val="2341268350"/>
      </p:ext>
    </p:extLst>
  </p:cSld>
  <p:clrMapOvr>
    <a:masterClrMapping/>
  </p:clrMapOvr>
  <p:transition spd="slow" advClick="0" advTm="2000">
    <p:split orient="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浅色风格正文页">
    <p:spTree>
      <p:nvGrpSpPr>
        <p:cNvPr id="1" name=""/>
        <p:cNvGrpSpPr/>
        <p:nvPr/>
      </p:nvGrpSpPr>
      <p:grpSpPr>
        <a:xfrm>
          <a:off x="0" y="0"/>
          <a:ext cx="0" cy="0"/>
          <a:chOff x="0" y="0"/>
          <a:chExt cx="0" cy="0"/>
        </a:xfrm>
      </p:grpSpPr>
      <p:sp>
        <p:nvSpPr>
          <p:cNvPr id="6" name="矩形 5"/>
          <p:cNvSpPr/>
          <p:nvPr userDrawn="1"/>
        </p:nvSpPr>
        <p:spPr>
          <a:xfrm>
            <a:off x="0" y="6756401"/>
            <a:ext cx="12192000" cy="10159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思源黑体 CN Normal" panose="020B0400000000000000" pitchFamily="34" charset="-122"/>
              <a:ea typeface="思源黑体 CN Normal" panose="020B0400000000000000" pitchFamily="34" charset="-122"/>
            </a:endParaRPr>
          </a:p>
        </p:txBody>
      </p:sp>
      <p:sp>
        <p:nvSpPr>
          <p:cNvPr id="12" name="文本占位符 11"/>
          <p:cNvSpPr>
            <a:spLocks noGrp="1"/>
          </p:cNvSpPr>
          <p:nvPr>
            <p:ph type="body" sz="quarter" idx="10"/>
          </p:nvPr>
        </p:nvSpPr>
        <p:spPr>
          <a:xfrm>
            <a:off x="843534" y="475604"/>
            <a:ext cx="8418512" cy="519479"/>
          </a:xfrm>
          <a:prstGeom prst="rect">
            <a:avLst/>
          </a:prstGeom>
        </p:spPr>
        <p:txBody>
          <a:bodyPr/>
          <a:lstStyle>
            <a:lvl1pPr>
              <a:buNone/>
              <a:defRPr sz="3600" b="0">
                <a:solidFill>
                  <a:srgbClr val="D70000"/>
                </a:solidFill>
                <a:latin typeface="思源黑体 CN Normal" panose="020B0400000000000000" pitchFamily="34" charset="-122"/>
                <a:ea typeface="思源黑体 CN Normal" panose="020B0400000000000000" pitchFamily="34" charset="-122"/>
              </a:defRPr>
            </a:lvl1pPr>
          </a:lstStyle>
          <a:p>
            <a:pPr lvl="0"/>
            <a:r>
              <a:rPr lang="zh-CN" altLang="en-US" dirty="0"/>
              <a:t>单击此处编辑母版文本样式</a:t>
            </a:r>
          </a:p>
        </p:txBody>
      </p:sp>
      <p:grpSp>
        <p:nvGrpSpPr>
          <p:cNvPr id="9" name="组合 8"/>
          <p:cNvGrpSpPr/>
          <p:nvPr userDrawn="1"/>
        </p:nvGrpSpPr>
        <p:grpSpPr>
          <a:xfrm>
            <a:off x="215153" y="594149"/>
            <a:ext cx="537882" cy="363071"/>
            <a:chOff x="0" y="497540"/>
            <a:chExt cx="699248" cy="471993"/>
          </a:xfrm>
        </p:grpSpPr>
        <p:sp>
          <p:nvSpPr>
            <p:cNvPr id="7" name="燕尾形 6"/>
            <p:cNvSpPr/>
            <p:nvPr userDrawn="1"/>
          </p:nvSpPr>
          <p:spPr>
            <a:xfrm>
              <a:off x="0" y="497540"/>
              <a:ext cx="363071" cy="471993"/>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黑体 CN Normal" panose="020B0400000000000000" pitchFamily="34" charset="-122"/>
                <a:ea typeface="思源黑体 CN Normal" panose="020B0400000000000000" pitchFamily="34" charset="-122"/>
              </a:endParaRPr>
            </a:p>
          </p:txBody>
        </p:sp>
        <p:sp>
          <p:nvSpPr>
            <p:cNvPr id="8" name="燕尾形 7"/>
            <p:cNvSpPr/>
            <p:nvPr userDrawn="1"/>
          </p:nvSpPr>
          <p:spPr>
            <a:xfrm>
              <a:off x="336177" y="497540"/>
              <a:ext cx="363071" cy="471993"/>
            </a:xfrm>
            <a:prstGeom prst="chevron">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思源黑体 CN Normal" panose="020B0400000000000000" pitchFamily="34" charset="-122"/>
                <a:ea typeface="思源黑体 CN Normal" panose="020B0400000000000000" pitchFamily="34" charset="-122"/>
              </a:endParaRPr>
            </a:p>
          </p:txBody>
        </p:sp>
      </p:grpSp>
      <p:sp>
        <p:nvSpPr>
          <p:cNvPr id="3" name="文本占位符 2">
            <a:extLst>
              <a:ext uri="{FF2B5EF4-FFF2-40B4-BE49-F238E27FC236}">
                <a16:creationId xmlns:a16="http://schemas.microsoft.com/office/drawing/2014/main" id="{C3EB0BB0-3544-C849-90A1-812F430928D1}"/>
              </a:ext>
            </a:extLst>
          </p:cNvPr>
          <p:cNvSpPr>
            <a:spLocks noGrp="1"/>
          </p:cNvSpPr>
          <p:nvPr>
            <p:ph type="body" sz="quarter" idx="11"/>
          </p:nvPr>
        </p:nvSpPr>
        <p:spPr>
          <a:xfrm>
            <a:off x="842963" y="1206500"/>
            <a:ext cx="10342562" cy="5260975"/>
          </a:xfrm>
          <a:prstGeom prst="rect">
            <a:avLst/>
          </a:prstGeom>
        </p:spPr>
        <p:txBody>
          <a:bodyPr/>
          <a:lstStyle>
            <a:lvl1pPr>
              <a:defRPr baseline="0">
                <a:ea typeface="华文细黑" panose="02010600040101010101" pitchFamily="2" charset="-122"/>
              </a:defRPr>
            </a:lvl1pPr>
          </a:lstStyle>
          <a:p>
            <a:r>
              <a:rPr kumimoji="1" lang="zh-CN" altLang="en-US" dirty="0"/>
              <a:t>编辑母版文本样式
第二级
第三级
第四级
第五级</a:t>
            </a:r>
          </a:p>
        </p:txBody>
      </p:sp>
    </p:spTree>
    <p:extLst>
      <p:ext uri="{BB962C8B-B14F-4D97-AF65-F5344CB8AC3E}">
        <p14:creationId xmlns:p14="http://schemas.microsoft.com/office/powerpoint/2010/main" val="1013952240"/>
      </p:ext>
    </p:extLst>
  </p:cSld>
  <p:clrMapOvr>
    <a:masterClrMapping/>
  </p:clrMapOvr>
  <p:transition spd="slow" advClick="0" advTm="2000">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5118447" y="803186"/>
            <a:ext cx="6281873" cy="5248622"/>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804672" y="320040"/>
            <a:ext cx="3657600" cy="320040"/>
          </a:xfrm>
        </p:spPr>
        <p:txBody>
          <a:bodyPr/>
          <a:lstStyle/>
          <a:p>
            <a:fld id="{48A87A34-81AB-432B-8DAE-1953F412C126}" type="datetimeFigureOut">
              <a:rPr lang="en-US" dirty="0"/>
              <a:t>2/2/2023</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2/2/2023</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5125305" y="1488985"/>
            <a:ext cx="6264350" cy="169685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118447" y="4351687"/>
            <a:ext cx="6265588" cy="170406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a:xfrm>
            <a:off x="804672" y="320040"/>
            <a:ext cx="3657600" cy="320040"/>
          </a:xfrm>
        </p:spPr>
        <p:txBody>
          <a:bodyPr/>
          <a:lstStyle/>
          <a:p>
            <a:fld id="{48A87A34-81AB-432B-8DAE-1953F412C126}" type="datetimeFigureOut">
              <a:rPr lang="en-US" dirty="0"/>
              <a:t>2/2/2023</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48A87A34-81AB-432B-8DAE-1953F412C126}" type="datetimeFigureOut">
              <a:rPr lang="en-US" dirty="0"/>
              <a:t>2/2/2023</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48A87A34-81AB-432B-8DAE-1953F412C126}" type="datetimeFigureOut">
              <a:rPr lang="en-US" dirty="0"/>
              <a:t>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804672" y="320040"/>
            <a:ext cx="3657600" cy="320040"/>
          </a:xfrm>
        </p:spPr>
        <p:txBody>
          <a:bodyPr/>
          <a:lstStyle/>
          <a:p>
            <a:fld id="{48A87A34-81AB-432B-8DAE-1953F412C126}" type="datetimeFigureOut">
              <a:rPr lang="en-US" dirty="0"/>
              <a:t>2/2/2023</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48A87A34-81AB-432B-8DAE-1953F412C126}" type="datetimeFigureOut">
              <a:rPr lang="en-US" dirty="0"/>
              <a:pPr/>
              <a:t>2/2/2023</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13.xml"/><Relationship Id="rId6" Type="http://schemas.openxmlformats.org/officeDocument/2006/relationships/image" Target="../media/image20.png"/><Relationship Id="rId5" Type="http://schemas.openxmlformats.org/officeDocument/2006/relationships/image" Target="../media/image19.png"/><Relationship Id="rId10" Type="http://schemas.openxmlformats.org/officeDocument/2006/relationships/image" Target="../media/image24.png"/><Relationship Id="rId4" Type="http://schemas.openxmlformats.org/officeDocument/2006/relationships/image" Target="../media/image18.png"/><Relationship Id="rId9"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3.xml"/><Relationship Id="rId5" Type="http://schemas.openxmlformats.org/officeDocument/2006/relationships/image" Target="../media/image28.png"/><Relationship Id="rId4" Type="http://schemas.openxmlformats.org/officeDocument/2006/relationships/image" Target="../media/image27.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3.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3.xml"/><Relationship Id="rId5" Type="http://schemas.openxmlformats.org/officeDocument/2006/relationships/image" Target="../media/image41.png"/><Relationship Id="rId4" Type="http://schemas.openxmlformats.org/officeDocument/2006/relationships/image" Target="../media/image4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461D695D-67FA-4EAB-910E-93EE41C7F535}"/>
              </a:ext>
            </a:extLst>
          </p:cNvPr>
          <p:cNvSpPr/>
          <p:nvPr/>
        </p:nvSpPr>
        <p:spPr>
          <a:xfrm>
            <a:off x="0" y="2188029"/>
            <a:ext cx="12192000" cy="248194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ea typeface="思源黑体 CN Normal" panose="020B0400000000000000" pitchFamily="34" charset="-122"/>
              </a:rPr>
              <a:t>Dynamic Graph Neural Networks for</a:t>
            </a:r>
          </a:p>
          <a:p>
            <a:pPr algn="ctr"/>
            <a:r>
              <a:rPr lang="en-US" altLang="zh-CN" sz="3200" dirty="0">
                <a:ea typeface="思源黑体 CN Normal" panose="020B0400000000000000" pitchFamily="34" charset="-122"/>
              </a:rPr>
              <a:t>Sequential Recommendation</a:t>
            </a:r>
          </a:p>
        </p:txBody>
      </p:sp>
      <p:sp>
        <p:nvSpPr>
          <p:cNvPr id="6" name="矩形 5"/>
          <p:cNvSpPr/>
          <p:nvPr/>
        </p:nvSpPr>
        <p:spPr>
          <a:xfrm>
            <a:off x="114300" y="5032464"/>
            <a:ext cx="12001500" cy="581057"/>
          </a:xfrm>
          <a:prstGeom prst="rect">
            <a:avLst/>
          </a:prstGeom>
        </p:spPr>
        <p:txBody>
          <a:bodyPr wrap="square">
            <a:spAutoFit/>
          </a:bodyPr>
          <a:lstStyle/>
          <a:p>
            <a:pPr algn="ctr">
              <a:lnSpc>
                <a:spcPct val="150000"/>
              </a:lnSpc>
            </a:pPr>
            <a:r>
              <a:rPr lang="zh-CN" altLang="en-US" sz="2400" dirty="0">
                <a:latin typeface="思源黑体 CN Normal" panose="020B0400000000000000" pitchFamily="34" charset="-122"/>
                <a:ea typeface="思源黑体 CN Normal" panose="020B0400000000000000" pitchFamily="34" charset="-122"/>
              </a:rPr>
              <a:t>作者：</a:t>
            </a:r>
            <a:r>
              <a:rPr lang="en-US" altLang="zh-CN" sz="2400" dirty="0" err="1">
                <a:latin typeface="思源黑体 CN Normal" panose="020B0400000000000000" pitchFamily="34" charset="-122"/>
                <a:ea typeface="思源黑体 CN Normal" panose="020B0400000000000000" pitchFamily="34" charset="-122"/>
              </a:rPr>
              <a:t>Mengqi</a:t>
            </a:r>
            <a:r>
              <a:rPr lang="en-US" altLang="zh-CN" sz="2400" dirty="0">
                <a:latin typeface="思源黑体 CN Normal" panose="020B0400000000000000" pitchFamily="34" charset="-122"/>
                <a:ea typeface="思源黑体 CN Normal" panose="020B0400000000000000" pitchFamily="34" charset="-122"/>
              </a:rPr>
              <a:t> Zhang, Shu Wu, Member, IEEE, </a:t>
            </a:r>
            <a:r>
              <a:rPr lang="en-US" altLang="zh-CN" sz="2400" dirty="0" err="1">
                <a:latin typeface="思源黑体 CN Normal" panose="020B0400000000000000" pitchFamily="34" charset="-122"/>
                <a:ea typeface="思源黑体 CN Normal" panose="020B0400000000000000" pitchFamily="34" charset="-122"/>
              </a:rPr>
              <a:t>Xueli</a:t>
            </a:r>
            <a:r>
              <a:rPr lang="en-US" altLang="zh-CN" sz="2400" dirty="0">
                <a:latin typeface="思源黑体 CN Normal" panose="020B0400000000000000" pitchFamily="34" charset="-122"/>
                <a:ea typeface="思源黑体 CN Normal" panose="020B0400000000000000" pitchFamily="34" charset="-122"/>
              </a:rPr>
              <a:t> Y u, </a:t>
            </a:r>
            <a:r>
              <a:rPr lang="en-US" altLang="zh-CN" sz="2400" dirty="0" err="1">
                <a:latin typeface="思源黑体 CN Normal" panose="020B0400000000000000" pitchFamily="34" charset="-122"/>
                <a:ea typeface="思源黑体 CN Normal" panose="020B0400000000000000" pitchFamily="34" charset="-122"/>
              </a:rPr>
              <a:t>Qiang</a:t>
            </a:r>
            <a:r>
              <a:rPr lang="en-US" altLang="zh-CN" sz="2400" dirty="0">
                <a:latin typeface="思源黑体 CN Normal" panose="020B0400000000000000" pitchFamily="34" charset="-122"/>
                <a:ea typeface="思源黑体 CN Normal" panose="020B0400000000000000" pitchFamily="34" charset="-122"/>
              </a:rPr>
              <a:t> Liu, Liang Wang,</a:t>
            </a:r>
          </a:p>
        </p:txBody>
      </p:sp>
    </p:spTree>
  </p:cSld>
  <p:clrMapOvr>
    <a:masterClrMapping/>
  </p:clrMapOvr>
  <p:transition spd="slow" advClick="0" advTm="2000">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51462B7-90AE-2842-A990-9399BE001A07}"/>
              </a:ext>
            </a:extLst>
          </p:cNvPr>
          <p:cNvSpPr>
            <a:spLocks noGrp="1"/>
          </p:cNvSpPr>
          <p:nvPr>
            <p:ph type="body" sz="quarter" idx="10"/>
          </p:nvPr>
        </p:nvSpPr>
        <p:spPr/>
        <p:txBody>
          <a:bodyPr>
            <a:normAutofit fontScale="77500" lnSpcReduction="20000"/>
          </a:bodyPr>
          <a:lstStyle/>
          <a:p>
            <a:r>
              <a:rPr kumimoji="1" lang="en-US" altLang="zh-CN" dirty="0"/>
              <a:t>DGSP</a:t>
            </a:r>
            <a:r>
              <a:rPr kumimoji="1" lang="zh-CN" altLang="en-US" dirty="0"/>
              <a:t>：</a:t>
            </a:r>
            <a:r>
              <a:rPr kumimoji="1" lang="en-US" altLang="zh-CN" dirty="0"/>
              <a:t> Message Propagation Mechanism</a:t>
            </a:r>
            <a:endParaRPr kumimoji="1" lang="zh-CN" altLang="en-US" dirty="0"/>
          </a:p>
        </p:txBody>
      </p:sp>
      <p:sp>
        <p:nvSpPr>
          <p:cNvPr id="3" name="文本框 2">
            <a:extLst>
              <a:ext uri="{FF2B5EF4-FFF2-40B4-BE49-F238E27FC236}">
                <a16:creationId xmlns:a16="http://schemas.microsoft.com/office/drawing/2014/main" id="{CFA946F2-75DB-F4E8-CE36-6FE18F64D6F6}"/>
              </a:ext>
            </a:extLst>
          </p:cNvPr>
          <p:cNvSpPr txBox="1"/>
          <p:nvPr/>
        </p:nvSpPr>
        <p:spPr>
          <a:xfrm>
            <a:off x="222247" y="1431218"/>
            <a:ext cx="11596127" cy="707886"/>
          </a:xfrm>
          <a:prstGeom prst="rect">
            <a:avLst/>
          </a:prstGeom>
          <a:noFill/>
        </p:spPr>
        <p:txBody>
          <a:bodyPr wrap="square" rtlCol="0">
            <a:spAutoFit/>
          </a:bodyPr>
          <a:lstStyle/>
          <a:p>
            <a:endParaRPr lang="en-US" altLang="zh-CN" sz="2000" dirty="0"/>
          </a:p>
          <a:p>
            <a:endParaRPr lang="zh-CN" altLang="en-US" sz="2000" dirty="0"/>
          </a:p>
        </p:txBody>
      </p:sp>
      <p:sp>
        <p:nvSpPr>
          <p:cNvPr id="4" name="文本框 3">
            <a:extLst>
              <a:ext uri="{FF2B5EF4-FFF2-40B4-BE49-F238E27FC236}">
                <a16:creationId xmlns:a16="http://schemas.microsoft.com/office/drawing/2014/main" id="{D728CFA4-42DB-7941-4B80-67DA9577A27D}"/>
              </a:ext>
            </a:extLst>
          </p:cNvPr>
          <p:cNvSpPr txBox="1"/>
          <p:nvPr/>
        </p:nvSpPr>
        <p:spPr>
          <a:xfrm>
            <a:off x="509434" y="1085199"/>
            <a:ext cx="10707329" cy="4308872"/>
          </a:xfrm>
          <a:prstGeom prst="rect">
            <a:avLst/>
          </a:prstGeom>
          <a:noFill/>
        </p:spPr>
        <p:txBody>
          <a:bodyPr wrap="square" rtlCol="0">
            <a:spAutoFit/>
          </a:bodyPr>
          <a:lstStyle/>
          <a:p>
            <a:r>
              <a:rPr lang="en-US" altLang="zh-CN" dirty="0"/>
              <a:t>Long-term Information</a:t>
            </a:r>
            <a:r>
              <a:rPr lang="zh-CN" altLang="en-US" dirty="0">
                <a:sym typeface="Wingdings" panose="05000000000000000000" pitchFamily="2" charset="2"/>
              </a:rPr>
              <a:t>（相邻节点的序列依赖关系）</a:t>
            </a:r>
            <a:endParaRPr lang="en-US" altLang="zh-CN" dirty="0"/>
          </a:p>
          <a:p>
            <a:r>
              <a:rPr lang="en-US" altLang="zh-CN" dirty="0"/>
              <a:t>1</a:t>
            </a:r>
            <a:r>
              <a:rPr lang="zh-CN" altLang="en-US" dirty="0"/>
              <a:t>、</a:t>
            </a:r>
            <a:r>
              <a:rPr lang="en-US" altLang="zh-CN" dirty="0"/>
              <a:t>GCN</a:t>
            </a:r>
            <a:r>
              <a:rPr lang="zh-CN" altLang="en-US" dirty="0"/>
              <a:t>（直接聚合所有邻居节点信息）               </a:t>
            </a:r>
            <a:r>
              <a:rPr lang="en-US" altLang="zh-CN" dirty="0"/>
              <a:t>2</a:t>
            </a:r>
            <a:r>
              <a:rPr lang="zh-CN" altLang="en-US" dirty="0"/>
              <a:t>、</a:t>
            </a:r>
            <a:r>
              <a:rPr lang="en-US" altLang="zh-CN" dirty="0"/>
              <a:t>RNN</a:t>
            </a:r>
            <a:r>
              <a:rPr lang="zh-CN" altLang="en-US" dirty="0"/>
              <a:t>（以</a:t>
            </a:r>
            <a:r>
              <a:rPr lang="en-US" altLang="zh-CN" dirty="0"/>
              <a:t>GRU</a:t>
            </a:r>
            <a:r>
              <a:rPr lang="zh-CN" altLang="en-US" dirty="0"/>
              <a:t>为例）</a:t>
            </a:r>
            <a:endParaRPr lang="en-US" altLang="zh-CN" dirty="0"/>
          </a:p>
          <a:p>
            <a:endParaRPr lang="en-US" altLang="zh-CN" sz="2800" dirty="0"/>
          </a:p>
          <a:p>
            <a:endParaRPr lang="en-US" altLang="zh-CN" sz="2800" dirty="0"/>
          </a:p>
          <a:p>
            <a:endParaRPr lang="en-US" altLang="zh-CN" sz="2800" dirty="0"/>
          </a:p>
          <a:p>
            <a:endParaRPr lang="en-US" altLang="zh-CN" sz="2800" dirty="0"/>
          </a:p>
          <a:p>
            <a:r>
              <a:rPr lang="en-US" altLang="zh-CN" dirty="0"/>
              <a:t>3</a:t>
            </a:r>
            <a:r>
              <a:rPr lang="zh-CN" altLang="en-US" dirty="0"/>
              <a:t>、</a:t>
            </a:r>
            <a:r>
              <a:rPr lang="en-US" altLang="zh-CN" dirty="0"/>
              <a:t> Dynamic Graph Attention Mechanism.</a:t>
            </a:r>
            <a:r>
              <a:rPr lang="zh-CN" altLang="en-US" dirty="0"/>
              <a:t>（</a:t>
            </a:r>
            <a:r>
              <a:rPr lang="en-US" altLang="zh-CN" dirty="0"/>
              <a:t>DAT</a:t>
            </a:r>
            <a:r>
              <a:rPr lang="zh-CN" altLang="en-US" dirty="0"/>
              <a:t>）（以用户节点为例）</a:t>
            </a:r>
            <a:endParaRPr lang="en-US" altLang="zh-CN" dirty="0"/>
          </a:p>
          <a:p>
            <a:endParaRPr lang="en-US" altLang="zh-CN" dirty="0"/>
          </a:p>
          <a:p>
            <a:r>
              <a:rPr lang="zh-CN" altLang="en-US" dirty="0"/>
              <a:t>对每个交互五元组                         ，定义      表示项目</a:t>
            </a:r>
            <a:r>
              <a:rPr lang="en-US" altLang="zh-CN" dirty="0" err="1"/>
              <a:t>i</a:t>
            </a:r>
            <a:r>
              <a:rPr lang="zh-CN" altLang="en-US" dirty="0"/>
              <a:t>相对于用户</a:t>
            </a:r>
            <a:r>
              <a:rPr lang="en-US" altLang="zh-CN" dirty="0"/>
              <a:t>u</a:t>
            </a:r>
            <a:r>
              <a:rPr lang="zh-CN" altLang="en-US" dirty="0"/>
              <a:t>邻居节点最后一个节点的相对位置</a:t>
            </a:r>
            <a:endParaRPr lang="en-US" altLang="zh-CN" dirty="0"/>
          </a:p>
          <a:p>
            <a:endParaRPr lang="en-US" altLang="zh-CN" dirty="0"/>
          </a:p>
          <a:p>
            <a:endParaRPr lang="en-US" altLang="zh-CN" dirty="0"/>
          </a:p>
          <a:p>
            <a:endParaRPr lang="en-US" altLang="zh-CN" dirty="0"/>
          </a:p>
          <a:p>
            <a:endParaRPr lang="en-US" altLang="zh-CN" dirty="0"/>
          </a:p>
        </p:txBody>
      </p:sp>
      <p:pic>
        <p:nvPicPr>
          <p:cNvPr id="9" name="图片 8">
            <a:extLst>
              <a:ext uri="{FF2B5EF4-FFF2-40B4-BE49-F238E27FC236}">
                <a16:creationId xmlns:a16="http://schemas.microsoft.com/office/drawing/2014/main" id="{5EE4AD6F-5BEA-AD43-6508-D40C63371E76}"/>
              </a:ext>
            </a:extLst>
          </p:cNvPr>
          <p:cNvPicPr>
            <a:picLocks noChangeAspect="1"/>
          </p:cNvPicPr>
          <p:nvPr/>
        </p:nvPicPr>
        <p:blipFill>
          <a:blip r:embed="rId2"/>
          <a:stretch>
            <a:fillRect/>
          </a:stretch>
        </p:blipFill>
        <p:spPr>
          <a:xfrm>
            <a:off x="509434" y="1683931"/>
            <a:ext cx="3171825" cy="1409700"/>
          </a:xfrm>
          <a:prstGeom prst="rect">
            <a:avLst/>
          </a:prstGeom>
        </p:spPr>
      </p:pic>
      <p:pic>
        <p:nvPicPr>
          <p:cNvPr id="11" name="图片 10">
            <a:extLst>
              <a:ext uri="{FF2B5EF4-FFF2-40B4-BE49-F238E27FC236}">
                <a16:creationId xmlns:a16="http://schemas.microsoft.com/office/drawing/2014/main" id="{A74C50CF-0502-161B-0E9A-B7F8AC0FA001}"/>
              </a:ext>
            </a:extLst>
          </p:cNvPr>
          <p:cNvPicPr>
            <a:picLocks noChangeAspect="1"/>
          </p:cNvPicPr>
          <p:nvPr/>
        </p:nvPicPr>
        <p:blipFill>
          <a:blip r:embed="rId3"/>
          <a:stretch>
            <a:fillRect/>
          </a:stretch>
        </p:blipFill>
        <p:spPr>
          <a:xfrm>
            <a:off x="5472112" y="1785161"/>
            <a:ext cx="4600575" cy="990600"/>
          </a:xfrm>
          <a:prstGeom prst="rect">
            <a:avLst/>
          </a:prstGeom>
        </p:spPr>
      </p:pic>
      <p:pic>
        <p:nvPicPr>
          <p:cNvPr id="13" name="图片 12">
            <a:extLst>
              <a:ext uri="{FF2B5EF4-FFF2-40B4-BE49-F238E27FC236}">
                <a16:creationId xmlns:a16="http://schemas.microsoft.com/office/drawing/2014/main" id="{384C9FDB-F75D-F219-7FD6-55292ED3A778}"/>
              </a:ext>
            </a:extLst>
          </p:cNvPr>
          <p:cNvPicPr>
            <a:picLocks noChangeAspect="1"/>
          </p:cNvPicPr>
          <p:nvPr/>
        </p:nvPicPr>
        <p:blipFill>
          <a:blip r:embed="rId4"/>
          <a:stretch>
            <a:fillRect/>
          </a:stretch>
        </p:blipFill>
        <p:spPr>
          <a:xfrm>
            <a:off x="2432050" y="3895725"/>
            <a:ext cx="1397000" cy="318880"/>
          </a:xfrm>
          <a:prstGeom prst="rect">
            <a:avLst/>
          </a:prstGeom>
        </p:spPr>
      </p:pic>
      <p:pic>
        <p:nvPicPr>
          <p:cNvPr id="15" name="图片 14">
            <a:extLst>
              <a:ext uri="{FF2B5EF4-FFF2-40B4-BE49-F238E27FC236}">
                <a16:creationId xmlns:a16="http://schemas.microsoft.com/office/drawing/2014/main" id="{8E55E587-9605-365B-C493-62999D10DA17}"/>
              </a:ext>
            </a:extLst>
          </p:cNvPr>
          <p:cNvPicPr>
            <a:picLocks noChangeAspect="1"/>
          </p:cNvPicPr>
          <p:nvPr/>
        </p:nvPicPr>
        <p:blipFill>
          <a:blip r:embed="rId5"/>
          <a:stretch>
            <a:fillRect/>
          </a:stretch>
        </p:blipFill>
        <p:spPr>
          <a:xfrm>
            <a:off x="4581525" y="3895725"/>
            <a:ext cx="250826" cy="405181"/>
          </a:xfrm>
          <a:prstGeom prst="rect">
            <a:avLst/>
          </a:prstGeom>
        </p:spPr>
      </p:pic>
      <p:pic>
        <p:nvPicPr>
          <p:cNvPr id="17" name="图片 16">
            <a:extLst>
              <a:ext uri="{FF2B5EF4-FFF2-40B4-BE49-F238E27FC236}">
                <a16:creationId xmlns:a16="http://schemas.microsoft.com/office/drawing/2014/main" id="{6570D0A1-3435-E9E0-BE4E-C59CF85A4AED}"/>
              </a:ext>
            </a:extLst>
          </p:cNvPr>
          <p:cNvPicPr>
            <a:picLocks noChangeAspect="1"/>
          </p:cNvPicPr>
          <p:nvPr/>
        </p:nvPicPr>
        <p:blipFill>
          <a:blip r:embed="rId6"/>
          <a:stretch>
            <a:fillRect/>
          </a:stretch>
        </p:blipFill>
        <p:spPr>
          <a:xfrm>
            <a:off x="933962" y="4247316"/>
            <a:ext cx="1914525" cy="466725"/>
          </a:xfrm>
          <a:prstGeom prst="rect">
            <a:avLst/>
          </a:prstGeom>
        </p:spPr>
      </p:pic>
      <p:pic>
        <p:nvPicPr>
          <p:cNvPr id="21" name="图片 20">
            <a:extLst>
              <a:ext uri="{FF2B5EF4-FFF2-40B4-BE49-F238E27FC236}">
                <a16:creationId xmlns:a16="http://schemas.microsoft.com/office/drawing/2014/main" id="{852BECC7-CEB7-0B0C-FDB3-E5CB323AEC0D}"/>
              </a:ext>
            </a:extLst>
          </p:cNvPr>
          <p:cNvPicPr>
            <a:picLocks noChangeAspect="1"/>
          </p:cNvPicPr>
          <p:nvPr/>
        </p:nvPicPr>
        <p:blipFill>
          <a:blip r:embed="rId7"/>
          <a:stretch>
            <a:fillRect/>
          </a:stretch>
        </p:blipFill>
        <p:spPr>
          <a:xfrm>
            <a:off x="933962" y="4714041"/>
            <a:ext cx="1114425" cy="561975"/>
          </a:xfrm>
          <a:prstGeom prst="rect">
            <a:avLst/>
          </a:prstGeom>
        </p:spPr>
      </p:pic>
      <p:pic>
        <p:nvPicPr>
          <p:cNvPr id="23" name="图片 22">
            <a:extLst>
              <a:ext uri="{FF2B5EF4-FFF2-40B4-BE49-F238E27FC236}">
                <a16:creationId xmlns:a16="http://schemas.microsoft.com/office/drawing/2014/main" id="{42FBD608-90EF-95E1-53A4-93E7018AEDE5}"/>
              </a:ext>
            </a:extLst>
          </p:cNvPr>
          <p:cNvPicPr>
            <a:picLocks noChangeAspect="1"/>
          </p:cNvPicPr>
          <p:nvPr/>
        </p:nvPicPr>
        <p:blipFill>
          <a:blip r:embed="rId8"/>
          <a:stretch>
            <a:fillRect/>
          </a:stretch>
        </p:blipFill>
        <p:spPr>
          <a:xfrm>
            <a:off x="268287" y="5394071"/>
            <a:ext cx="4962525" cy="933450"/>
          </a:xfrm>
          <a:prstGeom prst="rect">
            <a:avLst/>
          </a:prstGeom>
        </p:spPr>
      </p:pic>
      <p:pic>
        <p:nvPicPr>
          <p:cNvPr id="27" name="图片 26">
            <a:extLst>
              <a:ext uri="{FF2B5EF4-FFF2-40B4-BE49-F238E27FC236}">
                <a16:creationId xmlns:a16="http://schemas.microsoft.com/office/drawing/2014/main" id="{AA2FD327-877C-42B9-7D6D-88AE7AAF6EBF}"/>
              </a:ext>
            </a:extLst>
          </p:cNvPr>
          <p:cNvPicPr>
            <a:picLocks noChangeAspect="1"/>
          </p:cNvPicPr>
          <p:nvPr/>
        </p:nvPicPr>
        <p:blipFill>
          <a:blip r:embed="rId9"/>
          <a:stretch>
            <a:fillRect/>
          </a:stretch>
        </p:blipFill>
        <p:spPr>
          <a:xfrm>
            <a:off x="6811962" y="4330518"/>
            <a:ext cx="2314575" cy="438150"/>
          </a:xfrm>
          <a:prstGeom prst="rect">
            <a:avLst/>
          </a:prstGeom>
        </p:spPr>
      </p:pic>
      <p:pic>
        <p:nvPicPr>
          <p:cNvPr id="29" name="图片 28">
            <a:extLst>
              <a:ext uri="{FF2B5EF4-FFF2-40B4-BE49-F238E27FC236}">
                <a16:creationId xmlns:a16="http://schemas.microsoft.com/office/drawing/2014/main" id="{EF1D94BE-0A44-B867-270C-A74AAB79C1E7}"/>
              </a:ext>
            </a:extLst>
          </p:cNvPr>
          <p:cNvPicPr>
            <a:picLocks noChangeAspect="1"/>
          </p:cNvPicPr>
          <p:nvPr/>
        </p:nvPicPr>
        <p:blipFill>
          <a:blip r:embed="rId10"/>
          <a:stretch>
            <a:fillRect/>
          </a:stretch>
        </p:blipFill>
        <p:spPr>
          <a:xfrm>
            <a:off x="6013987" y="5406735"/>
            <a:ext cx="4419600" cy="600075"/>
          </a:xfrm>
          <a:prstGeom prst="rect">
            <a:avLst/>
          </a:prstGeom>
        </p:spPr>
      </p:pic>
    </p:spTree>
    <p:extLst>
      <p:ext uri="{BB962C8B-B14F-4D97-AF65-F5344CB8AC3E}">
        <p14:creationId xmlns:p14="http://schemas.microsoft.com/office/powerpoint/2010/main" val="2060562514"/>
      </p:ext>
    </p:extLst>
  </p:cSld>
  <p:clrMapOvr>
    <a:masterClrMapping/>
  </p:clrMapOvr>
  <p:transition spd="slow" advClick="0" advTm="2000">
    <p:split orient="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51462B7-90AE-2842-A990-9399BE001A07}"/>
              </a:ext>
            </a:extLst>
          </p:cNvPr>
          <p:cNvSpPr>
            <a:spLocks noGrp="1"/>
          </p:cNvSpPr>
          <p:nvPr>
            <p:ph type="body" sz="quarter" idx="10"/>
          </p:nvPr>
        </p:nvSpPr>
        <p:spPr/>
        <p:txBody>
          <a:bodyPr>
            <a:normAutofit fontScale="77500" lnSpcReduction="20000"/>
          </a:bodyPr>
          <a:lstStyle/>
          <a:p>
            <a:r>
              <a:rPr kumimoji="1" lang="en-US" altLang="zh-CN" dirty="0"/>
              <a:t>DGSP</a:t>
            </a:r>
            <a:r>
              <a:rPr kumimoji="1" lang="zh-CN" altLang="en-US" dirty="0"/>
              <a:t>：</a:t>
            </a:r>
            <a:r>
              <a:rPr kumimoji="1" lang="en-US" altLang="zh-CN" dirty="0"/>
              <a:t> Message Propagation Mechanism</a:t>
            </a:r>
            <a:endParaRPr kumimoji="1" lang="zh-CN" altLang="en-US" dirty="0"/>
          </a:p>
        </p:txBody>
      </p:sp>
      <p:sp>
        <p:nvSpPr>
          <p:cNvPr id="3" name="文本框 2">
            <a:extLst>
              <a:ext uri="{FF2B5EF4-FFF2-40B4-BE49-F238E27FC236}">
                <a16:creationId xmlns:a16="http://schemas.microsoft.com/office/drawing/2014/main" id="{CFA946F2-75DB-F4E8-CE36-6FE18F64D6F6}"/>
              </a:ext>
            </a:extLst>
          </p:cNvPr>
          <p:cNvSpPr txBox="1"/>
          <p:nvPr/>
        </p:nvSpPr>
        <p:spPr>
          <a:xfrm>
            <a:off x="222247" y="1372224"/>
            <a:ext cx="11596127" cy="707886"/>
          </a:xfrm>
          <a:prstGeom prst="rect">
            <a:avLst/>
          </a:prstGeom>
          <a:noFill/>
        </p:spPr>
        <p:txBody>
          <a:bodyPr wrap="square" rtlCol="0">
            <a:spAutoFit/>
          </a:bodyPr>
          <a:lstStyle/>
          <a:p>
            <a:endParaRPr lang="en-US" altLang="zh-CN" sz="2000" dirty="0"/>
          </a:p>
          <a:p>
            <a:endParaRPr lang="zh-CN" altLang="en-US" sz="2000" dirty="0"/>
          </a:p>
        </p:txBody>
      </p:sp>
      <p:sp>
        <p:nvSpPr>
          <p:cNvPr id="4" name="文本框 3">
            <a:extLst>
              <a:ext uri="{FF2B5EF4-FFF2-40B4-BE49-F238E27FC236}">
                <a16:creationId xmlns:a16="http://schemas.microsoft.com/office/drawing/2014/main" id="{D728CFA4-42DB-7941-4B80-67DA9577A27D}"/>
              </a:ext>
            </a:extLst>
          </p:cNvPr>
          <p:cNvSpPr txBox="1"/>
          <p:nvPr/>
        </p:nvSpPr>
        <p:spPr>
          <a:xfrm>
            <a:off x="519143" y="995083"/>
            <a:ext cx="5576857" cy="3508653"/>
          </a:xfrm>
          <a:prstGeom prst="rect">
            <a:avLst/>
          </a:prstGeom>
          <a:noFill/>
        </p:spPr>
        <p:txBody>
          <a:bodyPr wrap="square" rtlCol="0">
            <a:spAutoFit/>
          </a:bodyPr>
          <a:lstStyle/>
          <a:p>
            <a:r>
              <a:rPr lang="en-US" altLang="zh-CN" dirty="0"/>
              <a:t>Short-term Information. </a:t>
            </a:r>
          </a:p>
          <a:p>
            <a:r>
              <a:rPr lang="zh-CN" altLang="en-US" dirty="0"/>
              <a:t>短期交互信息不光与当前时间点信息有关，更有历史信息由较强的依赖关系</a:t>
            </a:r>
            <a:endParaRPr lang="en-US" altLang="zh-CN" dirty="0"/>
          </a:p>
          <a:p>
            <a:endParaRPr lang="en-US" altLang="zh-CN" dirty="0"/>
          </a:p>
          <a:p>
            <a:r>
              <a:rPr lang="en-US" altLang="zh-CN" dirty="0"/>
              <a:t>Attention Mechanism.</a:t>
            </a:r>
          </a:p>
          <a:p>
            <a:r>
              <a:rPr lang="zh-CN" altLang="en-US" dirty="0"/>
              <a:t>考虑</a:t>
            </a:r>
            <a:r>
              <a:rPr lang="en-US" altLang="zh-CN" dirty="0"/>
              <a:t>user/item</a:t>
            </a:r>
            <a:r>
              <a:rPr lang="zh-CN" altLang="en-US" dirty="0"/>
              <a:t>的最后一次交互</a:t>
            </a:r>
            <a:endParaRPr lang="en-US" altLang="zh-CN" dirty="0"/>
          </a:p>
          <a:p>
            <a:endParaRPr lang="en-US" altLang="zh-CN" dirty="0"/>
          </a:p>
          <a:p>
            <a:endParaRPr lang="en-US" altLang="zh-CN" dirty="0"/>
          </a:p>
          <a:p>
            <a:endParaRPr lang="en-US" altLang="zh-CN" dirty="0"/>
          </a:p>
          <a:p>
            <a:r>
              <a:rPr lang="zh-CN" altLang="en-US" dirty="0"/>
              <a:t>其中注意力参数</a:t>
            </a:r>
            <a:r>
              <a:rPr lang="en-US" altLang="zh-CN" dirty="0"/>
              <a:t>α</a:t>
            </a:r>
            <a:r>
              <a:rPr lang="zh-CN" altLang="en-US" dirty="0"/>
              <a:t>和</a:t>
            </a:r>
            <a:r>
              <a:rPr lang="en-US" altLang="zh-CN" dirty="0"/>
              <a:t>β</a:t>
            </a:r>
            <a:r>
              <a:rPr lang="zh-CN" altLang="en-US" dirty="0"/>
              <a:t>定义为：</a:t>
            </a:r>
            <a:endParaRPr lang="en-US" altLang="zh-CN" dirty="0"/>
          </a:p>
          <a:p>
            <a:endParaRPr lang="en-US" altLang="zh-CN" dirty="0"/>
          </a:p>
          <a:p>
            <a:endParaRPr lang="en-US" altLang="zh-CN" sz="2400" dirty="0"/>
          </a:p>
        </p:txBody>
      </p:sp>
      <p:pic>
        <p:nvPicPr>
          <p:cNvPr id="6" name="图片 5">
            <a:extLst>
              <a:ext uri="{FF2B5EF4-FFF2-40B4-BE49-F238E27FC236}">
                <a16:creationId xmlns:a16="http://schemas.microsoft.com/office/drawing/2014/main" id="{3E9D4DF0-48E7-1EE6-FD55-1DD5ADFE5566}"/>
              </a:ext>
            </a:extLst>
          </p:cNvPr>
          <p:cNvPicPr>
            <a:picLocks noChangeAspect="1"/>
          </p:cNvPicPr>
          <p:nvPr/>
        </p:nvPicPr>
        <p:blipFill>
          <a:blip r:embed="rId2"/>
          <a:stretch>
            <a:fillRect/>
          </a:stretch>
        </p:blipFill>
        <p:spPr>
          <a:xfrm>
            <a:off x="3776693" y="2280936"/>
            <a:ext cx="2800350" cy="1209675"/>
          </a:xfrm>
          <a:prstGeom prst="rect">
            <a:avLst/>
          </a:prstGeom>
        </p:spPr>
      </p:pic>
      <p:pic>
        <p:nvPicPr>
          <p:cNvPr id="9" name="图片 8">
            <a:extLst>
              <a:ext uri="{FF2B5EF4-FFF2-40B4-BE49-F238E27FC236}">
                <a16:creationId xmlns:a16="http://schemas.microsoft.com/office/drawing/2014/main" id="{433C1713-7747-AC4E-ED62-DB762299E890}"/>
              </a:ext>
            </a:extLst>
          </p:cNvPr>
          <p:cNvPicPr>
            <a:picLocks noChangeAspect="1"/>
          </p:cNvPicPr>
          <p:nvPr/>
        </p:nvPicPr>
        <p:blipFill>
          <a:blip r:embed="rId3"/>
          <a:stretch>
            <a:fillRect/>
          </a:stretch>
        </p:blipFill>
        <p:spPr>
          <a:xfrm>
            <a:off x="222247" y="4053786"/>
            <a:ext cx="4670873" cy="2160676"/>
          </a:xfrm>
          <a:prstGeom prst="rect">
            <a:avLst/>
          </a:prstGeom>
        </p:spPr>
      </p:pic>
      <p:sp>
        <p:nvSpPr>
          <p:cNvPr id="11" name="文本框 10">
            <a:extLst>
              <a:ext uri="{FF2B5EF4-FFF2-40B4-BE49-F238E27FC236}">
                <a16:creationId xmlns:a16="http://schemas.microsoft.com/office/drawing/2014/main" id="{7090E730-2441-7A1D-7F36-310773B8D1D8}"/>
              </a:ext>
            </a:extLst>
          </p:cNvPr>
          <p:cNvSpPr txBox="1"/>
          <p:nvPr/>
        </p:nvSpPr>
        <p:spPr>
          <a:xfrm>
            <a:off x="6728396" y="3490611"/>
            <a:ext cx="2533650" cy="646331"/>
          </a:xfrm>
          <a:prstGeom prst="rect">
            <a:avLst/>
          </a:prstGeom>
          <a:noFill/>
        </p:spPr>
        <p:txBody>
          <a:bodyPr wrap="square" rtlCol="0">
            <a:spAutoFit/>
          </a:bodyPr>
          <a:lstStyle/>
          <a:p>
            <a:r>
              <a:rPr lang="zh-CN" altLang="en-US" dirty="0"/>
              <a:t>节点更新机制：</a:t>
            </a:r>
            <a:endParaRPr lang="en-US" altLang="zh-CN" dirty="0"/>
          </a:p>
          <a:p>
            <a:endParaRPr lang="zh-CN" altLang="en-US" dirty="0"/>
          </a:p>
        </p:txBody>
      </p:sp>
      <p:pic>
        <p:nvPicPr>
          <p:cNvPr id="13" name="图片 12">
            <a:extLst>
              <a:ext uri="{FF2B5EF4-FFF2-40B4-BE49-F238E27FC236}">
                <a16:creationId xmlns:a16="http://schemas.microsoft.com/office/drawing/2014/main" id="{B0FE316E-7961-90F3-3479-837B5EAB727D}"/>
              </a:ext>
            </a:extLst>
          </p:cNvPr>
          <p:cNvPicPr>
            <a:picLocks noChangeAspect="1"/>
          </p:cNvPicPr>
          <p:nvPr/>
        </p:nvPicPr>
        <p:blipFill>
          <a:blip r:embed="rId4"/>
          <a:stretch>
            <a:fillRect/>
          </a:stretch>
        </p:blipFill>
        <p:spPr>
          <a:xfrm>
            <a:off x="6726237" y="3955305"/>
            <a:ext cx="4105275" cy="704850"/>
          </a:xfrm>
          <a:prstGeom prst="rect">
            <a:avLst/>
          </a:prstGeom>
        </p:spPr>
      </p:pic>
      <p:pic>
        <p:nvPicPr>
          <p:cNvPr id="17" name="图片 16">
            <a:extLst>
              <a:ext uri="{FF2B5EF4-FFF2-40B4-BE49-F238E27FC236}">
                <a16:creationId xmlns:a16="http://schemas.microsoft.com/office/drawing/2014/main" id="{85B18617-6738-9FBD-1477-8D0B7C200962}"/>
              </a:ext>
            </a:extLst>
          </p:cNvPr>
          <p:cNvPicPr>
            <a:picLocks noChangeAspect="1"/>
          </p:cNvPicPr>
          <p:nvPr/>
        </p:nvPicPr>
        <p:blipFill>
          <a:blip r:embed="rId5"/>
          <a:stretch>
            <a:fillRect/>
          </a:stretch>
        </p:blipFill>
        <p:spPr>
          <a:xfrm>
            <a:off x="6728336" y="4863719"/>
            <a:ext cx="4257675" cy="628650"/>
          </a:xfrm>
          <a:prstGeom prst="rect">
            <a:avLst/>
          </a:prstGeom>
        </p:spPr>
      </p:pic>
    </p:spTree>
    <p:extLst>
      <p:ext uri="{BB962C8B-B14F-4D97-AF65-F5344CB8AC3E}">
        <p14:creationId xmlns:p14="http://schemas.microsoft.com/office/powerpoint/2010/main" val="2785251645"/>
      </p:ext>
    </p:extLst>
  </p:cSld>
  <p:clrMapOvr>
    <a:masterClrMapping/>
  </p:clrMapOvr>
  <p:transition spd="slow" advClick="0" advTm="2000">
    <p:split orient="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51462B7-90AE-2842-A990-9399BE001A07}"/>
              </a:ext>
            </a:extLst>
          </p:cNvPr>
          <p:cNvSpPr>
            <a:spLocks noGrp="1"/>
          </p:cNvSpPr>
          <p:nvPr>
            <p:ph type="body" sz="quarter" idx="10"/>
          </p:nvPr>
        </p:nvSpPr>
        <p:spPr/>
        <p:txBody>
          <a:bodyPr>
            <a:normAutofit fontScale="77500" lnSpcReduction="20000"/>
          </a:bodyPr>
          <a:lstStyle/>
          <a:p>
            <a:r>
              <a:rPr kumimoji="1" lang="en-US" altLang="zh-CN" dirty="0"/>
              <a:t>DGSP</a:t>
            </a:r>
            <a:r>
              <a:rPr kumimoji="1" lang="zh-CN" altLang="en-US" dirty="0"/>
              <a:t>：训练和预测</a:t>
            </a:r>
          </a:p>
        </p:txBody>
      </p:sp>
      <p:sp>
        <p:nvSpPr>
          <p:cNvPr id="3" name="文本框 2">
            <a:extLst>
              <a:ext uri="{FF2B5EF4-FFF2-40B4-BE49-F238E27FC236}">
                <a16:creationId xmlns:a16="http://schemas.microsoft.com/office/drawing/2014/main" id="{CFA946F2-75DB-F4E8-CE36-6FE18F64D6F6}"/>
              </a:ext>
            </a:extLst>
          </p:cNvPr>
          <p:cNvSpPr txBox="1"/>
          <p:nvPr/>
        </p:nvSpPr>
        <p:spPr>
          <a:xfrm>
            <a:off x="222247" y="1372224"/>
            <a:ext cx="11596127" cy="707886"/>
          </a:xfrm>
          <a:prstGeom prst="rect">
            <a:avLst/>
          </a:prstGeom>
          <a:noFill/>
        </p:spPr>
        <p:txBody>
          <a:bodyPr wrap="square" rtlCol="0">
            <a:spAutoFit/>
          </a:bodyPr>
          <a:lstStyle/>
          <a:p>
            <a:endParaRPr lang="en-US" altLang="zh-CN" sz="2000" dirty="0"/>
          </a:p>
          <a:p>
            <a:endParaRPr lang="zh-CN" altLang="en-US" sz="2000" dirty="0"/>
          </a:p>
        </p:txBody>
      </p:sp>
      <p:pic>
        <p:nvPicPr>
          <p:cNvPr id="9" name="图片 8">
            <a:extLst>
              <a:ext uri="{FF2B5EF4-FFF2-40B4-BE49-F238E27FC236}">
                <a16:creationId xmlns:a16="http://schemas.microsoft.com/office/drawing/2014/main" id="{4BD739D6-7B81-7F7E-D894-7A5B11E6F3F2}"/>
              </a:ext>
            </a:extLst>
          </p:cNvPr>
          <p:cNvPicPr>
            <a:picLocks noChangeAspect="1"/>
          </p:cNvPicPr>
          <p:nvPr/>
        </p:nvPicPr>
        <p:blipFill>
          <a:blip r:embed="rId2"/>
          <a:stretch>
            <a:fillRect/>
          </a:stretch>
        </p:blipFill>
        <p:spPr>
          <a:xfrm>
            <a:off x="270078" y="1136650"/>
            <a:ext cx="4145864" cy="4851400"/>
          </a:xfrm>
          <a:prstGeom prst="rect">
            <a:avLst/>
          </a:prstGeom>
        </p:spPr>
      </p:pic>
      <p:sp>
        <p:nvSpPr>
          <p:cNvPr id="10" name="文本框 9">
            <a:extLst>
              <a:ext uri="{FF2B5EF4-FFF2-40B4-BE49-F238E27FC236}">
                <a16:creationId xmlns:a16="http://schemas.microsoft.com/office/drawing/2014/main" id="{E8F440F9-9CCB-0B95-3C75-29F87894390B}"/>
              </a:ext>
            </a:extLst>
          </p:cNvPr>
          <p:cNvSpPr txBox="1"/>
          <p:nvPr/>
        </p:nvSpPr>
        <p:spPr>
          <a:xfrm>
            <a:off x="5689600" y="1325858"/>
            <a:ext cx="5238750" cy="3139321"/>
          </a:xfrm>
          <a:prstGeom prst="rect">
            <a:avLst/>
          </a:prstGeom>
          <a:noFill/>
        </p:spPr>
        <p:txBody>
          <a:bodyPr wrap="square" rtlCol="0">
            <a:spAutoFit/>
          </a:bodyPr>
          <a:lstStyle/>
          <a:p>
            <a:r>
              <a:rPr lang="zh-CN" altLang="en-US" dirty="0"/>
              <a:t>用户节点</a:t>
            </a:r>
            <a:r>
              <a:rPr lang="en-US" altLang="zh-CN" dirty="0"/>
              <a:t>u</a:t>
            </a:r>
            <a:r>
              <a:rPr lang="zh-CN" altLang="en-US" dirty="0"/>
              <a:t>的最终表示</a:t>
            </a:r>
            <a:r>
              <a:rPr lang="zh-CN" altLang="en-US" dirty="0">
                <a:sym typeface="Wingdings" panose="05000000000000000000" pitchFamily="2" charset="2"/>
              </a:rPr>
              <a:t>（经过多层</a:t>
            </a:r>
            <a:r>
              <a:rPr lang="en-US" altLang="zh-CN" dirty="0">
                <a:sym typeface="Wingdings" panose="05000000000000000000" pitchFamily="2" charset="2"/>
              </a:rPr>
              <a:t>DGRN</a:t>
            </a:r>
            <a:r>
              <a:rPr lang="zh-CN" altLang="en-US" dirty="0">
                <a:sym typeface="Wingdings" panose="05000000000000000000" pitchFamily="2" charset="2"/>
              </a:rPr>
              <a:t>）</a:t>
            </a:r>
            <a:endParaRPr lang="en-US" altLang="zh-CN" dirty="0"/>
          </a:p>
          <a:p>
            <a:endParaRPr lang="en-US" altLang="zh-CN" dirty="0"/>
          </a:p>
          <a:p>
            <a:endParaRPr lang="en-US" altLang="zh-CN" dirty="0"/>
          </a:p>
          <a:p>
            <a:r>
              <a:rPr lang="zh-CN" altLang="en-US" dirty="0"/>
              <a:t>链路预测函数：</a:t>
            </a:r>
            <a:endParaRPr lang="en-US" altLang="zh-CN" dirty="0"/>
          </a:p>
          <a:p>
            <a:endParaRPr lang="en-US" altLang="zh-CN" dirty="0"/>
          </a:p>
          <a:p>
            <a:endParaRPr lang="en-US" altLang="zh-CN" dirty="0"/>
          </a:p>
          <a:p>
            <a:r>
              <a:rPr lang="en-US" altLang="zh-CN" dirty="0"/>
              <a:t>Sui</a:t>
            </a:r>
            <a:r>
              <a:rPr lang="zh-CN" altLang="en-US" dirty="0"/>
              <a:t>表示的是用户节点</a:t>
            </a:r>
            <a:r>
              <a:rPr lang="en-US" altLang="zh-CN" dirty="0"/>
              <a:t>u</a:t>
            </a:r>
            <a:r>
              <a:rPr lang="zh-CN" altLang="en-US" dirty="0"/>
              <a:t>在每一个候选项上的得分</a:t>
            </a:r>
            <a:br>
              <a:rPr lang="en-US" altLang="zh-CN" dirty="0"/>
            </a:br>
            <a:endParaRPr lang="en-US" altLang="zh-CN" dirty="0"/>
          </a:p>
          <a:p>
            <a:endParaRPr lang="en-US" altLang="zh-CN" dirty="0"/>
          </a:p>
          <a:p>
            <a:r>
              <a:rPr lang="zh-CN" altLang="en-US" dirty="0"/>
              <a:t>损失函数：</a:t>
            </a:r>
            <a:endParaRPr lang="en-US" altLang="zh-CN" dirty="0"/>
          </a:p>
          <a:p>
            <a:endParaRPr lang="en-US" altLang="zh-CN" dirty="0"/>
          </a:p>
        </p:txBody>
      </p:sp>
      <p:pic>
        <p:nvPicPr>
          <p:cNvPr id="12" name="图片 11">
            <a:extLst>
              <a:ext uri="{FF2B5EF4-FFF2-40B4-BE49-F238E27FC236}">
                <a16:creationId xmlns:a16="http://schemas.microsoft.com/office/drawing/2014/main" id="{88577271-DAAB-5900-F412-DBEF5BEF4AC9}"/>
              </a:ext>
            </a:extLst>
          </p:cNvPr>
          <p:cNvPicPr>
            <a:picLocks noChangeAspect="1"/>
          </p:cNvPicPr>
          <p:nvPr/>
        </p:nvPicPr>
        <p:blipFill>
          <a:blip r:embed="rId3"/>
          <a:stretch>
            <a:fillRect/>
          </a:stretch>
        </p:blipFill>
        <p:spPr>
          <a:xfrm>
            <a:off x="5644653" y="1666166"/>
            <a:ext cx="2664322" cy="561143"/>
          </a:xfrm>
          <a:prstGeom prst="rect">
            <a:avLst/>
          </a:prstGeom>
        </p:spPr>
      </p:pic>
      <p:pic>
        <p:nvPicPr>
          <p:cNvPr id="14" name="图片 13">
            <a:extLst>
              <a:ext uri="{FF2B5EF4-FFF2-40B4-BE49-F238E27FC236}">
                <a16:creationId xmlns:a16="http://schemas.microsoft.com/office/drawing/2014/main" id="{53EBCFD1-5414-622A-F3D6-D074D231061E}"/>
              </a:ext>
            </a:extLst>
          </p:cNvPr>
          <p:cNvPicPr>
            <a:picLocks noChangeAspect="1"/>
          </p:cNvPicPr>
          <p:nvPr/>
        </p:nvPicPr>
        <p:blipFill>
          <a:blip r:embed="rId4"/>
          <a:stretch>
            <a:fillRect/>
          </a:stretch>
        </p:blipFill>
        <p:spPr>
          <a:xfrm>
            <a:off x="5689600" y="2589475"/>
            <a:ext cx="2146300" cy="403141"/>
          </a:xfrm>
          <a:prstGeom prst="rect">
            <a:avLst/>
          </a:prstGeom>
        </p:spPr>
      </p:pic>
      <p:pic>
        <p:nvPicPr>
          <p:cNvPr id="16" name="图片 15">
            <a:extLst>
              <a:ext uri="{FF2B5EF4-FFF2-40B4-BE49-F238E27FC236}">
                <a16:creationId xmlns:a16="http://schemas.microsoft.com/office/drawing/2014/main" id="{24A454DC-5D85-742F-4135-A6688365D520}"/>
              </a:ext>
            </a:extLst>
          </p:cNvPr>
          <p:cNvPicPr>
            <a:picLocks noChangeAspect="1"/>
          </p:cNvPicPr>
          <p:nvPr/>
        </p:nvPicPr>
        <p:blipFill>
          <a:blip r:embed="rId5"/>
          <a:stretch>
            <a:fillRect/>
          </a:stretch>
        </p:blipFill>
        <p:spPr>
          <a:xfrm>
            <a:off x="5689601" y="3287014"/>
            <a:ext cx="2241550" cy="439985"/>
          </a:xfrm>
          <a:prstGeom prst="rect">
            <a:avLst/>
          </a:prstGeom>
        </p:spPr>
      </p:pic>
      <p:pic>
        <p:nvPicPr>
          <p:cNvPr id="18" name="图片 17">
            <a:extLst>
              <a:ext uri="{FF2B5EF4-FFF2-40B4-BE49-F238E27FC236}">
                <a16:creationId xmlns:a16="http://schemas.microsoft.com/office/drawing/2014/main" id="{8E759B2E-68D9-0E0F-E1D2-6ABDAE5FA559}"/>
              </a:ext>
            </a:extLst>
          </p:cNvPr>
          <p:cNvPicPr>
            <a:picLocks noChangeAspect="1"/>
          </p:cNvPicPr>
          <p:nvPr/>
        </p:nvPicPr>
        <p:blipFill>
          <a:blip r:embed="rId6"/>
          <a:stretch>
            <a:fillRect/>
          </a:stretch>
        </p:blipFill>
        <p:spPr>
          <a:xfrm>
            <a:off x="5148782" y="4135744"/>
            <a:ext cx="5564738" cy="751601"/>
          </a:xfrm>
          <a:prstGeom prst="rect">
            <a:avLst/>
          </a:prstGeom>
        </p:spPr>
      </p:pic>
    </p:spTree>
    <p:extLst>
      <p:ext uri="{BB962C8B-B14F-4D97-AF65-F5344CB8AC3E}">
        <p14:creationId xmlns:p14="http://schemas.microsoft.com/office/powerpoint/2010/main" val="3907325897"/>
      </p:ext>
    </p:extLst>
  </p:cSld>
  <p:clrMapOvr>
    <a:masterClrMapping/>
  </p:clrMapOvr>
  <p:transition spd="slow" advClick="0" advTm="2000">
    <p:split orient="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51462B7-90AE-2842-A990-9399BE001A07}"/>
              </a:ext>
            </a:extLst>
          </p:cNvPr>
          <p:cNvSpPr>
            <a:spLocks noGrp="1"/>
          </p:cNvSpPr>
          <p:nvPr>
            <p:ph type="body" sz="quarter" idx="10"/>
          </p:nvPr>
        </p:nvSpPr>
        <p:spPr/>
        <p:txBody>
          <a:bodyPr>
            <a:normAutofit fontScale="77500" lnSpcReduction="20000"/>
          </a:bodyPr>
          <a:lstStyle/>
          <a:p>
            <a:r>
              <a:rPr kumimoji="1" lang="en-US" altLang="zh-CN" dirty="0"/>
              <a:t>DGSP</a:t>
            </a:r>
            <a:r>
              <a:rPr kumimoji="1" lang="zh-CN" altLang="en-US" dirty="0"/>
              <a:t>：总体结构</a:t>
            </a:r>
          </a:p>
        </p:txBody>
      </p:sp>
      <p:sp>
        <p:nvSpPr>
          <p:cNvPr id="3" name="文本框 2">
            <a:extLst>
              <a:ext uri="{FF2B5EF4-FFF2-40B4-BE49-F238E27FC236}">
                <a16:creationId xmlns:a16="http://schemas.microsoft.com/office/drawing/2014/main" id="{CFA946F2-75DB-F4E8-CE36-6FE18F64D6F6}"/>
              </a:ext>
            </a:extLst>
          </p:cNvPr>
          <p:cNvSpPr txBox="1"/>
          <p:nvPr/>
        </p:nvSpPr>
        <p:spPr>
          <a:xfrm>
            <a:off x="2178047" y="2135160"/>
            <a:ext cx="11596127" cy="707886"/>
          </a:xfrm>
          <a:prstGeom prst="rect">
            <a:avLst/>
          </a:prstGeom>
          <a:noFill/>
        </p:spPr>
        <p:txBody>
          <a:bodyPr wrap="square" rtlCol="0">
            <a:spAutoFit/>
          </a:bodyPr>
          <a:lstStyle/>
          <a:p>
            <a:endParaRPr lang="en-US" altLang="zh-CN" sz="2000" dirty="0"/>
          </a:p>
          <a:p>
            <a:endParaRPr lang="zh-CN" altLang="en-US" sz="2000" dirty="0"/>
          </a:p>
        </p:txBody>
      </p:sp>
      <p:pic>
        <p:nvPicPr>
          <p:cNvPr id="5" name="图片 4">
            <a:extLst>
              <a:ext uri="{FF2B5EF4-FFF2-40B4-BE49-F238E27FC236}">
                <a16:creationId xmlns:a16="http://schemas.microsoft.com/office/drawing/2014/main" id="{35A9536A-9DD1-02C4-0EE3-97E91FBE307B}"/>
              </a:ext>
            </a:extLst>
          </p:cNvPr>
          <p:cNvPicPr>
            <a:picLocks noChangeAspect="1"/>
          </p:cNvPicPr>
          <p:nvPr/>
        </p:nvPicPr>
        <p:blipFill>
          <a:blip r:embed="rId2"/>
          <a:stretch>
            <a:fillRect/>
          </a:stretch>
        </p:blipFill>
        <p:spPr>
          <a:xfrm>
            <a:off x="501649" y="1147859"/>
            <a:ext cx="9464675" cy="4367116"/>
          </a:xfrm>
          <a:prstGeom prst="rect">
            <a:avLst/>
          </a:prstGeom>
        </p:spPr>
      </p:pic>
    </p:spTree>
    <p:extLst>
      <p:ext uri="{BB962C8B-B14F-4D97-AF65-F5344CB8AC3E}">
        <p14:creationId xmlns:p14="http://schemas.microsoft.com/office/powerpoint/2010/main" val="1619187006"/>
      </p:ext>
    </p:extLst>
  </p:cSld>
  <p:clrMapOvr>
    <a:masterClrMapping/>
  </p:clrMapOvr>
  <p:transition spd="slow" advClick="0" advTm="2000">
    <p:split orient="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51462B7-90AE-2842-A990-9399BE001A07}"/>
              </a:ext>
            </a:extLst>
          </p:cNvPr>
          <p:cNvSpPr>
            <a:spLocks noGrp="1"/>
          </p:cNvSpPr>
          <p:nvPr>
            <p:ph type="body" sz="quarter" idx="10"/>
          </p:nvPr>
        </p:nvSpPr>
        <p:spPr/>
        <p:txBody>
          <a:bodyPr>
            <a:normAutofit fontScale="77500" lnSpcReduction="20000"/>
          </a:bodyPr>
          <a:lstStyle/>
          <a:p>
            <a:r>
              <a:rPr kumimoji="1" lang="zh-CN" altLang="en-US" dirty="0"/>
              <a:t>实验：</a:t>
            </a:r>
          </a:p>
        </p:txBody>
      </p:sp>
      <p:sp>
        <p:nvSpPr>
          <p:cNvPr id="3" name="文本框 2">
            <a:extLst>
              <a:ext uri="{FF2B5EF4-FFF2-40B4-BE49-F238E27FC236}">
                <a16:creationId xmlns:a16="http://schemas.microsoft.com/office/drawing/2014/main" id="{CFA946F2-75DB-F4E8-CE36-6FE18F64D6F6}"/>
              </a:ext>
            </a:extLst>
          </p:cNvPr>
          <p:cNvSpPr txBox="1"/>
          <p:nvPr/>
        </p:nvSpPr>
        <p:spPr>
          <a:xfrm>
            <a:off x="222247" y="1372224"/>
            <a:ext cx="11596127" cy="707886"/>
          </a:xfrm>
          <a:prstGeom prst="rect">
            <a:avLst/>
          </a:prstGeom>
          <a:noFill/>
        </p:spPr>
        <p:txBody>
          <a:bodyPr wrap="square" rtlCol="0">
            <a:spAutoFit/>
          </a:bodyPr>
          <a:lstStyle/>
          <a:p>
            <a:endParaRPr lang="en-US" altLang="zh-CN" sz="2000" dirty="0"/>
          </a:p>
          <a:p>
            <a:endParaRPr lang="zh-CN" altLang="en-US" sz="2000" dirty="0"/>
          </a:p>
        </p:txBody>
      </p:sp>
      <p:sp>
        <p:nvSpPr>
          <p:cNvPr id="7" name="文本框 6">
            <a:extLst>
              <a:ext uri="{FF2B5EF4-FFF2-40B4-BE49-F238E27FC236}">
                <a16:creationId xmlns:a16="http://schemas.microsoft.com/office/drawing/2014/main" id="{88A6651B-10AD-09F1-701B-CE0097BB396F}"/>
              </a:ext>
            </a:extLst>
          </p:cNvPr>
          <p:cNvSpPr txBox="1"/>
          <p:nvPr/>
        </p:nvSpPr>
        <p:spPr>
          <a:xfrm>
            <a:off x="373626" y="1126002"/>
            <a:ext cx="10557878" cy="3139321"/>
          </a:xfrm>
          <a:prstGeom prst="rect">
            <a:avLst/>
          </a:prstGeom>
          <a:noFill/>
        </p:spPr>
        <p:txBody>
          <a:bodyPr wrap="square">
            <a:spAutoFit/>
          </a:bodyPr>
          <a:lstStyle/>
          <a:p>
            <a:pPr algn="l"/>
            <a:r>
              <a:rPr lang="en-US" altLang="zh-CN" b="0" i="0" dirty="0">
                <a:solidFill>
                  <a:srgbClr val="121212"/>
                </a:solidFill>
                <a:effectLst/>
                <a:latin typeface="-apple-system"/>
              </a:rPr>
              <a:t>RQ1</a:t>
            </a:r>
            <a:r>
              <a:rPr lang="zh-CN" altLang="en-US" dirty="0">
                <a:solidFill>
                  <a:srgbClr val="121212"/>
                </a:solidFill>
                <a:latin typeface="-apple-system"/>
              </a:rPr>
              <a:t>：</a:t>
            </a:r>
            <a:r>
              <a:rPr lang="en-US" altLang="zh-CN" dirty="0">
                <a:solidFill>
                  <a:srgbClr val="121212"/>
                </a:solidFill>
                <a:latin typeface="-apple-system"/>
              </a:rPr>
              <a:t>DGSR</a:t>
            </a:r>
            <a:r>
              <a:rPr lang="zh-CN" altLang="en-US" dirty="0">
                <a:solidFill>
                  <a:srgbClr val="121212"/>
                </a:solidFill>
                <a:latin typeface="-apple-system"/>
              </a:rPr>
              <a:t>相比于其他顺序推荐模型相比性能如何</a:t>
            </a:r>
            <a:endParaRPr lang="en-US" altLang="zh-CN" dirty="0">
              <a:solidFill>
                <a:srgbClr val="121212"/>
              </a:solidFill>
              <a:latin typeface="-apple-system"/>
            </a:endParaRPr>
          </a:p>
          <a:p>
            <a:pPr algn="l"/>
            <a:r>
              <a:rPr lang="en-US" altLang="zh-CN" dirty="0">
                <a:solidFill>
                  <a:srgbClr val="121212"/>
                </a:solidFill>
                <a:latin typeface="-apple-system"/>
              </a:rPr>
              <a:t>RQ2</a:t>
            </a:r>
            <a:r>
              <a:rPr lang="zh-CN" altLang="en-US" dirty="0">
                <a:solidFill>
                  <a:srgbClr val="121212"/>
                </a:solidFill>
                <a:latin typeface="-apple-system"/>
              </a:rPr>
              <a:t>：</a:t>
            </a:r>
            <a:r>
              <a:rPr lang="en-US" altLang="zh-CN" dirty="0">
                <a:solidFill>
                  <a:srgbClr val="121212"/>
                </a:solidFill>
                <a:latin typeface="-apple-system"/>
              </a:rPr>
              <a:t>DGSR</a:t>
            </a:r>
            <a:r>
              <a:rPr lang="zh-CN" altLang="en-US" dirty="0">
                <a:solidFill>
                  <a:srgbClr val="121212"/>
                </a:solidFill>
                <a:latin typeface="-apple-system"/>
              </a:rPr>
              <a:t>各组件的有效性</a:t>
            </a:r>
            <a:endParaRPr lang="en-US" altLang="zh-CN" dirty="0">
              <a:solidFill>
                <a:srgbClr val="121212"/>
              </a:solidFill>
              <a:latin typeface="-apple-system"/>
            </a:endParaRPr>
          </a:p>
          <a:p>
            <a:pPr algn="l"/>
            <a:r>
              <a:rPr lang="en-US" altLang="zh-CN" b="0" i="0" dirty="0">
                <a:solidFill>
                  <a:srgbClr val="121212"/>
                </a:solidFill>
                <a:effectLst/>
                <a:latin typeface="-apple-system"/>
              </a:rPr>
              <a:t>RQ3</a:t>
            </a:r>
            <a:r>
              <a:rPr lang="zh-CN" altLang="en-US" dirty="0">
                <a:solidFill>
                  <a:srgbClr val="121212"/>
                </a:solidFill>
                <a:latin typeface="-apple-system"/>
              </a:rPr>
              <a:t>：不同超参设置对</a:t>
            </a:r>
            <a:r>
              <a:rPr lang="en-US" altLang="zh-CN" dirty="0">
                <a:solidFill>
                  <a:srgbClr val="121212"/>
                </a:solidFill>
                <a:latin typeface="-apple-system"/>
              </a:rPr>
              <a:t>DGSR</a:t>
            </a:r>
            <a:r>
              <a:rPr lang="zh-CN" altLang="en-US" dirty="0">
                <a:solidFill>
                  <a:srgbClr val="121212"/>
                </a:solidFill>
                <a:latin typeface="-apple-system"/>
              </a:rPr>
              <a:t>有什么影响</a:t>
            </a:r>
            <a:endParaRPr lang="en-US" altLang="zh-CN" dirty="0">
              <a:solidFill>
                <a:srgbClr val="121212"/>
              </a:solidFill>
              <a:latin typeface="-apple-system"/>
            </a:endParaRPr>
          </a:p>
          <a:p>
            <a:pPr algn="l"/>
            <a:endParaRPr lang="en-US" altLang="zh-CN" b="0" i="0" dirty="0">
              <a:solidFill>
                <a:srgbClr val="121212"/>
              </a:solidFill>
              <a:effectLst/>
              <a:latin typeface="-apple-system"/>
            </a:endParaRPr>
          </a:p>
          <a:p>
            <a:pPr algn="l"/>
            <a:r>
              <a:rPr lang="zh-CN" altLang="en-US" dirty="0">
                <a:solidFill>
                  <a:srgbClr val="121212"/>
                </a:solidFill>
                <a:latin typeface="-apple-system"/>
              </a:rPr>
              <a:t>数据集准备：</a:t>
            </a:r>
            <a:r>
              <a:rPr lang="en-US" altLang="zh-CN" dirty="0">
                <a:solidFill>
                  <a:srgbClr val="121212"/>
                </a:solidFill>
                <a:latin typeface="-apple-system"/>
              </a:rPr>
              <a:t> Amazon-CDs, Amazon-Games,  Amazon-Beauty</a:t>
            </a:r>
          </a:p>
          <a:p>
            <a:pPr algn="l"/>
            <a:r>
              <a:rPr lang="zh-CN" altLang="en-US" b="0" i="0" dirty="0">
                <a:solidFill>
                  <a:srgbClr val="121212"/>
                </a:solidFill>
                <a:effectLst/>
                <a:latin typeface="-apple-system"/>
              </a:rPr>
              <a:t>实验设置：</a:t>
            </a:r>
            <a:endParaRPr lang="en-US" altLang="zh-CN" b="0" i="0" dirty="0">
              <a:solidFill>
                <a:srgbClr val="121212"/>
              </a:solidFill>
              <a:effectLst/>
              <a:latin typeface="-apple-system"/>
            </a:endParaRPr>
          </a:p>
          <a:p>
            <a:pPr marL="342900" indent="-342900" algn="l">
              <a:buAutoNum type="alphaLcPeriod"/>
            </a:pPr>
            <a:r>
              <a:rPr lang="zh-CN" altLang="en-US" dirty="0">
                <a:solidFill>
                  <a:srgbClr val="121212"/>
                </a:solidFill>
                <a:latin typeface="-apple-system"/>
              </a:rPr>
              <a:t>基线方法：</a:t>
            </a:r>
            <a:r>
              <a:rPr lang="en-US" altLang="zh-CN" b="0" i="0" dirty="0">
                <a:effectLst/>
                <a:latin typeface="-apple-system"/>
              </a:rPr>
              <a:t> BPR-MF</a:t>
            </a:r>
            <a:r>
              <a:rPr lang="zh-CN" altLang="en-US" b="0" i="0" dirty="0">
                <a:effectLst/>
                <a:latin typeface="-apple-system"/>
              </a:rPr>
              <a:t>；</a:t>
            </a:r>
            <a:r>
              <a:rPr lang="en-US" altLang="zh-CN" b="0" i="0" dirty="0">
                <a:effectLst/>
                <a:latin typeface="-apple-system"/>
              </a:rPr>
              <a:t> FPMC</a:t>
            </a:r>
            <a:r>
              <a:rPr lang="zh-CN" altLang="en-US" b="0" i="0" dirty="0">
                <a:effectLst/>
                <a:latin typeface="-apple-system"/>
              </a:rPr>
              <a:t>；</a:t>
            </a:r>
            <a:r>
              <a:rPr lang="en-US" altLang="zh-CN" b="0" i="0" dirty="0">
                <a:effectLst/>
                <a:latin typeface="-apple-system"/>
              </a:rPr>
              <a:t> GRU4Rec+</a:t>
            </a:r>
            <a:r>
              <a:rPr lang="zh-CN" altLang="en-US" b="0" i="0" dirty="0">
                <a:effectLst/>
                <a:latin typeface="-apple-system"/>
              </a:rPr>
              <a:t>；</a:t>
            </a:r>
            <a:r>
              <a:rPr lang="en-US" altLang="zh-CN" b="0" i="0" dirty="0">
                <a:effectLst/>
                <a:latin typeface="-apple-system"/>
              </a:rPr>
              <a:t> Caser</a:t>
            </a:r>
            <a:r>
              <a:rPr lang="zh-CN" altLang="en-US" b="0" i="0" dirty="0">
                <a:effectLst/>
                <a:latin typeface="-apple-system"/>
              </a:rPr>
              <a:t>；</a:t>
            </a:r>
            <a:r>
              <a:rPr lang="en-US" altLang="zh-CN" b="0" i="0" dirty="0">
                <a:effectLst/>
                <a:latin typeface="-apple-system"/>
              </a:rPr>
              <a:t> </a:t>
            </a:r>
            <a:r>
              <a:rPr lang="en-US" altLang="zh-CN" b="0" i="0" dirty="0" err="1">
                <a:effectLst/>
                <a:latin typeface="-apple-system"/>
              </a:rPr>
              <a:t>SASRec</a:t>
            </a:r>
            <a:r>
              <a:rPr lang="zh-CN" altLang="en-US" b="0" i="0" dirty="0">
                <a:effectLst/>
                <a:latin typeface="-apple-system"/>
              </a:rPr>
              <a:t>；</a:t>
            </a:r>
            <a:r>
              <a:rPr lang="en-US" altLang="zh-CN" b="0" i="0" dirty="0">
                <a:effectLst/>
                <a:latin typeface="-apple-system"/>
              </a:rPr>
              <a:t> </a:t>
            </a:r>
            <a:r>
              <a:rPr lang="en-US" altLang="zh-CN" b="0" i="0" dirty="0" err="1">
                <a:effectLst/>
                <a:latin typeface="-apple-system"/>
              </a:rPr>
              <a:t>SASRec</a:t>
            </a:r>
            <a:r>
              <a:rPr lang="zh-CN" altLang="en-US" b="0" i="0" dirty="0">
                <a:effectLst/>
                <a:latin typeface="-apple-system"/>
              </a:rPr>
              <a:t>；</a:t>
            </a:r>
            <a:r>
              <a:rPr lang="en-US" altLang="zh-CN" b="0" i="0" dirty="0">
                <a:effectLst/>
                <a:latin typeface="-apple-system"/>
              </a:rPr>
              <a:t> HGN</a:t>
            </a:r>
            <a:r>
              <a:rPr lang="zh-CN" altLang="en-US" b="0" i="0" dirty="0">
                <a:effectLst/>
                <a:latin typeface="-apple-system"/>
              </a:rPr>
              <a:t>；</a:t>
            </a:r>
            <a:r>
              <a:rPr lang="en-US" altLang="zh-CN" b="0" i="0" dirty="0">
                <a:effectLst/>
                <a:latin typeface="-apple-system"/>
              </a:rPr>
              <a:t> </a:t>
            </a:r>
            <a:r>
              <a:rPr lang="en-US" altLang="zh-CN" b="0" i="0" dirty="0" err="1">
                <a:effectLst/>
                <a:latin typeface="-apple-system"/>
              </a:rPr>
              <a:t>TiSASRec</a:t>
            </a:r>
            <a:r>
              <a:rPr lang="zh-CN" altLang="en-US" b="0" i="0" dirty="0">
                <a:effectLst/>
                <a:latin typeface="-apple-system"/>
              </a:rPr>
              <a:t>；</a:t>
            </a:r>
            <a:r>
              <a:rPr lang="en-US" altLang="zh-CN" b="0" i="0" dirty="0">
                <a:effectLst/>
                <a:latin typeface="-apple-system"/>
              </a:rPr>
              <a:t> </a:t>
            </a:r>
            <a:r>
              <a:rPr lang="en-US" altLang="zh-CN" b="0" i="0" dirty="0" err="1">
                <a:effectLst/>
                <a:latin typeface="-apple-system"/>
              </a:rPr>
              <a:t>HyperRec</a:t>
            </a:r>
            <a:endParaRPr lang="en-US" altLang="zh-CN" b="0" i="0" dirty="0">
              <a:effectLst/>
              <a:latin typeface="-apple-system"/>
            </a:endParaRPr>
          </a:p>
          <a:p>
            <a:pPr marL="342900" indent="-342900" algn="l">
              <a:buAutoNum type="alphaLcPeriod"/>
            </a:pPr>
            <a:r>
              <a:rPr lang="zh-CN" altLang="en-US" dirty="0">
                <a:solidFill>
                  <a:srgbClr val="121212"/>
                </a:solidFill>
                <a:latin typeface="-apple-system"/>
              </a:rPr>
              <a:t>评估指标：</a:t>
            </a:r>
            <a:r>
              <a:rPr lang="en-US" altLang="zh-CN" dirty="0">
                <a:solidFill>
                  <a:srgbClr val="121212"/>
                </a:solidFill>
                <a:latin typeface="-apple-system"/>
              </a:rPr>
              <a:t> </a:t>
            </a:r>
            <a:r>
              <a:rPr lang="en-US" altLang="zh-CN" dirty="0" err="1">
                <a:solidFill>
                  <a:srgbClr val="121212"/>
                </a:solidFill>
                <a:latin typeface="-apple-system"/>
              </a:rPr>
              <a:t>Hit@K</a:t>
            </a:r>
            <a:r>
              <a:rPr lang="zh-CN" altLang="en-US" dirty="0">
                <a:solidFill>
                  <a:srgbClr val="121212"/>
                </a:solidFill>
                <a:latin typeface="-apple-system"/>
              </a:rPr>
              <a:t>；</a:t>
            </a:r>
            <a:r>
              <a:rPr lang="en-US" altLang="zh-CN" b="0" i="0" dirty="0">
                <a:solidFill>
                  <a:srgbClr val="4D4D4D"/>
                </a:solidFill>
                <a:effectLst/>
                <a:latin typeface="-apple-system"/>
              </a:rPr>
              <a:t> NDCG@K</a:t>
            </a:r>
          </a:p>
          <a:p>
            <a:pPr marL="342900" indent="-342900" algn="l">
              <a:buAutoNum type="alphaLcPeriod"/>
            </a:pPr>
            <a:r>
              <a:rPr lang="zh-CN" altLang="en-US" dirty="0">
                <a:solidFill>
                  <a:srgbClr val="4D4D4D"/>
                </a:solidFill>
                <a:latin typeface="-apple-system"/>
              </a:rPr>
              <a:t>参数设置：</a:t>
            </a:r>
            <a:r>
              <a:rPr lang="en-US" altLang="zh-CN" dirty="0" err="1">
                <a:solidFill>
                  <a:srgbClr val="4D4D4D"/>
                </a:solidFill>
                <a:latin typeface="-apple-system"/>
              </a:rPr>
              <a:t>embedding_size</a:t>
            </a:r>
            <a:r>
              <a:rPr lang="en-US" altLang="zh-CN" dirty="0">
                <a:solidFill>
                  <a:srgbClr val="4D4D4D"/>
                </a:solidFill>
                <a:latin typeface="-apple-system"/>
              </a:rPr>
              <a:t> </a:t>
            </a:r>
            <a:r>
              <a:rPr lang="zh-CN" altLang="en-US" dirty="0">
                <a:solidFill>
                  <a:srgbClr val="4D4D4D"/>
                </a:solidFill>
                <a:latin typeface="-apple-system"/>
              </a:rPr>
              <a:t>为</a:t>
            </a:r>
            <a:r>
              <a:rPr lang="en-US" altLang="zh-CN" dirty="0">
                <a:solidFill>
                  <a:srgbClr val="4D4D4D"/>
                </a:solidFill>
                <a:latin typeface="-apple-system"/>
              </a:rPr>
              <a:t>50</a:t>
            </a:r>
            <a:r>
              <a:rPr lang="zh-CN" altLang="en-US" dirty="0">
                <a:solidFill>
                  <a:srgbClr val="4D4D4D"/>
                </a:solidFill>
                <a:latin typeface="-apple-system"/>
              </a:rPr>
              <a:t>，最大序列长度（采样个数）为</a:t>
            </a:r>
            <a:r>
              <a:rPr lang="en-US" altLang="zh-CN" dirty="0">
                <a:solidFill>
                  <a:srgbClr val="4D4D4D"/>
                </a:solidFill>
                <a:latin typeface="-apple-system"/>
              </a:rPr>
              <a:t>50</a:t>
            </a:r>
            <a:r>
              <a:rPr lang="zh-CN" altLang="en-US" dirty="0">
                <a:solidFill>
                  <a:srgbClr val="4D4D4D"/>
                </a:solidFill>
                <a:latin typeface="-apple-system"/>
              </a:rPr>
              <a:t>，优化器为</a:t>
            </a:r>
            <a:r>
              <a:rPr lang="en-US" altLang="zh-CN" dirty="0">
                <a:solidFill>
                  <a:srgbClr val="4D4D4D"/>
                </a:solidFill>
                <a:latin typeface="-apple-system"/>
              </a:rPr>
              <a:t>Adam</a:t>
            </a:r>
            <a:r>
              <a:rPr lang="zh-CN" altLang="en-US" dirty="0">
                <a:solidFill>
                  <a:srgbClr val="4D4D4D"/>
                </a:solidFill>
                <a:latin typeface="-apple-system"/>
              </a:rPr>
              <a:t>，</a:t>
            </a:r>
            <a:endParaRPr lang="en-US" altLang="zh-CN" dirty="0">
              <a:solidFill>
                <a:srgbClr val="4D4D4D"/>
              </a:solidFill>
              <a:latin typeface="-apple-system"/>
            </a:endParaRPr>
          </a:p>
          <a:p>
            <a:pPr lvl="2"/>
            <a:r>
              <a:rPr lang="en-US" altLang="zh-CN" b="0" i="0" dirty="0">
                <a:solidFill>
                  <a:srgbClr val="4D4D4D"/>
                </a:solidFill>
                <a:effectLst/>
                <a:latin typeface="-apple-system"/>
              </a:rPr>
              <a:t>	</a:t>
            </a:r>
            <a:r>
              <a:rPr lang="en-US" altLang="zh-CN" dirty="0">
                <a:solidFill>
                  <a:srgbClr val="4D4D4D"/>
                </a:solidFill>
                <a:latin typeface="-apple-system"/>
              </a:rPr>
              <a:t>  </a:t>
            </a:r>
            <a:r>
              <a:rPr lang="zh-CN" altLang="en-US" dirty="0">
                <a:solidFill>
                  <a:srgbClr val="4D4D4D"/>
                </a:solidFill>
                <a:latin typeface="-apple-system"/>
              </a:rPr>
              <a:t>学习率为</a:t>
            </a:r>
            <a:r>
              <a:rPr lang="en-US" altLang="zh-CN" dirty="0">
                <a:solidFill>
                  <a:srgbClr val="4D4D4D"/>
                </a:solidFill>
                <a:latin typeface="-apple-system"/>
              </a:rPr>
              <a:t>0.01</a:t>
            </a:r>
            <a:r>
              <a:rPr lang="zh-CN" altLang="en-US" dirty="0">
                <a:solidFill>
                  <a:srgbClr val="4D4D4D"/>
                </a:solidFill>
                <a:latin typeface="-apple-system"/>
              </a:rPr>
              <a:t>，批量大小为</a:t>
            </a:r>
            <a:r>
              <a:rPr lang="en-US" altLang="zh-CN" dirty="0">
                <a:solidFill>
                  <a:srgbClr val="4D4D4D"/>
                </a:solidFill>
                <a:latin typeface="-apple-system"/>
              </a:rPr>
              <a:t>50</a:t>
            </a:r>
            <a:r>
              <a:rPr lang="zh-CN" altLang="en-US" dirty="0">
                <a:solidFill>
                  <a:srgbClr val="4D4D4D"/>
                </a:solidFill>
                <a:latin typeface="-apple-system"/>
              </a:rPr>
              <a:t>，正则化项系数为</a:t>
            </a:r>
            <a:r>
              <a:rPr lang="en-US" altLang="zh-CN" dirty="0">
                <a:solidFill>
                  <a:srgbClr val="4D4D4D"/>
                </a:solidFill>
                <a:latin typeface="-apple-system"/>
              </a:rPr>
              <a:t>1e-4</a:t>
            </a:r>
            <a:r>
              <a:rPr lang="zh-CN" altLang="en-US" dirty="0">
                <a:solidFill>
                  <a:srgbClr val="4D4D4D"/>
                </a:solidFill>
                <a:latin typeface="-apple-system"/>
              </a:rPr>
              <a:t>，使用</a:t>
            </a:r>
            <a:r>
              <a:rPr lang="en-US" altLang="zh-CN" dirty="0">
                <a:solidFill>
                  <a:srgbClr val="4D4D4D"/>
                </a:solidFill>
                <a:latin typeface="-apple-system"/>
              </a:rPr>
              <a:t>4</a:t>
            </a:r>
            <a:r>
              <a:rPr lang="zh-CN" altLang="en-US" dirty="0">
                <a:solidFill>
                  <a:srgbClr val="4D4D4D"/>
                </a:solidFill>
                <a:latin typeface="-apple-system"/>
              </a:rPr>
              <a:t>阶采样（也就是四层的神经</a:t>
            </a:r>
            <a:r>
              <a:rPr lang="en-US" altLang="zh-CN" dirty="0">
                <a:solidFill>
                  <a:srgbClr val="4D4D4D"/>
                </a:solidFill>
                <a:latin typeface="-apple-system"/>
              </a:rPr>
              <a:t>	  </a:t>
            </a:r>
            <a:r>
              <a:rPr lang="zh-CN" altLang="en-US" dirty="0">
                <a:solidFill>
                  <a:srgbClr val="4D4D4D"/>
                </a:solidFill>
                <a:latin typeface="-apple-system"/>
              </a:rPr>
              <a:t>网络）</a:t>
            </a:r>
            <a:endParaRPr lang="en-US" altLang="zh-CN" b="0" i="0" dirty="0">
              <a:solidFill>
                <a:srgbClr val="121212"/>
              </a:solidFill>
              <a:effectLst/>
              <a:latin typeface="-apple-system"/>
            </a:endParaRPr>
          </a:p>
        </p:txBody>
      </p:sp>
      <p:pic>
        <p:nvPicPr>
          <p:cNvPr id="5" name="图片 4">
            <a:extLst>
              <a:ext uri="{FF2B5EF4-FFF2-40B4-BE49-F238E27FC236}">
                <a16:creationId xmlns:a16="http://schemas.microsoft.com/office/drawing/2014/main" id="{B845B004-C5FF-3090-ACE1-40EA36F24E69}"/>
              </a:ext>
            </a:extLst>
          </p:cNvPr>
          <p:cNvPicPr>
            <a:picLocks noChangeAspect="1"/>
          </p:cNvPicPr>
          <p:nvPr/>
        </p:nvPicPr>
        <p:blipFill>
          <a:blip r:embed="rId2"/>
          <a:stretch>
            <a:fillRect/>
          </a:stretch>
        </p:blipFill>
        <p:spPr>
          <a:xfrm>
            <a:off x="304800" y="4265323"/>
            <a:ext cx="5979565" cy="2250764"/>
          </a:xfrm>
          <a:prstGeom prst="rect">
            <a:avLst/>
          </a:prstGeom>
        </p:spPr>
      </p:pic>
      <p:sp>
        <p:nvSpPr>
          <p:cNvPr id="6" name="文本框 5">
            <a:extLst>
              <a:ext uri="{FF2B5EF4-FFF2-40B4-BE49-F238E27FC236}">
                <a16:creationId xmlns:a16="http://schemas.microsoft.com/office/drawing/2014/main" id="{FEF91394-16A8-42DE-6C0C-77EDD4D0148B}"/>
              </a:ext>
            </a:extLst>
          </p:cNvPr>
          <p:cNvSpPr txBox="1"/>
          <p:nvPr/>
        </p:nvSpPr>
        <p:spPr>
          <a:xfrm>
            <a:off x="6390968" y="4463845"/>
            <a:ext cx="5240593" cy="1200329"/>
          </a:xfrm>
          <a:prstGeom prst="rect">
            <a:avLst/>
          </a:prstGeom>
          <a:noFill/>
        </p:spPr>
        <p:txBody>
          <a:bodyPr wrap="square" rtlCol="0">
            <a:spAutoFit/>
          </a:bodyPr>
          <a:lstStyle/>
          <a:p>
            <a:r>
              <a:rPr lang="zh-CN" altLang="en-US" dirty="0"/>
              <a:t>对于一个输入序列</a:t>
            </a:r>
            <a:r>
              <a:rPr lang="en-US" altLang="zh-CN" dirty="0" err="1"/>
              <a:t>Su</a:t>
            </a:r>
            <a:r>
              <a:rPr lang="en-US" altLang="zh-CN" dirty="0"/>
              <a:t>=</a:t>
            </a:r>
            <a:r>
              <a:rPr lang="zh-CN" altLang="en-US" dirty="0"/>
              <a:t>（</a:t>
            </a:r>
            <a:r>
              <a:rPr lang="en-US" altLang="zh-CN" dirty="0"/>
              <a:t>i1,i2,i3,i4)</a:t>
            </a:r>
            <a:r>
              <a:rPr lang="zh-CN" altLang="en-US" dirty="0"/>
              <a:t>时间戳</a:t>
            </a:r>
            <a:r>
              <a:rPr lang="en-US" altLang="zh-CN" dirty="0"/>
              <a:t>T=</a:t>
            </a:r>
            <a:r>
              <a:rPr lang="zh-CN" altLang="en-US" dirty="0"/>
              <a:t>（</a:t>
            </a:r>
            <a:r>
              <a:rPr lang="en-US" altLang="zh-CN" dirty="0"/>
              <a:t>t1,t2,t3,y4),</a:t>
            </a:r>
            <a:r>
              <a:rPr lang="zh-CN" altLang="en-US" dirty="0"/>
              <a:t>生成序列和标签</a:t>
            </a:r>
            <a:r>
              <a:rPr lang="en-US" altLang="zh-CN" dirty="0"/>
              <a:t>{i1}-&gt;i2</a:t>
            </a:r>
            <a:r>
              <a:rPr lang="zh-CN" altLang="en-US" dirty="0"/>
              <a:t>，</a:t>
            </a:r>
            <a:r>
              <a:rPr lang="en-US" altLang="zh-CN" dirty="0"/>
              <a:t>{i1.i2}-&gt;i3</a:t>
            </a:r>
          </a:p>
          <a:p>
            <a:r>
              <a:rPr lang="zh-CN" altLang="en-US" dirty="0"/>
              <a:t>以此类推生成子图和标签</a:t>
            </a:r>
            <a:endParaRPr lang="en-US" altLang="zh-CN" dirty="0"/>
          </a:p>
          <a:p>
            <a:endParaRPr lang="zh-CN" altLang="en-US" dirty="0"/>
          </a:p>
        </p:txBody>
      </p:sp>
      <p:pic>
        <p:nvPicPr>
          <p:cNvPr id="9" name="图片 8">
            <a:extLst>
              <a:ext uri="{FF2B5EF4-FFF2-40B4-BE49-F238E27FC236}">
                <a16:creationId xmlns:a16="http://schemas.microsoft.com/office/drawing/2014/main" id="{7FCE8AFE-00D1-1080-DFFC-EB9CCBAFD91A}"/>
              </a:ext>
            </a:extLst>
          </p:cNvPr>
          <p:cNvPicPr>
            <a:picLocks noChangeAspect="1"/>
          </p:cNvPicPr>
          <p:nvPr/>
        </p:nvPicPr>
        <p:blipFill>
          <a:blip r:embed="rId3"/>
          <a:stretch>
            <a:fillRect/>
          </a:stretch>
        </p:blipFill>
        <p:spPr>
          <a:xfrm>
            <a:off x="6579109" y="5485776"/>
            <a:ext cx="4057650" cy="485775"/>
          </a:xfrm>
          <a:prstGeom prst="rect">
            <a:avLst/>
          </a:prstGeom>
        </p:spPr>
      </p:pic>
    </p:spTree>
    <p:extLst>
      <p:ext uri="{BB962C8B-B14F-4D97-AF65-F5344CB8AC3E}">
        <p14:creationId xmlns:p14="http://schemas.microsoft.com/office/powerpoint/2010/main" val="573188290"/>
      </p:ext>
    </p:extLst>
  </p:cSld>
  <p:clrMapOvr>
    <a:masterClrMapping/>
  </p:clrMapOvr>
  <p:transition spd="slow" advClick="0" advTm="2000">
    <p:split orient="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51462B7-90AE-2842-A990-9399BE001A07}"/>
              </a:ext>
            </a:extLst>
          </p:cNvPr>
          <p:cNvSpPr>
            <a:spLocks noGrp="1"/>
          </p:cNvSpPr>
          <p:nvPr>
            <p:ph type="body" sz="quarter" idx="10"/>
          </p:nvPr>
        </p:nvSpPr>
        <p:spPr/>
        <p:txBody>
          <a:bodyPr>
            <a:normAutofit fontScale="77500" lnSpcReduction="20000"/>
          </a:bodyPr>
          <a:lstStyle/>
          <a:p>
            <a:r>
              <a:rPr kumimoji="1" lang="zh-CN" altLang="en-US" dirty="0"/>
              <a:t>实验结果</a:t>
            </a:r>
          </a:p>
        </p:txBody>
      </p:sp>
      <p:sp>
        <p:nvSpPr>
          <p:cNvPr id="3" name="文本框 2">
            <a:extLst>
              <a:ext uri="{FF2B5EF4-FFF2-40B4-BE49-F238E27FC236}">
                <a16:creationId xmlns:a16="http://schemas.microsoft.com/office/drawing/2014/main" id="{CFA946F2-75DB-F4E8-CE36-6FE18F64D6F6}"/>
              </a:ext>
            </a:extLst>
          </p:cNvPr>
          <p:cNvSpPr txBox="1"/>
          <p:nvPr/>
        </p:nvSpPr>
        <p:spPr>
          <a:xfrm>
            <a:off x="222247" y="1372224"/>
            <a:ext cx="11596127" cy="707886"/>
          </a:xfrm>
          <a:prstGeom prst="rect">
            <a:avLst/>
          </a:prstGeom>
          <a:noFill/>
        </p:spPr>
        <p:txBody>
          <a:bodyPr wrap="square" rtlCol="0">
            <a:spAutoFit/>
          </a:bodyPr>
          <a:lstStyle/>
          <a:p>
            <a:endParaRPr lang="en-US" altLang="zh-CN" sz="2000" dirty="0"/>
          </a:p>
          <a:p>
            <a:endParaRPr lang="zh-CN" altLang="en-US" sz="2000" dirty="0"/>
          </a:p>
        </p:txBody>
      </p:sp>
      <p:sp>
        <p:nvSpPr>
          <p:cNvPr id="4" name="文本框 3">
            <a:extLst>
              <a:ext uri="{FF2B5EF4-FFF2-40B4-BE49-F238E27FC236}">
                <a16:creationId xmlns:a16="http://schemas.microsoft.com/office/drawing/2014/main" id="{D728CFA4-42DB-7941-4B80-67DA9577A27D}"/>
              </a:ext>
            </a:extLst>
          </p:cNvPr>
          <p:cNvSpPr txBox="1"/>
          <p:nvPr/>
        </p:nvSpPr>
        <p:spPr>
          <a:xfrm>
            <a:off x="519143" y="995083"/>
            <a:ext cx="10707329" cy="738664"/>
          </a:xfrm>
          <a:prstGeom prst="rect">
            <a:avLst/>
          </a:prstGeom>
          <a:noFill/>
        </p:spPr>
        <p:txBody>
          <a:bodyPr wrap="square" rtlCol="0">
            <a:spAutoFit/>
          </a:bodyPr>
          <a:lstStyle/>
          <a:p>
            <a:r>
              <a:rPr lang="en-US" altLang="zh-CN" dirty="0"/>
              <a:t>RQ1</a:t>
            </a:r>
            <a:r>
              <a:rPr lang="zh-CN" altLang="en-US" dirty="0"/>
              <a:t>：性能比较</a:t>
            </a:r>
            <a:endParaRPr lang="en-US" altLang="zh-CN" dirty="0"/>
          </a:p>
          <a:p>
            <a:endParaRPr lang="en-US" altLang="zh-CN" sz="2400" dirty="0"/>
          </a:p>
        </p:txBody>
      </p:sp>
      <p:pic>
        <p:nvPicPr>
          <p:cNvPr id="6" name="图片 5">
            <a:extLst>
              <a:ext uri="{FF2B5EF4-FFF2-40B4-BE49-F238E27FC236}">
                <a16:creationId xmlns:a16="http://schemas.microsoft.com/office/drawing/2014/main" id="{F57DF5ED-580C-DF68-C6F9-57C33EC18A99}"/>
              </a:ext>
            </a:extLst>
          </p:cNvPr>
          <p:cNvPicPr>
            <a:picLocks noChangeAspect="1"/>
          </p:cNvPicPr>
          <p:nvPr/>
        </p:nvPicPr>
        <p:blipFill>
          <a:blip r:embed="rId2"/>
          <a:stretch>
            <a:fillRect/>
          </a:stretch>
        </p:blipFill>
        <p:spPr>
          <a:xfrm>
            <a:off x="425761" y="1401283"/>
            <a:ext cx="10091396" cy="1784350"/>
          </a:xfrm>
          <a:prstGeom prst="rect">
            <a:avLst/>
          </a:prstGeom>
        </p:spPr>
      </p:pic>
      <p:sp>
        <p:nvSpPr>
          <p:cNvPr id="8" name="文本框 7">
            <a:extLst>
              <a:ext uri="{FF2B5EF4-FFF2-40B4-BE49-F238E27FC236}">
                <a16:creationId xmlns:a16="http://schemas.microsoft.com/office/drawing/2014/main" id="{B3A6335A-14AD-CD85-0D8C-B37089BF92BD}"/>
              </a:ext>
            </a:extLst>
          </p:cNvPr>
          <p:cNvSpPr txBox="1"/>
          <p:nvPr/>
        </p:nvSpPr>
        <p:spPr>
          <a:xfrm>
            <a:off x="425761" y="3558057"/>
            <a:ext cx="4816126" cy="369332"/>
          </a:xfrm>
          <a:prstGeom prst="rect">
            <a:avLst/>
          </a:prstGeom>
          <a:noFill/>
        </p:spPr>
        <p:txBody>
          <a:bodyPr wrap="square" rtlCol="0">
            <a:spAutoFit/>
          </a:bodyPr>
          <a:lstStyle/>
          <a:p>
            <a:r>
              <a:rPr lang="en-US" altLang="zh-CN" dirty="0"/>
              <a:t>RQ2</a:t>
            </a:r>
            <a:r>
              <a:rPr lang="zh-CN" altLang="en-US" dirty="0"/>
              <a:t>：消融实验</a:t>
            </a:r>
          </a:p>
        </p:txBody>
      </p:sp>
      <p:pic>
        <p:nvPicPr>
          <p:cNvPr id="10" name="图片 9">
            <a:extLst>
              <a:ext uri="{FF2B5EF4-FFF2-40B4-BE49-F238E27FC236}">
                <a16:creationId xmlns:a16="http://schemas.microsoft.com/office/drawing/2014/main" id="{DE4C6483-6E64-CBC4-5A21-7C0A59CF7FFF}"/>
              </a:ext>
            </a:extLst>
          </p:cNvPr>
          <p:cNvPicPr>
            <a:picLocks noChangeAspect="1"/>
          </p:cNvPicPr>
          <p:nvPr/>
        </p:nvPicPr>
        <p:blipFill>
          <a:blip r:embed="rId3"/>
          <a:stretch>
            <a:fillRect/>
          </a:stretch>
        </p:blipFill>
        <p:spPr>
          <a:xfrm>
            <a:off x="2254250" y="3429000"/>
            <a:ext cx="8026400" cy="3017223"/>
          </a:xfrm>
          <a:prstGeom prst="rect">
            <a:avLst/>
          </a:prstGeom>
        </p:spPr>
      </p:pic>
    </p:spTree>
    <p:extLst>
      <p:ext uri="{BB962C8B-B14F-4D97-AF65-F5344CB8AC3E}">
        <p14:creationId xmlns:p14="http://schemas.microsoft.com/office/powerpoint/2010/main" val="304875768"/>
      </p:ext>
    </p:extLst>
  </p:cSld>
  <p:clrMapOvr>
    <a:masterClrMapping/>
  </p:clrMapOvr>
  <p:transition spd="slow" advClick="0" advTm="2000">
    <p:split orient="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51462B7-90AE-2842-A990-9399BE001A07}"/>
              </a:ext>
            </a:extLst>
          </p:cNvPr>
          <p:cNvSpPr>
            <a:spLocks noGrp="1"/>
          </p:cNvSpPr>
          <p:nvPr>
            <p:ph type="body" sz="quarter" idx="10"/>
          </p:nvPr>
        </p:nvSpPr>
        <p:spPr>
          <a:xfrm>
            <a:off x="773684" y="445686"/>
            <a:ext cx="8418512" cy="519479"/>
          </a:xfrm>
        </p:spPr>
        <p:txBody>
          <a:bodyPr>
            <a:normAutofit fontScale="77500" lnSpcReduction="20000"/>
          </a:bodyPr>
          <a:lstStyle/>
          <a:p>
            <a:r>
              <a:rPr kumimoji="1" lang="zh-CN" altLang="en-US" dirty="0"/>
              <a:t>实验结果</a:t>
            </a:r>
          </a:p>
        </p:txBody>
      </p:sp>
      <p:sp>
        <p:nvSpPr>
          <p:cNvPr id="3" name="文本框 2">
            <a:extLst>
              <a:ext uri="{FF2B5EF4-FFF2-40B4-BE49-F238E27FC236}">
                <a16:creationId xmlns:a16="http://schemas.microsoft.com/office/drawing/2014/main" id="{CFA946F2-75DB-F4E8-CE36-6FE18F64D6F6}"/>
              </a:ext>
            </a:extLst>
          </p:cNvPr>
          <p:cNvSpPr txBox="1"/>
          <p:nvPr/>
        </p:nvSpPr>
        <p:spPr>
          <a:xfrm>
            <a:off x="222247" y="1372224"/>
            <a:ext cx="11596127" cy="707886"/>
          </a:xfrm>
          <a:prstGeom prst="rect">
            <a:avLst/>
          </a:prstGeom>
          <a:noFill/>
        </p:spPr>
        <p:txBody>
          <a:bodyPr wrap="square" rtlCol="0">
            <a:spAutoFit/>
          </a:bodyPr>
          <a:lstStyle/>
          <a:p>
            <a:endParaRPr lang="en-US" altLang="zh-CN" sz="2000" dirty="0"/>
          </a:p>
          <a:p>
            <a:endParaRPr lang="zh-CN" altLang="en-US" sz="2000" dirty="0"/>
          </a:p>
        </p:txBody>
      </p:sp>
      <p:sp>
        <p:nvSpPr>
          <p:cNvPr id="8" name="文本框 7">
            <a:extLst>
              <a:ext uri="{FF2B5EF4-FFF2-40B4-BE49-F238E27FC236}">
                <a16:creationId xmlns:a16="http://schemas.microsoft.com/office/drawing/2014/main" id="{2B587A5C-FDA2-05CC-8503-4FD95F5D33BF}"/>
              </a:ext>
            </a:extLst>
          </p:cNvPr>
          <p:cNvSpPr txBox="1"/>
          <p:nvPr/>
        </p:nvSpPr>
        <p:spPr>
          <a:xfrm>
            <a:off x="283514" y="1120676"/>
            <a:ext cx="6980885" cy="923330"/>
          </a:xfrm>
          <a:prstGeom prst="rect">
            <a:avLst/>
          </a:prstGeom>
          <a:noFill/>
        </p:spPr>
        <p:txBody>
          <a:bodyPr wrap="square" rtlCol="0">
            <a:spAutoFit/>
          </a:bodyPr>
          <a:lstStyle/>
          <a:p>
            <a:pPr algn="l"/>
            <a:r>
              <a:rPr lang="en-US" altLang="zh-CN" b="0" i="0" dirty="0">
                <a:solidFill>
                  <a:srgbClr val="333333"/>
                </a:solidFill>
                <a:effectLst/>
                <a:latin typeface="pingfang SC"/>
              </a:rPr>
              <a:t>RQ3</a:t>
            </a:r>
            <a:r>
              <a:rPr lang="zh-CN" altLang="en-US" b="0" i="0" dirty="0">
                <a:solidFill>
                  <a:srgbClr val="333333"/>
                </a:solidFill>
                <a:effectLst/>
                <a:latin typeface="pingfang SC"/>
              </a:rPr>
              <a:t>：超参数设置影响</a:t>
            </a:r>
            <a:endParaRPr lang="en-US" altLang="zh-CN" b="0" i="0" dirty="0">
              <a:solidFill>
                <a:srgbClr val="333333"/>
              </a:solidFill>
              <a:effectLst/>
              <a:latin typeface="pingfang SC"/>
            </a:endParaRPr>
          </a:p>
          <a:p>
            <a:pPr marL="342900" indent="-342900" algn="l">
              <a:buAutoNum type="alphaLcPeriod"/>
            </a:pPr>
            <a:r>
              <a:rPr lang="en-US" altLang="zh-CN" b="0" i="0" dirty="0">
                <a:solidFill>
                  <a:srgbClr val="333333"/>
                </a:solidFill>
                <a:effectLst/>
                <a:latin typeface="pingfang SC"/>
              </a:rPr>
              <a:t>DGRN</a:t>
            </a:r>
            <a:r>
              <a:rPr lang="zh-CN" altLang="en-US" b="0" i="0" dirty="0">
                <a:solidFill>
                  <a:srgbClr val="333333"/>
                </a:solidFill>
                <a:effectLst/>
                <a:latin typeface="pingfang SC"/>
              </a:rPr>
              <a:t>层数的影响</a:t>
            </a:r>
          </a:p>
          <a:p>
            <a:endParaRPr lang="zh-CN" altLang="en-US" dirty="0"/>
          </a:p>
        </p:txBody>
      </p:sp>
      <p:pic>
        <p:nvPicPr>
          <p:cNvPr id="6" name="图片 5">
            <a:extLst>
              <a:ext uri="{FF2B5EF4-FFF2-40B4-BE49-F238E27FC236}">
                <a16:creationId xmlns:a16="http://schemas.microsoft.com/office/drawing/2014/main" id="{5F0F8AF7-D565-A1C6-0C53-293D9B4C9E95}"/>
              </a:ext>
            </a:extLst>
          </p:cNvPr>
          <p:cNvPicPr>
            <a:picLocks noChangeAspect="1"/>
          </p:cNvPicPr>
          <p:nvPr/>
        </p:nvPicPr>
        <p:blipFill>
          <a:blip r:embed="rId2"/>
          <a:stretch>
            <a:fillRect/>
          </a:stretch>
        </p:blipFill>
        <p:spPr>
          <a:xfrm>
            <a:off x="261936" y="1850833"/>
            <a:ext cx="4616450" cy="1961691"/>
          </a:xfrm>
          <a:prstGeom prst="rect">
            <a:avLst/>
          </a:prstGeom>
        </p:spPr>
      </p:pic>
      <p:sp>
        <p:nvSpPr>
          <p:cNvPr id="7" name="文本框 6">
            <a:extLst>
              <a:ext uri="{FF2B5EF4-FFF2-40B4-BE49-F238E27FC236}">
                <a16:creationId xmlns:a16="http://schemas.microsoft.com/office/drawing/2014/main" id="{12F31E7A-AC0C-C2ED-9DA6-D756062E38C4}"/>
              </a:ext>
            </a:extLst>
          </p:cNvPr>
          <p:cNvSpPr txBox="1"/>
          <p:nvPr/>
        </p:nvSpPr>
        <p:spPr>
          <a:xfrm>
            <a:off x="406400" y="4121150"/>
            <a:ext cx="4616450" cy="369332"/>
          </a:xfrm>
          <a:prstGeom prst="rect">
            <a:avLst/>
          </a:prstGeom>
          <a:noFill/>
        </p:spPr>
        <p:txBody>
          <a:bodyPr wrap="square" rtlCol="0">
            <a:spAutoFit/>
          </a:bodyPr>
          <a:lstStyle/>
          <a:p>
            <a:r>
              <a:rPr lang="en-US" altLang="zh-CN" dirty="0"/>
              <a:t>b. DGRN</a:t>
            </a:r>
            <a:r>
              <a:rPr lang="zh-CN" altLang="en-US" dirty="0"/>
              <a:t>子图采样规模</a:t>
            </a:r>
            <a:endParaRPr lang="en-US" altLang="zh-CN" dirty="0"/>
          </a:p>
        </p:txBody>
      </p:sp>
      <p:pic>
        <p:nvPicPr>
          <p:cNvPr id="10" name="图片 9">
            <a:extLst>
              <a:ext uri="{FF2B5EF4-FFF2-40B4-BE49-F238E27FC236}">
                <a16:creationId xmlns:a16="http://schemas.microsoft.com/office/drawing/2014/main" id="{3033F604-7EDC-4187-4A49-0D42AD1F702A}"/>
              </a:ext>
            </a:extLst>
          </p:cNvPr>
          <p:cNvPicPr>
            <a:picLocks noChangeAspect="1"/>
          </p:cNvPicPr>
          <p:nvPr/>
        </p:nvPicPr>
        <p:blipFill>
          <a:blip r:embed="rId3"/>
          <a:stretch>
            <a:fillRect/>
          </a:stretch>
        </p:blipFill>
        <p:spPr>
          <a:xfrm>
            <a:off x="283514" y="4659054"/>
            <a:ext cx="4381500" cy="1874635"/>
          </a:xfrm>
          <a:prstGeom prst="rect">
            <a:avLst/>
          </a:prstGeom>
        </p:spPr>
      </p:pic>
      <p:sp>
        <p:nvSpPr>
          <p:cNvPr id="11" name="文本框 10">
            <a:extLst>
              <a:ext uri="{FF2B5EF4-FFF2-40B4-BE49-F238E27FC236}">
                <a16:creationId xmlns:a16="http://schemas.microsoft.com/office/drawing/2014/main" id="{35D3052A-C93E-91D8-731E-F38B8B2C3675}"/>
              </a:ext>
            </a:extLst>
          </p:cNvPr>
          <p:cNvSpPr txBox="1"/>
          <p:nvPr/>
        </p:nvSpPr>
        <p:spPr>
          <a:xfrm>
            <a:off x="5905500" y="1199117"/>
            <a:ext cx="4419600" cy="369332"/>
          </a:xfrm>
          <a:prstGeom prst="rect">
            <a:avLst/>
          </a:prstGeom>
          <a:noFill/>
        </p:spPr>
        <p:txBody>
          <a:bodyPr wrap="square" rtlCol="0">
            <a:spAutoFit/>
          </a:bodyPr>
          <a:lstStyle/>
          <a:p>
            <a:r>
              <a:rPr lang="en-US" altLang="zh-CN" dirty="0"/>
              <a:t>c. DGRN</a:t>
            </a:r>
            <a:r>
              <a:rPr lang="zh-CN" altLang="en-US" dirty="0"/>
              <a:t>采样序列最大长度</a:t>
            </a:r>
          </a:p>
        </p:txBody>
      </p:sp>
      <p:pic>
        <p:nvPicPr>
          <p:cNvPr id="13" name="图片 12">
            <a:extLst>
              <a:ext uri="{FF2B5EF4-FFF2-40B4-BE49-F238E27FC236}">
                <a16:creationId xmlns:a16="http://schemas.microsoft.com/office/drawing/2014/main" id="{8902DD40-D1A4-BF1F-5FD7-20BF961DE207}"/>
              </a:ext>
            </a:extLst>
          </p:cNvPr>
          <p:cNvPicPr>
            <a:picLocks noChangeAspect="1"/>
          </p:cNvPicPr>
          <p:nvPr/>
        </p:nvPicPr>
        <p:blipFill>
          <a:blip r:embed="rId4"/>
          <a:stretch>
            <a:fillRect/>
          </a:stretch>
        </p:blipFill>
        <p:spPr>
          <a:xfrm>
            <a:off x="5630862" y="1741556"/>
            <a:ext cx="4694238" cy="1954232"/>
          </a:xfrm>
          <a:prstGeom prst="rect">
            <a:avLst/>
          </a:prstGeom>
        </p:spPr>
      </p:pic>
      <p:sp>
        <p:nvSpPr>
          <p:cNvPr id="14" name="文本框 13">
            <a:extLst>
              <a:ext uri="{FF2B5EF4-FFF2-40B4-BE49-F238E27FC236}">
                <a16:creationId xmlns:a16="http://schemas.microsoft.com/office/drawing/2014/main" id="{815AE6BE-A609-704F-FCFE-D67C1F37D097}"/>
              </a:ext>
            </a:extLst>
          </p:cNvPr>
          <p:cNvSpPr txBox="1"/>
          <p:nvPr/>
        </p:nvSpPr>
        <p:spPr>
          <a:xfrm>
            <a:off x="5969000" y="4241800"/>
            <a:ext cx="4279900" cy="369332"/>
          </a:xfrm>
          <a:prstGeom prst="rect">
            <a:avLst/>
          </a:prstGeom>
          <a:noFill/>
        </p:spPr>
        <p:txBody>
          <a:bodyPr wrap="square" rtlCol="0">
            <a:spAutoFit/>
          </a:bodyPr>
          <a:lstStyle/>
          <a:p>
            <a:r>
              <a:rPr lang="en-US" altLang="zh-CN" dirty="0"/>
              <a:t>d.</a:t>
            </a:r>
            <a:r>
              <a:rPr lang="zh-CN" altLang="en-US" dirty="0"/>
              <a:t> </a:t>
            </a:r>
            <a:r>
              <a:rPr lang="en-US" altLang="zh-CN" dirty="0"/>
              <a:t>DGRN</a:t>
            </a:r>
            <a:r>
              <a:rPr lang="zh-CN" altLang="en-US" dirty="0"/>
              <a:t>嵌入向量维度</a:t>
            </a:r>
          </a:p>
        </p:txBody>
      </p:sp>
      <p:pic>
        <p:nvPicPr>
          <p:cNvPr id="16" name="图片 15">
            <a:extLst>
              <a:ext uri="{FF2B5EF4-FFF2-40B4-BE49-F238E27FC236}">
                <a16:creationId xmlns:a16="http://schemas.microsoft.com/office/drawing/2014/main" id="{A0968891-7D85-9A98-E00C-5E31C6552166}"/>
              </a:ext>
            </a:extLst>
          </p:cNvPr>
          <p:cNvPicPr>
            <a:picLocks noChangeAspect="1"/>
          </p:cNvPicPr>
          <p:nvPr/>
        </p:nvPicPr>
        <p:blipFill>
          <a:blip r:embed="rId5"/>
          <a:stretch>
            <a:fillRect/>
          </a:stretch>
        </p:blipFill>
        <p:spPr>
          <a:xfrm>
            <a:off x="5537199" y="4659054"/>
            <a:ext cx="4711701" cy="1951772"/>
          </a:xfrm>
          <a:prstGeom prst="rect">
            <a:avLst/>
          </a:prstGeom>
        </p:spPr>
      </p:pic>
    </p:spTree>
    <p:extLst>
      <p:ext uri="{BB962C8B-B14F-4D97-AF65-F5344CB8AC3E}">
        <p14:creationId xmlns:p14="http://schemas.microsoft.com/office/powerpoint/2010/main" val="935015491"/>
      </p:ext>
    </p:extLst>
  </p:cSld>
  <p:clrMapOvr>
    <a:masterClrMapping/>
  </p:clrMapOvr>
  <p:transition spd="slow" advClick="0" advTm="2000">
    <p:split orient="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51462B7-90AE-2842-A990-9399BE001A07}"/>
              </a:ext>
            </a:extLst>
          </p:cNvPr>
          <p:cNvSpPr>
            <a:spLocks noGrp="1"/>
          </p:cNvSpPr>
          <p:nvPr>
            <p:ph type="body" sz="quarter" idx="10"/>
          </p:nvPr>
        </p:nvSpPr>
        <p:spPr/>
        <p:txBody>
          <a:bodyPr>
            <a:normAutofit fontScale="77500" lnSpcReduction="20000"/>
          </a:bodyPr>
          <a:lstStyle/>
          <a:p>
            <a:r>
              <a:rPr kumimoji="1" lang="zh-CN" altLang="en-US" dirty="0"/>
              <a:t>结论</a:t>
            </a:r>
          </a:p>
        </p:txBody>
      </p:sp>
      <p:sp>
        <p:nvSpPr>
          <p:cNvPr id="3" name="文本框 2">
            <a:extLst>
              <a:ext uri="{FF2B5EF4-FFF2-40B4-BE49-F238E27FC236}">
                <a16:creationId xmlns:a16="http://schemas.microsoft.com/office/drawing/2014/main" id="{CFA946F2-75DB-F4E8-CE36-6FE18F64D6F6}"/>
              </a:ext>
            </a:extLst>
          </p:cNvPr>
          <p:cNvSpPr txBox="1"/>
          <p:nvPr/>
        </p:nvSpPr>
        <p:spPr>
          <a:xfrm>
            <a:off x="222247" y="1372224"/>
            <a:ext cx="11596127" cy="707886"/>
          </a:xfrm>
          <a:prstGeom prst="rect">
            <a:avLst/>
          </a:prstGeom>
          <a:noFill/>
        </p:spPr>
        <p:txBody>
          <a:bodyPr wrap="square" rtlCol="0">
            <a:spAutoFit/>
          </a:bodyPr>
          <a:lstStyle/>
          <a:p>
            <a:endParaRPr lang="en-US" altLang="zh-CN" sz="2000" dirty="0"/>
          </a:p>
          <a:p>
            <a:endParaRPr lang="zh-CN" altLang="en-US" sz="2000" dirty="0"/>
          </a:p>
        </p:txBody>
      </p:sp>
      <p:sp>
        <p:nvSpPr>
          <p:cNvPr id="7" name="文本框 6">
            <a:extLst>
              <a:ext uri="{FF2B5EF4-FFF2-40B4-BE49-F238E27FC236}">
                <a16:creationId xmlns:a16="http://schemas.microsoft.com/office/drawing/2014/main" id="{65EBC999-E77C-F1B1-50DC-4A438EC31346}"/>
              </a:ext>
            </a:extLst>
          </p:cNvPr>
          <p:cNvSpPr txBox="1"/>
          <p:nvPr/>
        </p:nvSpPr>
        <p:spPr>
          <a:xfrm>
            <a:off x="571500" y="1682629"/>
            <a:ext cx="10061060" cy="1286121"/>
          </a:xfrm>
          <a:prstGeom prst="rect">
            <a:avLst/>
          </a:prstGeom>
          <a:noFill/>
        </p:spPr>
        <p:txBody>
          <a:bodyPr wrap="square" rtlCol="0">
            <a:spAutoFit/>
          </a:bodyPr>
          <a:lstStyle/>
          <a:p>
            <a:pPr>
              <a:lnSpc>
                <a:spcPct val="150000"/>
              </a:lnSpc>
            </a:pPr>
            <a:r>
              <a:rPr lang="zh-CN" altLang="en-US" dirty="0"/>
              <a:t>本文提出的</a:t>
            </a:r>
            <a:r>
              <a:rPr lang="en-US" altLang="zh-CN" dirty="0"/>
              <a:t>DGRN</a:t>
            </a:r>
            <a:r>
              <a:rPr lang="zh-CN" altLang="en-US" dirty="0"/>
              <a:t>模块对不同用户之间的动态交互信息进行显式建模，将所有用户序列都转换成带有时间戳的动态图结构，</a:t>
            </a:r>
            <a:r>
              <a:rPr lang="en-US" altLang="zh-CN" dirty="0"/>
              <a:t>DGRN</a:t>
            </a:r>
            <a:r>
              <a:rPr lang="zh-CN" altLang="en-US" dirty="0"/>
              <a:t>对不同用户序列之间的动态交互信息进行显式建模，将下游项目预测任务转换成链路预测问题，并在三个真实数据集上进行实验，验证了</a:t>
            </a:r>
            <a:r>
              <a:rPr lang="en-US" altLang="zh-CN" dirty="0"/>
              <a:t>DGRN</a:t>
            </a:r>
            <a:r>
              <a:rPr lang="zh-CN" altLang="en-US" dirty="0"/>
              <a:t>的有效性</a:t>
            </a:r>
          </a:p>
        </p:txBody>
      </p:sp>
    </p:spTree>
    <p:extLst>
      <p:ext uri="{BB962C8B-B14F-4D97-AF65-F5344CB8AC3E}">
        <p14:creationId xmlns:p14="http://schemas.microsoft.com/office/powerpoint/2010/main" val="2004872852"/>
      </p:ext>
    </p:extLst>
  </p:cSld>
  <p:clrMapOvr>
    <a:masterClrMapping/>
  </p:clrMapOvr>
  <p:transition spd="slow" advClick="0" advTm="2000">
    <p:split orient="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矩形 13">
            <a:extLst>
              <a:ext uri="{FF2B5EF4-FFF2-40B4-BE49-F238E27FC236}">
                <a16:creationId xmlns:a16="http://schemas.microsoft.com/office/drawing/2014/main" id="{461D695D-67FA-4EAB-910E-93EE41C7F535}"/>
              </a:ext>
            </a:extLst>
          </p:cNvPr>
          <p:cNvSpPr/>
          <p:nvPr/>
        </p:nvSpPr>
        <p:spPr>
          <a:xfrm>
            <a:off x="0" y="2188029"/>
            <a:ext cx="12192000" cy="2481943"/>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3200" dirty="0">
                <a:ea typeface="思源黑体 CN Normal" panose="020B0400000000000000" pitchFamily="34" charset="-122"/>
              </a:rPr>
              <a:t>谢谢观看</a:t>
            </a:r>
            <a:endParaRPr lang="en-US" altLang="zh-CN" sz="3200" dirty="0">
              <a:ea typeface="思源黑体 CN Normal" panose="020B0400000000000000" pitchFamily="34" charset="-122"/>
            </a:endParaRPr>
          </a:p>
        </p:txBody>
      </p:sp>
      <p:sp>
        <p:nvSpPr>
          <p:cNvPr id="6" name="矩形 5"/>
          <p:cNvSpPr/>
          <p:nvPr/>
        </p:nvSpPr>
        <p:spPr>
          <a:xfrm>
            <a:off x="595312" y="5032464"/>
            <a:ext cx="11001375" cy="581057"/>
          </a:xfrm>
          <a:prstGeom prst="rect">
            <a:avLst/>
          </a:prstGeom>
        </p:spPr>
        <p:txBody>
          <a:bodyPr wrap="square">
            <a:spAutoFit/>
          </a:bodyPr>
          <a:lstStyle/>
          <a:p>
            <a:pPr algn="ctr">
              <a:lnSpc>
                <a:spcPct val="150000"/>
              </a:lnSpc>
            </a:pPr>
            <a:r>
              <a:rPr lang="zh-CN" altLang="en-US" sz="2400" dirty="0">
                <a:latin typeface="思源黑体 CN Normal" panose="020B0400000000000000" pitchFamily="34" charset="-122"/>
                <a:ea typeface="思源黑体 CN Normal" panose="020B0400000000000000" pitchFamily="34" charset="-122"/>
              </a:rPr>
              <a:t>汇报人：岳绪同</a:t>
            </a:r>
            <a:endParaRPr lang="en-US" altLang="zh-CN" sz="2400" dirty="0">
              <a:latin typeface="思源黑体 CN Normal" panose="020B0400000000000000" pitchFamily="34" charset="-122"/>
              <a:ea typeface="思源黑体 CN Normal" panose="020B0400000000000000" pitchFamily="34" charset="-122"/>
            </a:endParaRPr>
          </a:p>
        </p:txBody>
      </p:sp>
    </p:spTree>
    <p:extLst>
      <p:ext uri="{BB962C8B-B14F-4D97-AF65-F5344CB8AC3E}">
        <p14:creationId xmlns:p14="http://schemas.microsoft.com/office/powerpoint/2010/main" val="1940855077"/>
      </p:ext>
    </p:extLst>
  </p:cSld>
  <p:clrMapOvr>
    <a:masterClrMapping/>
  </p:clrMapOvr>
  <p:transition spd="slow" advClick="0" advTm="2000">
    <p:split orient="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51462B7-90AE-2842-A990-9399BE001A07}"/>
              </a:ext>
            </a:extLst>
          </p:cNvPr>
          <p:cNvSpPr>
            <a:spLocks noGrp="1"/>
          </p:cNvSpPr>
          <p:nvPr>
            <p:ph type="body" sz="quarter" idx="10"/>
          </p:nvPr>
        </p:nvSpPr>
        <p:spPr/>
        <p:txBody>
          <a:bodyPr>
            <a:normAutofit fontScale="77500" lnSpcReduction="20000"/>
          </a:bodyPr>
          <a:lstStyle/>
          <a:p>
            <a:r>
              <a:rPr kumimoji="1" lang="zh-CN" altLang="en-US" dirty="0"/>
              <a:t>目录</a:t>
            </a:r>
          </a:p>
        </p:txBody>
      </p:sp>
      <p:sp>
        <p:nvSpPr>
          <p:cNvPr id="3" name="文本框 2">
            <a:extLst>
              <a:ext uri="{FF2B5EF4-FFF2-40B4-BE49-F238E27FC236}">
                <a16:creationId xmlns:a16="http://schemas.microsoft.com/office/drawing/2014/main" id="{CFA946F2-75DB-F4E8-CE36-6FE18F64D6F6}"/>
              </a:ext>
            </a:extLst>
          </p:cNvPr>
          <p:cNvSpPr txBox="1"/>
          <p:nvPr/>
        </p:nvSpPr>
        <p:spPr>
          <a:xfrm>
            <a:off x="627271" y="1594448"/>
            <a:ext cx="8851037" cy="4662815"/>
          </a:xfrm>
          <a:prstGeom prst="rect">
            <a:avLst/>
          </a:prstGeom>
          <a:noFill/>
        </p:spPr>
        <p:txBody>
          <a:bodyPr wrap="square" rtlCol="0">
            <a:spAutoFit/>
          </a:bodyPr>
          <a:lstStyle/>
          <a:p>
            <a:pPr marL="342900" indent="-342900">
              <a:lnSpc>
                <a:spcPct val="150000"/>
              </a:lnSpc>
              <a:buFont typeface="+mj-lt"/>
              <a:buAutoNum type="arabicPeriod"/>
            </a:pPr>
            <a:r>
              <a:rPr lang="zh-CN" altLang="en-US" dirty="0"/>
              <a:t>介绍</a:t>
            </a:r>
            <a:endParaRPr lang="en-US" altLang="zh-CN" dirty="0"/>
          </a:p>
          <a:p>
            <a:pPr marL="342900" indent="-342900">
              <a:lnSpc>
                <a:spcPct val="150000"/>
              </a:lnSpc>
              <a:buFont typeface="+mj-lt"/>
              <a:buAutoNum type="arabicPeriod"/>
            </a:pPr>
            <a:r>
              <a:rPr lang="zh-CN" altLang="en-US" dirty="0"/>
              <a:t>模型预备工作</a:t>
            </a:r>
            <a:endParaRPr lang="en-US" altLang="zh-CN" dirty="0"/>
          </a:p>
          <a:p>
            <a:pPr marL="342900" indent="-342900">
              <a:lnSpc>
                <a:spcPct val="150000"/>
              </a:lnSpc>
              <a:buFont typeface="+mj-lt"/>
              <a:buAutoNum type="arabicPeriod"/>
            </a:pPr>
            <a:r>
              <a:rPr lang="zh-CN" altLang="en-US" dirty="0"/>
              <a:t>模型构建</a:t>
            </a:r>
            <a:endParaRPr lang="en-US" altLang="zh-CN" dirty="0"/>
          </a:p>
          <a:p>
            <a:pPr>
              <a:lnSpc>
                <a:spcPct val="150000"/>
              </a:lnSpc>
            </a:pPr>
            <a:r>
              <a:rPr lang="en-US" altLang="zh-CN" dirty="0"/>
              <a:t>	3.1.  </a:t>
            </a:r>
            <a:r>
              <a:rPr lang="zh-CN" altLang="en-US" dirty="0"/>
              <a:t>构造动图</a:t>
            </a:r>
            <a:endParaRPr lang="en-US" altLang="zh-CN" dirty="0"/>
          </a:p>
          <a:p>
            <a:pPr>
              <a:lnSpc>
                <a:spcPct val="150000"/>
              </a:lnSpc>
            </a:pPr>
            <a:r>
              <a:rPr lang="en-US" altLang="zh-CN" dirty="0"/>
              <a:t>	3.2.  </a:t>
            </a:r>
            <a:r>
              <a:rPr lang="zh-CN" altLang="en-US" dirty="0"/>
              <a:t>子图采样</a:t>
            </a:r>
            <a:endParaRPr lang="en-US" altLang="zh-CN" dirty="0"/>
          </a:p>
          <a:p>
            <a:pPr>
              <a:lnSpc>
                <a:spcPct val="150000"/>
              </a:lnSpc>
            </a:pPr>
            <a:r>
              <a:rPr lang="en-US" altLang="zh-CN" dirty="0"/>
              <a:t>	3.3.  </a:t>
            </a:r>
            <a:r>
              <a:rPr lang="zh-CN" altLang="en-US" dirty="0"/>
              <a:t>信息传播和节点更新机制</a:t>
            </a:r>
            <a:endParaRPr lang="en-US" altLang="zh-CN" dirty="0"/>
          </a:p>
          <a:p>
            <a:pPr>
              <a:lnSpc>
                <a:spcPct val="150000"/>
              </a:lnSpc>
            </a:pPr>
            <a:r>
              <a:rPr lang="en-US" altLang="zh-CN" dirty="0"/>
              <a:t>	3.4.  </a:t>
            </a:r>
            <a:r>
              <a:rPr lang="zh-CN" altLang="en-US" dirty="0"/>
              <a:t>预测</a:t>
            </a:r>
            <a:endParaRPr lang="en-US" altLang="zh-CN" dirty="0"/>
          </a:p>
          <a:p>
            <a:pPr marL="342900" indent="-342900">
              <a:lnSpc>
                <a:spcPct val="150000"/>
              </a:lnSpc>
              <a:buAutoNum type="arabicPeriod" startAt="4"/>
            </a:pPr>
            <a:r>
              <a:rPr lang="zh-CN" altLang="en-US" dirty="0"/>
              <a:t>实验及结果分析</a:t>
            </a:r>
            <a:endParaRPr lang="en-US" altLang="zh-CN" dirty="0"/>
          </a:p>
          <a:p>
            <a:pPr marL="342900" indent="-342900">
              <a:lnSpc>
                <a:spcPct val="150000"/>
              </a:lnSpc>
              <a:buAutoNum type="arabicPeriod" startAt="4"/>
            </a:pPr>
            <a:r>
              <a:rPr lang="zh-CN" altLang="en-US" dirty="0"/>
              <a:t>结论</a:t>
            </a:r>
            <a:endParaRPr lang="en-US" altLang="zh-CN" dirty="0"/>
          </a:p>
          <a:p>
            <a:pPr marL="342900" indent="-342900">
              <a:buFont typeface="+mj-lt"/>
              <a:buAutoNum type="arabicPeriod"/>
            </a:pPr>
            <a:endParaRPr lang="en-US" altLang="zh-CN" dirty="0"/>
          </a:p>
          <a:p>
            <a:pPr marL="342900" indent="-342900">
              <a:buFont typeface="+mj-lt"/>
              <a:buAutoNum type="arabicPeriod"/>
            </a:pPr>
            <a:endParaRPr lang="en-US" altLang="zh-CN" dirty="0"/>
          </a:p>
          <a:p>
            <a:pPr marL="342900" indent="-342900">
              <a:buFont typeface="+mj-lt"/>
              <a:buAutoNum type="arabicPeriod"/>
            </a:pPr>
            <a:endParaRPr lang="zh-CN" altLang="en-US" dirty="0"/>
          </a:p>
        </p:txBody>
      </p:sp>
    </p:spTree>
    <p:extLst>
      <p:ext uri="{BB962C8B-B14F-4D97-AF65-F5344CB8AC3E}">
        <p14:creationId xmlns:p14="http://schemas.microsoft.com/office/powerpoint/2010/main" val="2736714674"/>
      </p:ext>
    </p:extLst>
  </p:cSld>
  <p:clrMapOvr>
    <a:masterClrMapping/>
  </p:clrMapOvr>
  <p:transition spd="slow" advClick="0" advTm="2000">
    <p:split orient="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51462B7-90AE-2842-A990-9399BE001A07}"/>
              </a:ext>
            </a:extLst>
          </p:cNvPr>
          <p:cNvSpPr>
            <a:spLocks noGrp="1"/>
          </p:cNvSpPr>
          <p:nvPr>
            <p:ph type="body" sz="quarter" idx="10"/>
          </p:nvPr>
        </p:nvSpPr>
        <p:spPr/>
        <p:txBody>
          <a:bodyPr>
            <a:normAutofit fontScale="77500" lnSpcReduction="20000"/>
          </a:bodyPr>
          <a:lstStyle/>
          <a:p>
            <a:r>
              <a:rPr kumimoji="1" lang="zh-CN" altLang="en-US" dirty="0"/>
              <a:t>介绍</a:t>
            </a:r>
          </a:p>
        </p:txBody>
      </p:sp>
      <p:sp>
        <p:nvSpPr>
          <p:cNvPr id="3" name="文本框 2">
            <a:extLst>
              <a:ext uri="{FF2B5EF4-FFF2-40B4-BE49-F238E27FC236}">
                <a16:creationId xmlns:a16="http://schemas.microsoft.com/office/drawing/2014/main" id="{CFA946F2-75DB-F4E8-CE36-6FE18F64D6F6}"/>
              </a:ext>
            </a:extLst>
          </p:cNvPr>
          <p:cNvSpPr txBox="1"/>
          <p:nvPr/>
        </p:nvSpPr>
        <p:spPr>
          <a:xfrm>
            <a:off x="207960" y="1165055"/>
            <a:ext cx="11596127" cy="2554545"/>
          </a:xfrm>
          <a:prstGeom prst="rect">
            <a:avLst/>
          </a:prstGeom>
          <a:noFill/>
        </p:spPr>
        <p:txBody>
          <a:bodyPr wrap="square" rtlCol="0">
            <a:spAutoFit/>
          </a:bodyPr>
          <a:lstStyle/>
          <a:p>
            <a:r>
              <a:rPr lang="zh-CN" altLang="en-US" sz="2000" dirty="0">
                <a:solidFill>
                  <a:srgbClr val="4D4D4D"/>
                </a:solidFill>
                <a:latin typeface="-apple-system"/>
              </a:rPr>
              <a:t>序列推荐（</a:t>
            </a:r>
            <a:r>
              <a:rPr lang="en-US" altLang="zh-CN" sz="2000" dirty="0">
                <a:solidFill>
                  <a:srgbClr val="4D4D4D"/>
                </a:solidFill>
                <a:latin typeface="-apple-system"/>
              </a:rPr>
              <a:t>Sequential Recommendation</a:t>
            </a:r>
            <a:r>
              <a:rPr lang="zh-CN" altLang="en-US" sz="2000" dirty="0">
                <a:solidFill>
                  <a:srgbClr val="4D4D4D"/>
                </a:solidFill>
                <a:latin typeface="-apple-system"/>
              </a:rPr>
              <a:t>）</a:t>
            </a:r>
            <a:endParaRPr lang="en-US" altLang="zh-CN" sz="2000" dirty="0">
              <a:solidFill>
                <a:srgbClr val="4D4D4D"/>
              </a:solidFill>
              <a:latin typeface="-apple-system"/>
            </a:endParaRPr>
          </a:p>
          <a:p>
            <a:endParaRPr lang="en-US" altLang="zh-CN" sz="2000" dirty="0">
              <a:solidFill>
                <a:srgbClr val="4D4D4D"/>
              </a:solidFill>
              <a:latin typeface="-apple-system"/>
            </a:endParaRPr>
          </a:p>
          <a:p>
            <a:r>
              <a:rPr lang="zh-CN" altLang="en-US" sz="2000" dirty="0">
                <a:solidFill>
                  <a:srgbClr val="4D4D4D"/>
                </a:solidFill>
                <a:latin typeface="-apple-system"/>
              </a:rPr>
              <a:t>和静态推荐系统相比，序列推荐系统基于用户（</a:t>
            </a:r>
            <a:r>
              <a:rPr lang="en-US" altLang="zh-CN" sz="2000" dirty="0">
                <a:solidFill>
                  <a:srgbClr val="4D4D4D"/>
                </a:solidFill>
                <a:latin typeface="-apple-system"/>
              </a:rPr>
              <a:t>user</a:t>
            </a:r>
            <a:r>
              <a:rPr lang="zh-CN" altLang="en-US" sz="2000" dirty="0">
                <a:solidFill>
                  <a:srgbClr val="4D4D4D"/>
                </a:solidFill>
                <a:latin typeface="-apple-system"/>
              </a:rPr>
              <a:t>）和项目（</a:t>
            </a:r>
            <a:r>
              <a:rPr lang="en-US" altLang="zh-CN" sz="2000" dirty="0">
                <a:solidFill>
                  <a:srgbClr val="4D4D4D"/>
                </a:solidFill>
                <a:latin typeface="-apple-system"/>
              </a:rPr>
              <a:t>item</a:t>
            </a:r>
            <a:r>
              <a:rPr lang="zh-CN" altLang="en-US" sz="2000" dirty="0">
                <a:solidFill>
                  <a:srgbClr val="4D4D4D"/>
                </a:solidFill>
                <a:latin typeface="-apple-system"/>
              </a:rPr>
              <a:t>）的历史交互信息生成用户时间敏感的表征，用于预测下一个时间点用户</a:t>
            </a:r>
            <a:r>
              <a:rPr lang="en-US" altLang="zh-CN" sz="2000" dirty="0">
                <a:solidFill>
                  <a:srgbClr val="4D4D4D"/>
                </a:solidFill>
                <a:latin typeface="-apple-system"/>
              </a:rPr>
              <a:t>-</a:t>
            </a:r>
            <a:r>
              <a:rPr lang="zh-CN" altLang="en-US" sz="2000" dirty="0">
                <a:solidFill>
                  <a:srgbClr val="4D4D4D"/>
                </a:solidFill>
                <a:latin typeface="-apple-system"/>
              </a:rPr>
              <a:t>项目交互情况，传统的方法如</a:t>
            </a:r>
            <a:r>
              <a:rPr lang="en-US" altLang="zh-CN" sz="2000" dirty="0">
                <a:solidFill>
                  <a:srgbClr val="4D4D4D"/>
                </a:solidFill>
                <a:latin typeface="-apple-system"/>
              </a:rPr>
              <a:t>RNN</a:t>
            </a:r>
            <a:r>
              <a:rPr lang="zh-CN" altLang="en-US" sz="2000" dirty="0">
                <a:solidFill>
                  <a:srgbClr val="4D4D4D"/>
                </a:solidFill>
                <a:latin typeface="-apple-system"/>
              </a:rPr>
              <a:t>，</a:t>
            </a:r>
            <a:r>
              <a:rPr lang="en-US" altLang="zh-CN" sz="2000" dirty="0">
                <a:solidFill>
                  <a:srgbClr val="4D4D4D"/>
                </a:solidFill>
                <a:latin typeface="-apple-system"/>
              </a:rPr>
              <a:t>LSTM</a:t>
            </a:r>
            <a:r>
              <a:rPr lang="zh-CN" altLang="en-US" sz="2000" dirty="0">
                <a:solidFill>
                  <a:srgbClr val="4D4D4D"/>
                </a:solidFill>
                <a:latin typeface="-apple-system"/>
              </a:rPr>
              <a:t>，和用户序列注意力机制，但存在以下两种问题：</a:t>
            </a:r>
            <a:endParaRPr lang="en-US" altLang="zh-CN" sz="2000" dirty="0">
              <a:solidFill>
                <a:srgbClr val="4D4D4D"/>
              </a:solidFill>
              <a:latin typeface="-apple-system"/>
            </a:endParaRPr>
          </a:p>
          <a:p>
            <a:r>
              <a:rPr lang="zh-CN" altLang="en-US" sz="2000" dirty="0">
                <a:solidFill>
                  <a:srgbClr val="4D4D4D"/>
                </a:solidFill>
                <a:latin typeface="-apple-system"/>
              </a:rPr>
              <a:t>（</a:t>
            </a:r>
            <a:r>
              <a:rPr lang="en-US" altLang="zh-CN" sz="2000" dirty="0">
                <a:solidFill>
                  <a:srgbClr val="4D4D4D"/>
                </a:solidFill>
                <a:latin typeface="-apple-system"/>
              </a:rPr>
              <a:t>1</a:t>
            </a:r>
            <a:r>
              <a:rPr lang="zh-CN" altLang="en-US" sz="2000" dirty="0">
                <a:solidFill>
                  <a:srgbClr val="4D4D4D"/>
                </a:solidFill>
                <a:latin typeface="-apple-system"/>
              </a:rPr>
              <a:t>）大多数编码器指关注了每个用户序列自身的历史数据而忽略了不同用户之间的高阶连接信息</a:t>
            </a:r>
            <a:endParaRPr lang="en-US" altLang="zh-CN" sz="2000" dirty="0">
              <a:solidFill>
                <a:srgbClr val="4D4D4D"/>
              </a:solidFill>
              <a:latin typeface="-apple-system"/>
            </a:endParaRPr>
          </a:p>
          <a:p>
            <a:r>
              <a:rPr lang="zh-CN" altLang="en-US" sz="2000" dirty="0">
                <a:solidFill>
                  <a:srgbClr val="4D4D4D"/>
                </a:solidFill>
                <a:latin typeface="-apple-system"/>
              </a:rPr>
              <a:t>（</a:t>
            </a:r>
            <a:r>
              <a:rPr lang="en-US" altLang="zh-CN" sz="2000" dirty="0">
                <a:solidFill>
                  <a:srgbClr val="4D4D4D"/>
                </a:solidFill>
                <a:latin typeface="-apple-system"/>
              </a:rPr>
              <a:t>2</a:t>
            </a:r>
            <a:r>
              <a:rPr lang="zh-CN" altLang="en-US" sz="2000" dirty="0">
                <a:solidFill>
                  <a:srgbClr val="4D4D4D"/>
                </a:solidFill>
                <a:latin typeface="-apple-system"/>
              </a:rPr>
              <a:t>）忽略了不同时间下高阶连接信息的动态影响</a:t>
            </a:r>
            <a:endParaRPr lang="en-US" altLang="zh-CN" sz="2000" dirty="0">
              <a:solidFill>
                <a:srgbClr val="4D4D4D"/>
              </a:solidFill>
              <a:latin typeface="-apple-system"/>
            </a:endParaRPr>
          </a:p>
          <a:p>
            <a:endParaRPr lang="en-US" altLang="zh-CN" sz="2000" dirty="0">
              <a:solidFill>
                <a:srgbClr val="4D4D4D"/>
              </a:solidFill>
              <a:latin typeface="-apple-system"/>
            </a:endParaRPr>
          </a:p>
        </p:txBody>
      </p:sp>
      <p:pic>
        <p:nvPicPr>
          <p:cNvPr id="5" name="图片 4">
            <a:extLst>
              <a:ext uri="{FF2B5EF4-FFF2-40B4-BE49-F238E27FC236}">
                <a16:creationId xmlns:a16="http://schemas.microsoft.com/office/drawing/2014/main" id="{00FC4666-ABC0-C5CA-9865-368A10196B52}"/>
              </a:ext>
            </a:extLst>
          </p:cNvPr>
          <p:cNvPicPr>
            <a:picLocks noChangeAspect="1"/>
          </p:cNvPicPr>
          <p:nvPr/>
        </p:nvPicPr>
        <p:blipFill>
          <a:blip r:embed="rId2"/>
          <a:stretch>
            <a:fillRect/>
          </a:stretch>
        </p:blipFill>
        <p:spPr>
          <a:xfrm>
            <a:off x="387913" y="3617118"/>
            <a:ext cx="5076825" cy="1495425"/>
          </a:xfrm>
          <a:prstGeom prst="rect">
            <a:avLst/>
          </a:prstGeom>
        </p:spPr>
      </p:pic>
      <p:pic>
        <p:nvPicPr>
          <p:cNvPr id="7" name="图片 6">
            <a:extLst>
              <a:ext uri="{FF2B5EF4-FFF2-40B4-BE49-F238E27FC236}">
                <a16:creationId xmlns:a16="http://schemas.microsoft.com/office/drawing/2014/main" id="{EBB4F0C1-F8AC-1F8F-0124-151A6A500029}"/>
              </a:ext>
            </a:extLst>
          </p:cNvPr>
          <p:cNvPicPr>
            <a:picLocks noChangeAspect="1"/>
          </p:cNvPicPr>
          <p:nvPr/>
        </p:nvPicPr>
        <p:blipFill>
          <a:blip r:embed="rId3"/>
          <a:stretch>
            <a:fillRect/>
          </a:stretch>
        </p:blipFill>
        <p:spPr>
          <a:xfrm>
            <a:off x="5915025" y="3617118"/>
            <a:ext cx="5191125" cy="1924050"/>
          </a:xfrm>
          <a:prstGeom prst="rect">
            <a:avLst/>
          </a:prstGeom>
        </p:spPr>
      </p:pic>
      <p:sp>
        <p:nvSpPr>
          <p:cNvPr id="8" name="文本框 7">
            <a:extLst>
              <a:ext uri="{FF2B5EF4-FFF2-40B4-BE49-F238E27FC236}">
                <a16:creationId xmlns:a16="http://schemas.microsoft.com/office/drawing/2014/main" id="{D44DB238-59CF-5DD1-979F-FE7F217A3117}"/>
              </a:ext>
            </a:extLst>
          </p:cNvPr>
          <p:cNvSpPr txBox="1"/>
          <p:nvPr/>
        </p:nvSpPr>
        <p:spPr>
          <a:xfrm>
            <a:off x="707231" y="5379244"/>
            <a:ext cx="4343400" cy="369332"/>
          </a:xfrm>
          <a:prstGeom prst="rect">
            <a:avLst/>
          </a:prstGeom>
          <a:noFill/>
        </p:spPr>
        <p:txBody>
          <a:bodyPr wrap="square" rtlCol="0">
            <a:spAutoFit/>
          </a:bodyPr>
          <a:lstStyle/>
          <a:p>
            <a:r>
              <a:rPr lang="zh-CN" altLang="en-US" dirty="0"/>
              <a:t>序列内部编码以及训练测试过程</a:t>
            </a:r>
          </a:p>
        </p:txBody>
      </p:sp>
      <p:sp>
        <p:nvSpPr>
          <p:cNvPr id="9" name="文本框 8">
            <a:extLst>
              <a:ext uri="{FF2B5EF4-FFF2-40B4-BE49-F238E27FC236}">
                <a16:creationId xmlns:a16="http://schemas.microsoft.com/office/drawing/2014/main" id="{B0AEB56F-A9E9-D9B9-ADE5-457364667F5C}"/>
              </a:ext>
            </a:extLst>
          </p:cNvPr>
          <p:cNvSpPr txBox="1"/>
          <p:nvPr/>
        </p:nvSpPr>
        <p:spPr>
          <a:xfrm>
            <a:off x="6586537" y="5748576"/>
            <a:ext cx="4898231" cy="369332"/>
          </a:xfrm>
          <a:prstGeom prst="rect">
            <a:avLst/>
          </a:prstGeom>
          <a:noFill/>
        </p:spPr>
        <p:txBody>
          <a:bodyPr wrap="square" rtlCol="0">
            <a:spAutoFit/>
          </a:bodyPr>
          <a:lstStyle/>
          <a:p>
            <a:r>
              <a:rPr lang="zh-CN" altLang="en-US" dirty="0"/>
              <a:t>以</a:t>
            </a:r>
            <a:r>
              <a:rPr lang="en-US" altLang="zh-CN" dirty="0"/>
              <a:t>u1</a:t>
            </a:r>
            <a:r>
              <a:rPr lang="zh-CN" altLang="en-US" dirty="0"/>
              <a:t>节点为例，不同用户序列间动态交互</a:t>
            </a:r>
          </a:p>
        </p:txBody>
      </p:sp>
    </p:spTree>
    <p:extLst>
      <p:ext uri="{BB962C8B-B14F-4D97-AF65-F5344CB8AC3E}">
        <p14:creationId xmlns:p14="http://schemas.microsoft.com/office/powerpoint/2010/main" val="3379676389"/>
      </p:ext>
    </p:extLst>
  </p:cSld>
  <p:clrMapOvr>
    <a:masterClrMapping/>
  </p:clrMapOvr>
  <p:transition spd="slow" advClick="0" advTm="2000">
    <p:split orient="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51462B7-90AE-2842-A990-9399BE001A07}"/>
              </a:ext>
            </a:extLst>
          </p:cNvPr>
          <p:cNvSpPr>
            <a:spLocks noGrp="1"/>
          </p:cNvSpPr>
          <p:nvPr>
            <p:ph type="body" sz="quarter" idx="10"/>
          </p:nvPr>
        </p:nvSpPr>
        <p:spPr/>
        <p:txBody>
          <a:bodyPr>
            <a:normAutofit fontScale="77500" lnSpcReduction="20000"/>
          </a:bodyPr>
          <a:lstStyle/>
          <a:p>
            <a:r>
              <a:rPr kumimoji="1" lang="zh-CN" altLang="en-US" dirty="0"/>
              <a:t>介绍</a:t>
            </a:r>
          </a:p>
        </p:txBody>
      </p:sp>
      <p:sp>
        <p:nvSpPr>
          <p:cNvPr id="3" name="文本框 2">
            <a:extLst>
              <a:ext uri="{FF2B5EF4-FFF2-40B4-BE49-F238E27FC236}">
                <a16:creationId xmlns:a16="http://schemas.microsoft.com/office/drawing/2014/main" id="{CFA946F2-75DB-F4E8-CE36-6FE18F64D6F6}"/>
              </a:ext>
            </a:extLst>
          </p:cNvPr>
          <p:cNvSpPr txBox="1"/>
          <p:nvPr/>
        </p:nvSpPr>
        <p:spPr>
          <a:xfrm>
            <a:off x="297936" y="1329361"/>
            <a:ext cx="11596127" cy="4304127"/>
          </a:xfrm>
          <a:prstGeom prst="rect">
            <a:avLst/>
          </a:prstGeom>
          <a:noFill/>
        </p:spPr>
        <p:txBody>
          <a:bodyPr wrap="square" rtlCol="0">
            <a:spAutoFit/>
          </a:bodyPr>
          <a:lstStyle/>
          <a:p>
            <a:pPr>
              <a:lnSpc>
                <a:spcPct val="200000"/>
              </a:lnSpc>
            </a:pPr>
            <a:r>
              <a:rPr lang="zh-CN" altLang="en-US" sz="2000" dirty="0"/>
              <a:t>问题描述：</a:t>
            </a:r>
            <a:endParaRPr lang="en-US" altLang="zh-CN" sz="2000" dirty="0"/>
          </a:p>
          <a:p>
            <a:pPr>
              <a:lnSpc>
                <a:spcPct val="200000"/>
              </a:lnSpc>
            </a:pPr>
            <a:r>
              <a:rPr lang="en-US" altLang="zh-CN" sz="2000" dirty="0"/>
              <a:t>1</a:t>
            </a:r>
            <a:r>
              <a:rPr lang="zh-CN" altLang="en-US" sz="2000" dirty="0"/>
              <a:t>、如何使用图结构数据表示</a:t>
            </a:r>
            <a:r>
              <a:rPr lang="en-US" altLang="zh-CN" sz="2000" dirty="0"/>
              <a:t>user-item</a:t>
            </a:r>
            <a:r>
              <a:rPr lang="zh-CN" altLang="en-US" sz="2000" dirty="0"/>
              <a:t>的交互信息</a:t>
            </a:r>
            <a:endParaRPr lang="en-US" altLang="zh-CN" sz="2000" dirty="0"/>
          </a:p>
          <a:p>
            <a:pPr>
              <a:lnSpc>
                <a:spcPct val="200000"/>
              </a:lnSpc>
            </a:pPr>
            <a:r>
              <a:rPr lang="en-US" altLang="zh-CN" sz="2000" dirty="0"/>
              <a:t>2</a:t>
            </a:r>
            <a:r>
              <a:rPr lang="zh-CN" altLang="en-US" sz="2000" dirty="0"/>
              <a:t>、如何动态编码每个用户的序列敏感表征</a:t>
            </a:r>
            <a:endParaRPr lang="en-US" altLang="zh-CN" sz="2000" dirty="0"/>
          </a:p>
          <a:p>
            <a:pPr>
              <a:lnSpc>
                <a:spcPct val="200000"/>
              </a:lnSpc>
            </a:pPr>
            <a:r>
              <a:rPr lang="zh-CN" altLang="en-US" sz="2000" dirty="0"/>
              <a:t>本文贡献：</a:t>
            </a:r>
            <a:endParaRPr lang="en-US" altLang="zh-CN" sz="2000" dirty="0"/>
          </a:p>
          <a:p>
            <a:pPr>
              <a:lnSpc>
                <a:spcPct val="200000"/>
              </a:lnSpc>
            </a:pPr>
            <a:r>
              <a:rPr lang="en-US" altLang="zh-CN" sz="2000" dirty="0"/>
              <a:t>1</a:t>
            </a:r>
            <a:r>
              <a:rPr lang="zh-CN" altLang="en-US" sz="2000" dirty="0"/>
              <a:t>、证明了在序列推荐任务中，显式建模用户序列间动态交互的必要性</a:t>
            </a:r>
            <a:endParaRPr lang="en-US" altLang="zh-CN" sz="2000" dirty="0"/>
          </a:p>
          <a:p>
            <a:pPr>
              <a:lnSpc>
                <a:spcPct val="200000"/>
              </a:lnSpc>
            </a:pPr>
            <a:r>
              <a:rPr lang="en-US" altLang="zh-CN" sz="2000" dirty="0"/>
              <a:t>2</a:t>
            </a:r>
            <a:r>
              <a:rPr lang="zh-CN" altLang="en-US" sz="2000" dirty="0"/>
              <a:t>、提出了基于动态图神经网络的序列推荐框架</a:t>
            </a:r>
            <a:r>
              <a:rPr lang="en-US" altLang="zh-CN" sz="2000" dirty="0"/>
              <a:t>DGSR</a:t>
            </a:r>
          </a:p>
          <a:p>
            <a:pPr>
              <a:lnSpc>
                <a:spcPct val="200000"/>
              </a:lnSpc>
            </a:pPr>
            <a:r>
              <a:rPr lang="en-US" altLang="zh-CN" sz="2000" dirty="0"/>
              <a:t>3</a:t>
            </a:r>
            <a:r>
              <a:rPr lang="zh-CN" altLang="en-US" sz="2000" dirty="0"/>
              <a:t>、对三个数据集进行实验以证明</a:t>
            </a:r>
            <a:r>
              <a:rPr lang="en-US" altLang="zh-CN" sz="2000" dirty="0"/>
              <a:t>DGSR</a:t>
            </a:r>
            <a:r>
              <a:rPr lang="zh-CN" altLang="en-US" sz="2000" dirty="0"/>
              <a:t>的有效性</a:t>
            </a:r>
          </a:p>
        </p:txBody>
      </p:sp>
    </p:spTree>
    <p:extLst>
      <p:ext uri="{BB962C8B-B14F-4D97-AF65-F5344CB8AC3E}">
        <p14:creationId xmlns:p14="http://schemas.microsoft.com/office/powerpoint/2010/main" val="1270587737"/>
      </p:ext>
    </p:extLst>
  </p:cSld>
  <p:clrMapOvr>
    <a:masterClrMapping/>
  </p:clrMapOvr>
  <p:transition spd="slow" advClick="0" advTm="2000">
    <p:split orient="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51462B7-90AE-2842-A990-9399BE001A07}"/>
              </a:ext>
            </a:extLst>
          </p:cNvPr>
          <p:cNvSpPr>
            <a:spLocks noGrp="1"/>
          </p:cNvSpPr>
          <p:nvPr>
            <p:ph type="body" sz="quarter" idx="10"/>
          </p:nvPr>
        </p:nvSpPr>
        <p:spPr/>
        <p:txBody>
          <a:bodyPr>
            <a:normAutofit fontScale="77500" lnSpcReduction="20000"/>
          </a:bodyPr>
          <a:lstStyle/>
          <a:p>
            <a:r>
              <a:rPr kumimoji="1" lang="zh-CN" altLang="en-US" dirty="0"/>
              <a:t>符号说明</a:t>
            </a:r>
          </a:p>
        </p:txBody>
      </p:sp>
      <mc:AlternateContent xmlns:mc="http://schemas.openxmlformats.org/markup-compatibility/2006">
        <mc:Choice xmlns:a14="http://schemas.microsoft.com/office/drawing/2010/main" Requires="a14">
          <p:sp>
            <p:nvSpPr>
              <p:cNvPr id="3" name="文本框 2">
                <a:extLst>
                  <a:ext uri="{FF2B5EF4-FFF2-40B4-BE49-F238E27FC236}">
                    <a16:creationId xmlns:a16="http://schemas.microsoft.com/office/drawing/2014/main" id="{CFA946F2-75DB-F4E8-CE36-6FE18F64D6F6}"/>
                  </a:ext>
                </a:extLst>
              </p:cNvPr>
              <p:cNvSpPr txBox="1"/>
              <p:nvPr/>
            </p:nvSpPr>
            <p:spPr>
              <a:xfrm>
                <a:off x="222247" y="1372224"/>
                <a:ext cx="11596127" cy="5627246"/>
              </a:xfrm>
              <a:prstGeom prst="rect">
                <a:avLst/>
              </a:prstGeom>
              <a:noFill/>
            </p:spPr>
            <p:txBody>
              <a:bodyPr wrap="square" rtlCol="0">
                <a:spAutoFit/>
              </a:bodyPr>
              <a:lstStyle/>
              <a:p>
                <a:r>
                  <a:rPr lang="zh-CN" altLang="en-US" sz="2000" dirty="0"/>
                  <a:t>序列推荐：</a:t>
                </a:r>
                <a:endParaRPr lang="en-US" altLang="zh-CN" sz="2000" dirty="0"/>
              </a:p>
              <a:p>
                <a:endParaRPr lang="en-US" altLang="zh-CN" sz="2000" dirty="0"/>
              </a:p>
              <a:p>
                <a:r>
                  <a:rPr lang="en-US" altLang="zh-CN" sz="2000" dirty="0"/>
                  <a:t>U/I</a:t>
                </a:r>
                <a:r>
                  <a:rPr lang="zh-CN" altLang="en-US" sz="2000" dirty="0"/>
                  <a:t>：表示用户（</a:t>
                </a:r>
                <a:r>
                  <a:rPr lang="en-US" altLang="zh-CN" sz="2000" dirty="0"/>
                  <a:t>user</a:t>
                </a:r>
                <a:r>
                  <a:rPr lang="zh-CN" altLang="en-US" sz="2000" dirty="0"/>
                  <a:t>）和项目（</a:t>
                </a:r>
                <a:r>
                  <a:rPr lang="en-US" altLang="zh-CN" sz="2000" dirty="0"/>
                  <a:t>item</a:t>
                </a:r>
                <a:r>
                  <a:rPr lang="zh-CN" altLang="en-US" sz="2000" dirty="0"/>
                  <a:t>）集合</a:t>
                </a:r>
                <a:endParaRPr lang="en-US" altLang="zh-CN" sz="2000" dirty="0"/>
              </a:p>
              <a:p>
                <a14:m>
                  <m:oMath xmlns:m="http://schemas.openxmlformats.org/officeDocument/2006/math">
                    <m:sSup>
                      <m:sSupPr>
                        <m:ctrlPr>
                          <a:rPr lang="zh-CN" altLang="zh-CN" sz="18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𝑆</m:t>
                        </m:r>
                      </m:e>
                      <m:sup>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𝑢</m:t>
                        </m:r>
                      </m:sup>
                    </m:sSup>
                    <m:r>
                      <a:rPr lang="en-US" altLang="zh-CN" sz="1800" b="0" i="1" kern="100" smtClean="0">
                        <a:effectLst/>
                        <a:latin typeface="Cambria Math" panose="02040503050406030204" pitchFamily="18" charset="0"/>
                        <a:ea typeface="等线" panose="02010600030101010101" pitchFamily="2" charset="-122"/>
                        <a:cs typeface="Times New Roman" panose="02020603050405020304" pitchFamily="18" charset="0"/>
                      </a:rPr>
                      <m:t> </m:t>
                    </m:r>
                    <m:r>
                      <a:rPr lang="en-US" altLang="zh-CN" i="1" kern="100">
                        <a:latin typeface="Cambria Math" panose="02040503050406030204" pitchFamily="18" charset="0"/>
                        <a:ea typeface="等线" panose="02010600030101010101" pitchFamily="2" charset="-122"/>
                        <a:cs typeface="Times New Roman" panose="02020603050405020304" pitchFamily="18" charset="0"/>
                      </a:rPr>
                      <m:t>=</m:t>
                    </m:r>
                  </m:oMath>
                </a14:m>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14:m>
                  <m:oMath xmlns:m="http://schemas.openxmlformats.org/officeDocument/2006/math">
                    <m:d>
                      <m:dPr>
                        <m:ctrlPr>
                          <a:rPr lang="zh-CN" altLang="zh-CN" i="1">
                            <a:latin typeface="Cambria Math" panose="02040503050406030204" pitchFamily="18" charset="0"/>
                          </a:rPr>
                        </m:ctrlPr>
                      </m:dPr>
                      <m:e>
                        <m:sSub>
                          <m:sSubPr>
                            <m:ctrlPr>
                              <a:rPr lang="zh-CN" altLang="zh-CN" i="1">
                                <a:latin typeface="Cambria Math" panose="02040503050406030204" pitchFamily="18" charset="0"/>
                              </a:rPr>
                            </m:ctrlPr>
                          </m:sSubPr>
                          <m:e>
                            <m:r>
                              <a:rPr lang="en-US" altLang="zh-CN" i="1">
                                <a:latin typeface="Cambria Math" panose="02040503050406030204" pitchFamily="18" charset="0"/>
                              </a:rPr>
                              <m:t>𝑖</m:t>
                            </m:r>
                          </m:e>
                          <m:sub>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𝑖</m:t>
                            </m:r>
                          </m:e>
                          <m:sub>
                            <m:r>
                              <a:rPr lang="en-US" altLang="zh-CN" i="1">
                                <a:latin typeface="Cambria Math" panose="02040503050406030204" pitchFamily="18" charset="0"/>
                              </a:rPr>
                              <m:t>2</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𝑖</m:t>
                            </m:r>
                          </m:e>
                          <m:sub>
                            <m:r>
                              <a:rPr lang="en-US" altLang="zh-CN" i="1">
                                <a:latin typeface="Cambria Math" panose="02040503050406030204" pitchFamily="18" charset="0"/>
                              </a:rPr>
                              <m:t>𝑘</m:t>
                            </m:r>
                          </m:sub>
                        </m:sSub>
                      </m:e>
                    </m:d>
                  </m:oMath>
                </a14:m>
                <a:r>
                  <a:rPr lang="en-US" altLang="zh-CN" dirty="0"/>
                  <a:t>     </a:t>
                </a:r>
                <a:r>
                  <a:rPr lang="en-US" altLang="zh-CN" dirty="0" err="1"/>
                  <a:t>u∈U</a:t>
                </a:r>
                <a:r>
                  <a:rPr lang="zh-CN" altLang="en-US" dirty="0"/>
                  <a:t>，</a:t>
                </a:r>
                <a:r>
                  <a:rPr lang="en-US" altLang="zh-CN" dirty="0" err="1"/>
                  <a:t>i∈I</a:t>
                </a:r>
                <a:r>
                  <a:rPr lang="en-US" altLang="zh-CN" dirty="0"/>
                  <a:t> </a:t>
                </a:r>
                <a:r>
                  <a:rPr lang="zh-CN" altLang="en-US" dirty="0"/>
                  <a:t>：用户交互序列，推荐模型目的在于预测下一个时间步的交互项目</a:t>
                </a:r>
                <a:endParaRPr lang="en-US" altLang="zh-CN" dirty="0"/>
              </a:p>
              <a:p>
                <a14:m>
                  <m:oMath xmlns:m="http://schemas.openxmlformats.org/officeDocument/2006/math">
                    <m:sSup>
                      <m:sSupPr>
                        <m:ctrlPr>
                          <a:rPr lang="zh-CN" altLang="zh-CN" sz="18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𝑇</m:t>
                        </m:r>
                      </m:e>
                      <m:sup>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𝑢</m:t>
                        </m:r>
                      </m:sup>
                    </m:sSup>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𝑡</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1</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𝑡</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2</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
                          <m:sSub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𝑡</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𝑘</m:t>
                            </m:r>
                          </m:sub>
                        </m:sSub>
                      </m:e>
                    </m:d>
                    <m:r>
                      <a:rPr lang="zh-CN" altLang="en-US" i="1" kern="100">
                        <a:latin typeface="Cambria Math" panose="02040503050406030204" pitchFamily="18" charset="0"/>
                        <a:ea typeface="等线" panose="02010600030101010101" pitchFamily="2" charset="-122"/>
                        <a:cs typeface="Times New Roman" panose="02020603050405020304" pitchFamily="18" charset="0"/>
                      </a:rPr>
                      <m:t>：</m:t>
                    </m:r>
                  </m:oMath>
                </a14:m>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S</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对应的时间戳序列</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14:m>
                  <m:oMath xmlns:m="http://schemas.openxmlformats.org/officeDocument/2006/math">
                    <m:sSub>
                      <m:sSubPr>
                        <m:ctrlPr>
                          <a:rPr lang="zh-CN" altLang="zh-CN" sz="18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b="1" i="1" kern="100">
                            <a:effectLst/>
                            <a:latin typeface="Cambria Math" panose="02040503050406030204" pitchFamily="18" charset="0"/>
                            <a:ea typeface="等线" panose="02010600030101010101" pitchFamily="2" charset="-122"/>
                            <a:cs typeface="Times New Roman" panose="02020603050405020304" pitchFamily="18" charset="0"/>
                          </a:rPr>
                          <m:t>𝐄</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𝑈</m:t>
                        </m:r>
                      </m:sub>
                    </m:s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ℝ</m:t>
                        </m:r>
                      </m:e>
                      <m:sup>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𝒰</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𝑑</m:t>
                        </m:r>
                      </m:sup>
                    </m:sSup>
                  </m:oMath>
                </a14:m>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14:m>
                  <m:oMath xmlns:m="http://schemas.openxmlformats.org/officeDocument/2006/math">
                    <m:sSub>
                      <m:sSubPr>
                        <m:ctrlPr>
                          <a:rPr lang="zh-CN" altLang="zh-CN" i="1">
                            <a:latin typeface="Cambria Math" panose="02040503050406030204" pitchFamily="18" charset="0"/>
                          </a:rPr>
                        </m:ctrlPr>
                      </m:sSubPr>
                      <m:e>
                        <m:r>
                          <a:rPr lang="en-US" altLang="zh-CN" b="1" i="1">
                            <a:latin typeface="Cambria Math" panose="02040503050406030204" pitchFamily="18" charset="0"/>
                          </a:rPr>
                          <m:t>𝐄</m:t>
                        </m:r>
                      </m:e>
                      <m:sub>
                        <m:r>
                          <a:rPr lang="en-US" altLang="zh-CN" i="1">
                            <a:latin typeface="Cambria Math" panose="02040503050406030204" pitchFamily="18" charset="0"/>
                          </a:rPr>
                          <m:t>𝐼</m:t>
                        </m:r>
                      </m:sub>
                    </m:sSub>
                    <m:r>
                      <a:rPr lang="en-US" altLang="zh-CN" i="1">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ℝ</m:t>
                        </m:r>
                      </m:e>
                      <m:sup>
                        <m:r>
                          <a:rPr lang="en-US" altLang="zh-CN" i="1">
                            <a:latin typeface="Cambria Math" panose="02040503050406030204" pitchFamily="18" charset="0"/>
                          </a:rPr>
                          <m:t>|</m:t>
                        </m:r>
                        <m:r>
                          <a:rPr lang="en-US" altLang="zh-CN" i="1">
                            <a:latin typeface="Cambria Math" panose="02040503050406030204" pitchFamily="18" charset="0"/>
                          </a:rPr>
                          <m:t>ℐ</m:t>
                        </m:r>
                        <m:r>
                          <a:rPr lang="en-US" altLang="zh-CN" i="1">
                            <a:latin typeface="Cambria Math" panose="02040503050406030204" pitchFamily="18" charset="0"/>
                          </a:rPr>
                          <m:t>|×</m:t>
                        </m:r>
                        <m:r>
                          <a:rPr lang="en-US" altLang="zh-CN" i="1">
                            <a:latin typeface="Cambria Math" panose="02040503050406030204" pitchFamily="18" charset="0"/>
                          </a:rPr>
                          <m:t>𝑑</m:t>
                        </m:r>
                      </m:sup>
                    </m:sSup>
                    <m:r>
                      <a:rPr lang="zh-CN" altLang="en-US" i="1">
                        <a:latin typeface="Cambria Math" panose="02040503050406030204" pitchFamily="18" charset="0"/>
                      </a:rPr>
                      <m:t>：</m:t>
                    </m:r>
                  </m:oMath>
                </a14:m>
                <a:r>
                  <a:rPr lang="zh-CN" altLang="en-US" dirty="0"/>
                  <a:t>用户</a:t>
                </a:r>
                <a:r>
                  <a:rPr lang="en-US" altLang="zh-CN" dirty="0"/>
                  <a:t>/</a:t>
                </a:r>
                <a:r>
                  <a:rPr lang="zh-CN" altLang="en-US" dirty="0"/>
                  <a:t>项目的低维表示矩阵</a:t>
                </a:r>
                <a:endParaRPr lang="zh-CN" altLang="zh-CN" dirty="0"/>
              </a:p>
              <a:p>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nSpc>
                    <a:spcPct val="150000"/>
                  </a:lnSpc>
                </a:pPr>
                <a:r>
                  <a:rPr lang="zh-CN" altLang="en-US" kern="100" dirty="0">
                    <a:latin typeface="等线" panose="02010600030101010101" pitchFamily="2" charset="-122"/>
                    <a:ea typeface="等线" panose="02010600030101010101" pitchFamily="2" charset="-122"/>
                    <a:cs typeface="Times New Roman" panose="02020603050405020304" pitchFamily="18" charset="0"/>
                  </a:rPr>
                  <a:t>动态图：</a:t>
                </a: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a:lnSpc>
                    <a:spcPct val="150000"/>
                  </a:lnSpc>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、离散动态图，对于每个时间点构造静态图，常使用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RNN</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学习节点表征随时间的演变</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nSpc>
                    <a:spcPct val="150000"/>
                  </a:lnSpc>
                </a:pPr>
                <a:r>
                  <a:rPr lang="en-US" altLang="zh-CN" kern="100" dirty="0">
                    <a:latin typeface="等线" panose="02010600030101010101" pitchFamily="2" charset="-122"/>
                    <a:ea typeface="等线" panose="02010600030101010101" pitchFamily="2" charset="-122"/>
                    <a:cs typeface="Times New Roman" panose="02020603050405020304" pitchFamily="18" charset="0"/>
                  </a:rPr>
                  <a:t>2</a:t>
                </a:r>
                <a:r>
                  <a:rPr lang="zh-CN" altLang="en-US" kern="100" dirty="0">
                    <a:latin typeface="等线" panose="02010600030101010101" pitchFamily="2" charset="-122"/>
                    <a:ea typeface="等线" panose="02010600030101010101" pitchFamily="2" charset="-122"/>
                    <a:cs typeface="Times New Roman" panose="02020603050405020304" pitchFamily="18" charset="0"/>
                  </a:rPr>
                  <a:t>、连续动态图，将时间戳信息作为边的属性融合进图中，一般定义为</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p>
              <a:p>
                <a:pPr>
                  <a:lnSpc>
                    <a:spcPct val="150000"/>
                  </a:lnSpc>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连续动图数据常使用时间序列来存储（节点级别事件或交互事件），边</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e</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由三元组表示</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a:lnSpc>
                    <a:spcPct val="150000"/>
                  </a:lnSpc>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动态图通过记录</a:t>
                </a:r>
                <a:r>
                  <a:rPr lang="zh-CN" altLang="en-US" kern="100" dirty="0">
                    <a:latin typeface="等线" panose="02010600030101010101" pitchFamily="2" charset="-122"/>
                    <a:ea typeface="等线" panose="02010600030101010101" pitchFamily="2" charset="-122"/>
                    <a:cs typeface="Times New Roman" panose="02020603050405020304" pitchFamily="18" charset="0"/>
                  </a:rPr>
                  <a:t>每条边的时间或顺序，可以捕捉到节点之间关系的演进</a:t>
                </a:r>
                <a:endParaRPr lang="zh-CN" altLang="zh-CN" kern="100" dirty="0">
                  <a:latin typeface="等线" panose="02010600030101010101" pitchFamily="2" charset="-122"/>
                  <a:ea typeface="等线" panose="02010600030101010101" pitchFamily="2" charset="-122"/>
                  <a:cs typeface="Times New Roman" panose="02020603050405020304" pitchFamily="18" charset="0"/>
                </a:endParaRPr>
              </a:p>
              <a:p>
                <a:pPr>
                  <a:lnSpc>
                    <a:spcPct val="150000"/>
                  </a:lnSpc>
                </a:pPr>
                <a:endParaRPr lang="zh-CN" altLang="zh-CN" dirty="0"/>
              </a:p>
              <a:p>
                <a:pPr>
                  <a:lnSpc>
                    <a:spcPct val="150000"/>
                  </a:lnSpc>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sz="2000" dirty="0"/>
              </a:p>
            </p:txBody>
          </p:sp>
        </mc:Choice>
        <mc:Fallback>
          <p:sp>
            <p:nvSpPr>
              <p:cNvPr id="3" name="文本框 2">
                <a:extLst>
                  <a:ext uri="{FF2B5EF4-FFF2-40B4-BE49-F238E27FC236}">
                    <a16:creationId xmlns:a16="http://schemas.microsoft.com/office/drawing/2014/main" id="{CFA946F2-75DB-F4E8-CE36-6FE18F64D6F6}"/>
                  </a:ext>
                </a:extLst>
              </p:cNvPr>
              <p:cNvSpPr txBox="1">
                <a:spLocks noRot="1" noChangeAspect="1" noMove="1" noResize="1" noEditPoints="1" noAdjustHandles="1" noChangeArrowheads="1" noChangeShapeType="1" noTextEdit="1"/>
              </p:cNvSpPr>
              <p:nvPr/>
            </p:nvSpPr>
            <p:spPr>
              <a:xfrm>
                <a:off x="222247" y="1372224"/>
                <a:ext cx="11596127" cy="5627246"/>
              </a:xfrm>
              <a:prstGeom prst="rect">
                <a:avLst/>
              </a:prstGeom>
              <a:blipFill>
                <a:blip r:embed="rId2"/>
                <a:stretch>
                  <a:fillRect l="-525" t="-758"/>
                </a:stretch>
              </a:blipFill>
            </p:spPr>
            <p:txBody>
              <a:bodyPr/>
              <a:lstStyle/>
              <a:p>
                <a:r>
                  <a:rPr lang="zh-CN" altLang="en-US">
                    <a:noFill/>
                  </a:rPr>
                  <a:t> </a:t>
                </a:r>
              </a:p>
            </p:txBody>
          </p:sp>
        </mc:Fallback>
      </mc:AlternateContent>
      <p:pic>
        <p:nvPicPr>
          <p:cNvPr id="5" name="图片 4">
            <a:extLst>
              <a:ext uri="{FF2B5EF4-FFF2-40B4-BE49-F238E27FC236}">
                <a16:creationId xmlns:a16="http://schemas.microsoft.com/office/drawing/2014/main" id="{F8CBF776-861C-D767-170D-244EF40952DD}"/>
              </a:ext>
            </a:extLst>
          </p:cNvPr>
          <p:cNvPicPr>
            <a:picLocks noChangeAspect="1"/>
          </p:cNvPicPr>
          <p:nvPr/>
        </p:nvPicPr>
        <p:blipFill>
          <a:blip r:embed="rId3"/>
          <a:stretch>
            <a:fillRect/>
          </a:stretch>
        </p:blipFill>
        <p:spPr>
          <a:xfrm>
            <a:off x="7358063" y="4608445"/>
            <a:ext cx="1259679" cy="289786"/>
          </a:xfrm>
          <a:prstGeom prst="rect">
            <a:avLst/>
          </a:prstGeom>
        </p:spPr>
      </p:pic>
      <p:pic>
        <p:nvPicPr>
          <p:cNvPr id="7" name="图片 6">
            <a:extLst>
              <a:ext uri="{FF2B5EF4-FFF2-40B4-BE49-F238E27FC236}">
                <a16:creationId xmlns:a16="http://schemas.microsoft.com/office/drawing/2014/main" id="{6E2E95EF-763D-EA3A-9A4C-2B56D25D9600}"/>
              </a:ext>
            </a:extLst>
          </p:cNvPr>
          <p:cNvPicPr>
            <a:picLocks noChangeAspect="1"/>
          </p:cNvPicPr>
          <p:nvPr/>
        </p:nvPicPr>
        <p:blipFill>
          <a:blip r:embed="rId4"/>
          <a:stretch>
            <a:fillRect/>
          </a:stretch>
        </p:blipFill>
        <p:spPr>
          <a:xfrm>
            <a:off x="9458324" y="4974431"/>
            <a:ext cx="1076325" cy="409575"/>
          </a:xfrm>
          <a:prstGeom prst="rect">
            <a:avLst/>
          </a:prstGeom>
        </p:spPr>
      </p:pic>
    </p:spTree>
    <p:extLst>
      <p:ext uri="{BB962C8B-B14F-4D97-AF65-F5344CB8AC3E}">
        <p14:creationId xmlns:p14="http://schemas.microsoft.com/office/powerpoint/2010/main" val="2114937077"/>
      </p:ext>
    </p:extLst>
  </p:cSld>
  <p:clrMapOvr>
    <a:masterClrMapping/>
  </p:clrMapOvr>
  <p:transition spd="slow" advClick="0" advTm="2000">
    <p:split orient="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51462B7-90AE-2842-A990-9399BE001A07}"/>
              </a:ext>
            </a:extLst>
          </p:cNvPr>
          <p:cNvSpPr>
            <a:spLocks noGrp="1"/>
          </p:cNvSpPr>
          <p:nvPr>
            <p:ph type="body" sz="quarter" idx="10"/>
          </p:nvPr>
        </p:nvSpPr>
        <p:spPr/>
        <p:txBody>
          <a:bodyPr>
            <a:normAutofit fontScale="77500" lnSpcReduction="20000"/>
          </a:bodyPr>
          <a:lstStyle/>
          <a:p>
            <a:r>
              <a:rPr kumimoji="1" lang="zh-CN" altLang="en-US" dirty="0"/>
              <a:t>模型构建</a:t>
            </a:r>
          </a:p>
        </p:txBody>
      </p:sp>
      <p:sp>
        <p:nvSpPr>
          <p:cNvPr id="3" name="文本框 2">
            <a:extLst>
              <a:ext uri="{FF2B5EF4-FFF2-40B4-BE49-F238E27FC236}">
                <a16:creationId xmlns:a16="http://schemas.microsoft.com/office/drawing/2014/main" id="{CFA946F2-75DB-F4E8-CE36-6FE18F64D6F6}"/>
              </a:ext>
            </a:extLst>
          </p:cNvPr>
          <p:cNvSpPr txBox="1"/>
          <p:nvPr/>
        </p:nvSpPr>
        <p:spPr>
          <a:xfrm>
            <a:off x="436559" y="1193630"/>
            <a:ext cx="11596127" cy="2477601"/>
          </a:xfrm>
          <a:prstGeom prst="rect">
            <a:avLst/>
          </a:prstGeom>
          <a:noFill/>
        </p:spPr>
        <p:txBody>
          <a:bodyPr wrap="square" rtlCol="0">
            <a:spAutoFit/>
          </a:bodyPr>
          <a:lstStyle/>
          <a:p>
            <a:pPr>
              <a:lnSpc>
                <a:spcPct val="150000"/>
              </a:lnSpc>
            </a:pP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模型框架：</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nSpc>
                <a:spcPct val="150000"/>
              </a:lnSpc>
            </a:pPr>
            <a:r>
              <a:rPr lang="en-US" altLang="zh-CN" kern="100" dirty="0">
                <a:latin typeface="等线" panose="02010600030101010101" pitchFamily="2" charset="-122"/>
                <a:ea typeface="等线" panose="02010600030101010101" pitchFamily="2" charset="-122"/>
                <a:cs typeface="Times New Roman" panose="02020603050405020304" pitchFamily="18" charset="0"/>
              </a:rPr>
              <a:t>1</a:t>
            </a:r>
            <a:r>
              <a:rPr lang="zh-CN" altLang="en-US" kern="100" dirty="0">
                <a:latin typeface="等线" panose="02010600030101010101" pitchFamily="2" charset="-122"/>
                <a:ea typeface="等线" panose="02010600030101010101" pitchFamily="2" charset="-122"/>
                <a:cs typeface="Times New Roman" panose="02020603050405020304" pitchFamily="18" charset="0"/>
              </a:rPr>
              <a:t>、将用户序列构造成动态图</a:t>
            </a: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a:lnSpc>
                <a:spcPct val="150000"/>
              </a:lnSpc>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、子图抽样，提取</a:t>
            </a:r>
            <a:r>
              <a:rPr lang="zh-CN" altLang="en-US" kern="100" dirty="0">
                <a:latin typeface="等线" panose="02010600030101010101" pitchFamily="2" charset="-122"/>
                <a:ea typeface="等线" panose="02010600030101010101" pitchFamily="2" charset="-122"/>
                <a:cs typeface="Times New Roman" panose="02020603050405020304" pitchFamily="18" charset="0"/>
              </a:rPr>
              <a:t>包含用户序列及其相关序列的子图</a:t>
            </a:r>
            <a:endParaRPr lang="en-US" altLang="zh-CN" kern="100" dirty="0">
              <a:latin typeface="等线" panose="02010600030101010101" pitchFamily="2" charset="-122"/>
              <a:ea typeface="等线" panose="02010600030101010101" pitchFamily="2" charset="-122"/>
              <a:cs typeface="Times New Roman" panose="02020603050405020304" pitchFamily="18" charset="0"/>
            </a:endParaRPr>
          </a:p>
          <a:p>
            <a:pPr>
              <a:lnSpc>
                <a:spcPct val="150000"/>
              </a:lnSpc>
            </a:pP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、动态图神经网络（</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DGRN</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），有关信息传播和节点更新部分</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nSpc>
                <a:spcPct val="150000"/>
              </a:lnSpc>
            </a:pPr>
            <a:r>
              <a:rPr lang="en-US" altLang="zh-CN" kern="100" dirty="0">
                <a:latin typeface="等线" panose="02010600030101010101" pitchFamily="2" charset="-122"/>
                <a:ea typeface="等线" panose="02010600030101010101" pitchFamily="2" charset="-122"/>
                <a:cs typeface="Times New Roman" panose="02020603050405020304" pitchFamily="18" charset="0"/>
              </a:rPr>
              <a:t>4</a:t>
            </a:r>
            <a:r>
              <a:rPr lang="zh-CN" altLang="en-US" kern="100" dirty="0">
                <a:latin typeface="等线" panose="02010600030101010101" pitchFamily="2" charset="-122"/>
                <a:ea typeface="等线" panose="02010600030101010101" pitchFamily="2" charset="-122"/>
                <a:cs typeface="Times New Roman" panose="02020603050405020304" pitchFamily="18" charset="0"/>
              </a:rPr>
              <a:t>、推断和预测</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en-US" sz="2000" dirty="0"/>
          </a:p>
        </p:txBody>
      </p:sp>
      <p:pic>
        <p:nvPicPr>
          <p:cNvPr id="4" name="图片 3">
            <a:extLst>
              <a:ext uri="{FF2B5EF4-FFF2-40B4-BE49-F238E27FC236}">
                <a16:creationId xmlns:a16="http://schemas.microsoft.com/office/drawing/2014/main" id="{E0089A86-226C-C66A-1BC9-3C6D31C67DD5}"/>
              </a:ext>
            </a:extLst>
          </p:cNvPr>
          <p:cNvPicPr>
            <a:picLocks noChangeAspect="1"/>
          </p:cNvPicPr>
          <p:nvPr/>
        </p:nvPicPr>
        <p:blipFill>
          <a:blip r:embed="rId2"/>
          <a:stretch>
            <a:fillRect/>
          </a:stretch>
        </p:blipFill>
        <p:spPr>
          <a:xfrm>
            <a:off x="2530473" y="2924650"/>
            <a:ext cx="8106569" cy="3740469"/>
          </a:xfrm>
          <a:prstGeom prst="rect">
            <a:avLst/>
          </a:prstGeom>
        </p:spPr>
      </p:pic>
    </p:spTree>
    <p:extLst>
      <p:ext uri="{BB962C8B-B14F-4D97-AF65-F5344CB8AC3E}">
        <p14:creationId xmlns:p14="http://schemas.microsoft.com/office/powerpoint/2010/main" val="2746758281"/>
      </p:ext>
    </p:extLst>
  </p:cSld>
  <p:clrMapOvr>
    <a:masterClrMapping/>
  </p:clrMapOvr>
  <p:transition spd="slow" advClick="0" advTm="2000">
    <p:split orient="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51462B7-90AE-2842-A990-9399BE001A07}"/>
              </a:ext>
            </a:extLst>
          </p:cNvPr>
          <p:cNvSpPr>
            <a:spLocks noGrp="1"/>
          </p:cNvSpPr>
          <p:nvPr>
            <p:ph type="body" sz="quarter" idx="10"/>
          </p:nvPr>
        </p:nvSpPr>
        <p:spPr>
          <a:xfrm>
            <a:off x="843533" y="475604"/>
            <a:ext cx="10686480" cy="519479"/>
          </a:xfrm>
        </p:spPr>
        <p:txBody>
          <a:bodyPr>
            <a:normAutofit fontScale="55000" lnSpcReduction="20000"/>
          </a:bodyPr>
          <a:lstStyle/>
          <a:p>
            <a:r>
              <a:rPr kumimoji="1" lang="en-US" altLang="zh-CN" dirty="0"/>
              <a:t>DGSP</a:t>
            </a:r>
            <a:r>
              <a:rPr kumimoji="1" lang="zh-CN" altLang="en-US" dirty="0"/>
              <a:t>（</a:t>
            </a:r>
            <a:r>
              <a:rPr kumimoji="1" lang="en-US" altLang="zh-CN" dirty="0"/>
              <a:t>Graph Neural Network for Sequential Recommendation</a:t>
            </a:r>
            <a:r>
              <a:rPr kumimoji="1" lang="zh-CN" altLang="en-US" dirty="0"/>
              <a:t>）：建立动态图</a:t>
            </a: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CFA946F2-75DB-F4E8-CE36-6FE18F64D6F6}"/>
                  </a:ext>
                </a:extLst>
              </p:cNvPr>
              <p:cNvSpPr txBox="1"/>
              <p:nvPr/>
            </p:nvSpPr>
            <p:spPr>
              <a:xfrm>
                <a:off x="222247" y="1372224"/>
                <a:ext cx="11596127" cy="1297535"/>
              </a:xfrm>
              <a:prstGeom prst="rect">
                <a:avLst/>
              </a:prstGeom>
              <a:noFill/>
            </p:spPr>
            <p:txBody>
              <a:bodyPr wrap="square" rtlCol="0">
                <a:spAutoFit/>
              </a:bodyPr>
              <a:lstStyle/>
              <a:p>
                <a:r>
                  <a:rPr lang="zh-CN" altLang="en-US" sz="2000" dirty="0"/>
                  <a:t>用户</a:t>
                </a:r>
                <a:r>
                  <a:rPr lang="en-US" altLang="zh-CN" sz="2000" dirty="0"/>
                  <a:t>-</a:t>
                </a:r>
                <a:r>
                  <a:rPr lang="zh-CN" altLang="en-US" sz="2000" dirty="0"/>
                  <a:t>项目的交互信息由一个五元组表示</a:t>
                </a:r>
                <a14:m>
                  <m:oMath xmlns:m="http://schemas.openxmlformats.org/officeDocument/2006/math">
                    <m:d>
                      <m:dPr>
                        <m:ctrlPr>
                          <a:rPr lang="zh-CN" altLang="zh-CN" sz="18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𝑢</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𝑡</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Sup>
                          <m:sSub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𝑜</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𝑢</m:t>
                            </m:r>
                          </m:sub>
                          <m:sup>
                            <m:r>
                              <m:rPr>
                                <m:sty m:val="p"/>
                              </m:rPr>
                              <a:rPr lang="en-US" altLang="zh-CN" i="1" kern="100">
                                <a:latin typeface="Cambria Math" panose="02040503050406030204" pitchFamily="18" charset="0"/>
                                <a:ea typeface="等线" panose="02010600030101010101" pitchFamily="2" charset="-122"/>
                                <a:cs typeface="Times New Roman" panose="02020603050405020304" pitchFamily="18" charset="0"/>
                              </a:rPr>
                              <m:t>i</m:t>
                            </m:r>
                          </m:sup>
                        </m:sSubSup>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bSup>
                          <m:sSub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𝑜</m:t>
                            </m:r>
                          </m:e>
                          <m:sub>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𝑖</m:t>
                            </m:r>
                          </m:sub>
                          <m:sup>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𝑢</m:t>
                            </m:r>
                          </m:sup>
                        </m:sSubSup>
                      </m:e>
                    </m:d>
                    <m:r>
                      <a:rPr lang="zh-CN" altLang="en-US" i="1" kern="100">
                        <a:latin typeface="Cambria Math" panose="02040503050406030204" pitchFamily="18" charset="0"/>
                        <a:ea typeface="等线" panose="02010600030101010101" pitchFamily="2" charset="-122"/>
                        <a:cs typeface="Times New Roman" panose="02020603050405020304" pitchFamily="18" charset="0"/>
                      </a:rPr>
                      <m:t>，</m:t>
                    </m:r>
                  </m:oMath>
                </a14:m>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其中</a:t>
                </a:r>
                <a14:m>
                  <m:oMath xmlns:m="http://schemas.openxmlformats.org/officeDocument/2006/math">
                    <m:sSubSup>
                      <m:sSubSup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i="1" kern="100">
                            <a:latin typeface="Cambria Math" panose="02040503050406030204" pitchFamily="18" charset="0"/>
                            <a:ea typeface="等线" panose="02010600030101010101" pitchFamily="2" charset="-122"/>
                            <a:cs typeface="Times New Roman" panose="02020603050405020304" pitchFamily="18" charset="0"/>
                          </a:rPr>
                          <m:t>𝑜</m:t>
                        </m:r>
                      </m:e>
                      <m:sub>
                        <m:r>
                          <a:rPr lang="en-US" altLang="zh-CN" i="1" kern="100">
                            <a:latin typeface="Cambria Math" panose="02040503050406030204" pitchFamily="18" charset="0"/>
                            <a:ea typeface="等线" panose="02010600030101010101" pitchFamily="2" charset="-122"/>
                            <a:cs typeface="Times New Roman" panose="02020603050405020304" pitchFamily="18" charset="0"/>
                          </a:rPr>
                          <m:t>𝑢</m:t>
                        </m:r>
                      </m:sub>
                      <m:sup>
                        <m:r>
                          <m:rPr>
                            <m:sty m:val="p"/>
                          </m:rPr>
                          <a:rPr lang="en-US" altLang="zh-CN" i="1" kern="100">
                            <a:latin typeface="Cambria Math" panose="02040503050406030204" pitchFamily="18" charset="0"/>
                            <a:ea typeface="等线" panose="02010600030101010101" pitchFamily="2" charset="-122"/>
                            <a:cs typeface="Times New Roman" panose="02020603050405020304" pitchFamily="18" charset="0"/>
                          </a:rPr>
                          <m:t>i</m:t>
                        </m:r>
                      </m:sup>
                    </m:sSubSup>
                  </m:oMath>
                </a14:m>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表示</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u-</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i</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交互的次序，</a:t>
                </a:r>
                <a:r>
                  <a:rPr lang="zh-CN" altLang="zh-CN" kern="100" dirty="0">
                    <a:ea typeface="Cambria Math" panose="02040503050406030204" pitchFamily="18" charset="0"/>
                    <a:cs typeface="Times New Roman" panose="02020603050405020304" pitchFamily="18" charset="0"/>
                  </a:rPr>
                  <a:t> </a:t>
                </a:r>
                <a14:m>
                  <m:oMath xmlns:m="http://schemas.openxmlformats.org/officeDocument/2006/math">
                    <m:sSubSup>
                      <m:sSubSupPr>
                        <m:ctrlPr>
                          <a:rPr lang="zh-CN" altLang="zh-CN" i="1" kern="100">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i="1" kern="100">
                            <a:latin typeface="Cambria Math" panose="02040503050406030204" pitchFamily="18" charset="0"/>
                            <a:ea typeface="等线" panose="02010600030101010101" pitchFamily="2" charset="-122"/>
                            <a:cs typeface="Times New Roman" panose="02020603050405020304" pitchFamily="18" charset="0"/>
                          </a:rPr>
                          <m:t>𝑜</m:t>
                        </m:r>
                      </m:e>
                      <m:sub>
                        <m:r>
                          <a:rPr lang="en-US" altLang="zh-CN" i="1" kern="100">
                            <a:latin typeface="Cambria Math" panose="02040503050406030204" pitchFamily="18" charset="0"/>
                            <a:ea typeface="等线" panose="02010600030101010101" pitchFamily="2" charset="-122"/>
                            <a:cs typeface="Times New Roman" panose="02020603050405020304" pitchFamily="18" charset="0"/>
                          </a:rPr>
                          <m:t>𝑖</m:t>
                        </m:r>
                      </m:sub>
                      <m:sup>
                        <m:r>
                          <a:rPr lang="en-US" altLang="zh-CN" i="1" kern="100">
                            <a:latin typeface="Cambria Math" panose="02040503050406030204" pitchFamily="18" charset="0"/>
                            <a:ea typeface="等线" panose="02010600030101010101" pitchFamily="2" charset="-122"/>
                            <a:cs typeface="Times New Roman" panose="02020603050405020304" pitchFamily="18" charset="0"/>
                          </a:rPr>
                          <m:t>𝑢</m:t>
                        </m:r>
                      </m:sup>
                    </m:sSubSup>
                  </m:oMath>
                </a14:m>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表示</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i</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-u</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交互的次序</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r>
                  <a:rPr lang="en-US" altLang="zh-CN" sz="2000" dirty="0"/>
                  <a:t>	</a:t>
                </a:r>
              </a:p>
              <a:p>
                <a:endParaRPr lang="zh-CN" altLang="en-US" sz="2000" dirty="0"/>
              </a:p>
            </p:txBody>
          </p:sp>
        </mc:Choice>
        <mc:Fallback xmlns="">
          <p:sp>
            <p:nvSpPr>
              <p:cNvPr id="3" name="文本框 2">
                <a:extLst>
                  <a:ext uri="{FF2B5EF4-FFF2-40B4-BE49-F238E27FC236}">
                    <a16:creationId xmlns:a16="http://schemas.microsoft.com/office/drawing/2014/main" id="{CFA946F2-75DB-F4E8-CE36-6FE18F64D6F6}"/>
                  </a:ext>
                </a:extLst>
              </p:cNvPr>
              <p:cNvSpPr txBox="1">
                <a:spLocks noRot="1" noChangeAspect="1" noMove="1" noResize="1" noEditPoints="1" noAdjustHandles="1" noChangeArrowheads="1" noChangeShapeType="1" noTextEdit="1"/>
              </p:cNvSpPr>
              <p:nvPr/>
            </p:nvSpPr>
            <p:spPr>
              <a:xfrm>
                <a:off x="222247" y="1372224"/>
                <a:ext cx="11596127" cy="1297535"/>
              </a:xfrm>
              <a:prstGeom prst="rect">
                <a:avLst/>
              </a:prstGeom>
              <a:blipFill>
                <a:blip r:embed="rId2"/>
                <a:stretch>
                  <a:fillRect l="-525" t="-3756"/>
                </a:stretch>
              </a:blipFill>
            </p:spPr>
            <p:txBody>
              <a:bodyPr/>
              <a:lstStyle/>
              <a:p>
                <a:r>
                  <a:rPr lang="zh-CN" altLang="en-US">
                    <a:noFill/>
                  </a:rPr>
                  <a:t> </a:t>
                </a:r>
              </a:p>
            </p:txBody>
          </p:sp>
        </mc:Fallback>
      </mc:AlternateContent>
      <p:pic>
        <p:nvPicPr>
          <p:cNvPr id="6" name="图片 5">
            <a:extLst>
              <a:ext uri="{FF2B5EF4-FFF2-40B4-BE49-F238E27FC236}">
                <a16:creationId xmlns:a16="http://schemas.microsoft.com/office/drawing/2014/main" id="{ED13E74E-A732-6C14-7428-F3AF678B9EC4}"/>
              </a:ext>
            </a:extLst>
          </p:cNvPr>
          <p:cNvPicPr>
            <a:picLocks noChangeAspect="1"/>
          </p:cNvPicPr>
          <p:nvPr/>
        </p:nvPicPr>
        <p:blipFill>
          <a:blip r:embed="rId3"/>
          <a:stretch>
            <a:fillRect/>
          </a:stretch>
        </p:blipFill>
        <p:spPr>
          <a:xfrm>
            <a:off x="222247" y="1922909"/>
            <a:ext cx="5334000" cy="3733800"/>
          </a:xfrm>
          <a:prstGeom prst="rect">
            <a:avLst/>
          </a:prstGeom>
        </p:spPr>
      </p:pic>
      <p:sp>
        <p:nvSpPr>
          <p:cNvPr id="8" name="文本框 7">
            <a:extLst>
              <a:ext uri="{FF2B5EF4-FFF2-40B4-BE49-F238E27FC236}">
                <a16:creationId xmlns:a16="http://schemas.microsoft.com/office/drawing/2014/main" id="{815F7E7A-14A5-56EB-EA62-32132F47C042}"/>
              </a:ext>
            </a:extLst>
          </p:cNvPr>
          <p:cNvSpPr txBox="1"/>
          <p:nvPr/>
        </p:nvSpPr>
        <p:spPr>
          <a:xfrm>
            <a:off x="6096000" y="2386013"/>
            <a:ext cx="5434013" cy="3693319"/>
          </a:xfrm>
          <a:prstGeom prst="rect">
            <a:avLst/>
          </a:prstGeom>
          <a:noFill/>
        </p:spPr>
        <p:txBody>
          <a:bodyPr wrap="square" rtlCol="0">
            <a:spAutoFit/>
          </a:bodyPr>
          <a:lstStyle/>
          <a:p>
            <a:r>
              <a:rPr lang="zh-CN" altLang="en-US" dirty="0"/>
              <a:t>举个例子：</a:t>
            </a:r>
            <a:endParaRPr lang="en-US" altLang="zh-CN" dirty="0"/>
          </a:p>
          <a:p>
            <a:r>
              <a:rPr lang="en-US" altLang="zh-CN" dirty="0"/>
              <a:t>u1</a:t>
            </a:r>
            <a:r>
              <a:rPr lang="zh-CN" altLang="en-US" dirty="0"/>
              <a:t>：</a:t>
            </a:r>
            <a:endParaRPr lang="en-US" altLang="zh-CN" dirty="0"/>
          </a:p>
          <a:p>
            <a:r>
              <a:rPr lang="en-US" altLang="zh-CN" dirty="0"/>
              <a:t>u2</a:t>
            </a:r>
            <a:r>
              <a:rPr lang="zh-CN" altLang="en-US" dirty="0"/>
              <a:t>：</a:t>
            </a:r>
            <a:endParaRPr lang="en-US" altLang="zh-CN" dirty="0"/>
          </a:p>
          <a:p>
            <a:endParaRPr lang="en-US" altLang="zh-CN" dirty="0"/>
          </a:p>
          <a:p>
            <a:r>
              <a:rPr lang="zh-CN" altLang="en-US" dirty="0"/>
              <a:t>用户</a:t>
            </a:r>
            <a:r>
              <a:rPr lang="en-US" altLang="zh-CN" dirty="0"/>
              <a:t>-</a:t>
            </a:r>
            <a:r>
              <a:rPr lang="zh-CN" altLang="en-US" dirty="0"/>
              <a:t>项目交互边可以表示为：</a:t>
            </a:r>
            <a:endParaRPr lang="en-US" altLang="zh-CN" dirty="0"/>
          </a:p>
          <a:p>
            <a:r>
              <a:rPr lang="pl-PL" altLang="zh-CN" dirty="0"/>
              <a:t>(u1, i1, t1, 1, 1), (u1, i2, t2, 2, 1), (u1, i3, t3, 3, 1),(u2, i2, t4, 1, 2), (u2, i1, t5, 2, 2),  (u2, i3, t6, 3, 2).</a:t>
            </a:r>
            <a:endParaRPr lang="en-US" altLang="zh-CN" dirty="0"/>
          </a:p>
          <a:p>
            <a:endParaRPr lang="en-US" altLang="zh-CN" dirty="0"/>
          </a:p>
          <a:p>
            <a:r>
              <a:rPr lang="pl-PL" altLang="zh-CN" dirty="0"/>
              <a:t>(u1, i1, t1, 1, 1)</a:t>
            </a:r>
            <a:r>
              <a:rPr lang="zh-CN" altLang="en-US" dirty="0"/>
              <a:t>的含义时</a:t>
            </a:r>
            <a:r>
              <a:rPr lang="en-US" altLang="zh-CN" dirty="0"/>
              <a:t>u1</a:t>
            </a:r>
            <a:r>
              <a:rPr lang="zh-CN" altLang="en-US" dirty="0"/>
              <a:t>和</a:t>
            </a:r>
            <a:r>
              <a:rPr lang="en-US" altLang="zh-CN" dirty="0"/>
              <a:t>i1</a:t>
            </a:r>
            <a:r>
              <a:rPr lang="zh-CN" altLang="en-US" dirty="0"/>
              <a:t>在事件</a:t>
            </a:r>
            <a:r>
              <a:rPr lang="en-US" altLang="zh-CN" dirty="0"/>
              <a:t>t1</a:t>
            </a:r>
            <a:r>
              <a:rPr lang="zh-CN" altLang="en-US" dirty="0"/>
              <a:t>发生交互，且在所有与</a:t>
            </a:r>
            <a:r>
              <a:rPr lang="en-US" altLang="zh-CN" dirty="0"/>
              <a:t>u1</a:t>
            </a:r>
            <a:r>
              <a:rPr lang="zh-CN" altLang="en-US" dirty="0"/>
              <a:t>发生交互的项目中</a:t>
            </a:r>
            <a:r>
              <a:rPr lang="en-US" altLang="zh-CN" dirty="0"/>
              <a:t>i1</a:t>
            </a:r>
            <a:r>
              <a:rPr lang="zh-CN" altLang="en-US" dirty="0"/>
              <a:t>最先相连，在所有与</a:t>
            </a:r>
            <a:r>
              <a:rPr lang="en-US" altLang="zh-CN" dirty="0"/>
              <a:t>i1</a:t>
            </a:r>
            <a:r>
              <a:rPr lang="zh-CN" altLang="en-US" dirty="0"/>
              <a:t>发生交互的用户也是中</a:t>
            </a:r>
            <a:r>
              <a:rPr lang="en-US" altLang="zh-CN" dirty="0"/>
              <a:t>u1</a:t>
            </a:r>
            <a:r>
              <a:rPr lang="zh-CN" altLang="en-US" dirty="0"/>
              <a:t>最先相连</a:t>
            </a:r>
            <a:endParaRPr lang="en-US" altLang="zh-CN" dirty="0"/>
          </a:p>
          <a:p>
            <a:endParaRPr lang="en-US" altLang="zh-CN" dirty="0"/>
          </a:p>
          <a:p>
            <a:endParaRPr lang="zh-CN" altLang="en-US" dirty="0"/>
          </a:p>
        </p:txBody>
      </p:sp>
      <p:pic>
        <p:nvPicPr>
          <p:cNvPr id="10" name="图片 9">
            <a:extLst>
              <a:ext uri="{FF2B5EF4-FFF2-40B4-BE49-F238E27FC236}">
                <a16:creationId xmlns:a16="http://schemas.microsoft.com/office/drawing/2014/main" id="{B1A52602-6937-FBFF-66B8-04E3A7C22E64}"/>
              </a:ext>
            </a:extLst>
          </p:cNvPr>
          <p:cNvPicPr>
            <a:picLocks noChangeAspect="1"/>
          </p:cNvPicPr>
          <p:nvPr/>
        </p:nvPicPr>
        <p:blipFill>
          <a:blip r:embed="rId4"/>
          <a:stretch>
            <a:fillRect/>
          </a:stretch>
        </p:blipFill>
        <p:spPr>
          <a:xfrm>
            <a:off x="6591300" y="2708494"/>
            <a:ext cx="990600" cy="323850"/>
          </a:xfrm>
          <a:prstGeom prst="rect">
            <a:avLst/>
          </a:prstGeom>
        </p:spPr>
      </p:pic>
      <p:pic>
        <p:nvPicPr>
          <p:cNvPr id="14" name="图片 13">
            <a:extLst>
              <a:ext uri="{FF2B5EF4-FFF2-40B4-BE49-F238E27FC236}">
                <a16:creationId xmlns:a16="http://schemas.microsoft.com/office/drawing/2014/main" id="{ED0F1524-28D3-62D3-209F-ABC50E3A28B2}"/>
              </a:ext>
            </a:extLst>
          </p:cNvPr>
          <p:cNvPicPr>
            <a:picLocks noChangeAspect="1"/>
          </p:cNvPicPr>
          <p:nvPr/>
        </p:nvPicPr>
        <p:blipFill>
          <a:blip r:embed="rId5"/>
          <a:stretch>
            <a:fillRect/>
          </a:stretch>
        </p:blipFill>
        <p:spPr>
          <a:xfrm>
            <a:off x="7615237" y="2718397"/>
            <a:ext cx="923925" cy="323850"/>
          </a:xfrm>
          <a:prstGeom prst="rect">
            <a:avLst/>
          </a:prstGeom>
        </p:spPr>
      </p:pic>
      <p:pic>
        <p:nvPicPr>
          <p:cNvPr id="16" name="图片 15">
            <a:extLst>
              <a:ext uri="{FF2B5EF4-FFF2-40B4-BE49-F238E27FC236}">
                <a16:creationId xmlns:a16="http://schemas.microsoft.com/office/drawing/2014/main" id="{4A95B3DC-AF44-28F2-FBC6-A3E07AC9234D}"/>
              </a:ext>
            </a:extLst>
          </p:cNvPr>
          <p:cNvPicPr>
            <a:picLocks noChangeAspect="1"/>
          </p:cNvPicPr>
          <p:nvPr/>
        </p:nvPicPr>
        <p:blipFill>
          <a:blip r:embed="rId6"/>
          <a:stretch>
            <a:fillRect/>
          </a:stretch>
        </p:blipFill>
        <p:spPr>
          <a:xfrm>
            <a:off x="6662737" y="3049787"/>
            <a:ext cx="952500" cy="266700"/>
          </a:xfrm>
          <a:prstGeom prst="rect">
            <a:avLst/>
          </a:prstGeom>
        </p:spPr>
      </p:pic>
      <p:pic>
        <p:nvPicPr>
          <p:cNvPr id="18" name="图片 17">
            <a:extLst>
              <a:ext uri="{FF2B5EF4-FFF2-40B4-BE49-F238E27FC236}">
                <a16:creationId xmlns:a16="http://schemas.microsoft.com/office/drawing/2014/main" id="{5A2512F7-1735-08BF-4ABD-176210B72DDF}"/>
              </a:ext>
            </a:extLst>
          </p:cNvPr>
          <p:cNvPicPr>
            <a:picLocks noChangeAspect="1"/>
          </p:cNvPicPr>
          <p:nvPr/>
        </p:nvPicPr>
        <p:blipFill>
          <a:blip r:embed="rId7"/>
          <a:stretch>
            <a:fillRect/>
          </a:stretch>
        </p:blipFill>
        <p:spPr>
          <a:xfrm>
            <a:off x="7601740" y="2978548"/>
            <a:ext cx="962025" cy="314325"/>
          </a:xfrm>
          <a:prstGeom prst="rect">
            <a:avLst/>
          </a:prstGeom>
        </p:spPr>
      </p:pic>
      <p:pic>
        <p:nvPicPr>
          <p:cNvPr id="20" name="图片 19">
            <a:extLst>
              <a:ext uri="{FF2B5EF4-FFF2-40B4-BE49-F238E27FC236}">
                <a16:creationId xmlns:a16="http://schemas.microsoft.com/office/drawing/2014/main" id="{7BEE60DE-7938-E761-BA8F-A0D037A151C9}"/>
              </a:ext>
            </a:extLst>
          </p:cNvPr>
          <p:cNvPicPr>
            <a:picLocks noChangeAspect="1"/>
          </p:cNvPicPr>
          <p:nvPr/>
        </p:nvPicPr>
        <p:blipFill>
          <a:blip r:embed="rId8"/>
          <a:stretch>
            <a:fillRect/>
          </a:stretch>
        </p:blipFill>
        <p:spPr>
          <a:xfrm>
            <a:off x="6096000" y="5485776"/>
            <a:ext cx="3371850" cy="552450"/>
          </a:xfrm>
          <a:prstGeom prst="rect">
            <a:avLst/>
          </a:prstGeom>
        </p:spPr>
      </p:pic>
    </p:spTree>
    <p:extLst>
      <p:ext uri="{BB962C8B-B14F-4D97-AF65-F5344CB8AC3E}">
        <p14:creationId xmlns:p14="http://schemas.microsoft.com/office/powerpoint/2010/main" val="2257408595"/>
      </p:ext>
    </p:extLst>
  </p:cSld>
  <p:clrMapOvr>
    <a:masterClrMapping/>
  </p:clrMapOvr>
  <p:transition spd="slow" advClick="0" advTm="2000">
    <p:split orient="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51462B7-90AE-2842-A990-9399BE001A07}"/>
              </a:ext>
            </a:extLst>
          </p:cNvPr>
          <p:cNvSpPr>
            <a:spLocks noGrp="1"/>
          </p:cNvSpPr>
          <p:nvPr>
            <p:ph type="body" sz="quarter" idx="10"/>
          </p:nvPr>
        </p:nvSpPr>
        <p:spPr/>
        <p:txBody>
          <a:bodyPr>
            <a:normAutofit fontScale="47500" lnSpcReduction="20000"/>
          </a:bodyPr>
          <a:lstStyle/>
          <a:p>
            <a:r>
              <a:rPr kumimoji="1" lang="en-US" altLang="zh-CN" dirty="0"/>
              <a:t>DGSP</a:t>
            </a:r>
            <a:r>
              <a:rPr kumimoji="1" lang="zh-CN" altLang="en-US" dirty="0"/>
              <a:t>（</a:t>
            </a:r>
            <a:r>
              <a:rPr kumimoji="1" lang="en-US" altLang="zh-CN" dirty="0"/>
              <a:t>Graph Neural Network for Sequential Recommendation</a:t>
            </a:r>
            <a:r>
              <a:rPr kumimoji="1" lang="zh-CN" altLang="en-US" dirty="0"/>
              <a:t>）：子图采样</a:t>
            </a:r>
          </a:p>
        </p:txBody>
      </p:sp>
      <p:sp>
        <p:nvSpPr>
          <p:cNvPr id="3" name="文本框 2">
            <a:extLst>
              <a:ext uri="{FF2B5EF4-FFF2-40B4-BE49-F238E27FC236}">
                <a16:creationId xmlns:a16="http://schemas.microsoft.com/office/drawing/2014/main" id="{CFA946F2-75DB-F4E8-CE36-6FE18F64D6F6}"/>
              </a:ext>
            </a:extLst>
          </p:cNvPr>
          <p:cNvSpPr txBox="1"/>
          <p:nvPr/>
        </p:nvSpPr>
        <p:spPr>
          <a:xfrm>
            <a:off x="222247" y="1372224"/>
            <a:ext cx="11596127" cy="707886"/>
          </a:xfrm>
          <a:prstGeom prst="rect">
            <a:avLst/>
          </a:prstGeom>
          <a:noFill/>
        </p:spPr>
        <p:txBody>
          <a:bodyPr wrap="square" rtlCol="0">
            <a:spAutoFit/>
          </a:bodyPr>
          <a:lstStyle/>
          <a:p>
            <a:endParaRPr lang="en-US" altLang="zh-CN" sz="2000" dirty="0"/>
          </a:p>
          <a:p>
            <a:endParaRPr lang="zh-CN" altLang="en-US" sz="2000" dirty="0"/>
          </a:p>
        </p:txBody>
      </p:sp>
      <p:pic>
        <p:nvPicPr>
          <p:cNvPr id="6" name="图片 5">
            <a:extLst>
              <a:ext uri="{FF2B5EF4-FFF2-40B4-BE49-F238E27FC236}">
                <a16:creationId xmlns:a16="http://schemas.microsoft.com/office/drawing/2014/main" id="{CAF6ABFE-8A0E-01AD-6A44-AA07A8353148}"/>
              </a:ext>
            </a:extLst>
          </p:cNvPr>
          <p:cNvPicPr>
            <a:picLocks noChangeAspect="1"/>
          </p:cNvPicPr>
          <p:nvPr/>
        </p:nvPicPr>
        <p:blipFill>
          <a:blip r:embed="rId2"/>
          <a:stretch>
            <a:fillRect/>
          </a:stretch>
        </p:blipFill>
        <p:spPr>
          <a:xfrm>
            <a:off x="843534" y="995083"/>
            <a:ext cx="5131015" cy="5647017"/>
          </a:xfrm>
          <a:prstGeom prst="rect">
            <a:avLst/>
          </a:prstGeom>
        </p:spPr>
      </p:pic>
      <p:sp>
        <p:nvSpPr>
          <p:cNvPr id="7" name="文本框 6">
            <a:extLst>
              <a:ext uri="{FF2B5EF4-FFF2-40B4-BE49-F238E27FC236}">
                <a16:creationId xmlns:a16="http://schemas.microsoft.com/office/drawing/2014/main" id="{FDD3C2CD-0087-1917-0176-7677072E344B}"/>
              </a:ext>
            </a:extLst>
          </p:cNvPr>
          <p:cNvSpPr txBox="1"/>
          <p:nvPr/>
        </p:nvSpPr>
        <p:spPr>
          <a:xfrm>
            <a:off x="6673850" y="1915569"/>
            <a:ext cx="3663950" cy="2862322"/>
          </a:xfrm>
          <a:prstGeom prst="rect">
            <a:avLst/>
          </a:prstGeom>
          <a:noFill/>
        </p:spPr>
        <p:txBody>
          <a:bodyPr wrap="square" rtlCol="0">
            <a:spAutoFit/>
          </a:bodyPr>
          <a:lstStyle/>
          <a:p>
            <a:r>
              <a:rPr lang="zh-CN" altLang="en-US" dirty="0"/>
              <a:t>（</a:t>
            </a:r>
            <a:r>
              <a:rPr lang="en-US" altLang="zh-CN" dirty="0"/>
              <a:t>5</a:t>
            </a:r>
            <a:r>
              <a:rPr lang="zh-CN" altLang="en-US" dirty="0"/>
              <a:t>，</a:t>
            </a:r>
            <a:r>
              <a:rPr lang="en-US" altLang="zh-CN" dirty="0"/>
              <a:t>6</a:t>
            </a:r>
            <a:r>
              <a:rPr lang="zh-CN" altLang="en-US" dirty="0"/>
              <a:t>，</a:t>
            </a:r>
            <a:r>
              <a:rPr lang="en-US" altLang="zh-CN" dirty="0"/>
              <a:t>8</a:t>
            </a:r>
            <a:r>
              <a:rPr lang="zh-CN" altLang="en-US" dirty="0"/>
              <a:t>行）</a:t>
            </a:r>
            <a:r>
              <a:rPr lang="en-US" altLang="zh-CN" dirty="0"/>
              <a:t>:</a:t>
            </a:r>
          </a:p>
          <a:p>
            <a:r>
              <a:rPr lang="zh-CN" altLang="en-US" dirty="0"/>
              <a:t>以用户节点</a:t>
            </a:r>
            <a:r>
              <a:rPr lang="en-US" altLang="zh-CN" dirty="0"/>
              <a:t>u</a:t>
            </a:r>
            <a:r>
              <a:rPr lang="zh-CN" altLang="en-US" dirty="0"/>
              <a:t>为目标，选择最近的与</a:t>
            </a:r>
            <a:r>
              <a:rPr lang="en-US" altLang="zh-CN" dirty="0"/>
              <a:t>u</a:t>
            </a:r>
            <a:r>
              <a:rPr lang="zh-CN" altLang="en-US" dirty="0"/>
              <a:t>交互过的历史项目即一阶邻居</a:t>
            </a:r>
            <a:endParaRPr lang="en-US" altLang="zh-CN" dirty="0"/>
          </a:p>
          <a:p>
            <a:r>
              <a:rPr lang="en-US" altLang="zh-CN" dirty="0"/>
              <a:t>(11,12,14</a:t>
            </a:r>
            <a:r>
              <a:rPr lang="zh-CN" altLang="en-US" dirty="0"/>
              <a:t>行）：</a:t>
            </a:r>
            <a:endParaRPr lang="en-US" altLang="zh-CN" dirty="0"/>
          </a:p>
          <a:p>
            <a:r>
              <a:rPr lang="zh-CN" altLang="en-US" dirty="0"/>
              <a:t>讲所有采样的邻居节点在作为目标节点采样与他交互过的用户节点</a:t>
            </a:r>
            <a:endParaRPr lang="en-US" altLang="zh-CN" dirty="0"/>
          </a:p>
          <a:p>
            <a:r>
              <a:rPr lang="zh-CN" altLang="en-US" dirty="0"/>
              <a:t>（</a:t>
            </a:r>
            <a:r>
              <a:rPr lang="en-US" altLang="zh-CN" dirty="0"/>
              <a:t>1</a:t>
            </a:r>
            <a:r>
              <a:rPr lang="zh-CN" altLang="en-US" dirty="0"/>
              <a:t>，</a:t>
            </a:r>
            <a:r>
              <a:rPr lang="en-US" altLang="zh-CN" dirty="0"/>
              <a:t>7</a:t>
            </a:r>
            <a:r>
              <a:rPr lang="zh-CN" altLang="en-US" dirty="0"/>
              <a:t>，</a:t>
            </a:r>
            <a:r>
              <a:rPr lang="en-US" altLang="zh-CN" dirty="0"/>
              <a:t>13</a:t>
            </a:r>
            <a:r>
              <a:rPr lang="zh-CN" altLang="en-US" dirty="0"/>
              <a:t>行）</a:t>
            </a:r>
            <a:endParaRPr lang="en-US" altLang="zh-CN" dirty="0"/>
          </a:p>
          <a:p>
            <a:r>
              <a:rPr lang="zh-CN" altLang="en-US" dirty="0"/>
              <a:t>记录已经作为目标节点的用户和项目节点，避免重复抽样</a:t>
            </a:r>
            <a:endParaRPr lang="en-US" altLang="zh-CN" dirty="0"/>
          </a:p>
          <a:p>
            <a:r>
              <a:rPr lang="zh-CN" altLang="en-US" dirty="0"/>
              <a:t>最后形成用户</a:t>
            </a:r>
            <a:r>
              <a:rPr lang="en-US" altLang="zh-CN" dirty="0"/>
              <a:t>u</a:t>
            </a:r>
            <a:r>
              <a:rPr lang="zh-CN" altLang="en-US" dirty="0"/>
              <a:t>的</a:t>
            </a:r>
            <a:r>
              <a:rPr lang="en-US" altLang="zh-CN" dirty="0"/>
              <a:t>m</a:t>
            </a:r>
            <a:r>
              <a:rPr lang="zh-CN" altLang="en-US" dirty="0"/>
              <a:t>阶子图</a:t>
            </a:r>
            <a:r>
              <a:rPr lang="en-US" altLang="zh-CN" dirty="0"/>
              <a:t>G</a:t>
            </a:r>
          </a:p>
        </p:txBody>
      </p:sp>
    </p:spTree>
    <p:extLst>
      <p:ext uri="{BB962C8B-B14F-4D97-AF65-F5344CB8AC3E}">
        <p14:creationId xmlns:p14="http://schemas.microsoft.com/office/powerpoint/2010/main" val="1127927978"/>
      </p:ext>
    </p:extLst>
  </p:cSld>
  <p:clrMapOvr>
    <a:masterClrMapping/>
  </p:clrMapOvr>
  <p:transition spd="slow" advClick="0" advTm="2000">
    <p:split orient="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851462B7-90AE-2842-A990-9399BE001A07}"/>
              </a:ext>
            </a:extLst>
          </p:cNvPr>
          <p:cNvSpPr>
            <a:spLocks noGrp="1"/>
          </p:cNvSpPr>
          <p:nvPr>
            <p:ph type="body" sz="quarter" idx="10"/>
          </p:nvPr>
        </p:nvSpPr>
        <p:spPr/>
        <p:txBody>
          <a:bodyPr>
            <a:normAutofit fontScale="55000" lnSpcReduction="20000"/>
          </a:bodyPr>
          <a:lstStyle/>
          <a:p>
            <a:r>
              <a:rPr kumimoji="1" lang="en-US" altLang="zh-CN" dirty="0"/>
              <a:t>DGSP</a:t>
            </a:r>
            <a:r>
              <a:rPr kumimoji="1" lang="zh-CN" altLang="en-US" dirty="0"/>
              <a:t>（</a:t>
            </a:r>
            <a:r>
              <a:rPr kumimoji="1" lang="en-US" altLang="zh-CN" dirty="0"/>
              <a:t>Graph Neural Network for Sequential Recommendation</a:t>
            </a:r>
            <a:r>
              <a:rPr kumimoji="1" lang="zh-CN" altLang="en-US" dirty="0"/>
              <a:t>）</a:t>
            </a:r>
          </a:p>
        </p:txBody>
      </p:sp>
      <p:sp>
        <p:nvSpPr>
          <p:cNvPr id="3" name="文本框 2">
            <a:extLst>
              <a:ext uri="{FF2B5EF4-FFF2-40B4-BE49-F238E27FC236}">
                <a16:creationId xmlns:a16="http://schemas.microsoft.com/office/drawing/2014/main" id="{CFA946F2-75DB-F4E8-CE36-6FE18F64D6F6}"/>
              </a:ext>
            </a:extLst>
          </p:cNvPr>
          <p:cNvSpPr txBox="1"/>
          <p:nvPr/>
        </p:nvSpPr>
        <p:spPr>
          <a:xfrm>
            <a:off x="373626" y="1523185"/>
            <a:ext cx="11596127" cy="707886"/>
          </a:xfrm>
          <a:prstGeom prst="rect">
            <a:avLst/>
          </a:prstGeom>
          <a:noFill/>
        </p:spPr>
        <p:txBody>
          <a:bodyPr wrap="square" rtlCol="0">
            <a:spAutoFit/>
          </a:bodyPr>
          <a:lstStyle/>
          <a:p>
            <a:endParaRPr lang="en-US" altLang="zh-CN" sz="2000" dirty="0"/>
          </a:p>
          <a:p>
            <a:endParaRPr lang="zh-CN" altLang="en-US" sz="2000" dirty="0"/>
          </a:p>
        </p:txBody>
      </p:sp>
      <p:sp>
        <p:nvSpPr>
          <p:cNvPr id="4" name="文本框 3">
            <a:extLst>
              <a:ext uri="{FF2B5EF4-FFF2-40B4-BE49-F238E27FC236}">
                <a16:creationId xmlns:a16="http://schemas.microsoft.com/office/drawing/2014/main" id="{D728CFA4-42DB-7941-4B80-67DA9577A27D}"/>
              </a:ext>
            </a:extLst>
          </p:cNvPr>
          <p:cNvSpPr txBox="1"/>
          <p:nvPr/>
        </p:nvSpPr>
        <p:spPr>
          <a:xfrm>
            <a:off x="514347" y="1944944"/>
            <a:ext cx="9734553" cy="3139321"/>
          </a:xfrm>
          <a:prstGeom prst="rect">
            <a:avLst/>
          </a:prstGeom>
          <a:noFill/>
        </p:spPr>
        <p:txBody>
          <a:bodyPr wrap="square" rtlCol="0">
            <a:spAutoFit/>
          </a:bodyPr>
          <a:lstStyle/>
          <a:p>
            <a:r>
              <a:rPr lang="zh-CN" altLang="en-US" dirty="0"/>
              <a:t>目标：基于子图               ，分别从用户，项目角度出发，考虑邻居节点顺序，以生成用户节时间敏感的偏好表征，本文将图神经网络与序列网络相结合，分别学习子图中用户到项目，项目到用户两个角度信息传播。</a:t>
            </a:r>
            <a:endParaRPr lang="en-US" altLang="zh-CN" dirty="0"/>
          </a:p>
          <a:p>
            <a:endParaRPr lang="en-US" altLang="zh-CN" dirty="0"/>
          </a:p>
          <a:p>
            <a:r>
              <a:rPr lang="en-US" altLang="zh-CN" dirty="0"/>
              <a:t>From user to item</a:t>
            </a:r>
            <a:r>
              <a:rPr lang="zh-CN" altLang="en-US" dirty="0"/>
              <a:t>：用户节点一节邻居都是项目节点，模型需要提取用户长期偏好（基于历史信息）和短期偏好（基于当前时间图信息）两类特征</a:t>
            </a:r>
            <a:endParaRPr lang="en-US" altLang="zh-CN" dirty="0"/>
          </a:p>
          <a:p>
            <a:endParaRPr lang="en-US" altLang="zh-CN" dirty="0"/>
          </a:p>
          <a:p>
            <a:r>
              <a:rPr lang="en-US" altLang="zh-CN" dirty="0"/>
              <a:t>From item to user</a:t>
            </a:r>
            <a:r>
              <a:rPr lang="zh-CN" altLang="en-US" dirty="0"/>
              <a:t>：项目节点的一阶邻居同样是用户节点，同时用户节点也是按照时间循序排列的（用五元组中次序</a:t>
            </a:r>
            <a:r>
              <a:rPr lang="en-US" altLang="zh-CN" dirty="0"/>
              <a:t>o</a:t>
            </a:r>
            <a:r>
              <a:rPr lang="zh-CN" altLang="en-US" dirty="0"/>
              <a:t>表示），同样的，项目节点也存在长期和短期特征，这对于序列推荐非常重要</a:t>
            </a:r>
            <a:endParaRPr lang="en-US" altLang="zh-CN" dirty="0"/>
          </a:p>
          <a:p>
            <a:endParaRPr lang="zh-CN" altLang="en-US" dirty="0"/>
          </a:p>
        </p:txBody>
      </p:sp>
      <p:pic>
        <p:nvPicPr>
          <p:cNvPr id="6" name="图片 5">
            <a:extLst>
              <a:ext uri="{FF2B5EF4-FFF2-40B4-BE49-F238E27FC236}">
                <a16:creationId xmlns:a16="http://schemas.microsoft.com/office/drawing/2014/main" id="{B513AC46-6355-51AE-F037-4641EBCA0613}"/>
              </a:ext>
            </a:extLst>
          </p:cNvPr>
          <p:cNvPicPr>
            <a:picLocks noChangeAspect="1"/>
          </p:cNvPicPr>
          <p:nvPr/>
        </p:nvPicPr>
        <p:blipFill>
          <a:blip r:embed="rId2"/>
          <a:stretch>
            <a:fillRect/>
          </a:stretch>
        </p:blipFill>
        <p:spPr>
          <a:xfrm>
            <a:off x="2260600" y="2035530"/>
            <a:ext cx="762000" cy="247650"/>
          </a:xfrm>
          <a:prstGeom prst="rect">
            <a:avLst/>
          </a:prstGeom>
        </p:spPr>
      </p:pic>
    </p:spTree>
    <p:extLst>
      <p:ext uri="{BB962C8B-B14F-4D97-AF65-F5344CB8AC3E}">
        <p14:creationId xmlns:p14="http://schemas.microsoft.com/office/powerpoint/2010/main" val="3858769739"/>
      </p:ext>
    </p:extLst>
  </p:cSld>
  <p:clrMapOvr>
    <a:masterClrMapping/>
  </p:clrMapOvr>
  <p:transition spd="slow" advClick="0" advTm="2000">
    <p:split orient="vert"/>
  </p:transition>
</p:sld>
</file>

<file path=ppt/theme/theme1.xml><?xml version="1.0" encoding="utf-8"?>
<a:theme xmlns:a="http://schemas.openxmlformats.org/drawingml/2006/main" name="地图集">
  <a:themeElements>
    <a:clrScheme name="Atlas">
      <a:dk1>
        <a:sysClr val="windowText" lastClr="000000"/>
      </a:dk1>
      <a:lt1>
        <a:sysClr val="window" lastClr="FFFFFF"/>
      </a:lt1>
      <a:dk2>
        <a:srgbClr val="454545"/>
      </a:dk2>
      <a:lt2>
        <a:srgbClr val="E0E0E0"/>
      </a:lt2>
      <a:accent1>
        <a:srgbClr val="F81B02"/>
      </a:accent1>
      <a:accent2>
        <a:srgbClr val="FC7715"/>
      </a:accent2>
      <a:accent3>
        <a:srgbClr val="AFBF41"/>
      </a:accent3>
      <a:accent4>
        <a:srgbClr val="50C49F"/>
      </a:accent4>
      <a:accent5>
        <a:srgbClr val="3B95C4"/>
      </a:accent5>
      <a:accent6>
        <a:srgbClr val="B560D4"/>
      </a:accent6>
      <a:hlink>
        <a:srgbClr val="FC5A1A"/>
      </a:hlink>
      <a:folHlink>
        <a:srgbClr val="B49E74"/>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508F7963-D0B5-43F7-BB2C-FCE3009C08EC}"/>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地图集</Template>
  <TotalTime>5175</TotalTime>
  <Words>1389</Words>
  <Application>Microsoft Office PowerPoint</Application>
  <PresentationFormat>宽屏</PresentationFormat>
  <Paragraphs>140</Paragraphs>
  <Slides>18</Slides>
  <Notes>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18</vt:i4>
      </vt:variant>
    </vt:vector>
  </HeadingPairs>
  <TitlesOfParts>
    <vt:vector size="27" baseType="lpstr">
      <vt:lpstr>-apple-system</vt:lpstr>
      <vt:lpstr>pingfang SC</vt:lpstr>
      <vt:lpstr>等线</vt:lpstr>
      <vt:lpstr>思源黑体 CN Normal</vt:lpstr>
      <vt:lpstr>Calibri Light</vt:lpstr>
      <vt:lpstr>Cambria Math</vt:lpstr>
      <vt:lpstr>Rockwell</vt:lpstr>
      <vt:lpstr>Wingdings</vt:lpstr>
      <vt:lpstr>地图集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岳 绪同</dc:creator>
  <cp:lastModifiedBy>岳 绪同</cp:lastModifiedBy>
  <cp:revision>8</cp:revision>
  <dcterms:created xsi:type="dcterms:W3CDTF">2023-01-08T07:15:01Z</dcterms:created>
  <dcterms:modified xsi:type="dcterms:W3CDTF">2023-02-02T10:08:41Z</dcterms:modified>
</cp:coreProperties>
</file>