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3"/>
  </p:handoutMasterIdLst>
  <p:sldIdLst>
    <p:sldId id="272" r:id="rId4"/>
    <p:sldId id="273" r:id="rId6"/>
    <p:sldId id="274" r:id="rId7"/>
    <p:sldId id="289" r:id="rId8"/>
    <p:sldId id="275" r:id="rId9"/>
    <p:sldId id="277" r:id="rId10"/>
    <p:sldId id="276" r:id="rId11"/>
    <p:sldId id="278" r:id="rId12"/>
    <p:sldId id="279" r:id="rId13"/>
    <p:sldId id="280" r:id="rId14"/>
    <p:sldId id="281" r:id="rId15"/>
    <p:sldId id="282" r:id="rId16"/>
    <p:sldId id="283" r:id="rId17"/>
    <p:sldId id="284" r:id="rId18"/>
    <p:sldId id="285" r:id="rId19"/>
    <p:sldId id="286" r:id="rId20"/>
    <p:sldId id="287" r:id="rId21"/>
    <p:sldId id="303"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28.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ags" Target="../tags/tag9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3"/>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4"/>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5"/>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6"/>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7"/>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8"/>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0"/>
            </p:custDataLst>
          </p:nvPr>
        </p:nvSpPr>
        <p:spPr/>
        <p:txBody>
          <a:bodyPr/>
          <a:lstStyle/>
          <a:p>
            <a:endParaRPr lang="zh-CN" altLang="en-US" dirty="0"/>
          </a:p>
        </p:txBody>
      </p:sp>
      <p:sp>
        <p:nvSpPr>
          <p:cNvPr id="18" name="灯片编号占位符 17"/>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ctrTitle" hasCustomPrompt="1"/>
            <p:custDataLst>
              <p:tags r:id="rId12"/>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3"/>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5" name="文本占位符 4"/>
          <p:cNvSpPr>
            <a:spLocks noGrp="1"/>
          </p:cNvSpPr>
          <p:nvPr>
            <p:ph type="body" sz="quarter" idx="13" hasCustomPrompt="1"/>
            <p:custDataLst>
              <p:tags r:id="rId14"/>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13.xml"/><Relationship Id="rId19" Type="http://schemas.openxmlformats.org/officeDocument/2006/relationships/tags" Target="../tags/tag123.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1.png"/><Relationship Id="rId1" Type="http://schemas.openxmlformats.org/officeDocument/2006/relationships/tags" Target="../tags/tag129.xml"/></Relationships>
</file>

<file path=ppt/slides/_rels/slide10.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image" Target="../media/image11.png"/><Relationship Id="rId7" Type="http://schemas.openxmlformats.org/officeDocument/2006/relationships/tags" Target="../tags/tag180.xml"/><Relationship Id="rId6" Type="http://schemas.openxmlformats.org/officeDocument/2006/relationships/image" Target="../media/image10.png"/><Relationship Id="rId5" Type="http://schemas.openxmlformats.org/officeDocument/2006/relationships/tags" Target="../tags/tag179.xml"/><Relationship Id="rId4" Type="http://schemas.openxmlformats.org/officeDocument/2006/relationships/image" Target="../media/image9.png"/><Relationship Id="rId3" Type="http://schemas.openxmlformats.org/officeDocument/2006/relationships/tags" Target="../tags/tag178.xml"/><Relationship Id="rId2" Type="http://schemas.openxmlformats.org/officeDocument/2006/relationships/tags" Target="../tags/tag177.xml"/><Relationship Id="rId12" Type="http://schemas.openxmlformats.org/officeDocument/2006/relationships/notesSlide" Target="../notesSlides/notesSlide10.xml"/><Relationship Id="rId11" Type="http://schemas.openxmlformats.org/officeDocument/2006/relationships/slideLayout" Target="../slideLayouts/slideLayout18.xml"/><Relationship Id="rId10" Type="http://schemas.openxmlformats.org/officeDocument/2006/relationships/tags" Target="../tags/tag182.xml"/><Relationship Id="rId1" Type="http://schemas.openxmlformats.org/officeDocument/2006/relationships/tags" Target="../tags/tag17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image" Target="../media/image13.png"/><Relationship Id="rId5" Type="http://schemas.openxmlformats.org/officeDocument/2006/relationships/tags" Target="../tags/tag186.xml"/><Relationship Id="rId4" Type="http://schemas.openxmlformats.org/officeDocument/2006/relationships/image" Target="../media/image12.png"/><Relationship Id="rId3" Type="http://schemas.openxmlformats.org/officeDocument/2006/relationships/tags" Target="../tags/tag185.xml"/><Relationship Id="rId2" Type="http://schemas.openxmlformats.org/officeDocument/2006/relationships/tags" Target="../tags/tag184.xml"/><Relationship Id="rId10" Type="http://schemas.openxmlformats.org/officeDocument/2006/relationships/notesSlide" Target="../notesSlides/notesSlide11.xml"/><Relationship Id="rId1" Type="http://schemas.openxmlformats.org/officeDocument/2006/relationships/tags" Target="../tags/tag183.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18.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image" Target="../media/image14.png"/><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image" Target="../media/image16.png"/><Relationship Id="rId5" Type="http://schemas.openxmlformats.org/officeDocument/2006/relationships/tags" Target="../tags/tag198.xml"/><Relationship Id="rId4" Type="http://schemas.openxmlformats.org/officeDocument/2006/relationships/image" Target="../media/image15.png"/><Relationship Id="rId3" Type="http://schemas.openxmlformats.org/officeDocument/2006/relationships/tags" Target="../tags/tag197.xml"/><Relationship Id="rId2" Type="http://schemas.openxmlformats.org/officeDocument/2006/relationships/tags" Target="../tags/tag196.xml"/><Relationship Id="rId10" Type="http://schemas.openxmlformats.org/officeDocument/2006/relationships/notesSlide" Target="../notesSlides/notesSlide13.xml"/><Relationship Id="rId1" Type="http://schemas.openxmlformats.org/officeDocument/2006/relationships/tags" Target="../tags/tag195.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image" Target="../media/image18.png"/><Relationship Id="rId5" Type="http://schemas.openxmlformats.org/officeDocument/2006/relationships/tags" Target="../tags/tag204.xml"/><Relationship Id="rId4" Type="http://schemas.openxmlformats.org/officeDocument/2006/relationships/image" Target="../media/image17.png"/><Relationship Id="rId3" Type="http://schemas.openxmlformats.org/officeDocument/2006/relationships/tags" Target="../tags/tag203.xml"/><Relationship Id="rId2" Type="http://schemas.openxmlformats.org/officeDocument/2006/relationships/tags" Target="../tags/tag202.xml"/><Relationship Id="rId10" Type="http://schemas.openxmlformats.org/officeDocument/2006/relationships/notesSlide" Target="../notesSlides/notesSlide14.xml"/><Relationship Id="rId1" Type="http://schemas.openxmlformats.org/officeDocument/2006/relationships/tags" Target="../tags/tag201.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8.xml"/><Relationship Id="rId7" Type="http://schemas.openxmlformats.org/officeDocument/2006/relationships/tags" Target="../tags/tag212.xml"/><Relationship Id="rId6" Type="http://schemas.openxmlformats.org/officeDocument/2006/relationships/image" Target="../media/image19.png"/><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18.xml"/><Relationship Id="rId7" Type="http://schemas.openxmlformats.org/officeDocument/2006/relationships/image" Target="../media/image21.png"/><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image" Target="../media/image20.png"/><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notesSlide" Target="../notesSlides/notesSlide16.xml"/><Relationship Id="rId1" Type="http://schemas.openxmlformats.org/officeDocument/2006/relationships/tags" Target="../tags/tag213.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8.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8.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8.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56.xml"/><Relationship Id="rId5" Type="http://schemas.openxmlformats.org/officeDocument/2006/relationships/image" Target="../media/image2.png"/><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image" Target="../media/image4.png"/><Relationship Id="rId5" Type="http://schemas.openxmlformats.org/officeDocument/2006/relationships/tags" Target="../tags/tag165.xml"/><Relationship Id="rId4" Type="http://schemas.openxmlformats.org/officeDocument/2006/relationships/image" Target="../media/image3.png"/><Relationship Id="rId3" Type="http://schemas.openxmlformats.org/officeDocument/2006/relationships/tags" Target="../tags/tag164.xml"/><Relationship Id="rId2" Type="http://schemas.openxmlformats.org/officeDocument/2006/relationships/tags" Target="../tags/tag163.xml"/><Relationship Id="rId10" Type="http://schemas.openxmlformats.org/officeDocument/2006/relationships/notesSlide" Target="../notesSlides/notesSlide8.xml"/><Relationship Id="rId1" Type="http://schemas.openxmlformats.org/officeDocument/2006/relationships/tags" Target="../tags/tag162.xml"/></Relationships>
</file>

<file path=ppt/slides/_rels/slide9.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media/image7.png"/><Relationship Id="rId7" Type="http://schemas.openxmlformats.org/officeDocument/2006/relationships/tags" Target="../tags/tag172.xml"/><Relationship Id="rId6" Type="http://schemas.openxmlformats.org/officeDocument/2006/relationships/image" Target="../media/image6.png"/><Relationship Id="rId5" Type="http://schemas.openxmlformats.org/officeDocument/2006/relationships/tags" Target="../tags/tag171.xml"/><Relationship Id="rId4" Type="http://schemas.openxmlformats.org/officeDocument/2006/relationships/image" Target="../media/image5.png"/><Relationship Id="rId3" Type="http://schemas.openxmlformats.org/officeDocument/2006/relationships/tags" Target="../tags/tag170.xml"/><Relationship Id="rId2" Type="http://schemas.openxmlformats.org/officeDocument/2006/relationships/tags" Target="../tags/tag169.xml"/><Relationship Id="rId14" Type="http://schemas.openxmlformats.org/officeDocument/2006/relationships/notesSlide" Target="../notesSlides/notesSlide9.xml"/><Relationship Id="rId13" Type="http://schemas.openxmlformats.org/officeDocument/2006/relationships/slideLayout" Target="../slideLayouts/slideLayout18.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image" Target="../media/image8.png"/><Relationship Id="rId1" Type="http://schemas.openxmlformats.org/officeDocument/2006/relationships/tags" Target="../tags/tag1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686050" y="4327525"/>
            <a:ext cx="6819900" cy="1022350"/>
          </a:xfrm>
          <a:prstGeom prst="rect">
            <a:avLst/>
          </a:prstGeom>
        </p:spPr>
      </p:pic>
      <p:sp>
        <p:nvSpPr>
          <p:cNvPr id="6" name="标题 5"/>
          <p:cNvSpPr>
            <a:spLocks noGrp="1"/>
          </p:cNvSpPr>
          <p:nvPr>
            <p:ph type="ctrTitle"/>
            <p:custDataLst>
              <p:tags r:id="rId3"/>
            </p:custDataLst>
          </p:nvPr>
        </p:nvSpPr>
        <p:spPr>
          <a:xfrm>
            <a:off x="546735" y="1875155"/>
            <a:ext cx="11047730" cy="1661160"/>
          </a:xfrm>
        </p:spPr>
        <p:txBody>
          <a:bodyPr>
            <a:noAutofit/>
          </a:bodyPr>
          <a:p>
            <a:pPr marL="0" indent="0" algn="ctr">
              <a:lnSpc>
                <a:spcPct val="100000"/>
              </a:lnSpc>
              <a:spcBef>
                <a:spcPts val="0"/>
              </a:spcBef>
              <a:spcAft>
                <a:spcPts val="0"/>
              </a:spcAft>
              <a:buSzPct val="100000"/>
              <a:buNone/>
            </a:pPr>
            <a:r>
              <a:rPr lang="zh-CN" altLang="en-US" sz="3600">
                <a:solidFill>
                  <a:schemeClr val="tx1"/>
                </a:solidFill>
              </a:rPr>
              <a:t>Augmenting Low-Resource Text Classification with Graph-Grounded Pre-training and Prompting</a:t>
            </a:r>
            <a:endParaRPr lang="zh-CN" altLang="en-US" sz="3600">
              <a:solidFill>
                <a:schemeClr val="tx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1"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7"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4939030" y="2762885"/>
            <a:ext cx="2001520" cy="48704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5008245" y="3986530"/>
            <a:ext cx="1679575" cy="478155"/>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4939030" y="4516755"/>
            <a:ext cx="2571115" cy="428625"/>
          </a:xfrm>
          <a:prstGeom prst="rect">
            <a:avLst/>
          </a:prstGeom>
        </p:spPr>
      </p:pic>
      <p:sp>
        <p:nvSpPr>
          <p:cNvPr id="3" name="内容占位符 2"/>
          <p:cNvSpPr>
            <a:spLocks noGrp="1"/>
          </p:cNvSpPr>
          <p:nvPr>
            <p:custDataLst>
              <p:tags r:id="rId9"/>
            </p:custDataLst>
          </p:nvPr>
        </p:nvSpPr>
        <p:spPr>
          <a:xfrm>
            <a:off x="901065" y="1210945"/>
            <a:ext cx="10515600" cy="4886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780" b="1">
                <a:solidFill>
                  <a:schemeClr val="dk1"/>
                </a:solidFill>
                <a:latin typeface="微软雅黑" panose="020B0503020204020204" charset="-122"/>
                <a:ea typeface="微软雅黑" panose="020B0503020204020204" charset="-122"/>
                <a:cs typeface="微软雅黑" panose="020B0503020204020204" charset="-122"/>
              </a:rPr>
              <a:t>文本-摘要交互</a:t>
            </a:r>
            <a:endParaRPr lang="zh-CN" altLang="en-US" sz="1780"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780">
                <a:solidFill>
                  <a:schemeClr val="dk1"/>
                </a:solidFill>
                <a:latin typeface="微软雅黑" panose="020B0503020204020204" charset="-122"/>
                <a:ea typeface="微软雅黑" panose="020B0503020204020204" charset="-122"/>
                <a:cs typeface="微软雅黑" panose="020B0503020204020204" charset="-122"/>
              </a:rPr>
              <a:t>除了文本-节点的双射交互，作者还进一步利用了图上的高阶交互。特别是，每个文档都有一组由图拓扑定义的相邻文档。鉴于目标文档之间的语义关联性，相邻文档可以理解为目标文档的摘要。例如，在电子商务网络中，用户购买的产品自然就是该用户的摘要，反之亦然。在不失一般性的前提下，</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作者采用简单的均值池法生成如下的摘要嵌入</a:t>
            </a:r>
            <a:r>
              <a:rPr lang="en-US" altLang="zh-CN" sz="1780">
                <a:solidFill>
                  <a:schemeClr val="dk1"/>
                </a:solidFill>
                <a:latin typeface="微软雅黑" panose="020B0503020204020204" charset="-122"/>
                <a:ea typeface="微软雅黑" panose="020B0503020204020204" charset="-122"/>
                <a:cs typeface="微软雅黑" panose="020B0503020204020204" charset="-122"/>
              </a:rPr>
              <a:t>s</a:t>
            </a:r>
            <a:r>
              <a:rPr lang="en-US" altLang="zh-CN" sz="1780" baseline="-25000">
                <a:solidFill>
                  <a:schemeClr val="dk1"/>
                </a:solidFill>
                <a:latin typeface="微软雅黑" panose="020B0503020204020204" charset="-122"/>
                <a:ea typeface="微软雅黑" panose="020B0503020204020204" charset="-122"/>
                <a:cs typeface="微软雅黑" panose="020B0503020204020204" charset="-122"/>
              </a:rPr>
              <a:t>i</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a:t>
            </a:r>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780">
                <a:solidFill>
                  <a:schemeClr val="dk1"/>
                </a:solidFill>
                <a:latin typeface="微软雅黑" panose="020B0503020204020204" charset="-122"/>
                <a:ea typeface="微软雅黑" panose="020B0503020204020204" charset="-122"/>
                <a:cs typeface="微软雅黑" panose="020B0503020204020204" charset="-122"/>
              </a:rPr>
              <a:t>因此，作为第二种对比策略，</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作者根据图邻域中文本与摘要之间的交互关系，将每篇文档的文本嵌入与其对应的摘要文本嵌入对齐。</a:t>
            </a:r>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4264025" y="2313940"/>
            <a:ext cx="2781300" cy="84328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052570" y="4476750"/>
            <a:ext cx="2992755" cy="561340"/>
          </a:xfrm>
          <a:prstGeom prst="rect">
            <a:avLst/>
          </a:prstGeom>
        </p:spPr>
      </p:pic>
      <p:sp>
        <p:nvSpPr>
          <p:cNvPr id="3" name="内容占位符 2"/>
          <p:cNvSpPr>
            <a:spLocks noGrp="1"/>
          </p:cNvSpPr>
          <p:nvPr>
            <p:custDataLst>
              <p:tags r:id="rId7"/>
            </p:custDataLst>
          </p:nvPr>
        </p:nvSpPr>
        <p:spPr>
          <a:xfrm>
            <a:off x="960755" y="1220470"/>
            <a:ext cx="10515600" cy="5003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780" b="1">
                <a:solidFill>
                  <a:schemeClr val="dk1"/>
                </a:solidFill>
                <a:latin typeface="微软雅黑" panose="020B0503020204020204" charset="-122"/>
                <a:ea typeface="微软雅黑" panose="020B0503020204020204" charset="-122"/>
                <a:cs typeface="微软雅黑" panose="020B0503020204020204" charset="-122"/>
              </a:rPr>
              <a:t>节点-摘要交互</a:t>
            </a:r>
            <a:endParaRPr lang="zh-CN" altLang="en-US" sz="1780"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780">
                <a:solidFill>
                  <a:schemeClr val="dk1"/>
                </a:solidFill>
                <a:latin typeface="微软雅黑" panose="020B0503020204020204" charset="-122"/>
                <a:ea typeface="微软雅黑" panose="020B0503020204020204" charset="-122"/>
                <a:cs typeface="微软雅黑" panose="020B0503020204020204" charset="-122"/>
              </a:rPr>
              <a:t>基于邻域的文档摘要 </a:t>
            </a:r>
            <a:r>
              <a:rPr lang="en-US" altLang="zh-CN" sz="1780">
                <a:solidFill>
                  <a:schemeClr val="dk1"/>
                </a:solidFill>
                <a:latin typeface="微软雅黑" panose="020B0503020204020204" charset="-122"/>
                <a:ea typeface="微软雅黑" panose="020B0503020204020204" charset="-122"/>
                <a:cs typeface="微软雅黑" panose="020B0503020204020204" charset="-122"/>
              </a:rPr>
              <a:t>d</a:t>
            </a:r>
            <a:r>
              <a:rPr lang="en-US" altLang="zh-CN" sz="178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也是对节点 </a:t>
            </a:r>
            <a:r>
              <a:rPr lang="en-US" altLang="zh-CN" sz="1780">
                <a:solidFill>
                  <a:schemeClr val="dk1"/>
                </a:solidFill>
                <a:latin typeface="微软雅黑" panose="020B0503020204020204" charset="-122"/>
                <a:ea typeface="微软雅黑" panose="020B0503020204020204" charset="-122"/>
                <a:cs typeface="微软雅黑" panose="020B0503020204020204" charset="-122"/>
              </a:rPr>
              <a:t>v</a:t>
            </a:r>
            <a:r>
              <a:rPr lang="en-US" altLang="zh-CN" sz="178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的语义描述。与文本和摘要的交互一样，作为第三种对比策略，</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作者试图使节点嵌入和基于邻域的摘要文本嵌入保持一致。</a:t>
            </a:r>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780" b="1">
                <a:solidFill>
                  <a:schemeClr val="dk1"/>
                </a:solidFill>
                <a:latin typeface="微软雅黑" panose="020B0503020204020204" charset="-122"/>
                <a:ea typeface="微软雅黑" panose="020B0503020204020204" charset="-122"/>
                <a:cs typeface="微软雅黑" panose="020B0503020204020204" charset="-122"/>
              </a:rPr>
              <a:t>总的预训练目标</a:t>
            </a:r>
            <a:endParaRPr lang="zh-CN" altLang="en-US" sz="1780"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780">
                <a:solidFill>
                  <a:schemeClr val="dk1"/>
                </a:solidFill>
                <a:latin typeface="微软雅黑" panose="020B0503020204020204" charset="-122"/>
                <a:ea typeface="微软雅黑" panose="020B0503020204020204" charset="-122"/>
                <a:cs typeface="微软雅黑" panose="020B0503020204020204" charset="-122"/>
              </a:rPr>
              <a:t>最后，作者整合了基于文本-节点、文本-摘要和节点-摘要交互的三种对比损失。</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这会得到一个预训练模型 𝜃 </a:t>
            </a:r>
            <a:r>
              <a:rPr lang="zh-CN" altLang="en-US" sz="1780" baseline="30000">
                <a:solidFill>
                  <a:schemeClr val="dk1"/>
                </a:solidFill>
                <a:latin typeface="微软雅黑" panose="020B0503020204020204" charset="-122"/>
                <a:ea typeface="微软雅黑" panose="020B0503020204020204" charset="-122"/>
                <a:cs typeface="微软雅黑" panose="020B0503020204020204" charset="-122"/>
              </a:rPr>
              <a:t>0 </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 (𝜃 </a:t>
            </a:r>
            <a:r>
              <a:rPr lang="zh-CN" altLang="en-US" sz="1780" baseline="300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780" baseline="-25000">
                <a:solidFill>
                  <a:schemeClr val="dk1"/>
                </a:solidFill>
                <a:latin typeface="微软雅黑" panose="020B0503020204020204" charset="-122"/>
                <a:ea typeface="微软雅黑" panose="020B0503020204020204" charset="-122"/>
                <a:cs typeface="微软雅黑" panose="020B0503020204020204" charset="-122"/>
              </a:rPr>
              <a:t>𝑇</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 ,𝜃</a:t>
            </a:r>
            <a:r>
              <a:rPr lang="zh-CN" altLang="en-US" sz="1780" baseline="300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780" baseline="-25000">
                <a:solidFill>
                  <a:schemeClr val="dk1"/>
                </a:solidFill>
                <a:latin typeface="微软雅黑" panose="020B0503020204020204" charset="-122"/>
                <a:ea typeface="微软雅黑" panose="020B0503020204020204" charset="-122"/>
                <a:cs typeface="微软雅黑" panose="020B0503020204020204" charset="-122"/>
              </a:rPr>
              <a:t>𝐺</a:t>
            </a:r>
            <a:r>
              <a:rPr lang="zh-CN" altLang="en-US" sz="1780">
                <a:solidFill>
                  <a:schemeClr val="dk1"/>
                </a:solidFill>
                <a:latin typeface="微软雅黑" panose="020B0503020204020204" charset="-122"/>
                <a:ea typeface="微软雅黑" panose="020B0503020204020204" charset="-122"/>
                <a:cs typeface="微软雅黑" panose="020B0503020204020204" charset="-122"/>
              </a:rPr>
              <a:t>)，该模型由双重编码器的参数组成，通过如下公式获得</a:t>
            </a:r>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78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3277870" y="2403475"/>
            <a:ext cx="4876165" cy="2803525"/>
          </a:xfrm>
          <a:prstGeom prst="rect">
            <a:avLst/>
          </a:prstGeom>
        </p:spPr>
      </p:pic>
      <p:sp>
        <p:nvSpPr>
          <p:cNvPr id="5" name="文本框 4"/>
          <p:cNvSpPr txBox="1"/>
          <p:nvPr>
            <p:custDataLst>
              <p:tags r:id="rId5"/>
            </p:custDataLst>
          </p:nvPr>
        </p:nvSpPr>
        <p:spPr>
          <a:xfrm>
            <a:off x="3884930" y="5436235"/>
            <a:ext cx="3493135" cy="933450"/>
          </a:xfrm>
          <a:prstGeom prst="rect">
            <a:avLst/>
          </a:prstGeom>
          <a:noFill/>
        </p:spPr>
        <p:txBody>
          <a:bodyPr wrap="square" rtlCol="0">
            <a:noAutofit/>
          </a:bodyPr>
          <a:p>
            <a:r>
              <a:rPr lang="zh-CN" altLang="en-US">
                <a:solidFill>
                  <a:schemeClr val="dk1"/>
                </a:solidFill>
                <a:latin typeface="微软雅黑" panose="020B0503020204020204" charset="-122"/>
                <a:ea typeface="微软雅黑" panose="020B0503020204020204" charset="-122"/>
                <a:cs typeface="微软雅黑" panose="020B0503020204020204" charset="-122"/>
              </a:rPr>
              <a:t>▲ 图2：零样本分类示意图。预训练模型  和  由图 1（a）得到。</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custDataLst>
              <p:tags r:id="rId6"/>
            </p:custDataLst>
          </p:nvPr>
        </p:nvSpPr>
        <p:spPr>
          <a:xfrm>
            <a:off x="838200" y="835025"/>
            <a:ext cx="10515600" cy="5342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solidFill>
                <a:latin typeface="微软雅黑" panose="020B0503020204020204" charset="-122"/>
                <a:ea typeface="微软雅黑" panose="020B0503020204020204" charset="-122"/>
                <a:cs typeface="微软雅黑" panose="020B0503020204020204" charset="-122"/>
              </a:rPr>
              <a:t>3.3 提示图-文联合模式</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dk1"/>
                </a:solidFill>
                <a:latin typeface="微软雅黑" panose="020B0503020204020204" charset="-122"/>
                <a:ea typeface="微软雅黑" panose="020B0503020204020204" charset="-122"/>
                <a:cs typeface="微软雅黑" panose="020B0503020204020204" charset="-122"/>
              </a:rPr>
              <a:t>零样本分类</a:t>
            </a:r>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dk1"/>
                </a:solidFill>
                <a:latin typeface="微软雅黑" panose="020B0503020204020204" charset="-122"/>
                <a:ea typeface="微软雅黑" panose="020B0503020204020204" charset="-122"/>
                <a:cs typeface="微软雅黑" panose="020B0503020204020204" charset="-122"/>
              </a:rPr>
              <a:t>对于 </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N</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-way zero-shot 分类，</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预测标签文本嵌入与节点嵌入相似度最高的类别，如图 2 所示，</a:t>
            </a:r>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4520565" y="1962785"/>
            <a:ext cx="3312795" cy="38227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520565" y="3684905"/>
            <a:ext cx="2593975" cy="713105"/>
          </a:xfrm>
          <a:prstGeom prst="rect">
            <a:avLst/>
          </a:prstGeom>
        </p:spPr>
      </p:pic>
      <p:sp>
        <p:nvSpPr>
          <p:cNvPr id="3" name="内容占位符 2"/>
          <p:cNvSpPr>
            <a:spLocks noGrp="1"/>
          </p:cNvSpPr>
          <p:nvPr>
            <p:custDataLst>
              <p:tags r:id="rId7"/>
            </p:custDataLst>
          </p:nvPr>
        </p:nvSpPr>
        <p:spPr>
          <a:xfrm>
            <a:off x="838200" y="1229360"/>
            <a:ext cx="10515600" cy="529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olidFill>
                  <a:schemeClr val="dk1"/>
                </a:solidFill>
                <a:latin typeface="微软雅黑" panose="020B0503020204020204" charset="-122"/>
                <a:ea typeface="微软雅黑" panose="020B0503020204020204" charset="-122"/>
                <a:cs typeface="微软雅黑" panose="020B0503020204020204" charset="-122"/>
              </a:rPr>
              <a:t>具体来说，分类权重可由文本编码器根据类别标签文本生成。具体来说，</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y</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类的权重向量</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 w</a:t>
            </a:r>
            <a:r>
              <a:rPr lang="en-US" altLang="zh-CN" sz="1800" baseline="-25000">
                <a:solidFill>
                  <a:schemeClr val="dk1"/>
                </a:solidFill>
                <a:latin typeface="微软雅黑" panose="020B0503020204020204" charset="-122"/>
                <a:ea typeface="微软雅黑" panose="020B0503020204020204" charset="-122"/>
                <a:cs typeface="微软雅黑" panose="020B0503020204020204" charset="-122"/>
              </a:rPr>
              <a:t>y </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是预训练文本编码器的输出，如下公式所示。</a:t>
            </a:r>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dk1"/>
                </a:solidFill>
                <a:latin typeface="微软雅黑" panose="020B0503020204020204" charset="-122"/>
                <a:ea typeface="微软雅黑" panose="020B0503020204020204" charset="-122"/>
                <a:cs typeface="微软雅黑" panose="020B0503020204020204" charset="-122"/>
              </a:rPr>
              <a:t>这里的 “prompt [CLASS]” 是提示模板，其中 “[CLASS]” 指的是目标类别 y 的标签文本（例如，论文领域分类中的 “NLP”），“prompt” 是自然语言 token 序列。然后，给定节点表示</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 z</a:t>
            </a:r>
            <a:r>
              <a:rPr lang="en-US" altLang="zh-CN" sz="18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的类别分布预测为</a:t>
            </a:r>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dk1"/>
                </a:solidFill>
                <a:latin typeface="微软雅黑" panose="020B0503020204020204" charset="-122"/>
                <a:ea typeface="微软雅黑" panose="020B0503020204020204" charset="-122"/>
                <a:cs typeface="微软雅黑" panose="020B0503020204020204" charset="-122"/>
              </a:rPr>
              <a:t>其中 ⟨·, ·⟩ 为余弦相似度。</a:t>
            </a:r>
            <a:endParaRPr lang="zh-CN" altLang="en-US" sz="18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3548380" y="3136265"/>
            <a:ext cx="4538345" cy="349885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3813175" y="2012950"/>
            <a:ext cx="4008120" cy="473710"/>
          </a:xfrm>
          <a:prstGeom prst="rect">
            <a:avLst/>
          </a:prstGeom>
        </p:spPr>
      </p:pic>
      <p:sp>
        <p:nvSpPr>
          <p:cNvPr id="3" name="内容占位符 2"/>
          <p:cNvSpPr>
            <a:spLocks noGrp="1"/>
          </p:cNvSpPr>
          <p:nvPr>
            <p:custDataLst>
              <p:tags r:id="rId7"/>
            </p:custDataLst>
          </p:nvPr>
        </p:nvSpPr>
        <p:spPr>
          <a:xfrm>
            <a:off x="838200" y="791210"/>
            <a:ext cx="10515600" cy="5559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a:solidFill>
                  <a:schemeClr val="dk1"/>
                </a:solidFill>
                <a:latin typeface="微软雅黑" panose="020B0503020204020204" charset="-122"/>
                <a:ea typeface="微软雅黑" panose="020B0503020204020204" charset="-122"/>
                <a:cs typeface="微软雅黑" panose="020B0503020204020204" charset="-122"/>
              </a:rPr>
              <a:t>少样本分类</a:t>
            </a:r>
            <a:endParaRPr lang="zh-CN" altLang="en-US" sz="1600"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dk1"/>
                </a:solidFill>
                <a:latin typeface="微软雅黑" panose="020B0503020204020204" charset="-122"/>
                <a:ea typeface="微软雅黑" panose="020B0503020204020204" charset="-122"/>
                <a:cs typeface="微软雅黑" panose="020B0503020204020204" charset="-122"/>
              </a:rPr>
              <a:t>离散提示的问题在于，由于 PLM 本身是连续的，因此很难对其进行优化。因此，</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作者采用了提示调整技术。它用可学习的连续提示语取代了离散的自然语言提示语，同时仍保持主干 PLM 的参数不变。也就是说，不再使用离散标记序列，而是使用连续嵌入序列作为提示。连续提示作为输入送到文本编码器，为每个类别</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y</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生成分类权重：</a:t>
            </a:r>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dk1"/>
                </a:solidFill>
                <a:latin typeface="微软雅黑" panose="020B0503020204020204" charset="-122"/>
                <a:ea typeface="微软雅黑" panose="020B0503020204020204" charset="-122"/>
                <a:cs typeface="微软雅黑" panose="020B0503020204020204" charset="-122"/>
              </a:rPr>
              <a:t>为了充分利用图结构的优势，</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作者提出了以图为基础的提示调整方法，用图上下文来初始化提示嵌入。节点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v</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及其邻居</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v</a:t>
            </a:r>
            <a:r>
              <a:rPr lang="zh-CN" altLang="en-US" sz="1600" baseline="-25000">
                <a:solidFill>
                  <a:schemeClr val="dk1"/>
                </a:solidFill>
                <a:latin typeface="微软雅黑" panose="020B0503020204020204" charset="-122"/>
                <a:ea typeface="微软雅黑" panose="020B0503020204020204" charset="-122"/>
                <a:cs typeface="微软雅黑" panose="020B0503020204020204" charset="-122"/>
              </a:rPr>
              <a:t>𝑗</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 𝑗∈ N</a:t>
            </a:r>
            <a:r>
              <a:rPr lang="zh-CN" altLang="en-US" sz="1600" baseline="-25000">
                <a:solidFill>
                  <a:schemeClr val="dk1"/>
                </a:solidFill>
                <a:latin typeface="微软雅黑" panose="020B0503020204020204" charset="-122"/>
                <a:ea typeface="微软雅黑" panose="020B0503020204020204" charset="-122"/>
                <a:cs typeface="微软雅黑" panose="020B0503020204020204" charset="-122"/>
              </a:rPr>
              <a:t>𝑖</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统称为</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 v</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的图上下文。</a:t>
            </a:r>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1393825" y="5356860"/>
            <a:ext cx="9795510" cy="1030605"/>
          </a:xfrm>
          <a:prstGeom prst="rect">
            <a:avLst/>
          </a:prstGeom>
          <a:noFill/>
        </p:spPr>
        <p:txBody>
          <a:bodyPr wrap="square" rtlCol="0">
            <a:noAutofit/>
          </a:bodyPr>
          <a:p>
            <a:r>
              <a:rPr lang="zh-CN" altLang="en-US">
                <a:solidFill>
                  <a:schemeClr val="dk1"/>
                </a:solidFill>
                <a:latin typeface="微软雅黑" panose="020B0503020204020204" charset="-122"/>
                <a:ea typeface="微软雅黑" panose="020B0503020204020204" charset="-122"/>
                <a:cs typeface="微软雅黑" panose="020B0503020204020204" charset="-122"/>
              </a:rPr>
              <a:t>▲ 表1：95% 置信区间下的 Five-shot 性能（百分比）。在每一列中，所有方法中的最佳结果用粗体表示，基线中的最佳结果用下划线表示。G2P2 的改进是相对于最佳基线计算的。 </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表示根据双尾 </a:t>
            </a:r>
            <a:r>
              <a:rPr lang="en-US" altLang="zh-CN">
                <a:solidFill>
                  <a:schemeClr val="dk1"/>
                </a:solidFill>
                <a:latin typeface="微软雅黑" panose="020B0503020204020204" charset="-122"/>
                <a:ea typeface="微软雅黑" panose="020B0503020204020204" charset="-122"/>
                <a:cs typeface="微软雅黑" panose="020B0503020204020204" charset="-122"/>
              </a:rPr>
              <a:t>t</a:t>
            </a:r>
            <a:r>
              <a:rPr lang="zh-CN" altLang="en-US">
                <a:solidFill>
                  <a:schemeClr val="dk1"/>
                </a:solidFill>
                <a:latin typeface="微软雅黑" panose="020B0503020204020204" charset="-122"/>
                <a:ea typeface="微软雅黑" panose="020B0503020204020204" charset="-122"/>
                <a:cs typeface="微软雅黑" panose="020B0503020204020204" charset="-122"/>
              </a:rPr>
              <a:t> 检验</a:t>
            </a:r>
            <a:r>
              <a:rPr lang="en-US" altLang="zh-CN">
                <a:solidFill>
                  <a:schemeClr val="dk1"/>
                </a:solidFill>
                <a:latin typeface="微软雅黑" panose="020B0503020204020204" charset="-122"/>
                <a:ea typeface="微软雅黑" panose="020B0503020204020204" charset="-122"/>
                <a:cs typeface="微软雅黑" panose="020B0503020204020204" charset="-122"/>
              </a:rPr>
              <a:t>(p&lt;0.05)</a:t>
            </a:r>
            <a:r>
              <a:rPr lang="zh-CN" altLang="en-US">
                <a:solidFill>
                  <a:schemeClr val="dk1"/>
                </a:solidFill>
                <a:latin typeface="微软雅黑" panose="020B0503020204020204" charset="-122"/>
                <a:ea typeface="微软雅黑" panose="020B0503020204020204" charset="-122"/>
                <a:cs typeface="微软雅黑" panose="020B0503020204020204" charset="-122"/>
              </a:rPr>
              <a:t> ，本文提出</a:t>
            </a:r>
            <a:r>
              <a:rPr lang="zh-CN" altLang="en-US">
                <a:solidFill>
                  <a:schemeClr val="dk1"/>
                </a:solidFill>
                <a:latin typeface="微软雅黑" panose="020B0503020204020204" charset="-122"/>
                <a:ea typeface="微软雅黑" panose="020B0503020204020204" charset="-122"/>
                <a:cs typeface="微软雅黑" panose="020B0503020204020204" charset="-122"/>
              </a:rPr>
              <a:t>的模型明显优于最佳基线。</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rPr>
              <a:t>实验结果</a:t>
            </a:r>
            <a:endParaRPr lang="zh-CN" altLang="en-US" sz="3200">
              <a:solidFill>
                <a:schemeClr val="dk1"/>
              </a:solidFill>
              <a:latin typeface="微软雅黑" panose="020B0503020204020204" charset="-122"/>
              <a:ea typeface="微软雅黑" panose="020B0503020204020204" charset="-122"/>
            </a:endParaRPr>
          </a:p>
        </p:txBody>
      </p:sp>
      <p:pic>
        <p:nvPicPr>
          <p:cNvPr id="4" name="内容占位符 3"/>
          <p:cNvPicPr>
            <a:picLocks noChangeAspect="1"/>
          </p:cNvPicPr>
          <p:nvPr>
            <p:custDataLst>
              <p:tags r:id="rId5"/>
            </p:custDataLst>
          </p:nvPr>
        </p:nvPicPr>
        <p:blipFill>
          <a:blip r:embed="rId6"/>
          <a:stretch>
            <a:fillRect/>
          </a:stretch>
        </p:blipFill>
        <p:spPr>
          <a:xfrm>
            <a:off x="1593850" y="1317625"/>
            <a:ext cx="9004935" cy="3813810"/>
          </a:xfrm>
          <a:prstGeom prst="rect">
            <a:avLst/>
          </a:prstGeom>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5" name="图片 4"/>
          <p:cNvPicPr>
            <a:picLocks noChangeAspect="1"/>
          </p:cNvPicPr>
          <p:nvPr>
            <p:custDataLst>
              <p:tags r:id="rId3"/>
            </p:custDataLst>
          </p:nvPr>
        </p:nvPicPr>
        <p:blipFill>
          <a:blip r:embed="rId4"/>
          <a:stretch>
            <a:fillRect/>
          </a:stretch>
        </p:blipFill>
        <p:spPr>
          <a:xfrm>
            <a:off x="490855" y="686435"/>
            <a:ext cx="4996815" cy="3549650"/>
          </a:xfrm>
          <a:prstGeom prst="rect">
            <a:avLst/>
          </a:prstGeom>
        </p:spPr>
      </p:pic>
      <p:sp>
        <p:nvSpPr>
          <p:cNvPr id="6" name="文本框 5"/>
          <p:cNvSpPr txBox="1"/>
          <p:nvPr>
            <p:custDataLst>
              <p:tags r:id="rId5"/>
            </p:custDataLst>
          </p:nvPr>
        </p:nvSpPr>
        <p:spPr>
          <a:xfrm>
            <a:off x="5990590" y="4000500"/>
            <a:ext cx="5386705" cy="1591310"/>
          </a:xfrm>
          <a:prstGeom prst="rect">
            <a:avLst/>
          </a:prstGeom>
          <a:noFill/>
        </p:spPr>
        <p:txBody>
          <a:bodyPr wrap="square" rtlCol="0">
            <a:noAutofit/>
          </a:bodyPr>
          <a:p>
            <a:r>
              <a:rPr lang="zh-CN" altLang="en-US">
                <a:solidFill>
                  <a:schemeClr val="dk1"/>
                </a:solidFill>
                <a:latin typeface="微软雅黑" panose="020B0503020204020204" charset="-122"/>
                <a:ea typeface="微软雅黑" panose="020B0503020204020204" charset="-122"/>
                <a:cs typeface="微软雅黑" panose="020B0503020204020204" charset="-122"/>
              </a:rPr>
              <a:t>▲ 表2：零样本分类准确率(百分比)。相关样式说明见表 1。可以看出，本文</a:t>
            </a:r>
            <a:r>
              <a:rPr lang="zh-CN" altLang="en-US">
                <a:solidFill>
                  <a:schemeClr val="dk1"/>
                </a:solidFill>
                <a:latin typeface="微软雅黑" panose="020B0503020204020204" charset="-122"/>
                <a:ea typeface="微软雅黑" panose="020B0503020204020204" charset="-122"/>
                <a:cs typeface="微软雅黑" panose="020B0503020204020204" charset="-122"/>
              </a:rPr>
              <a:t>提出的的模型 G2P2 和 G2P2+d 的表现明显优于基线模型，这证明了基于图的对比预训练在零样本设置下的有效性。</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pic>
        <p:nvPicPr>
          <p:cNvPr id="4" name="内容占位符 3"/>
          <p:cNvPicPr>
            <a:picLocks noChangeAspect="1"/>
          </p:cNvPicPr>
          <p:nvPr>
            <p:custDataLst>
              <p:tags r:id="rId6"/>
            </p:custDataLst>
          </p:nvPr>
        </p:nvPicPr>
        <p:blipFill>
          <a:blip r:embed="rId7"/>
          <a:stretch>
            <a:fillRect/>
          </a:stretch>
        </p:blipFill>
        <p:spPr>
          <a:xfrm>
            <a:off x="5832475" y="686435"/>
            <a:ext cx="5477510" cy="2722245"/>
          </a:xfrm>
          <a:prstGeom prst="rect">
            <a:avLst/>
          </a:prstGeom>
        </p:spPr>
      </p:pic>
      <p:sp>
        <p:nvSpPr>
          <p:cNvPr id="2" name="文本框 1"/>
          <p:cNvSpPr txBox="1"/>
          <p:nvPr/>
        </p:nvSpPr>
        <p:spPr>
          <a:xfrm>
            <a:off x="798830" y="4256405"/>
            <a:ext cx="4222750" cy="2470785"/>
          </a:xfrm>
          <a:prstGeom prst="rect">
            <a:avLst/>
          </a:prstGeom>
          <a:noFill/>
        </p:spPr>
        <p:txBody>
          <a:bodyPr wrap="square" rtlCol="0">
            <a:noAutofit/>
          </a:bodyPr>
          <a:p>
            <a:r>
              <a:rPr lang="zh-CN" altLang="en-US"/>
              <a:t>不同样本</a:t>
            </a:r>
            <a:r>
              <a:rPr lang="zh-CN" altLang="en-US"/>
              <a:t>数量下的</a:t>
            </a:r>
            <a:r>
              <a:rPr lang="zh-CN" altLang="en-US"/>
              <a:t>表现</a:t>
            </a:r>
            <a:endParaRPr lang="zh-CN" altLang="en-US"/>
          </a:p>
          <a:p>
            <a:r>
              <a:rPr lang="zh-CN" altLang="en-US"/>
              <a:t>总体而言，G2P2在不同样本下表现最佳。一般来说，随着样本数量的减少，所有方法的性能都会下降。然而，在极低资源情况下（例如1或2个样本），基准模型表现出显著的困难。相比之下，G2P2保持稳健，在只有1或2个</a:t>
            </a:r>
            <a:r>
              <a:rPr lang="zh-CN" altLang="en-US"/>
              <a:t>样本的情况下，性能下降相对较小。</a:t>
            </a:r>
            <a:endParaRPr lang="zh-CN" altLang="en-US"/>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rPr>
              <a:t>结语</a:t>
            </a:r>
            <a:endParaRPr lang="zh-CN" altLang="en-US" sz="3200">
              <a:solidFill>
                <a:schemeClr val="dk1"/>
              </a:solidFill>
              <a:latin typeface="微软雅黑" panose="020B0503020204020204" charset="-122"/>
              <a:ea typeface="微软雅黑" panose="020B0503020204020204" charset="-122"/>
            </a:endParaRPr>
          </a:p>
        </p:txBody>
      </p:sp>
      <p:sp>
        <p:nvSpPr>
          <p:cNvPr id="3" name="内容占位符 2"/>
          <p:cNvSpPr>
            <a:spLocks noGrp="1"/>
          </p:cNvSpPr>
          <p:nvPr>
            <p:custDataLst>
              <p:tags r:id="rId4"/>
            </p:custDataLst>
          </p:nvPr>
        </p:nvSpPr>
        <p:spPr>
          <a:xfrm>
            <a:off x="838200" y="1825625"/>
            <a:ext cx="10515600" cy="4351338"/>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主要贡献：1）解决了低资源文本分类的问题；2）提出了 G2P2，包括预训练中的三种基于图交互的对比策略，以及下游分类中联合预训练的图-文模型的提示机制。</a:t>
            </a:r>
            <a:endParaRPr lang="zh-CN" altLang="en-US" sz="1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局限性：1）需要图结构；2）无法在零样本设置下进行 prompt tuning。</a:t>
            </a:r>
            <a:endParaRPr lang="zh-CN" altLang="en-US" sz="1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5093970" y="2884170"/>
            <a:ext cx="2004060" cy="10890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6600">
                <a:solidFill>
                  <a:schemeClr val="dk1"/>
                </a:solidFill>
                <a:latin typeface="微软雅黑" panose="020B0503020204020204" charset="-122"/>
                <a:ea typeface="微软雅黑" panose="020B0503020204020204" charset="-122"/>
              </a:rPr>
              <a:t>谢谢</a:t>
            </a:r>
            <a:endParaRPr lang="zh-CN" altLang="en-US" sz="6600">
              <a:solidFill>
                <a:schemeClr val="dk1"/>
              </a:solidFill>
              <a:latin typeface="微软雅黑" panose="020B0503020204020204" charset="-122"/>
              <a:ea typeface="微软雅黑" panose="020B0503020204020204" charset="-122"/>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rPr>
              <a:t>摘要</a:t>
            </a:r>
            <a:endParaRPr lang="zh-CN" altLang="en-US" sz="3200">
              <a:solidFill>
                <a:schemeClr val="dk1"/>
              </a:solidFill>
              <a:latin typeface="微软雅黑" panose="020B0503020204020204" charset="-122"/>
              <a:ea typeface="微软雅黑" panose="020B0503020204020204" charset="-122"/>
            </a:endParaRPr>
          </a:p>
        </p:txBody>
      </p:sp>
      <p:sp>
        <p:nvSpPr>
          <p:cNvPr id="3" name="内容占位符 2"/>
          <p:cNvSpPr>
            <a:spLocks noGrp="1"/>
          </p:cNvSpPr>
          <p:nvPr>
            <p:custDataLst>
              <p:tags r:id="rId4"/>
            </p:custDataLst>
          </p:nvPr>
        </p:nvSpPr>
        <p:spPr>
          <a:xfrm>
            <a:off x="838200" y="1825625"/>
            <a:ext cx="10515600" cy="4351338"/>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文本分类是信息检索中的一个基本问题，在现实世界中有许多应用，例如预测在线文章的主题和电子商务产品描述的类别。然而，低资源文本分类由于标注样本较少或没有标注样本，给监督学习带来了严重的问题。同时，许多文本数据本身就基于网络结构，如在线文章的超链接/引用网络和电子商务产品的用户-物品购买网络。这些图结构捕捉了丰富的语义关系，有可能增强低资源文本分类。</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在本文中，提出了一种名为 “基于图的预训练和提示”（Graph-Grounded Pre-training and Prompting，G2P2）的新型模型，以双管齐下的方式解决低资源文本分类问题。在预训练过程中，提出了三种基于图交互的对比策略，以联合预训练图-文本模型；在下游分类过程中，探索了对联合预训练模型的提示，以实现低资源分类。在四个真实世界数据集上的广泛实验证明了 G2P2 在零资源和少量资源文本分类任务中的优势。</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rPr>
              <a:t>简介</a:t>
            </a:r>
            <a:endParaRPr lang="zh-CN" altLang="en-US" sz="3200">
              <a:solidFill>
                <a:schemeClr val="dk1"/>
              </a:solidFill>
              <a:latin typeface="微软雅黑" panose="020B0503020204020204" charset="-122"/>
              <a:ea typeface="微软雅黑" panose="020B0503020204020204" charset="-122"/>
            </a:endParaRPr>
          </a:p>
        </p:txBody>
      </p:sp>
      <p:sp>
        <p:nvSpPr>
          <p:cNvPr id="3" name="内容占位符 2"/>
          <p:cNvSpPr>
            <a:spLocks noGrp="1"/>
          </p:cNvSpPr>
          <p:nvPr>
            <p:custDataLst>
              <p:tags r:id="rId4"/>
            </p:custDataLst>
          </p:nvPr>
        </p:nvSpPr>
        <p:spPr>
          <a:xfrm>
            <a:off x="838200" y="1825625"/>
            <a:ext cx="10515600" cy="4351338"/>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文本分类是一个基础研究问题，在信息检索中有许多重要应用。例如，预测在线文章的主题可以帮助读者轻松地在网站或门户网站内进行搜索和导航；对电子商务商品描述的类别进行分类可以帮助企业有效地组织库存，改善用户的搜索体验。</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近十年来，有监督深度学习在文本分类方面取得了显著的进步，尤其是在有大规模和高质量标签数据的情况下。然而，数据标注通常成本高、耗时长，因此，在没有或仅有少量标注样本的情况下，低资源分类成为一种有吸引力的替代方法。</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要解决低资源文本分类问题，一种方法是利用预先训练好的语言模型（PLM）。通过微调模型参数以达到特定任务的目标，PLM 可以适应不同的任务。与传统的监督学习相比，“预训练、微调”模式所需的标注数据更少，但它有两个缺点。</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2400">
              <a:solidFill>
                <a:schemeClr val="dk1"/>
              </a:solidFill>
              <a:latin typeface="微软雅黑" panose="020B0503020204020204" charset="-122"/>
              <a:ea typeface="微软雅黑" panose="020B0503020204020204" charset="-122"/>
            </a:endParaRPr>
          </a:p>
        </p:txBody>
      </p:sp>
      <p:sp>
        <p:nvSpPr>
          <p:cNvPr id="3" name="内容占位符 2"/>
          <p:cNvSpPr>
            <a:spLocks noGrp="1"/>
          </p:cNvSpPr>
          <p:nvPr>
            <p:custDataLst>
              <p:tags r:id="rId4"/>
            </p:custDataLst>
          </p:nvPr>
        </p:nvSpPr>
        <p:spPr>
          <a:xfrm>
            <a:off x="838200" y="1283335"/>
            <a:ext cx="10515600" cy="4893945"/>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首先，最先进的 PLM 通常具有巨大的模型规模，例如，GPT-3 有 1750 亿个参数，这使得微调的成本过高。其次，由于预训练和微调目标之间的差距，微调仍然需要合理数量的标注数据，因此在低资源场景（包括零和少量分类）下很难实现。为了克服预训练和微调的问题，有人提出了提示法。它使用自然语言指令或 "提示 "来提示下游任务，同时冻结大型 PLM 的参数。</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与此同时，文本数据经常以网络结构为基础，这些网络结构揭示了文章或项目之间的重要关系，可用于增强低资源文本分类。现有的 PLM 和提示并不能利用这些关系，而图神经网络（GNN）是基于消息传递架构设计的，可以从图结构中学习。然而，传统的端到端 GNN 训练严重依赖于丰富的特定任务标签。</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这就激发了 GNN 在无标签图上采用精心设计的前置任务来进行自监督学习来抽取知识，以使得减少对标签的依赖。遗憾的是，GNN 对文本特征的处理仍然很初级。通常情况下，简单的词袋表示或浅层词嵌入向量的聚合被输入到 GNN 中作为初始节点特征，然后再沿着图结构进一步传播。因此，GNN 对文本的建模是粗粒度的，无法完全捕捉文本中细微的语义差异和相似性。</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cs typeface="微软雅黑" panose="020B0503020204020204" charset="-122"/>
              </a:rPr>
              <a:t>2.1 面临的挑战和提出的工作</a:t>
            </a:r>
            <a:endParaRPr lang="zh-CN" altLang="en-US" sz="32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custDataLst>
              <p:tags r:id="rId4"/>
            </p:custDataLst>
          </p:nvPr>
        </p:nvSpPr>
        <p:spPr>
          <a:xfrm>
            <a:off x="838200" y="1825625"/>
            <a:ext cx="10515600" cy="4351338"/>
          </a:xfrm>
          <a:prstGeom prst="rect">
            <a:avLst/>
          </a:prstGeom>
        </p:spPr>
        <p:txBody>
          <a:bodyPr vert="horz" lIns="101600" tIns="0" rIns="82550" bIns="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首先，如何捕捉细粒度的文本语义，同时联合利用图结构信息？一种简单的方法是使用语言模型从原始文本作为输入生成特征，然后训练 GNN。然而，这样一来，文本和图只是松散地耦合在一起，缺乏明确的配对来相互补充。本文提出了以图为基础的对比预训练，根据文本-节点、文本-摘要和节点-摘要三种图的交互，最大限度地提高文本和图表征之间的一致性。</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其次，在联合预训练图-文模型的情况下，如何增强低资源文本分类？</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作者提出了一种新方法，即 “提示” 联合预训练的图-文模型，而不是对其进行微调。这样，就能利用预训练模型中最相关的结构和语义信息，使该过程更适合低资源场景。</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更具体地说，</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作者将手工制作的离散提示用于零样本分类，将连续提示用于基于自动提示调整的少样本设置。由于涉及的参数少得多，提示调整比对预训练模型进行微调更节省标签和计算。此外，</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作者还提出了一种基于上下文的提示调整初始化方法，该方法考虑了文本之间的图结构，从而提供了一个信息量更大的训练起点。</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3"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3"/>
            </p:custDataLst>
          </p:nvPr>
        </p:nvSpPr>
        <p:spPr>
          <a:xfrm>
            <a:off x="1151890" y="5035550"/>
            <a:ext cx="9865360" cy="1199515"/>
          </a:xfrm>
          <a:prstGeom prst="rect">
            <a:avLst/>
          </a:prstGeom>
          <a:noFill/>
        </p:spPr>
        <p:txBody>
          <a:bodyPr wrap="square" rtlCol="0">
            <a:noAutofit/>
          </a:bodyPr>
          <a:p>
            <a:r>
              <a:rPr lang="zh-CN" altLang="en-US">
                <a:solidFill>
                  <a:schemeClr val="dk1"/>
                </a:solidFill>
                <a:latin typeface="微软雅黑" panose="020B0503020204020204" charset="-122"/>
                <a:ea typeface="微软雅黑" panose="020B0503020204020204" charset="-122"/>
                <a:cs typeface="微软雅黑" panose="020B0503020204020204" charset="-122"/>
              </a:rPr>
              <a:t>▲ 图1：G2P2 的整体框架。（a）在预训练期间，它通过三种对比策略联合训练文本和图形编码器。（b）在测试期间，它执行提示辅助的零样本或少样本分类（图中只显示了少样本分类的提示调整，而零样本推理采用的是简化方案）。</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custDataLst>
              <p:tags r:id="rId4"/>
            </p:custDataLst>
          </p:nvPr>
        </p:nvPicPr>
        <p:blipFill>
          <a:blip r:embed="rId5"/>
          <a:stretch>
            <a:fillRect/>
          </a:stretch>
        </p:blipFill>
        <p:spPr>
          <a:xfrm>
            <a:off x="487680" y="384175"/>
            <a:ext cx="11347450" cy="448310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 name="标题 1"/>
          <p:cNvSpPr>
            <a:spLocks noGrp="1"/>
          </p:cNvSpPr>
          <p:nvPr>
            <p:custDataLst>
              <p:tags r:id="rId3"/>
            </p:custDataLst>
          </p:nvPr>
        </p:nvSpPr>
        <p:spPr>
          <a:xfrm>
            <a:off x="838200" y="591185"/>
            <a:ext cx="10515600" cy="8147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solidFill>
                  <a:schemeClr val="dk1"/>
                </a:solidFill>
                <a:latin typeface="微软雅黑" panose="020B0503020204020204" charset="-122"/>
                <a:ea typeface="微软雅黑" panose="020B0503020204020204" charset="-122"/>
              </a:rPr>
              <a:t>方法</a:t>
            </a:r>
            <a:endParaRPr lang="zh-CN" altLang="en-US" sz="3200">
              <a:solidFill>
                <a:schemeClr val="dk1"/>
              </a:solidFill>
              <a:latin typeface="微软雅黑" panose="020B0503020204020204" charset="-122"/>
              <a:ea typeface="微软雅黑" panose="020B0503020204020204" charset="-122"/>
            </a:endParaRPr>
          </a:p>
        </p:txBody>
      </p:sp>
      <p:sp>
        <p:nvSpPr>
          <p:cNvPr id="3" name="内容占位符 2"/>
          <p:cNvSpPr>
            <a:spLocks noGrp="1"/>
          </p:cNvSpPr>
          <p:nvPr>
            <p:custDataLst>
              <p:tags r:id="rId4"/>
            </p:custDataLst>
          </p:nvPr>
        </p:nvSpPr>
        <p:spPr>
          <a:xfrm>
            <a:off x="838200" y="1406525"/>
            <a:ext cx="10515600" cy="4770755"/>
          </a:xfrm>
          <a:prstGeom prst="rect">
            <a:avLst/>
          </a:prstGeom>
        </p:spPr>
        <p:txBody>
          <a:bodyPr vert="horz" lIns="101600" tIns="0" rIns="82550" bIns="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3.1 G2P2 概述</a:t>
            </a:r>
            <a:endParaRPr lang="zh-CN" altLang="en-US" sz="28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如图 1 所示，模型包括两个阶段：（a）基于图的恒定预训练；（b）用于低资源分类的基于图的及时调整。</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在预训练期间，通过以自我监督的方式联合训练文本编码器和图编码器来学习双模态嵌入空间，因为文档也是图上的一个节点。更具体地说，使用基于转换器的文本编码器和基于 GNN 的图编码器。转换器将每个节点（即文档）上的文本作为输入，为节点 </a:t>
            </a:r>
            <a:r>
              <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v</a:t>
            </a:r>
            <a:r>
              <a:rPr lang="en-US" altLang="zh-CN" baseline="-250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i</a:t>
            </a:r>
            <a:r>
              <a:rPr lang="zh-CN" altLang="en-US" baseline="-250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 </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输出文本嵌入向量 </a:t>
            </a:r>
            <a:r>
              <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t</a:t>
            </a:r>
            <a:r>
              <a:rPr lang="en-US" altLang="zh-CN" baseline="-250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i</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另一方面，GNN 将图和节点特征作为输入，为节点</a:t>
            </a:r>
            <a:r>
              <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 v</a:t>
            </a:r>
            <a:r>
              <a:rPr lang="en-US" altLang="zh-CN" baseline="-250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i </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生成节点嵌入向量 </a:t>
            </a:r>
            <a:r>
              <a:rPr lang="en-US" altLang="zh-CN">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z</a:t>
            </a:r>
            <a:r>
              <a:rPr lang="en-US" altLang="zh-CN" baseline="-2500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i</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。随后，在双模态嵌入空间中，根据图上不同类型的交互，通过三种对比策略来调整相同或相关节点上的文本和图表示。</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在下游测试中，对联合预训练的图-文模型进行提示，以进行零样本或少样本分类。对于零样本分类，使用手工制作的离散提示和标签文本。对于少样本分类，使用连续提示来填充标签文本。特别的是，为了进行提示调整，</a:t>
            </a:r>
            <a:r>
              <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rPr>
              <a:t>作者根据图结构的上下文来初始化连续提示嵌入。</a:t>
            </a:r>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lumMod val="85000"/>
                  <a:lumOff val="15000"/>
                </a:schemeClr>
              </a:solidFill>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5"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7" name="图片 6"/>
          <p:cNvPicPr>
            <a:picLocks noChangeAspect="1"/>
          </p:cNvPicPr>
          <p:nvPr>
            <p:custDataLst>
              <p:tags r:id="rId3"/>
            </p:custDataLst>
          </p:nvPr>
        </p:nvPicPr>
        <p:blipFill>
          <a:blip r:embed="rId4"/>
          <a:stretch>
            <a:fillRect/>
          </a:stretch>
        </p:blipFill>
        <p:spPr>
          <a:xfrm>
            <a:off x="4690110" y="2319655"/>
            <a:ext cx="2583815" cy="58737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4690110" y="3724910"/>
            <a:ext cx="2503170" cy="618490"/>
          </a:xfrm>
          <a:prstGeom prst="rect">
            <a:avLst/>
          </a:prstGeom>
        </p:spPr>
      </p:pic>
      <p:sp>
        <p:nvSpPr>
          <p:cNvPr id="3" name="内容占位符 2"/>
          <p:cNvSpPr>
            <a:spLocks noGrp="1"/>
          </p:cNvSpPr>
          <p:nvPr>
            <p:custDataLst>
              <p:tags r:id="rId7"/>
            </p:custDataLst>
          </p:nvPr>
        </p:nvSpPr>
        <p:spPr>
          <a:xfrm>
            <a:off x="838200" y="1407160"/>
            <a:ext cx="10515600" cy="41738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dk1"/>
                </a:solidFill>
                <a:latin typeface="微软雅黑" panose="020B0503020204020204" charset="-122"/>
                <a:ea typeface="微软雅黑" panose="020B0503020204020204" charset="-122"/>
                <a:cs typeface="微软雅黑" panose="020B0503020204020204" charset="-122"/>
                <a:sym typeface="+mn-ea"/>
              </a:rPr>
              <a:t>3.2 基于图结构的对比预训练</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dk1"/>
                </a:solidFill>
                <a:latin typeface="微软雅黑" panose="020B0503020204020204" charset="-122"/>
                <a:ea typeface="微软雅黑" panose="020B0503020204020204" charset="-122"/>
                <a:cs typeface="微软雅黑" panose="020B0503020204020204" charset="-122"/>
              </a:rPr>
              <a:t>通过图上的三种交互方式， 基于图结构的预训练通过联合训练文本编码器和图编码器来学习双模态嵌入空间。</a:t>
            </a:r>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b="1">
                <a:solidFill>
                  <a:schemeClr val="dk1"/>
                </a:solidFill>
                <a:latin typeface="微软雅黑" panose="020B0503020204020204" charset="-122"/>
                <a:ea typeface="微软雅黑" panose="020B0503020204020204" charset="-122"/>
                <a:cs typeface="微软雅黑" panose="020B0503020204020204" charset="-122"/>
              </a:rPr>
              <a:t>双编码器</a:t>
            </a:r>
            <a:endParaRPr lang="zh-CN" altLang="en-US" sz="1600"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dk1"/>
                </a:solidFill>
                <a:latin typeface="微软雅黑" panose="020B0503020204020204" charset="-122"/>
                <a:ea typeface="微软雅黑" panose="020B0503020204020204" charset="-122"/>
                <a:cs typeface="微软雅黑" panose="020B0503020204020204" charset="-122"/>
              </a:rPr>
              <a:t>文本编码器是一个 Transformer，</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作者将其命名为 </a:t>
            </a:r>
            <a:r>
              <a:rPr lang="zh-CN" altLang="en-US" sz="1600">
                <a:solidFill>
                  <a:schemeClr val="dk1"/>
                </a:solidFill>
                <a:latin typeface="微软雅黑" panose="020B0503020204020204" charset="-122"/>
                <a:ea typeface="微软雅黑" panose="020B0503020204020204" charset="-122"/>
                <a:cs typeface="微软雅黑" panose="020B0503020204020204" charset="-122"/>
                <a:sym typeface="+mn-ea"/>
              </a:rPr>
              <a:t>Φ</a:t>
            </a:r>
            <a:r>
              <a:rPr lang="en-US" altLang="zh-CN" sz="1600">
                <a:solidFill>
                  <a:schemeClr val="dk1"/>
                </a:solidFill>
                <a:latin typeface="微软雅黑" panose="020B0503020204020204" charset="-122"/>
                <a:ea typeface="微软雅黑" panose="020B0503020204020204" charset="-122"/>
                <a:cs typeface="微软雅黑" panose="020B0503020204020204" charset="-122"/>
                <a:sym typeface="+mn-ea"/>
              </a:rPr>
              <a:t>t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，给定文档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d</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，文本编码器输出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d</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的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 维嵌入向量，表示为</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t</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a:t>
            </a:r>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dk1"/>
                </a:solidFill>
                <a:latin typeface="微软雅黑" panose="020B0503020204020204" charset="-122"/>
                <a:ea typeface="微软雅黑" panose="020B0503020204020204" charset="-122"/>
                <a:cs typeface="微软雅黑" panose="020B0503020204020204" charset="-122"/>
              </a:rPr>
              <a:t>同时，文档</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 d</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也是图中的节点</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 v</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作者选择一种名为图卷积网络（GCN）的经典 GNN 作为图编码器，用 Φ</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z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表示。同样，它也会输出给定节点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v</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的嵌入向量 </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z</a:t>
            </a:r>
            <a:r>
              <a:rPr lang="en-US" altLang="zh-CN" sz="1600" baseline="-25000">
                <a:solidFill>
                  <a:schemeClr val="dk1"/>
                </a:solidFill>
                <a:latin typeface="微软雅黑" panose="020B0503020204020204" charset="-122"/>
                <a:ea typeface="微软雅黑" panose="020B0503020204020204" charset="-122"/>
                <a:cs typeface="微软雅黑" panose="020B0503020204020204" charset="-122"/>
              </a:rPr>
              <a:t>i</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a:t>
            </a:r>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sz="160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2" name="任意形状 8"/>
          <p:cNvSpPr/>
          <p:nvPr userDrawn="1">
            <p:custDataLst>
              <p:tags r:id="rId1"/>
            </p:custDataLst>
          </p:nvPr>
        </p:nvSpPr>
        <p:spPr>
          <a:xfrm>
            <a:off x="927878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1"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7967980" y="2650490"/>
            <a:ext cx="171450" cy="22860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8423275" y="2637790"/>
            <a:ext cx="190500" cy="241300"/>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5227320" y="3322320"/>
            <a:ext cx="1737360" cy="474980"/>
          </a:xfrm>
          <a:prstGeom prst="rect">
            <a:avLst/>
          </a:prstGeom>
        </p:spPr>
      </p:pic>
      <p:pic>
        <p:nvPicPr>
          <p:cNvPr id="7" name="图片 6"/>
          <p:cNvPicPr>
            <a:picLocks noChangeAspect="1"/>
          </p:cNvPicPr>
          <p:nvPr>
            <p:custDataLst>
              <p:tags r:id="rId9"/>
            </p:custDataLst>
          </p:nvPr>
        </p:nvPicPr>
        <p:blipFill>
          <a:blip r:embed="rId10"/>
          <a:stretch>
            <a:fillRect/>
          </a:stretch>
        </p:blipFill>
        <p:spPr>
          <a:xfrm>
            <a:off x="4672965" y="4905375"/>
            <a:ext cx="2715895" cy="386715"/>
          </a:xfrm>
          <a:prstGeom prst="rect">
            <a:avLst/>
          </a:prstGeom>
        </p:spPr>
      </p:pic>
      <p:sp>
        <p:nvSpPr>
          <p:cNvPr id="3" name="内容占位符 2"/>
          <p:cNvSpPr>
            <a:spLocks noGrp="1"/>
          </p:cNvSpPr>
          <p:nvPr>
            <p:custDataLst>
              <p:tags r:id="rId11"/>
            </p:custDataLst>
          </p:nvPr>
        </p:nvSpPr>
        <p:spPr>
          <a:xfrm>
            <a:off x="664845" y="933450"/>
            <a:ext cx="10600690" cy="5139690"/>
          </a:xfrm>
          <a:prstGeom prst="rect">
            <a:avLst/>
          </a:prstGeom>
        </p:spPr>
        <p:txBody>
          <a:bodyPr vert="horz" lIns="91440" tIns="45720" rIns="91440" bIns="45720" rtlCol="0">
            <a:normAutofit fontScale="6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solidFill>
                  <a:schemeClr val="dk1"/>
                </a:solidFill>
                <a:latin typeface="微软雅黑" panose="020B0503020204020204" charset="-122"/>
                <a:ea typeface="微软雅黑" panose="020B0503020204020204" charset="-122"/>
                <a:cs typeface="微软雅黑" panose="020B0503020204020204" charset="-122"/>
              </a:rPr>
              <a:t>文本-节点交互</a:t>
            </a:r>
            <a:endParaRPr lang="zh-CN" altLang="en-US" b="1">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基于图的文本自然意味着节点和文本之间的双射关系，其中每个文档 </a:t>
            </a:r>
            <a:r>
              <a:rPr lang="en-US" altLang="zh-CN">
                <a:solidFill>
                  <a:schemeClr val="dk1"/>
                </a:solidFill>
                <a:latin typeface="微软雅黑" panose="020B0503020204020204" charset="-122"/>
                <a:ea typeface="微软雅黑" panose="020B0503020204020204" charset="-122"/>
                <a:cs typeface="微软雅黑" panose="020B0503020204020204" charset="-122"/>
              </a:rPr>
              <a:t>d</a:t>
            </a:r>
            <a:r>
              <a:rPr lang="en-US" altLang="zh-CN"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a:solidFill>
                  <a:schemeClr val="dk1"/>
                </a:solidFill>
                <a:latin typeface="微软雅黑" panose="020B0503020204020204" charset="-122"/>
                <a:ea typeface="微软雅黑" panose="020B0503020204020204" charset="-122"/>
                <a:cs typeface="微软雅黑" panose="020B0503020204020204" charset="-122"/>
              </a:rPr>
              <a:t>对应图中的节点 </a:t>
            </a:r>
            <a:r>
              <a:rPr lang="en-US" altLang="zh-CN">
                <a:solidFill>
                  <a:schemeClr val="dk1"/>
                </a:solidFill>
                <a:latin typeface="微软雅黑" panose="020B0503020204020204" charset="-122"/>
                <a:ea typeface="微软雅黑" panose="020B0503020204020204" charset="-122"/>
                <a:cs typeface="微软雅黑" panose="020B0503020204020204" charset="-122"/>
              </a:rPr>
              <a:t>v</a:t>
            </a:r>
            <a:r>
              <a:rPr lang="en-US" altLang="zh-CN"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a:solidFill>
                  <a:schemeClr val="dk1"/>
                </a:solidFill>
                <a:latin typeface="微软雅黑" panose="020B0503020204020204" charset="-122"/>
                <a:ea typeface="微软雅黑" panose="020B0503020204020204" charset="-122"/>
                <a:cs typeface="微软雅黑" panose="020B0503020204020204" charset="-122"/>
              </a:rPr>
              <a:t>。受图像和标题文本配对以及内容和节点序列映射的启发，</a:t>
            </a:r>
            <a:r>
              <a:rPr lang="zh-CN" altLang="en-US">
                <a:solidFill>
                  <a:schemeClr val="dk1"/>
                </a:solidFill>
                <a:latin typeface="微软雅黑" panose="020B0503020204020204" charset="-122"/>
                <a:ea typeface="微软雅黑" panose="020B0503020204020204" charset="-122"/>
                <a:cs typeface="微软雅黑" panose="020B0503020204020204" charset="-122"/>
              </a:rPr>
              <a:t>作者设计了一种预训练策略来预测哪个文本文档与图中的哪个节点相匹配。具体来说，给定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zh-CN" altLang="en-US">
                <a:solidFill>
                  <a:schemeClr val="dk1"/>
                </a:solidFill>
                <a:latin typeface="微软雅黑" panose="020B0503020204020204" charset="-122"/>
                <a:ea typeface="微软雅黑" panose="020B0503020204020204" charset="-122"/>
                <a:cs typeface="微软雅黑" panose="020B0503020204020204" charset="-122"/>
              </a:rPr>
              <a:t> 个文档和相应的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zh-CN" altLang="en-US">
                <a:solidFill>
                  <a:schemeClr val="dk1"/>
                </a:solidFill>
                <a:latin typeface="微软雅黑" panose="020B0503020204020204" charset="-122"/>
                <a:ea typeface="微软雅黑" panose="020B0503020204020204" charset="-122"/>
                <a:cs typeface="微软雅黑" panose="020B0503020204020204" charset="-122"/>
              </a:rPr>
              <a:t> 个节点，有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en-US" altLang="zh-CN" baseline="30000">
                <a:solidFill>
                  <a:schemeClr val="dk1"/>
                </a:solidFill>
                <a:latin typeface="微软雅黑" panose="020B0503020204020204" charset="-122"/>
                <a:ea typeface="微软雅黑" panose="020B0503020204020204" charset="-122"/>
                <a:cs typeface="微软雅黑" panose="020B0503020204020204" charset="-122"/>
              </a:rPr>
              <a:t>2 </a:t>
            </a:r>
            <a:r>
              <a:rPr lang="zh-CN" altLang="en-US">
                <a:solidFill>
                  <a:schemeClr val="dk1"/>
                </a:solidFill>
                <a:latin typeface="微软雅黑" panose="020B0503020204020204" charset="-122"/>
                <a:ea typeface="微软雅黑" panose="020B0503020204020204" charset="-122"/>
                <a:cs typeface="微软雅黑" panose="020B0503020204020204" charset="-122"/>
              </a:rPr>
              <a:t>个可能的文档-节点配对。</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其中，只有 </a:t>
            </a:r>
            <a:r>
              <a:rPr lang="en-US" altLang="zh-CN">
                <a:solidFill>
                  <a:schemeClr val="dk1"/>
                </a:solidFill>
                <a:latin typeface="微软雅黑" panose="020B0503020204020204" charset="-122"/>
                <a:ea typeface="微软雅黑" panose="020B0503020204020204" charset="-122"/>
                <a:cs typeface="微软雅黑" panose="020B0503020204020204" charset="-122"/>
              </a:rPr>
              <a:t>i=j</a:t>
            </a:r>
            <a:r>
              <a:rPr lang="zh-CN" altLang="en-US">
                <a:solidFill>
                  <a:schemeClr val="dk1"/>
                </a:solidFill>
                <a:latin typeface="微软雅黑" panose="020B0503020204020204" charset="-122"/>
                <a:ea typeface="微软雅黑" panose="020B0503020204020204" charset="-122"/>
                <a:cs typeface="微软雅黑" panose="020B0503020204020204" charset="-122"/>
              </a:rPr>
              <a:t> 的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zh-CN" altLang="en-US">
                <a:solidFill>
                  <a:schemeClr val="dk1"/>
                </a:solidFill>
                <a:latin typeface="微软雅黑" panose="020B0503020204020204" charset="-122"/>
                <a:ea typeface="微软雅黑" panose="020B0503020204020204" charset="-122"/>
                <a:cs typeface="微软雅黑" panose="020B0503020204020204" charset="-122"/>
              </a:rPr>
              <a:t> 对是真匹配，而其余的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en-US" altLang="zh-CN" baseline="30000">
                <a:solidFill>
                  <a:schemeClr val="dk1"/>
                </a:solidFill>
                <a:latin typeface="微软雅黑" panose="020B0503020204020204" charset="-122"/>
                <a:ea typeface="微软雅黑" panose="020B0503020204020204" charset="-122"/>
                <a:cs typeface="微软雅黑" panose="020B0503020204020204" charset="-122"/>
              </a:rPr>
              <a:t>2 </a:t>
            </a:r>
            <a:r>
              <a:rPr lang="en-US" altLang="zh-CN">
                <a:solidFill>
                  <a:schemeClr val="dk1"/>
                </a:solidFill>
                <a:latin typeface="微软雅黑" panose="020B0503020204020204" charset="-122"/>
                <a:ea typeface="微软雅黑" panose="020B0503020204020204" charset="-122"/>
                <a:cs typeface="微软雅黑" panose="020B0503020204020204" charset="-122"/>
              </a:rPr>
              <a:t>-n </a:t>
            </a:r>
            <a:r>
              <a:rPr lang="zh-CN" altLang="en-US">
                <a:solidFill>
                  <a:schemeClr val="dk1"/>
                </a:solidFill>
                <a:latin typeface="微软雅黑" panose="020B0503020204020204" charset="-122"/>
                <a:ea typeface="微软雅黑" panose="020B0503020204020204" charset="-122"/>
                <a:cs typeface="微软雅黑" panose="020B0503020204020204" charset="-122"/>
              </a:rPr>
              <a:t>对是假匹配。作为第一个对比策略，利用图上文本和节点之间的双向互动，最大化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zh-CN" altLang="en-US">
                <a:solidFill>
                  <a:schemeClr val="dk1"/>
                </a:solidFill>
                <a:latin typeface="微软雅黑" panose="020B0503020204020204" charset="-122"/>
                <a:ea typeface="微软雅黑" panose="020B0503020204020204" charset="-122"/>
                <a:cs typeface="微软雅黑" panose="020B0503020204020204" charset="-122"/>
              </a:rPr>
              <a:t> 匹配对的余弦相似度，同时最小化 </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n</a:t>
            </a:r>
            <a:r>
              <a:rPr lang="en-US" altLang="zh-CN" baseline="30000">
                <a:solidFill>
                  <a:schemeClr val="dk1"/>
                </a:solidFill>
                <a:latin typeface="微软雅黑" panose="020B0503020204020204" charset="-122"/>
                <a:ea typeface="微软雅黑" panose="020B0503020204020204" charset="-122"/>
                <a:cs typeface="微软雅黑" panose="020B0503020204020204" charset="-122"/>
                <a:sym typeface="+mn-ea"/>
              </a:rPr>
              <a:t>2 </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-n</a:t>
            </a:r>
            <a:r>
              <a:rPr lang="zh-CN" altLang="en-US">
                <a:solidFill>
                  <a:schemeClr val="dk1"/>
                </a:solidFill>
                <a:latin typeface="微软雅黑" panose="020B0503020204020204" charset="-122"/>
                <a:ea typeface="微软雅黑" panose="020B0503020204020204" charset="-122"/>
                <a:cs typeface="微软雅黑" panose="020B0503020204020204" charset="-122"/>
              </a:rPr>
              <a:t> 不匹配对的余弦相似度。为了计算 </a:t>
            </a:r>
            <a:r>
              <a:rPr lang="en-US" altLang="zh-CN">
                <a:solidFill>
                  <a:schemeClr val="dk1"/>
                </a:solidFill>
                <a:latin typeface="微软雅黑" panose="020B0503020204020204" charset="-122"/>
                <a:ea typeface="微软雅黑" panose="020B0503020204020204" charset="-122"/>
                <a:cs typeface="微软雅黑" panose="020B0503020204020204" charset="-122"/>
              </a:rPr>
              <a:t>n</a:t>
            </a:r>
            <a:r>
              <a:rPr lang="en-US" altLang="zh-CN" baseline="30000">
                <a:solidFill>
                  <a:schemeClr val="dk1"/>
                </a:solidFill>
                <a:latin typeface="微软雅黑" panose="020B0503020204020204" charset="-122"/>
                <a:ea typeface="微软雅黑" panose="020B0503020204020204" charset="-122"/>
                <a:cs typeface="微软雅黑" panose="020B0503020204020204" charset="-122"/>
              </a:rPr>
              <a:t>2 </a:t>
            </a:r>
            <a:r>
              <a:rPr lang="zh-CN" altLang="en-US">
                <a:solidFill>
                  <a:schemeClr val="dk1"/>
                </a:solidFill>
                <a:latin typeface="微软雅黑" panose="020B0503020204020204" charset="-122"/>
                <a:ea typeface="微软雅黑" panose="020B0503020204020204" charset="-122"/>
                <a:cs typeface="微软雅黑" panose="020B0503020204020204" charset="-122"/>
              </a:rPr>
              <a:t>对的余弦相似度，首先对嵌入矩阵 T 和 </a:t>
            </a:r>
            <a:r>
              <a:rPr lang="en-US" altLang="zh-CN">
                <a:solidFill>
                  <a:schemeClr val="dk1"/>
                </a:solidFill>
                <a:latin typeface="微软雅黑" panose="020B0503020204020204" charset="-122"/>
                <a:ea typeface="微软雅黑" panose="020B0503020204020204" charset="-122"/>
                <a:cs typeface="微软雅黑" panose="020B0503020204020204" charset="-122"/>
              </a:rPr>
              <a:t>Z</a:t>
            </a:r>
            <a:r>
              <a:rPr lang="zh-CN" altLang="en-US">
                <a:solidFill>
                  <a:schemeClr val="dk1"/>
                </a:solidFill>
                <a:latin typeface="微软雅黑" panose="020B0503020204020204" charset="-122"/>
                <a:ea typeface="微软雅黑" panose="020B0503020204020204" charset="-122"/>
                <a:cs typeface="微软雅黑" panose="020B0503020204020204" charset="-122"/>
              </a:rPr>
              <a:t> 进行行向 L2 归一化，分别得到</a:t>
            </a: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  </a:t>
            </a: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和</a:t>
            </a: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  </a:t>
            </a: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。然后，计算节点-文本相似性矩阵Λ1 ∈ R𝑛×𝑛 ，以捕捉成对的余弦相似性，如下所示。</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其中，𝜏∈ R  是一个可训练的温度参数，用于缩放相似度值。为了计算基于文本-节点双向交互的对比度损失，</a:t>
            </a:r>
            <a:r>
              <a:rPr lang="zh-CN" altLang="en-US">
                <a:solidFill>
                  <a:schemeClr val="dk1"/>
                </a:solidFill>
                <a:latin typeface="微软雅黑" panose="020B0503020204020204" charset="-122"/>
                <a:ea typeface="微软雅黑" panose="020B0503020204020204" charset="-122"/>
                <a:cs typeface="微软雅黑" panose="020B0503020204020204" charset="-122"/>
              </a:rPr>
              <a:t>作者采用了 multi-class N-pair loss，同时考虑了行和列的交叉熵损失。例如，Λ1 的第 </a:t>
            </a:r>
            <a:r>
              <a:rPr lang="en-US" altLang="zh-CN">
                <a:solidFill>
                  <a:schemeClr val="dk1"/>
                </a:solidFill>
                <a:latin typeface="微软雅黑" panose="020B0503020204020204" charset="-122"/>
                <a:ea typeface="微软雅黑" panose="020B0503020204020204" charset="-122"/>
                <a:cs typeface="微软雅黑" panose="020B0503020204020204" charset="-122"/>
              </a:rPr>
              <a:t>i</a:t>
            </a:r>
            <a:r>
              <a:rPr lang="zh-CN" altLang="en-US">
                <a:solidFill>
                  <a:schemeClr val="dk1"/>
                </a:solidFill>
                <a:latin typeface="微软雅黑" panose="020B0503020204020204" charset="-122"/>
                <a:ea typeface="微软雅黑" panose="020B0503020204020204" charset="-122"/>
                <a:cs typeface="微软雅黑" panose="020B0503020204020204" charset="-122"/>
              </a:rPr>
              <a:t> 行表示节点 </a:t>
            </a:r>
            <a:r>
              <a:rPr lang="en-US" altLang="zh-CN">
                <a:solidFill>
                  <a:schemeClr val="dk1"/>
                </a:solidFill>
                <a:latin typeface="微软雅黑" panose="020B0503020204020204" charset="-122"/>
                <a:ea typeface="微软雅黑" panose="020B0503020204020204" charset="-122"/>
                <a:cs typeface="微软雅黑" panose="020B0503020204020204" charset="-122"/>
              </a:rPr>
              <a:t>v</a:t>
            </a:r>
            <a:r>
              <a:rPr lang="en-US" altLang="zh-CN" baseline="-25000">
                <a:solidFill>
                  <a:schemeClr val="dk1"/>
                </a:solidFill>
                <a:latin typeface="微软雅黑" panose="020B0503020204020204" charset="-122"/>
                <a:ea typeface="微软雅黑" panose="020B0503020204020204" charset="-122"/>
                <a:cs typeface="微软雅黑" panose="020B0503020204020204" charset="-122"/>
              </a:rPr>
              <a:t>i </a:t>
            </a:r>
            <a:r>
              <a:rPr lang="zh-CN" altLang="en-US">
                <a:solidFill>
                  <a:schemeClr val="dk1"/>
                </a:solidFill>
                <a:latin typeface="微软雅黑" panose="020B0503020204020204" charset="-122"/>
                <a:ea typeface="微软雅黑" panose="020B0503020204020204" charset="-122"/>
                <a:cs typeface="微软雅黑" panose="020B0503020204020204" charset="-122"/>
              </a:rPr>
              <a:t>与每个文档之间的相似性得分，其中行索引 </a:t>
            </a:r>
            <a:r>
              <a:rPr lang="en-US" altLang="zh-CN">
                <a:solidFill>
                  <a:schemeClr val="dk1"/>
                </a:solidFill>
                <a:latin typeface="微软雅黑" panose="020B0503020204020204" charset="-122"/>
                <a:ea typeface="微软雅黑" panose="020B0503020204020204" charset="-122"/>
                <a:cs typeface="微软雅黑" panose="020B0503020204020204" charset="-122"/>
              </a:rPr>
              <a:t>i</a:t>
            </a:r>
            <a:r>
              <a:rPr lang="zh-CN" altLang="en-US">
                <a:solidFill>
                  <a:schemeClr val="dk1"/>
                </a:solidFill>
                <a:latin typeface="微软雅黑" panose="020B0503020204020204" charset="-122"/>
                <a:ea typeface="微软雅黑" panose="020B0503020204020204" charset="-122"/>
                <a:cs typeface="微软雅黑" panose="020B0503020204020204" charset="-122"/>
              </a:rPr>
              <a:t> 表示与 </a:t>
            </a:r>
            <a:r>
              <a:rPr lang="en-US" altLang="zh-CN">
                <a:solidFill>
                  <a:schemeClr val="dk1"/>
                </a:solidFill>
                <a:latin typeface="微软雅黑" panose="020B0503020204020204" charset="-122"/>
                <a:ea typeface="微软雅黑" panose="020B0503020204020204" charset="-122"/>
                <a:cs typeface="微软雅黑" panose="020B0503020204020204" charset="-122"/>
                <a:sym typeface="+mn-ea"/>
              </a:rPr>
              <a:t>v</a:t>
            </a:r>
            <a:r>
              <a:rPr lang="en-US" altLang="zh-CN" baseline="-25000">
                <a:solidFill>
                  <a:schemeClr val="dk1"/>
                </a:solidFill>
                <a:latin typeface="微软雅黑" panose="020B0503020204020204" charset="-122"/>
                <a:ea typeface="微软雅黑" panose="020B0503020204020204" charset="-122"/>
                <a:cs typeface="微软雅黑" panose="020B0503020204020204" charset="-122"/>
                <a:sym typeface="+mn-ea"/>
              </a:rPr>
              <a:t>i</a:t>
            </a:r>
            <a:r>
              <a:rPr lang="zh-CN" altLang="en-US">
                <a:solidFill>
                  <a:schemeClr val="dk1"/>
                </a:solidFill>
                <a:latin typeface="微软雅黑" panose="020B0503020204020204" charset="-122"/>
                <a:ea typeface="微软雅黑" panose="020B0503020204020204" charset="-122"/>
                <a:cs typeface="微软雅黑" panose="020B0503020204020204" charset="-122"/>
              </a:rPr>
              <a:t> 真实匹配的文档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r>
              <a:rPr lang="zh-CN" altLang="en-US">
                <a:solidFill>
                  <a:schemeClr val="dk1"/>
                </a:solidFill>
                <a:latin typeface="微软雅黑" panose="020B0503020204020204" charset="-122"/>
                <a:ea typeface="微软雅黑" panose="020B0503020204020204" charset="-122"/>
                <a:cs typeface="微软雅黑" panose="020B0503020204020204" charset="-122"/>
              </a:rPr>
              <a:t>其中，y = (1, 2, . . . , 𝑛)⊤是对比训练的标签向量，CE 表示以行为单位应用于输入矩阵Λ1或Λ⊤的交叉熵损失。</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6915_1*a*1"/>
  <p:tag name="KSO_WM_TEMPLATE_CATEGORY" val="custom"/>
  <p:tag name="KSO_WM_TEMPLATE_INDEX" val="20206915"/>
  <p:tag name="KSO_WM_UNIT_LAYERLEVEL" val="1"/>
  <p:tag name="KSO_WM_TAG_VERSION" val="1.0"/>
  <p:tag name="KSO_WM_BEAUTIFY_FLAG" val="#wm#"/>
  <p:tag name="KSO_WM_UNIT_PRESET_TEXT" val="空白演示经典风格"/>
  <p:tag name="KSO_WM_UNIT_TEXT_FILL_FORE_SCHEMECOLOR_INDEX_BRIGHTNESS" val="0"/>
  <p:tag name="KSO_WM_UNIT_TEXT_FILL_FORE_SCHEMECOLOR_INDEX" val="5"/>
  <p:tag name="KSO_WM_UNIT_TEXT_FILL_TYPE" val="1"/>
</p:tagLst>
</file>

<file path=ppt/tags/tag131.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TEMPLATE_MASTER_THUMB_INDEX" val="12"/>
  <p:tag name="KSO_WM_TEMPLATE_THUMBS_INDEX" val="1、4、7、8、10、11、12、13、15"/>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36.xml><?xml version="1.0" encoding="utf-8"?>
<p:tagLst xmlns:p="http://schemas.openxmlformats.org/presentationml/2006/main">
  <p:tag name="KSO_WM_SLIDE_BACKGROUND_TYPE" val="general"/>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41.xml><?xml version="1.0" encoding="utf-8"?>
<p:tagLst xmlns:p="http://schemas.openxmlformats.org/presentationml/2006/main">
  <p:tag name="KSO_WM_SLIDE_BACKGROUND_TYPE" val="general"/>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46.xml><?xml version="1.0" encoding="utf-8"?>
<p:tagLst xmlns:p="http://schemas.openxmlformats.org/presentationml/2006/main">
  <p:tag name="KSO_WM_SLIDE_BACKGROUND_TYPE" val="genera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51.xml><?xml version="1.0" encoding="utf-8"?>
<p:tagLst xmlns:p="http://schemas.openxmlformats.org/presentationml/2006/main">
  <p:tag name="KSO_WM_SLIDE_BACKGROUND_TYPE" val="general"/>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SLIDE_BACKGROUND_TYPE" val="general"/>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161.xml><?xml version="1.0" encoding="utf-8"?>
<p:tagLst xmlns:p="http://schemas.openxmlformats.org/presentationml/2006/main">
  <p:tag name="KSO_WM_SLIDE_BACKGROUND_TYPE" val="general"/>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SLIDE_BACKGROUND_TYPE" val="general"/>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SLIDE_BACKGROUND_TYPE" val="general"/>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SLIDE_BACKGROUND_TYPE" val="general"/>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SLIDE_BACKGROUND_TYPE" val="general"/>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SLIDE_BACKGROUND_TYPE" val="general"/>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BACKGROUND_TYPE" val="general"/>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SLIDE_BACKGROUND_TYPE" val="general"/>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SLIDE_BACKGROUND_TYPE" val="general"/>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223.xml><?xml version="1.0" encoding="utf-8"?>
<p:tagLst xmlns:p="http://schemas.openxmlformats.org/presentationml/2006/main">
  <p:tag name="KSO_WM_SLIDE_BACKGROUND_TYPE" val="genera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SLIDE_BACKGROUND_TYPE" val="general"/>
</p:tagLst>
</file>

<file path=ppt/tags/tag228.xml><?xml version="1.0" encoding="utf-8"?>
<p:tagLst xmlns:p="http://schemas.openxmlformats.org/presentationml/2006/main">
  <p:tag name="COMMONDATA" val="eyJoZGlkIjoiNzE3NzI3MTE2MDkxMWRlYTYyZjFlMzZhMmQ1MGNkNWUifQ=="/>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4469</Words>
  <Application>WPS 演示</Application>
  <PresentationFormat>宽屏</PresentationFormat>
  <Paragraphs>111</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18</vt:i4>
      </vt:variant>
    </vt:vector>
  </HeadingPairs>
  <TitlesOfParts>
    <vt:vector size="28" baseType="lpstr">
      <vt:lpstr>Arial</vt:lpstr>
      <vt:lpstr>宋体</vt:lpstr>
      <vt:lpstr>Wingdings</vt:lpstr>
      <vt:lpstr>微软雅黑</vt:lpstr>
      <vt:lpstr>Arial Unicode MS</vt:lpstr>
      <vt:lpstr>Calibri</vt:lpstr>
      <vt:lpstr>BatangChe</vt:lpstr>
      <vt:lpstr>Segoe Print</vt:lpstr>
      <vt:lpstr>WPS</vt:lpstr>
      <vt:lpstr>2_Office 主题​​</vt:lpstr>
      <vt:lpstr>Augmenting Low-Resource Text Classification with Graph-Grounded Pre-training and Prompting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lgq</dc:creator>
  <cp:lastModifiedBy>zzz</cp:lastModifiedBy>
  <cp:revision>44</cp:revision>
  <dcterms:created xsi:type="dcterms:W3CDTF">2023-09-08T01:57:00Z</dcterms:created>
  <dcterms:modified xsi:type="dcterms:W3CDTF">2023-09-15T04:10:15Z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99143ACA34384709A83C5D0A16FE1C89_12</vt:lpwstr>
  </property>
  <property fmtid="{D5CDD505-2E9C-101B-9397-08002B2CF9AE}" pid="3" name="KSOProductBuildVer">
    <vt:lpwstr>2052-12.1.0.15374</vt:lpwstr>
  </property>
</Properties>
</file>