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3" r:id="rId3"/>
    <p:sldId id="262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61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A0BC"/>
    <a:srgbClr val="5383C2"/>
    <a:srgbClr val="B8D68D"/>
    <a:srgbClr val="9EC067"/>
    <a:srgbClr val="DBCF4D"/>
    <a:srgbClr val="3891CC"/>
    <a:srgbClr val="E6B56C"/>
    <a:srgbClr val="CCC3E0"/>
    <a:srgbClr val="A36095"/>
    <a:srgbClr val="D2D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89" autoAdjust="0"/>
    <p:restoredTop sz="79539" autoAdjust="0"/>
  </p:normalViewPr>
  <p:slideViewPr>
    <p:cSldViewPr snapToGrid="0">
      <p:cViewPr>
        <p:scale>
          <a:sx n="100" d="100"/>
          <a:sy n="100" d="100"/>
        </p:scale>
        <p:origin x="-244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06CF4-FA77-4E71-BDBB-B62F97D48318}" type="datetimeFigureOut">
              <a:rPr lang="zh-CN" altLang="en-US" smtClean="0"/>
              <a:t>2022/3/1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EA511-84E0-4AE0-9842-AB0E10994B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1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90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参数敏感性</a:t>
            </a:r>
            <a:endParaRPr kumimoji="1" lang="en-US" altLang="zh-CN" dirty="0"/>
          </a:p>
          <a:p>
            <a:r>
              <a:rPr kumimoji="1" lang="zh-CN" altLang="en-US" dirty="0"/>
              <a:t>句子级</a:t>
            </a:r>
            <a:r>
              <a:rPr kumimoji="1" lang="en-US" altLang="zh-CN" dirty="0" err="1"/>
              <a:t>sa</a:t>
            </a:r>
            <a:r>
              <a:rPr kumimoji="1" lang="zh-CN" altLang="en-US" dirty="0"/>
              <a:t>任务中的准确性表现</a:t>
            </a:r>
            <a:endParaRPr kumimoji="1" lang="en-US" altLang="zh-CN" dirty="0"/>
          </a:p>
          <a:p>
            <a:r>
              <a:rPr kumimoji="1" lang="en-US" altLang="zh-CN" dirty="0"/>
              <a:t>D</a:t>
            </a:r>
            <a:r>
              <a:rPr kumimoji="1" lang="zh-CN" altLang="en-US" dirty="0"/>
              <a:t> </a:t>
            </a:r>
            <a:r>
              <a:rPr kumimoji="1" lang="en-US" altLang="zh-CN" dirty="0"/>
              <a:t>200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rnn</a:t>
            </a:r>
            <a:r>
              <a:rPr kumimoji="1" lang="zh-CN" altLang="en-US" dirty="0"/>
              <a:t> </a:t>
            </a:r>
            <a:r>
              <a:rPr kumimoji="1" lang="en-US" altLang="zh-CN" dirty="0"/>
              <a:t>220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70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K</a:t>
            </a:r>
            <a:r>
              <a:rPr kumimoji="1" lang="zh-CN" altLang="en-US" dirty="0"/>
              <a:t>（</a:t>
            </a:r>
            <a:r>
              <a:rPr kumimoji="1" lang="en-US" altLang="zh-CN" dirty="0"/>
              <a:t>enc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6</a:t>
            </a:r>
          </a:p>
          <a:p>
            <a:r>
              <a:rPr kumimoji="1" lang="en-US" altLang="zh-CN" dirty="0"/>
              <a:t>K</a:t>
            </a:r>
            <a:r>
              <a:rPr kumimoji="1" lang="zh-CN" altLang="en-US" dirty="0"/>
              <a:t>（</a:t>
            </a:r>
            <a:r>
              <a:rPr kumimoji="1" lang="en-US" altLang="zh-CN" dirty="0" err="1"/>
              <a:t>fdnn</a:t>
            </a:r>
            <a:r>
              <a:rPr kumimoji="1" lang="zh-CN" altLang="en-US" dirty="0"/>
              <a:t>） </a:t>
            </a:r>
            <a:r>
              <a:rPr kumimoji="1" lang="en-US" altLang="zh-CN" dirty="0"/>
              <a:t>5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2189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情绪时间线有助于了解积极和消极情绪随时间的趋势。与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2019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冠状病毒疾病相比，人们在表达情绪时，往往表现出消极情绪。从趋势来看，负面情绪的强度和数量在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月中旬之前很明显。随着人们开始支持当局实施的封锁和社会隔离政策，负面情绪的数量和强度在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2020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年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zh-CN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月中旬之后下降和转移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7EA511-84E0-4AE0-9842-AB0E10994BF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063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2400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副标题 2">
            <a:extLst>
              <a:ext uri="{FF2B5EF4-FFF2-40B4-BE49-F238E27FC236}">
                <a16:creationId xmlns:a16="http://schemas.microsoft.com/office/drawing/2014/main" id="{41A20B87-1898-46D3-A7F5-4E15A8649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8224" y="3772680"/>
            <a:ext cx="7855511" cy="5587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2CAB506-958B-47E1-A991-510E6BE03B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8224" y="3074089"/>
            <a:ext cx="7855511" cy="69859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13">
            <a:extLst>
              <a:ext uri="{FF2B5EF4-FFF2-40B4-BE49-F238E27FC236}">
                <a16:creationId xmlns:a16="http://schemas.microsoft.com/office/drawing/2014/main" id="{793A0F2F-5852-4AC7-B158-174CF911106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8224" y="5535988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DF2F1A37-8FE3-43A7-B83F-CB0A0F5A55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8224" y="5832259"/>
            <a:ext cx="7855511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/>
          <p:cNvPicPr>
            <a:picLocks noChangeAspect="1"/>
          </p:cNvPicPr>
          <p:nvPr userDrawn="1"/>
        </p:nvPicPr>
        <p:blipFill rotWithShape="1">
          <a:blip r:embed="rId2"/>
          <a:srcRect t="-9253" b="47134"/>
          <a:stretch/>
        </p:blipFill>
        <p:spPr>
          <a:xfrm rot="10800000">
            <a:off x="1" y="2162539"/>
            <a:ext cx="12192000" cy="306936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直接连接符 15"/>
          <p:cNvCxnSpPr/>
          <p:nvPr userDrawn="1"/>
        </p:nvCxnSpPr>
        <p:spPr>
          <a:xfrm>
            <a:off x="-23550" y="2162538"/>
            <a:ext cx="1221555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标题 1">
            <a:extLst>
              <a:ext uri="{FF2B5EF4-FFF2-40B4-BE49-F238E27FC236}">
                <a16:creationId xmlns:a16="http://schemas.microsoft.com/office/drawing/2014/main" id="{71871D4F-C05E-4857-B25E-87CB82209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407" y="3429000"/>
            <a:ext cx="5419185" cy="89535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2">
            <a:extLst>
              <a:ext uri="{FF2B5EF4-FFF2-40B4-BE49-F238E27FC236}">
                <a16:creationId xmlns:a16="http://schemas.microsoft.com/office/drawing/2014/main" id="{811F7A44-505D-418A-BAE1-B5A9D606D3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87523" y="4324350"/>
            <a:ext cx="5419185" cy="101562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tx1"/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88B6D7-9D3F-49D7-BACE-73A9D1149A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C997A4-1DD8-4731-B9FD-42398A20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A9825E-1876-42AD-ABCF-E0E100F35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D124F9DB-C87A-423F-9657-38C7A29014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2070191C-4093-409C-8FD5-7369A79637A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69925" y="1130299"/>
            <a:ext cx="10850563" cy="5006975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833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C7A1C-3684-4AAF-A408-C63B6CB6410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86EA5F-D77D-4318-90E9-C04AA8AD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/>
          <a:lstStyle/>
          <a:p>
            <a:fld id="{6489D9C7-5DC6-4263-87FF-7C99F6FB63C3}" type="datetime1">
              <a:rPr lang="zh-CN" altLang="en-US" smtClean="0"/>
              <a:pPr/>
              <a:t>2022/3/1</a:t>
            </a:fld>
            <a:endParaRPr lang="zh-CN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832621-D9D9-445E-BFF9-F8348FA1E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/>
          <a:lstStyle/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71151B-F790-4A9F-962F-B8718A956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/>
          <a:lstStyle/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635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>
            <a:off x="0" y="2316480"/>
            <a:ext cx="12192000" cy="123971"/>
          </a:xfrm>
          <a:prstGeom prst="rect">
            <a:avLst/>
          </a:prstGeom>
          <a:gradFill flip="none" rotWithShape="1">
            <a:gsLst>
              <a:gs pos="0">
                <a:srgbClr val="B8D68D"/>
              </a:gs>
              <a:gs pos="48976">
                <a:srgbClr val="E1A0BC"/>
              </a:gs>
              <a:gs pos="32000">
                <a:schemeClr val="accent1">
                  <a:lumMod val="45000"/>
                  <a:lumOff val="55000"/>
                </a:schemeClr>
              </a:gs>
              <a:gs pos="76000">
                <a:schemeClr val="accent1">
                  <a:lumMod val="45000"/>
                  <a:lumOff val="55000"/>
                </a:schemeClr>
              </a:gs>
              <a:gs pos="100000">
                <a:srgbClr val="5383C2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sz="2400"/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/>
          <a:srcRect b="37881"/>
          <a:stretch/>
        </p:blipFill>
        <p:spPr>
          <a:xfrm rot="10800000">
            <a:off x="1" y="2461406"/>
            <a:ext cx="12192000" cy="30693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1F067AA9-EDB3-4FEC-A9FD-930EAF46DEC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698873" y="2972865"/>
            <a:ext cx="5426076" cy="1621509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8" name="文本占位符 62">
            <a:extLst>
              <a:ext uri="{FF2B5EF4-FFF2-40B4-BE49-F238E27FC236}">
                <a16:creationId xmlns:a16="http://schemas.microsoft.com/office/drawing/2014/main" id="{9B1F7973-9FBC-493A-A936-410240E98E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98873" y="5279101"/>
            <a:ext cx="5426076" cy="310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589" marR="0" lvl="0" indent="-228589" fontAlgn="auto">
              <a:spcAft>
                <a:spcPts val="0"/>
              </a:spcAft>
              <a:buClrTx/>
              <a:buSzTx/>
              <a:tabLst/>
            </a:pPr>
            <a:r>
              <a:rPr lang="en-US" altLang="zh-CN" dirty="0"/>
              <a:t>Data</a:t>
            </a:r>
          </a:p>
        </p:txBody>
      </p:sp>
      <p:sp>
        <p:nvSpPr>
          <p:cNvPr id="9" name="文本占位符 13">
            <a:extLst>
              <a:ext uri="{FF2B5EF4-FFF2-40B4-BE49-F238E27FC236}">
                <a16:creationId xmlns:a16="http://schemas.microsoft.com/office/drawing/2014/main" id="{37EA9445-FFE4-4FD6-87DA-6E5F95A116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98874" y="4982830"/>
            <a:ext cx="5426076" cy="296271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tx1"/>
                </a:solidFill>
              </a:defRPr>
            </a:lvl1pPr>
            <a:lvl2pPr marL="457177" indent="0">
              <a:buNone/>
              <a:defRPr/>
            </a:lvl2pPr>
            <a:lvl3pPr marL="914353" indent="0">
              <a:buNone/>
              <a:defRPr/>
            </a:lvl3pPr>
            <a:lvl4pPr marL="1371531" indent="0">
              <a:buNone/>
              <a:defRPr/>
            </a:lvl4pPr>
            <a:lvl5pPr marL="1828709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占位符 1">
            <a:extLst>
              <a:ext uri="{FF2B5EF4-FFF2-40B4-BE49-F238E27FC236}">
                <a16:creationId xmlns:a16="http://schemas.microsoft.com/office/drawing/2014/main" id="{24C9EA5A-AEB5-499D-9A94-8E6FD1C6A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2">
            <a:extLst>
              <a:ext uri="{FF2B5EF4-FFF2-40B4-BE49-F238E27FC236}">
                <a16:creationId xmlns:a16="http://schemas.microsoft.com/office/drawing/2014/main" id="{6527709B-B091-4C5B-A0AA-C4214D5B2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641F775-D26A-4F15-B047-C118CA0395BD}"/>
              </a:ext>
            </a:extLst>
          </p:cNvPr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日期占位符 3">
            <a:extLst>
              <a:ext uri="{FF2B5EF4-FFF2-40B4-BE49-F238E27FC236}">
                <a16:creationId xmlns:a16="http://schemas.microsoft.com/office/drawing/2014/main" id="{F40374BA-20A2-4D48-942D-C8EB07732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pPr/>
              <a:t>2022/3/1</a:t>
            </a:fld>
            <a:endParaRPr lang="zh-CN" altLang="en-US"/>
          </a:p>
        </p:txBody>
      </p:sp>
      <p:sp>
        <p:nvSpPr>
          <p:cNvPr id="14" name="页脚占位符 4">
            <a:extLst>
              <a:ext uri="{FF2B5EF4-FFF2-40B4-BE49-F238E27FC236}">
                <a16:creationId xmlns:a16="http://schemas.microsoft.com/office/drawing/2014/main" id="{129A73FF-2397-43F3-BBCF-AB5B2F765A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 dirty="0"/>
              <a:t>www.islide.cc</a:t>
            </a:r>
            <a:endParaRPr lang="zh-CN" altLang="en-US" dirty="0"/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FE7EB209-95AD-4348-BC56-6AEC61E5BA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62" r:id="rId3"/>
    <p:sldLayoutId id="2147483663" r:id="rId4"/>
    <p:sldLayoutId id="2147483655" r:id="rId5"/>
    <p:sldLayoutId id="2147483661" r:id="rId6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08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7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/>
        </p:nvSpPr>
        <p:spPr>
          <a:xfrm>
            <a:off x="767698" y="652166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991089" y="1270000"/>
            <a:ext cx="3529399" cy="949308"/>
            <a:chOff x="1" y="3107524"/>
            <a:chExt cx="2057400" cy="700152"/>
          </a:xfrm>
          <a:noFill/>
        </p:grpSpPr>
        <p:sp>
          <p:nvSpPr>
            <p:cNvPr id="17" name="文本框 16"/>
            <p:cNvSpPr txBox="1"/>
            <p:nvPr/>
          </p:nvSpPr>
          <p:spPr>
            <a:xfrm>
              <a:off x="1" y="3390126"/>
              <a:ext cx="2057400" cy="417550"/>
            </a:xfrm>
            <a:prstGeom prst="rect">
              <a:avLst/>
            </a:prstGeom>
            <a:grpFill/>
          </p:spPr>
          <p:txBody>
            <a:bodyPr wrap="none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16600" b="1" dirty="0">
                  <a:solidFill>
                    <a:schemeClr val="bg1">
                      <a:lumMod val="85000"/>
                    </a:schemeClr>
                  </a:solidFill>
                </a:rPr>
                <a:t>PROPOSAL</a:t>
              </a:r>
              <a:endParaRPr lang="en-US" altLang="zh-CN" sz="28700" b="1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26057" y="3107524"/>
              <a:ext cx="1231344" cy="230670"/>
            </a:xfrm>
            <a:prstGeom prst="rect">
              <a:avLst/>
            </a:prstGeom>
            <a:grpFill/>
          </p:spPr>
          <p:txBody>
            <a:bodyPr wrap="none" numCol="1" rtlCol="0">
              <a:prstTxWarp prst="textPlain">
                <a:avLst/>
              </a:prstTxWarp>
              <a:spAutoFit/>
            </a:bodyPr>
            <a:lstStyle/>
            <a:p>
              <a:pPr lvl="0" algn="r"/>
              <a:r>
                <a:rPr lang="en-US" altLang="zh-CN" sz="96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BUSINESS</a:t>
              </a:r>
              <a:endParaRPr lang="en-US" altLang="zh-CN" sz="16600" b="1" noProof="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0" name="副标题 4">
            <a:extLst>
              <a:ext uri="{FF2B5EF4-FFF2-40B4-BE49-F238E27FC236}">
                <a16:creationId xmlns:a16="http://schemas.microsoft.com/office/drawing/2014/main" id="{F7E826C0-3A23-430C-BFBC-54A85F2C533A}"/>
              </a:ext>
            </a:extLst>
          </p:cNvPr>
          <p:cNvSpPr txBox="1">
            <a:spLocks/>
          </p:cNvSpPr>
          <p:nvPr/>
        </p:nvSpPr>
        <p:spPr>
          <a:xfrm>
            <a:off x="708025" y="3977706"/>
            <a:ext cx="7153275" cy="558799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dirty="0"/>
              <a:t>Subtitle here</a:t>
            </a:r>
          </a:p>
        </p:txBody>
      </p:sp>
      <p:sp>
        <p:nvSpPr>
          <p:cNvPr id="11" name="标题 3">
            <a:extLst>
              <a:ext uri="{FF2B5EF4-FFF2-40B4-BE49-F238E27FC236}">
                <a16:creationId xmlns:a16="http://schemas.microsoft.com/office/drawing/2014/main" id="{F3E536DE-8316-4FFC-ACA7-80F92B80D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025" y="2515579"/>
            <a:ext cx="11298918" cy="1150294"/>
          </a:xfrm>
        </p:spPr>
        <p:txBody>
          <a:bodyPr>
            <a:noAutofit/>
          </a:bodyPr>
          <a:lstStyle/>
          <a:p>
            <a:r>
              <a:rPr lang="en-US" altLang="zh-CN" sz="2800" dirty="0" err="1"/>
              <a:t>COVIDSenti</a:t>
            </a:r>
            <a:r>
              <a:rPr lang="en-US" altLang="zh-CN" sz="2800" dirty="0"/>
              <a:t>: A Large-Scale Benchmark Twitter Data Set for COVID-19 Sentiment Analysis </a:t>
            </a:r>
            <a:endParaRPr lang="en-US" altLang="zh-CN" sz="1400" dirty="0"/>
          </a:p>
        </p:txBody>
      </p:sp>
      <p:sp>
        <p:nvSpPr>
          <p:cNvPr id="12" name="文本占位符 5">
            <a:extLst>
              <a:ext uri="{FF2B5EF4-FFF2-40B4-BE49-F238E27FC236}">
                <a16:creationId xmlns:a16="http://schemas.microsoft.com/office/drawing/2014/main" id="{583AF3DA-0496-4AD4-A365-15D73EBDBF73}"/>
              </a:ext>
            </a:extLst>
          </p:cNvPr>
          <p:cNvSpPr txBox="1">
            <a:spLocks/>
          </p:cNvSpPr>
          <p:nvPr/>
        </p:nvSpPr>
        <p:spPr>
          <a:xfrm>
            <a:off x="708025" y="5192308"/>
            <a:ext cx="7153275" cy="2962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77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3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1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indent="0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Speaker name and title</a:t>
            </a:r>
          </a:p>
        </p:txBody>
      </p:sp>
      <p:sp>
        <p:nvSpPr>
          <p:cNvPr id="13" name="文本占位符 6">
            <a:extLst>
              <a:ext uri="{FF2B5EF4-FFF2-40B4-BE49-F238E27FC236}">
                <a16:creationId xmlns:a16="http://schemas.microsoft.com/office/drawing/2014/main" id="{DC811565-0AA4-433D-9F67-1979B5C73AEF}"/>
              </a:ext>
            </a:extLst>
          </p:cNvPr>
          <p:cNvSpPr txBox="1">
            <a:spLocks/>
          </p:cNvSpPr>
          <p:nvPr/>
        </p:nvSpPr>
        <p:spPr>
          <a:xfrm>
            <a:off x="708025" y="5488579"/>
            <a:ext cx="7153275" cy="296271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00" dirty="0"/>
              <a:t>www.islide.cc</a:t>
            </a:r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27174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75CC5-D71B-5348-A2E3-4D3B5B44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Feature Extraction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9B5BFA-C110-A74D-9C4A-ECCB6715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C292C0-F9DC-A54A-AA47-96F33CFBD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1CE11AB-8BDB-5546-9C3B-14276FDF1537}"/>
              </a:ext>
            </a:extLst>
          </p:cNvPr>
          <p:cNvSpPr/>
          <p:nvPr/>
        </p:nvSpPr>
        <p:spPr>
          <a:xfrm>
            <a:off x="846667" y="1491524"/>
            <a:ext cx="106738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TF-IDF</a:t>
            </a:r>
            <a:r>
              <a:rPr lang="zh-CN" altLang="zh-CN" dirty="0"/>
              <a:t>、</a:t>
            </a:r>
            <a:r>
              <a:rPr lang="en-US" altLang="zh-CN" dirty="0"/>
              <a:t>Word2Vec</a:t>
            </a:r>
            <a:r>
              <a:rPr lang="zh-CN" altLang="zh-CN" dirty="0"/>
              <a:t>、</a:t>
            </a:r>
            <a:r>
              <a:rPr lang="en-US" altLang="zh-CN" dirty="0" err="1"/>
              <a:t>GloVe</a:t>
            </a:r>
            <a:r>
              <a:rPr lang="en-US" altLang="zh-CN" dirty="0"/>
              <a:t> </a:t>
            </a:r>
            <a:r>
              <a:rPr lang="zh-CN" altLang="zh-CN" dirty="0"/>
              <a:t>和</a:t>
            </a:r>
            <a:r>
              <a:rPr lang="en-US" altLang="zh-CN" dirty="0"/>
              <a:t> </a:t>
            </a:r>
            <a:r>
              <a:rPr lang="en-US" altLang="zh-CN" dirty="0" err="1"/>
              <a:t>fastText</a:t>
            </a:r>
            <a:r>
              <a:rPr lang="en-US" altLang="zh-CN" dirty="0"/>
              <a:t> </a:t>
            </a:r>
            <a:r>
              <a:rPr lang="zh-CN" altLang="zh-CN" dirty="0"/>
              <a:t>嵌入</a:t>
            </a:r>
            <a:r>
              <a:rPr lang="zh-CN" altLang="en-US" dirty="0"/>
              <a:t>此类熟悉的词向量、词嵌入将文本转换为向量。同时</a:t>
            </a:r>
            <a:r>
              <a:rPr lang="zh-CN" altLang="zh-CN" dirty="0"/>
              <a:t>使用了混合模型，例如混合排名</a:t>
            </a:r>
            <a:r>
              <a:rPr lang="en-US" altLang="zh-CN" dirty="0"/>
              <a:t> (</a:t>
            </a:r>
            <a:r>
              <a:rPr lang="en-US" altLang="zh-CN" dirty="0" err="1"/>
              <a:t>HyRank</a:t>
            </a:r>
            <a:r>
              <a:rPr lang="en-US" altLang="zh-CN" dirty="0"/>
              <a:t>) </a:t>
            </a:r>
            <a:r>
              <a:rPr lang="zh-CN" altLang="zh-CN" dirty="0"/>
              <a:t>和改进的词向量</a:t>
            </a:r>
            <a:r>
              <a:rPr lang="en-US" altLang="zh-CN" dirty="0"/>
              <a:t> (IWV)</a:t>
            </a:r>
            <a:r>
              <a:rPr lang="zh-CN" altLang="zh-CN" dirty="0"/>
              <a:t>，它们结合了推文的情绪和上下文</a:t>
            </a:r>
          </a:p>
          <a:p>
            <a:endParaRPr lang="en-US" altLang="zh-CN" dirty="0"/>
          </a:p>
          <a:p>
            <a:r>
              <a:rPr lang="zh-CN" altLang="en-US" dirty="0"/>
              <a:t>分类部分使用了机器学习分类器（</a:t>
            </a:r>
            <a:r>
              <a:rPr lang="en-US" altLang="zh-CN" dirty="0"/>
              <a:t> SVM</a:t>
            </a:r>
            <a:r>
              <a:rPr lang="zh-CN" altLang="en-US" dirty="0"/>
              <a:t>、</a:t>
            </a:r>
            <a:r>
              <a:rPr lang="en-US" altLang="zh-CN" dirty="0"/>
              <a:t>NB</a:t>
            </a:r>
            <a:r>
              <a:rPr lang="zh-CN" altLang="en-US" dirty="0"/>
              <a:t>、</a:t>
            </a:r>
            <a:r>
              <a:rPr lang="en-US" altLang="zh-CN" dirty="0"/>
              <a:t>DT</a:t>
            </a:r>
            <a:r>
              <a:rPr lang="zh-CN" altLang="en-US" dirty="0"/>
              <a:t>、</a:t>
            </a:r>
            <a:r>
              <a:rPr lang="en-US" altLang="zh-CN" dirty="0"/>
              <a:t>RF </a:t>
            </a:r>
            <a:r>
              <a:rPr lang="zh-CN" altLang="en-US" dirty="0"/>
              <a:t>）及两个基于深度学习的分类器（</a:t>
            </a:r>
            <a:r>
              <a:rPr lang="en-US" altLang="zh-CN" dirty="0"/>
              <a:t> CNN</a:t>
            </a:r>
            <a:r>
              <a:rPr lang="zh-CN" altLang="en-US" dirty="0"/>
              <a:t>、</a:t>
            </a:r>
            <a:r>
              <a:rPr lang="en-US" altLang="zh-CN" dirty="0"/>
              <a:t>BI-LSTM </a:t>
            </a:r>
            <a:r>
              <a:rPr lang="zh-CN" altLang="en-US" dirty="0"/>
              <a:t>）和一个机遇变压器的</a:t>
            </a:r>
            <a:r>
              <a:rPr lang="en-US" altLang="zh-CN" dirty="0"/>
              <a:t>albert</a:t>
            </a:r>
          </a:p>
          <a:p>
            <a:r>
              <a:rPr lang="en-US" altLang="zh-CN" dirty="0"/>
              <a:t>albert</a:t>
            </a:r>
            <a:r>
              <a:rPr lang="zh-CN" altLang="en-US" dirty="0"/>
              <a:t>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实现了两参数缩减方法，以消除基本障碍；分解嵌入参数化</a:t>
            </a:r>
            <a:r>
              <a:rPr lang="en-US" altLang="zh-CN" dirty="0"/>
              <a:t>---</a:t>
            </a:r>
            <a:r>
              <a:rPr lang="zh-CN" altLang="en-US" dirty="0"/>
              <a:t>将一个大词汇嵌入矩阵分解为两个小矩阵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用句子顺序预测（</a:t>
            </a:r>
            <a:r>
              <a:rPr lang="en-US" altLang="zh-CN" dirty="0"/>
              <a:t>SOP</a:t>
            </a:r>
            <a:r>
              <a:rPr lang="zh-CN" altLang="en-US" dirty="0"/>
              <a:t>）损失代替下一句预测（</a:t>
            </a:r>
            <a:r>
              <a:rPr lang="en-US" altLang="zh-CN" dirty="0"/>
              <a:t>NSP</a:t>
            </a:r>
            <a:r>
              <a:rPr lang="zh-CN" altLang="en-US" dirty="0"/>
              <a:t>）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提供跨层参数共享，使用掩码语言建模（</a:t>
            </a:r>
            <a:r>
              <a:rPr lang="en-US" altLang="zh-CN" dirty="0"/>
              <a:t>MLM</a:t>
            </a:r>
            <a:r>
              <a:rPr lang="zh-CN" altLang="en-US" dirty="0"/>
              <a:t>）、</a:t>
            </a:r>
            <a:r>
              <a:rPr lang="en-US" altLang="zh-CN" dirty="0"/>
              <a:t>NSP</a:t>
            </a:r>
            <a:r>
              <a:rPr lang="zh-CN" altLang="en-US" dirty="0"/>
              <a:t>和</a:t>
            </a:r>
            <a:r>
              <a:rPr lang="en-US" altLang="zh-CN" dirty="0"/>
              <a:t>SOP</a:t>
            </a:r>
            <a:r>
              <a:rPr lang="zh-CN" altLang="en-US" dirty="0"/>
              <a:t>算法在大规模为标记文本语料库上使用双向变换器模型进行训练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514743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70142D-5A24-A747-B706-32F0A5F9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D2E651-8920-4148-A0D0-0B01E8529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87821" y="6240463"/>
            <a:ext cx="4140201" cy="206381"/>
          </a:xfrm>
        </p:spPr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1BFD0B-3AAD-854D-8A6A-3147F52C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11</a:t>
            </a:fld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6FC748F-92AA-4D4F-88BE-2943432C4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997"/>
            <a:ext cx="12192000" cy="32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178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E41D5-98DA-064D-9396-B25EB1124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EF03E6C-A60C-F14D-B98F-DB82FFDB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9A4105-AEFE-4F42-8E36-74BC2DF1C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35E7853-5C82-3D44-AE5A-57536A37E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93111"/>
            <a:ext cx="12192000" cy="32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327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4A5CF9-FF02-B442-BF0A-608C40DE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A6A3308-557D-4144-8207-CD41F9B6F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7EEFC5-941C-914D-8A95-6EDD1D235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A792431-CC43-3E47-AFDA-BBE3F46B2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9188"/>
            <a:ext cx="12192000" cy="4119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534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983833-50C0-AE4A-B10F-6C6089EB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Consults</a:t>
            </a:r>
            <a:r>
              <a:rPr kumimoji="1" lang="zh-CN" altLang="en-US" dirty="0"/>
              <a:t>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B2B9CFE-AA03-024B-8FE7-9C1A0A1D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83393C-50F3-CC4E-AE4A-2C95B3EEE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A0373A2-1B7E-0140-AF07-20A18EFD638B}"/>
              </a:ext>
            </a:extLst>
          </p:cNvPr>
          <p:cNvSpPr txBox="1"/>
          <p:nvPr/>
        </p:nvSpPr>
        <p:spPr>
          <a:xfrm>
            <a:off x="1270000" y="170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23386D1-40A6-3446-891E-7963199D2993}"/>
              </a:ext>
            </a:extLst>
          </p:cNvPr>
          <p:cNvSpPr/>
          <p:nvPr/>
        </p:nvSpPr>
        <p:spPr>
          <a:xfrm>
            <a:off x="546100" y="1293476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COVIDSENTI-A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的实验结果揭示了人们响应与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COVID-19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相关的政府行动和政策的行为。 我们注意到人们对政府控制局势失去了信任； 尽管人们对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COVID-19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感到恐惧、厌恶和悲伤，但他们的行为在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3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月下旬发生了变化。 </a:t>
            </a:r>
            <a:endParaRPr lang="en-US" altLang="zh-CN" kern="0" dirty="0">
              <a:latin typeface="DengXian" panose="02010600030101010101" pitchFamily="2" charset="-122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endParaRPr lang="en-US" altLang="zh-CN" kern="0" dirty="0">
              <a:latin typeface="DengXian" panose="02010600030101010101" pitchFamily="2" charset="-122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COVIDSENTI-B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的实验结果表明，尽管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COVID-19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病例在增加，但有几个帖子支持锁定并留在家中。这可能是由于与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COVID-19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相关的负面宣传和错误信息在社交媒体上传播。</a:t>
            </a:r>
            <a:endParaRPr lang="en-US" altLang="zh-CN" kern="0" dirty="0">
              <a:latin typeface="DengXian" panose="02010600030101010101" pitchFamily="2" charset="-122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 </a:t>
            </a:r>
            <a:endParaRPr lang="en-US" altLang="zh-CN" kern="0" dirty="0">
              <a:latin typeface="DengXian" panose="02010600030101010101" pitchFamily="2" charset="-122"/>
              <a:ea typeface="DengXian" panose="02010600030101010101" pitchFamily="2" charset="-122"/>
              <a:cs typeface="宋体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COVIDSENTI-C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的实验结果表明，</a:t>
            </a:r>
            <a:r>
              <a:rPr lang="en-US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COVID-19 </a:t>
            </a:r>
            <a:r>
              <a:rPr lang="zh-CN" altLang="zh-CN" kern="0" dirty="0">
                <a:latin typeface="DengXian" panose="02010600030101010101" pitchFamily="2" charset="-122"/>
                <a:ea typeface="DengXian" panose="02010600030101010101" pitchFamily="2" charset="-122"/>
                <a:cs typeface="宋体" panose="02010600030101010101" pitchFamily="2" charset="-122"/>
              </a:rPr>
              <a:t>病例数量的增加和死亡率的增加对人们的生活产生了负面影响。</a:t>
            </a:r>
            <a:r>
              <a:rPr lang="zh-CN" altLang="zh-CN" dirty="0">
                <a:latin typeface="DengXian" panose="02010600030101010101" pitchFamily="2" charset="-122"/>
                <a:ea typeface="DengXian" panose="02010600030101010101" pitchFamily="2" charset="-122"/>
              </a:rPr>
              <a:t> </a:t>
            </a:r>
            <a:endParaRPr lang="zh-CN" altLang="en-US" dirty="0"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9878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67698" y="652166"/>
            <a:ext cx="1150294" cy="11502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>
                    <a:lumMod val="75000"/>
                  </a:schemeClr>
                </a:solidFill>
                <a:latin typeface="Impact" panose="020B0806030902050204" pitchFamily="34" charset="0"/>
              </a:rPr>
              <a:t>LOGO</a:t>
            </a:r>
          </a:p>
        </p:txBody>
      </p:sp>
      <p:sp>
        <p:nvSpPr>
          <p:cNvPr id="14" name="标题 4">
            <a:extLst>
              <a:ext uri="{FF2B5EF4-FFF2-40B4-BE49-F238E27FC236}">
                <a16:creationId xmlns:a16="http://schemas.microsoft.com/office/drawing/2014/main" id="{70158B38-5712-424D-BDDE-3DCA8EAB05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698" y="2811463"/>
            <a:ext cx="5426076" cy="1621509"/>
          </a:xfrm>
        </p:spPr>
        <p:txBody>
          <a:bodyPr/>
          <a:lstStyle/>
          <a:p>
            <a:r>
              <a:rPr lang="en-US" altLang="zh-CN" dirty="0"/>
              <a:t>Thanks.</a:t>
            </a:r>
            <a:br>
              <a:rPr lang="en-US" altLang="zh-CN" dirty="0"/>
            </a:br>
            <a:r>
              <a:rPr lang="en-US" altLang="zh-CN" sz="2400" b="0" dirty="0"/>
              <a:t>And Your Slogan Here.</a:t>
            </a:r>
            <a:endParaRPr lang="zh-CN" altLang="en-US" b="0" dirty="0"/>
          </a:p>
        </p:txBody>
      </p:sp>
      <p:sp>
        <p:nvSpPr>
          <p:cNvPr id="15" name="文本占位符 6">
            <a:extLst>
              <a:ext uri="{FF2B5EF4-FFF2-40B4-BE49-F238E27FC236}">
                <a16:creationId xmlns:a16="http://schemas.microsoft.com/office/drawing/2014/main" id="{1388C221-5C05-45F3-8C9A-3A72E81F857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67698" y="5117699"/>
            <a:ext cx="5426076" cy="310871"/>
          </a:xfrm>
        </p:spPr>
        <p:txBody>
          <a:bodyPr>
            <a:normAutofit/>
          </a:bodyPr>
          <a:lstStyle/>
          <a:p>
            <a:r>
              <a:rPr lang="en-US" altLang="zh-CN" dirty="0"/>
              <a:t>www.islide.cc</a:t>
            </a:r>
            <a:endParaRPr lang="en-US" altLang="en-US" dirty="0"/>
          </a:p>
        </p:txBody>
      </p:sp>
      <p:sp>
        <p:nvSpPr>
          <p:cNvPr id="16" name="文本占位符 5">
            <a:extLst>
              <a:ext uri="{FF2B5EF4-FFF2-40B4-BE49-F238E27FC236}">
                <a16:creationId xmlns:a16="http://schemas.microsoft.com/office/drawing/2014/main" id="{8417D499-7D31-4C29-95B5-84B9F37EB1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7699" y="4821428"/>
            <a:ext cx="5426076" cy="296271"/>
          </a:xfrm>
        </p:spPr>
        <p:txBody>
          <a:bodyPr/>
          <a:lstStyle/>
          <a:p>
            <a:r>
              <a:rPr lang="en-US" altLang="zh-CN" dirty="0"/>
              <a:t>Speaker name and title</a:t>
            </a:r>
          </a:p>
        </p:txBody>
      </p:sp>
    </p:spTree>
    <p:extLst>
      <p:ext uri="{BB962C8B-B14F-4D97-AF65-F5344CB8AC3E}">
        <p14:creationId xmlns:p14="http://schemas.microsoft.com/office/powerpoint/2010/main" val="125904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FB66AE-1824-454D-A856-121FC377E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1376A44-F5BB-F84C-A496-E64205F7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835EA8-7C47-EA48-B925-ADA8CAF2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2</a:t>
            </a:fld>
            <a:endParaRPr lang="zh-CN" altLang="en-US" dirty="0"/>
          </a:p>
        </p:txBody>
      </p:sp>
      <p:sp>
        <p:nvSpPr>
          <p:cNvPr id="6" name="圆角矩形 5">
            <a:extLst>
              <a:ext uri="{FF2B5EF4-FFF2-40B4-BE49-F238E27FC236}">
                <a16:creationId xmlns:a16="http://schemas.microsoft.com/office/drawing/2014/main" id="{3D641307-B058-CA4A-9E7C-D8ACCD4F0F5F}"/>
              </a:ext>
            </a:extLst>
          </p:cNvPr>
          <p:cNvSpPr/>
          <p:nvPr/>
        </p:nvSpPr>
        <p:spPr>
          <a:xfrm>
            <a:off x="1276268" y="1203081"/>
            <a:ext cx="2283341" cy="11414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r>
              <a:rPr lang="zh-CN" altLang="en-US" dirty="0"/>
              <a:t>最新：</a:t>
            </a:r>
            <a:endParaRPr lang="en-US" altLang="zh-CN" dirty="0"/>
          </a:p>
          <a:p>
            <a:pPr algn="ctr"/>
            <a:r>
              <a:rPr lang="zh-CN" altLang="zh-CN" dirty="0"/>
              <a:t>侧重于自动识别发布的关于</a:t>
            </a:r>
            <a:r>
              <a:rPr lang="en-US" altLang="zh-CN" dirty="0"/>
              <a:t> COVID-19 </a:t>
            </a:r>
            <a:r>
              <a:rPr lang="zh-CN" altLang="zh-CN" dirty="0"/>
              <a:t>的推</a:t>
            </a:r>
            <a:r>
              <a:rPr lang="zh-CN" altLang="en-US" dirty="0"/>
              <a:t>文</a:t>
            </a:r>
          </a:p>
          <a:p>
            <a:pPr algn="ctr"/>
            <a:endParaRPr lang="en-US" altLang="zh-CN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67963CA7-F587-CE43-BB78-3348BA41FBD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2417939" y="2344536"/>
            <a:ext cx="0" cy="117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圆角矩形 8">
            <a:extLst>
              <a:ext uri="{FF2B5EF4-FFF2-40B4-BE49-F238E27FC236}">
                <a16:creationId xmlns:a16="http://schemas.microsoft.com/office/drawing/2014/main" id="{9DBB17C7-CD76-7A4E-94EB-67742C478FCE}"/>
              </a:ext>
            </a:extLst>
          </p:cNvPr>
          <p:cNvSpPr/>
          <p:nvPr/>
        </p:nvSpPr>
        <p:spPr>
          <a:xfrm>
            <a:off x="150284" y="3524276"/>
            <a:ext cx="4535310" cy="86105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确定</a:t>
            </a:r>
            <a:r>
              <a:rPr lang="en-US" altLang="zh-CN" dirty="0"/>
              <a:t> Twitter </a:t>
            </a:r>
            <a:r>
              <a:rPr lang="zh-CN" altLang="zh-CN" dirty="0"/>
              <a:t>上关于</a:t>
            </a:r>
            <a:r>
              <a:rPr lang="en-US" altLang="zh-CN" dirty="0"/>
              <a:t> COVID-19 </a:t>
            </a:r>
            <a:r>
              <a:rPr lang="zh-CN" altLang="zh-CN" dirty="0"/>
              <a:t>的主题和社区情绪动态</a:t>
            </a:r>
            <a:endParaRPr lang="zh-CN" altLang="en-US" dirty="0"/>
          </a:p>
          <a:p>
            <a:endParaRPr lang="zh-CN" altLang="en-US" dirty="0"/>
          </a:p>
          <a:p>
            <a:pPr algn="ctr"/>
            <a:endParaRPr kumimoji="1" lang="zh-CN" altLang="en-US" dirty="0"/>
          </a:p>
        </p:txBody>
      </p:sp>
      <p:sp>
        <p:nvSpPr>
          <p:cNvPr id="11" name="矩形标注 10">
            <a:extLst>
              <a:ext uri="{FF2B5EF4-FFF2-40B4-BE49-F238E27FC236}">
                <a16:creationId xmlns:a16="http://schemas.microsoft.com/office/drawing/2014/main" id="{91A68994-835F-3A49-8D24-14606627A840}"/>
              </a:ext>
            </a:extLst>
          </p:cNvPr>
          <p:cNvSpPr/>
          <p:nvPr/>
        </p:nvSpPr>
        <p:spPr>
          <a:xfrm>
            <a:off x="4104445" y="1914011"/>
            <a:ext cx="2573161" cy="861050"/>
          </a:xfrm>
          <a:prstGeom prst="wedgeRectCallout">
            <a:avLst>
              <a:gd name="adj1" fmla="val -116374"/>
              <a:gd name="adj2" fmla="val 8873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latin typeface="PingFang SC" panose="020B0400000000000000" pitchFamily="34" charset="-122"/>
                <a:ea typeface="PingFang SC" panose="020B0400000000000000" pitchFamily="34" charset="-122"/>
              </a:rPr>
              <a:t>缺点：</a:t>
            </a:r>
            <a:endParaRPr lang="en-US" altLang="zh-CN" sz="1600" dirty="0"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zh-CN" altLang="zh-CN" sz="1600" dirty="0"/>
              <a:t>关于该主题及其共同考虑的情绪的工作较少</a:t>
            </a:r>
            <a:endParaRPr kumimoji="1" lang="zh-CN" altLang="en-US" dirty="0"/>
          </a:p>
        </p:txBody>
      </p:sp>
      <p:sp>
        <p:nvSpPr>
          <p:cNvPr id="16" name="下箭头 15">
            <a:extLst>
              <a:ext uri="{FF2B5EF4-FFF2-40B4-BE49-F238E27FC236}">
                <a16:creationId xmlns:a16="http://schemas.microsoft.com/office/drawing/2014/main" id="{92991EF7-C47A-5742-8D9C-D796E484FDDE}"/>
              </a:ext>
            </a:extLst>
          </p:cNvPr>
          <p:cNvSpPr/>
          <p:nvPr/>
        </p:nvSpPr>
        <p:spPr>
          <a:xfrm rot="16200000">
            <a:off x="5159197" y="3087654"/>
            <a:ext cx="611011" cy="1618192"/>
          </a:xfrm>
          <a:prstGeom prst="downArrow">
            <a:avLst>
              <a:gd name="adj1" fmla="val 13598"/>
              <a:gd name="adj2" fmla="val 2977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圆角矩形 16">
            <a:extLst>
              <a:ext uri="{FF2B5EF4-FFF2-40B4-BE49-F238E27FC236}">
                <a16:creationId xmlns:a16="http://schemas.microsoft.com/office/drawing/2014/main" id="{4F283415-A888-5B4E-8F1F-AB5C7D12477A}"/>
              </a:ext>
            </a:extLst>
          </p:cNvPr>
          <p:cNvSpPr/>
          <p:nvPr/>
        </p:nvSpPr>
        <p:spPr>
          <a:xfrm>
            <a:off x="6273799" y="2922275"/>
            <a:ext cx="5918197" cy="3318188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待解决问题：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zh-CN" dirty="0"/>
              <a:t>如何自动检测人们在</a:t>
            </a:r>
            <a:r>
              <a:rPr lang="en-US" altLang="zh-CN" dirty="0"/>
              <a:t> Twitter </a:t>
            </a:r>
            <a:r>
              <a:rPr lang="zh-CN" altLang="zh-CN" dirty="0"/>
              <a:t>上因</a:t>
            </a:r>
            <a:r>
              <a:rPr lang="en-US" altLang="zh-CN" dirty="0"/>
              <a:t>  COVID-19 </a:t>
            </a:r>
            <a:r>
              <a:rPr lang="zh-CN" altLang="zh-CN" dirty="0"/>
              <a:t>表达的情绪和</a:t>
            </a:r>
            <a:r>
              <a:rPr lang="en-US" altLang="zh-CN" dirty="0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dirty="0"/>
              <a:t>Twitter </a:t>
            </a:r>
            <a:r>
              <a:rPr lang="zh-CN" altLang="zh-CN" dirty="0"/>
              <a:t>用户在表达对</a:t>
            </a:r>
            <a:r>
              <a:rPr lang="en-US" altLang="zh-CN" dirty="0"/>
              <a:t> COVID-19 </a:t>
            </a:r>
            <a:r>
              <a:rPr lang="zh-CN" altLang="zh-CN" dirty="0"/>
              <a:t>的情绪时主要讨论哪些主题</a:t>
            </a:r>
            <a:r>
              <a:rPr lang="zh-CN" altLang="en-US" dirty="0"/>
              <a:t>？</a:t>
            </a:r>
            <a:r>
              <a:rPr lang="zh-CN" altLang="zh-CN" dirty="0"/>
              <a:t>不同的算法模型用于训练和验证数据集，以提供用于检测与在</a:t>
            </a:r>
            <a:r>
              <a:rPr lang="en-US" altLang="zh-CN" dirty="0"/>
              <a:t> Twitter </a:t>
            </a:r>
            <a:r>
              <a:rPr lang="zh-CN" altLang="zh-CN" dirty="0"/>
              <a:t>上传播的预期</a:t>
            </a:r>
            <a:r>
              <a:rPr lang="en-US" altLang="zh-CN" dirty="0"/>
              <a:t> COVID-19 </a:t>
            </a:r>
            <a:r>
              <a:rPr lang="zh-CN" altLang="zh-CN" dirty="0"/>
              <a:t>治疗相关的情绪的基线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06353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contribution</a:t>
            </a:r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D83746-5E75-8A47-AD2C-C8F82AAA8EE0}"/>
              </a:ext>
            </a:extLst>
          </p:cNvPr>
          <p:cNvSpPr/>
          <p:nvPr/>
        </p:nvSpPr>
        <p:spPr>
          <a:xfrm>
            <a:off x="669924" y="1367644"/>
            <a:ext cx="1124199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提供一个由人工注释的</a:t>
            </a:r>
            <a:r>
              <a:rPr lang="en-US" altLang="zh-CN" dirty="0"/>
              <a:t>covid</a:t>
            </a:r>
            <a:r>
              <a:rPr lang="zh-CN" altLang="en-US" dirty="0"/>
              <a:t>情感数据集（</a:t>
            </a:r>
            <a:r>
              <a:rPr lang="en-US" altLang="zh-CN" dirty="0"/>
              <a:t>2020.02-2020.03 </a:t>
            </a:r>
            <a:r>
              <a:rPr lang="zh-CN" altLang="en-US" dirty="0"/>
              <a:t>共</a:t>
            </a:r>
            <a:r>
              <a:rPr lang="en-US" altLang="zh-CN" dirty="0"/>
              <a:t>90000</a:t>
            </a:r>
            <a:r>
              <a:rPr lang="zh-CN" altLang="en-US" dirty="0"/>
              <a:t>条推文），该数据集由三个同等大小的子数据集组成，将每条推文标记为三个情感类别中的一个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展示公众对</a:t>
            </a:r>
            <a:r>
              <a:rPr lang="en-US" altLang="zh-CN" dirty="0"/>
              <a:t>covid</a:t>
            </a:r>
            <a:r>
              <a:rPr lang="zh-CN" altLang="en-US" dirty="0"/>
              <a:t>的情绪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演示如何追踪有关冠状病毒的公众情绪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提取指示性主题，提出并讨论公众主流话语，研究结果可以帮助各国政府有效规划公共卫生对策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对不同的先进的</a:t>
            </a:r>
            <a:r>
              <a:rPr lang="en-US" altLang="zh-CN" dirty="0"/>
              <a:t>ML</a:t>
            </a:r>
            <a:r>
              <a:rPr lang="zh-CN" altLang="en-US" dirty="0"/>
              <a:t>文本分类机制性能进行基准测试并讨论</a:t>
            </a:r>
          </a:p>
        </p:txBody>
      </p:sp>
    </p:spTree>
    <p:extLst>
      <p:ext uri="{BB962C8B-B14F-4D97-AF65-F5344CB8AC3E}">
        <p14:creationId xmlns:p14="http://schemas.microsoft.com/office/powerpoint/2010/main" val="2097921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1244-AC38-8545-86DE-78CA95CD1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F62F227-709B-844B-92F8-BD4689E4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265D7-80A4-174C-B2E4-21EEE4E35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F7CEBBF-85AC-D04A-ABAE-BCE6EC0C7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087" y="0"/>
            <a:ext cx="4183621" cy="644748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B67702B-8DC9-DD45-9A02-32CBBBB3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8456" y="230349"/>
            <a:ext cx="3038213" cy="3016433"/>
          </a:xfrm>
          <a:prstGeom prst="rect">
            <a:avLst/>
          </a:prstGeom>
        </p:spPr>
      </p:pic>
      <p:cxnSp>
        <p:nvCxnSpPr>
          <p:cNvPr id="8" name="直接箭头连接符 8">
            <a:extLst>
              <a:ext uri="{FF2B5EF4-FFF2-40B4-BE49-F238E27FC236}">
                <a16:creationId xmlns:a16="http://schemas.microsoft.com/office/drawing/2014/main" id="{5B6F777D-5BA2-304D-B32B-46BD264ADD05}"/>
              </a:ext>
            </a:extLst>
          </p:cNvPr>
          <p:cNvCxnSpPr>
            <a:stCxn id="7" idx="1"/>
          </p:cNvCxnSpPr>
          <p:nvPr/>
        </p:nvCxnSpPr>
        <p:spPr>
          <a:xfrm flipH="1" flipV="1">
            <a:off x="7076661" y="1099930"/>
            <a:ext cx="1921795" cy="6386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>
            <a:extLst>
              <a:ext uri="{FF2B5EF4-FFF2-40B4-BE49-F238E27FC236}">
                <a16:creationId xmlns:a16="http://schemas.microsoft.com/office/drawing/2014/main" id="{678023ED-018A-694C-B303-D3D6F64CA3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68" y="3569093"/>
            <a:ext cx="2724290" cy="806491"/>
          </a:xfrm>
          <a:prstGeom prst="rect">
            <a:avLst/>
          </a:prstGeom>
        </p:spPr>
      </p:pic>
      <p:cxnSp>
        <p:nvCxnSpPr>
          <p:cNvPr id="11" name="直接箭头连接符 11">
            <a:extLst>
              <a:ext uri="{FF2B5EF4-FFF2-40B4-BE49-F238E27FC236}">
                <a16:creationId xmlns:a16="http://schemas.microsoft.com/office/drawing/2014/main" id="{BD2E06E1-42A4-B644-B59C-C2733AA57525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965658" y="3021496"/>
            <a:ext cx="983490" cy="95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27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64F72A-E113-7445-A9D6-E1427F86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Tweets-pre-processing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C354B6-C7C7-6146-BF26-260705A11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5228B-FAF7-3547-8F9C-01C7368D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FB89C8A-9DA1-8E41-96AF-9ABE0267A60D}"/>
              </a:ext>
            </a:extLst>
          </p:cNvPr>
          <p:cNvSpPr txBox="1">
            <a:spLocks/>
          </p:cNvSpPr>
          <p:nvPr/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/>
          <a:lstStyle>
            <a:lvl1pPr marL="228589" indent="-228589" algn="l" defTabSz="91435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6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4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20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298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474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52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29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06" indent="-228589" algn="l" defTabSz="914354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zh-CN" altLang="zh-CN"/>
              <a:t>删除不必要的标签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zh-CN"/>
              <a:t>大小写折叠文本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对于连在一起的词汇做分词处理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去停用词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en-US"/>
              <a:t>词形还原</a:t>
            </a:r>
            <a:endParaRPr lang="en-US" altLang="zh-CN"/>
          </a:p>
          <a:p>
            <a:pPr marL="514350" indent="-514350">
              <a:buFont typeface="+mj-lt"/>
              <a:buAutoNum type="arabicPeriod"/>
            </a:pPr>
            <a:r>
              <a:rPr lang="zh-CN" altLang="zh-CN"/>
              <a:t>删除特殊字符、标点符号和数字，消除超链接、</a:t>
            </a:r>
            <a:r>
              <a:rPr lang="en-US" altLang="zh-CN"/>
              <a:t>@</a:t>
            </a:r>
            <a:r>
              <a:rPr lang="zh-CN" altLang="zh-CN"/>
              <a:t>提及和标点符号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5155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B9421-64B1-F34C-A445-70E4B3C75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Exploratory Analysis </a:t>
            </a: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8A9C7B-B34A-1349-8E2A-B580534C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40A4EA-C39E-EC49-8906-F8A6A6E11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5181BB1-12E2-2C40-BB4A-51185754A255}"/>
              </a:ext>
            </a:extLst>
          </p:cNvPr>
          <p:cNvSpPr/>
          <p:nvPr/>
        </p:nvSpPr>
        <p:spPr>
          <a:xfrm>
            <a:off x="669924" y="1299173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CN" altLang="zh-CN" dirty="0"/>
              <a:t>关键词趋势分析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LDA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情感时间序列分析</a:t>
            </a:r>
          </a:p>
        </p:txBody>
      </p:sp>
    </p:spTree>
    <p:extLst>
      <p:ext uri="{BB962C8B-B14F-4D97-AF65-F5344CB8AC3E}">
        <p14:creationId xmlns:p14="http://schemas.microsoft.com/office/powerpoint/2010/main" val="687936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209468B-966E-2243-8AD6-B84F2DF86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87657B2-4C40-2F4B-A39E-EB64846A0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9D12C5D-C4C1-DF48-AA09-812EF0D0D60A}"/>
              </a:ext>
            </a:extLst>
          </p:cNvPr>
          <p:cNvSpPr txBox="1"/>
          <p:nvPr/>
        </p:nvSpPr>
        <p:spPr>
          <a:xfrm>
            <a:off x="753846" y="490330"/>
            <a:ext cx="110353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关键词趋势分析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zh-CN" dirty="0"/>
              <a:t>对预处理的语料库进行关键词趋势分析，找出最常被提及的词，对</a:t>
            </a:r>
            <a:r>
              <a:rPr lang="en-US" altLang="zh-CN" dirty="0"/>
              <a:t> TOP10 </a:t>
            </a:r>
            <a:r>
              <a:rPr lang="zh-CN" altLang="zh-CN" dirty="0"/>
              <a:t>常用关键词</a:t>
            </a:r>
            <a:r>
              <a:rPr lang="zh-CN" altLang="en-US" dirty="0"/>
              <a:t>、</a:t>
            </a:r>
            <a:r>
              <a:rPr lang="en-US" altLang="zh-CN" dirty="0"/>
              <a:t>hashtags</a:t>
            </a:r>
            <a:r>
              <a:rPr lang="zh-CN" altLang="zh-CN" dirty="0"/>
              <a:t>进行统计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38DC5DC-FE88-1E48-9C02-FC70AE9E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017" y="1708061"/>
            <a:ext cx="4471098" cy="33940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9C333E-C951-3349-ADF2-B89BC3605D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872" y="1413660"/>
            <a:ext cx="3283119" cy="273064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86E92C7-BDBD-244C-938D-09B757075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7115" y="4108260"/>
            <a:ext cx="6102664" cy="198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9315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1737FB-4F33-AD4E-B14B-B2726DF40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LDA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D35D3D3-82B8-744F-BAA4-23CDD12DA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9A8CB9E-ED66-9B49-9EC9-C1331AA11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969A146-A873-B942-945D-B6BE9D97B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919" y="1826175"/>
            <a:ext cx="5774387" cy="40309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32C7741-CCEF-884B-86E1-A96702B2F3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880" y="2090213"/>
            <a:ext cx="5558443" cy="337092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5D9C7A8-0C35-CD45-9A0F-5DA098D9BA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7034" y="3319222"/>
            <a:ext cx="12449828" cy="1289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358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20BD2-2D94-0E48-B2DF-B5A7BD0A2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Sentiment Timeline With COVID-19 Progression </a:t>
            </a:r>
            <a:endParaRPr kumimoji="1"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3789D05-EEDE-F045-AD46-1CA95DCD9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E78210-6C6E-774E-BD5F-EFE40F11D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8E4C61-28F3-CE4D-89D5-5EB5310D305F}"/>
              </a:ext>
            </a:extLst>
          </p:cNvPr>
          <p:cNvSpPr txBox="1"/>
          <p:nvPr/>
        </p:nvSpPr>
        <p:spPr>
          <a:xfrm>
            <a:off x="773722" y="1167618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dirty="0"/>
              <a:t>情绪时间线有助于了解积极和消极情绪随时间的趋势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FAE6B8D-04ED-824C-A552-3DDF2A1D2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37" y="0"/>
            <a:ext cx="103099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897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THEME" val="6797fd22-e147-4b7c-9a8b-38a46e15fd0d"/>
</p:tagLst>
</file>

<file path=ppt/theme/theme1.xml><?xml version="1.0" encoding="utf-8"?>
<a:theme xmlns:a="http://schemas.openxmlformats.org/drawingml/2006/main" name="主题5">
  <a:themeElements>
    <a:clrScheme name="自定义 12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5D739A"/>
      </a:accent1>
      <a:accent2>
        <a:srgbClr val="6997AF"/>
      </a:accent2>
      <a:accent3>
        <a:srgbClr val="84ACB6"/>
      </a:accent3>
      <a:accent4>
        <a:srgbClr val="AD84C6"/>
      </a:accent4>
      <a:accent5>
        <a:srgbClr val="8784C7"/>
      </a:accent5>
      <a:accent6>
        <a:srgbClr val="6F8183"/>
      </a:accent6>
      <a:hlink>
        <a:srgbClr val="69A020"/>
      </a:hlink>
      <a:folHlink>
        <a:srgbClr val="8C8C8C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9B9sxB9Wm7Lr5mcxAz0XbSpif4A7joDNTqGC8swk3oj4IUgLnxYbfrp7K98gRYC9" id="{41E5B5E5-88E2-934C-B655-0666B2C27084}" vid="{BE941D4D-14C3-444C-8945-6F71463B244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主题5</Template>
  <TotalTime>3392</TotalTime>
  <Words>836</Words>
  <Application>Microsoft Macintosh PowerPoint</Application>
  <PresentationFormat>宽屏</PresentationFormat>
  <Paragraphs>101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1" baseType="lpstr">
      <vt:lpstr>DengXian</vt:lpstr>
      <vt:lpstr>PingFang SC</vt:lpstr>
      <vt:lpstr>Arial</vt:lpstr>
      <vt:lpstr>Calibri</vt:lpstr>
      <vt:lpstr>Impact</vt:lpstr>
      <vt:lpstr>主题5</vt:lpstr>
      <vt:lpstr>COVIDSenti: A Large-Scale Benchmark Twitter Data Set for COVID-19 Sentiment Analysis </vt:lpstr>
      <vt:lpstr>PowerPoint 演示文稿</vt:lpstr>
      <vt:lpstr>Key contribution</vt:lpstr>
      <vt:lpstr>PowerPoint 演示文稿</vt:lpstr>
      <vt:lpstr>Tweets-pre-processing</vt:lpstr>
      <vt:lpstr>Exploratory Analysis </vt:lpstr>
      <vt:lpstr>PowerPoint 演示文稿</vt:lpstr>
      <vt:lpstr>LDA</vt:lpstr>
      <vt:lpstr>Sentiment Timeline With COVID-19 Progression </vt:lpstr>
      <vt:lpstr>Feature Extraction </vt:lpstr>
      <vt:lpstr>PowerPoint 演示文稿</vt:lpstr>
      <vt:lpstr>PowerPoint 演示文稿</vt:lpstr>
      <vt:lpstr>PowerPoint 演示文稿</vt:lpstr>
      <vt:lpstr>Consults </vt:lpstr>
      <vt:lpstr>Thanks. And Your Slogan Here.</vt:lpstr>
    </vt:vector>
  </TitlesOfParts>
  <Manager>iSlide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integrated fuzzy neural network with topic-aware auto-encoding for sentiment analysis </dc:title>
  <dc:creator>2282485752@qq.com</dc:creator>
  <cp:lastModifiedBy>2282485752@qq.com</cp:lastModifiedBy>
  <cp:revision>7</cp:revision>
  <cp:lastPrinted>2018-04-24T16:00:00Z</cp:lastPrinted>
  <dcterms:created xsi:type="dcterms:W3CDTF">2022-01-25T03:42:06Z</dcterms:created>
  <dcterms:modified xsi:type="dcterms:W3CDTF">2022-03-02T05:18:24Z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01e08faf-6e1e-409e-a235-5427b80b2d27</vt:lpwstr>
  </property>
</Properties>
</file>