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qCFxEBw2g0rCEBevzQW3F5By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248D68-7275-468B-A140-8EBC81819F5E}">
  <a:tblStyle styleId="{59248D68-7275-468B-A140-8EBC81819F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661931" y="952157"/>
            <a:ext cx="3164150" cy="44921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26151" y="141612"/>
            <a:ext cx="1515128" cy="96351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Meal Plan (No subscription)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240089" y="1105125"/>
            <a:ext cx="2090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Pet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873887" y="1474457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Pet 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962664" y="1751456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84243" y="2647777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973020" y="2924776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numbers allowed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902003" y="3198208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Breed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990780" y="3475207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884243" y="2079618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Pet 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231209" y="2363697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285435" y="2356616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912356" y="3750107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D.O.B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001133" y="4027106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Calendar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001133" y="4478640"/>
            <a:ext cx="156840" cy="171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263396" y="4440505"/>
            <a:ext cx="19405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 my pet’s D.O.B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flipH="1">
            <a:off x="4274920" y="4563437"/>
            <a:ext cx="5076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"/>
          <p:cNvSpPr/>
          <p:nvPr/>
        </p:nvSpPr>
        <p:spPr>
          <a:xfrm>
            <a:off x="3000699" y="4780480"/>
            <a:ext cx="1259151" cy="3046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954834" y="4478640"/>
            <a:ext cx="13050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Range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928852" y="5039213"/>
            <a:ext cx="125175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181428" y="4304105"/>
            <a:ext cx="10819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ticked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971861" y="5107109"/>
            <a:ext cx="1125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Fig 1.1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65560" y="1127080"/>
            <a:ext cx="123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mandays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2597768" y="128016"/>
            <a:ext cx="3260709" cy="62544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26151" y="141612"/>
            <a:ext cx="1515128" cy="96351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Meal Plan (No subscription)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041296" y="330149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Number of meals per 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130073" y="607148"/>
            <a:ext cx="39036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327600" y="102862"/>
            <a:ext cx="2090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051652" y="908675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Allergies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140429" y="1185674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 out / Dropdown checkbox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42776" y="1485731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Choice of protein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096773" y="1805317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Chicken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937005" y="1795863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777237" y="1805317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Lamb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097519" y="2217553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37005" y="2217553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777237" y="2217553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2998371" y="3083708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Meal plan duration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345338" y="3367787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weeks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399564" y="3360706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weeks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026486" y="2525896"/>
            <a:ext cx="2389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Ground Bones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3373453" y="2809975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427679" y="2802894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2999865" y="4221532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Price amount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3106398" y="4489659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Generated Formula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"/>
          <p:cNvCxnSpPr>
            <a:stCxn id="132" idx="3"/>
          </p:cNvCxnSpPr>
          <p:nvPr/>
        </p:nvCxnSpPr>
        <p:spPr>
          <a:xfrm flipH="1" rot="10800000">
            <a:off x="5592145" y="4249558"/>
            <a:ext cx="563700" cy="37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2"/>
          <p:cNvSpPr txBox="1"/>
          <p:nvPr/>
        </p:nvSpPr>
        <p:spPr>
          <a:xfrm rot="-1874629">
            <a:off x="5290595" y="3986141"/>
            <a:ext cx="10978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by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3032418" y="4840581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Delivery frequency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978248" y="5143004"/>
            <a:ext cx="740914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Biweekly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094182" y="5143004"/>
            <a:ext cx="740915" cy="2953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862313" y="5129263"/>
            <a:ext cx="846705" cy="3044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time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"/>
          <p:cNvCxnSpPr>
            <a:stCxn id="117" idx="1"/>
            <a:endCxn id="119" idx="1"/>
          </p:cNvCxnSpPr>
          <p:nvPr/>
        </p:nvCxnSpPr>
        <p:spPr>
          <a:xfrm flipH="1">
            <a:off x="3096629" y="1324174"/>
            <a:ext cx="43800" cy="619500"/>
          </a:xfrm>
          <a:prstGeom prst="bentConnector3">
            <a:avLst>
              <a:gd fmla="val 6215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2"/>
          <p:cNvSpPr txBox="1"/>
          <p:nvPr/>
        </p:nvSpPr>
        <p:spPr>
          <a:xfrm>
            <a:off x="6079314" y="1015773"/>
            <a:ext cx="183990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that is ticked in allergies will be blocked out and not available for selection in 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999854" y="3626729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Weight goal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140429" y="3860192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Gain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932776" y="3860191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747657" y="3846126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Lose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"/>
          <p:cNvCxnSpPr/>
          <p:nvPr/>
        </p:nvCxnSpPr>
        <p:spPr>
          <a:xfrm flipH="1" rot="10800000">
            <a:off x="5714953" y="1320204"/>
            <a:ext cx="364361" cy="39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"/>
          <p:cNvSpPr/>
          <p:nvPr/>
        </p:nvSpPr>
        <p:spPr>
          <a:xfrm>
            <a:off x="3437442" y="5796347"/>
            <a:ext cx="1703710" cy="4859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3244879" y="5862519"/>
            <a:ext cx="210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 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2525127" y="1124097"/>
            <a:ext cx="7245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3889740" y="612884"/>
            <a:ext cx="39036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604695" y="622062"/>
            <a:ext cx="39036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6429234" y="2385355"/>
            <a:ext cx="30137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is calculated by: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age range selected (refer to fig 1.2)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the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weight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weight goal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(refer to fig 1.2)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the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meal plan duration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(14/28 days)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the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price per kilogram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choice of protein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376702" y="2228036"/>
            <a:ext cx="3066327" cy="35235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65560" y="1127080"/>
            <a:ext cx="123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mandays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9582912" y="2232210"/>
            <a:ext cx="2514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 year old dog weighing 10kg opting for 2 weeks chicken meal plan with the goal of losing weight would be calculated as follows: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2.5% x 10kg x 14 x $8/kg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$28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582912" y="2228036"/>
            <a:ext cx="2514600" cy="190102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537839" y="2080101"/>
            <a:ext cx="2482049" cy="143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Figure 1.1</a:t>
            </a:r>
            <a:endParaRPr/>
          </a:p>
        </p:txBody>
      </p:sp>
      <p:graphicFrame>
        <p:nvGraphicFramePr>
          <p:cNvPr id="161" name="Google Shape;161;p3"/>
          <p:cNvGraphicFramePr/>
          <p:nvPr/>
        </p:nvGraphicFramePr>
        <p:xfrm>
          <a:off x="771309" y="35843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{59248D68-7275-468B-A140-8EBC81819F5E}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139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Formula to calculate meal size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/>
                        <a:t>Meal Size</a:t>
                      </a:r>
                      <a:endParaRPr b="0" i="0" sz="11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Weight Goal :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/>
                        <a:t>To gain weight</a:t>
                      </a:r>
                      <a:endParaRPr b="0" i="0" sz="11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/>
                        <a:t>To lose weight</a:t>
                      </a:r>
                      <a:endParaRPr b="0" i="0" sz="11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/>
                        <a:t>To maintain weight</a:t>
                      </a:r>
                      <a:endParaRPr b="0" i="0" sz="11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 months and above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 months to 12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 to 9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 months to 8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 months to 7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 months to 6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 months to 5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 months to 4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 weeks to 12 weeks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9.5% x 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 hMerge="1"/>
              </a:tr>
            </a:tbl>
          </a:graphicData>
        </a:graphic>
      </p:graphicFrame>
      <p:sp>
        <p:nvSpPr>
          <p:cNvPr id="162" name="Google Shape;162;p3"/>
          <p:cNvSpPr txBox="1"/>
          <p:nvPr/>
        </p:nvSpPr>
        <p:spPr>
          <a:xfrm>
            <a:off x="537839" y="5322987"/>
            <a:ext cx="23474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1.2</a:t>
            </a:r>
            <a:endParaRPr/>
          </a:p>
        </p:txBody>
      </p:sp>
      <p:graphicFrame>
        <p:nvGraphicFramePr>
          <p:cNvPr id="163" name="Google Shape;163;p3"/>
          <p:cNvGraphicFramePr/>
          <p:nvPr/>
        </p:nvGraphicFramePr>
        <p:xfrm>
          <a:off x="771309" y="431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{59248D68-7275-468B-A140-8EBC81819F5E}</a:tableStyleId>
              </a:tblPr>
              <a:tblGrid>
                <a:gridCol w="143510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 months and above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 months to 12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 to 9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 months to 8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 months to 7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 months to 6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 months to 5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 months to 4 months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 weeks to 12 weeks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460695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5825600" y="133165"/>
            <a:ext cx="3307251" cy="66733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038165" y="106532"/>
            <a:ext cx="3164150" cy="44921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08373" y="1242874"/>
            <a:ext cx="1305017" cy="923277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Meal Plan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2647763" y="195309"/>
            <a:ext cx="2090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Pet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2281561" y="564641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Pet 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2370338" y="841640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2291917" y="1737961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2380694" y="2014960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numbers allowed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2309677" y="2288392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Breed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2398454" y="2565391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291917" y="1169802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Pet 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638883" y="1453881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3693109" y="1446800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320030" y="2840291"/>
            <a:ext cx="1083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D.O.B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408807" y="3117290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2408807" y="3568824"/>
            <a:ext cx="156840" cy="171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671070" y="3530689"/>
            <a:ext cx="19405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 my pet’s D.O.B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5"/>
          <p:cNvCxnSpPr/>
          <p:nvPr/>
        </p:nvCxnSpPr>
        <p:spPr>
          <a:xfrm flipH="1">
            <a:off x="1682594" y="3653621"/>
            <a:ext cx="5076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5"/>
          <p:cNvSpPr/>
          <p:nvPr/>
        </p:nvSpPr>
        <p:spPr>
          <a:xfrm>
            <a:off x="408373" y="3870664"/>
            <a:ext cx="1259151" cy="3046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362508" y="3568824"/>
            <a:ext cx="13050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Range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3336526" y="4129397"/>
            <a:ext cx="125175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1589102" y="3394289"/>
            <a:ext cx="10819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ticked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6269128" y="335298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Number of meals per 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6357905" y="612297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6555432" y="108011"/>
            <a:ext cx="2090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6279484" y="913824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Allergies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6368261" y="1190823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 out / Dropdown checkbox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6270608" y="1490880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Choice of protein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6324605" y="1810466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Chicken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7164837" y="1801012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8005069" y="1810466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Lamb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6325351" y="2222702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7164837" y="2222702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8005069" y="2222702"/>
            <a:ext cx="665082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6226203" y="3416028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Meal plan duration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6573170" y="3700107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weeks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7627396" y="3693026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weeks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6254318" y="2531045"/>
            <a:ext cx="2389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Subscription Plan (6/12 months)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6601285" y="2815124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7655511" y="2808043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5"/>
          <p:cNvCxnSpPr>
            <a:stCxn id="211" idx="1"/>
            <a:endCxn id="214" idx="6"/>
          </p:cNvCxnSpPr>
          <p:nvPr/>
        </p:nvCxnSpPr>
        <p:spPr>
          <a:xfrm flipH="1">
            <a:off x="5049985" y="2935123"/>
            <a:ext cx="1551300" cy="2271600"/>
          </a:xfrm>
          <a:prstGeom prst="bentConnector3">
            <a:avLst>
              <a:gd fmla="val 5801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5"/>
          <p:cNvSpPr/>
          <p:nvPr/>
        </p:nvSpPr>
        <p:spPr>
          <a:xfrm>
            <a:off x="3534051" y="4776186"/>
            <a:ext cx="1515863" cy="86113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3638366" y="4975920"/>
            <a:ext cx="1337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if customer is logged in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5"/>
          <p:cNvCxnSpPr>
            <a:stCxn id="214" idx="2"/>
          </p:cNvCxnSpPr>
          <p:nvPr/>
        </p:nvCxnSpPr>
        <p:spPr>
          <a:xfrm flipH="1">
            <a:off x="2929551" y="5206753"/>
            <a:ext cx="604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5"/>
          <p:cNvSpPr/>
          <p:nvPr/>
        </p:nvSpPr>
        <p:spPr>
          <a:xfrm>
            <a:off x="1589102" y="4994104"/>
            <a:ext cx="1349407" cy="64321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875963" y="5035228"/>
            <a:ext cx="9162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/ Login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3069451" y="5206753"/>
            <a:ext cx="3869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4307150" y="5676373"/>
            <a:ext cx="3869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2851215" y="5806912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Subscription Plan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5"/>
          <p:cNvCxnSpPr>
            <a:stCxn id="214" idx="4"/>
          </p:cNvCxnSpPr>
          <p:nvPr/>
        </p:nvCxnSpPr>
        <p:spPr>
          <a:xfrm flipH="1" rot="-5400000">
            <a:off x="4086783" y="5842520"/>
            <a:ext cx="411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5"/>
          <p:cNvSpPr/>
          <p:nvPr/>
        </p:nvSpPr>
        <p:spPr>
          <a:xfrm>
            <a:off x="3325418" y="6099867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months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379644" y="6092786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 months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336526" y="6395817"/>
            <a:ext cx="2263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other durations?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6226203" y="4436891"/>
            <a:ext cx="2058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Price amount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6320355" y="4720031"/>
            <a:ext cx="2485747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Generated Formula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9383697" y="3816250"/>
            <a:ext cx="2246051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(3.) x (a.) x [(e.14/28 days)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(f.183/365 days)] x </a:t>
            </a: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Price per gram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5"/>
          <p:cNvCxnSpPr>
            <a:stCxn id="227" idx="3"/>
            <a:endCxn id="228" idx="1"/>
          </p:cNvCxnSpPr>
          <p:nvPr/>
        </p:nvCxnSpPr>
        <p:spPr>
          <a:xfrm flipH="1" rot="10800000">
            <a:off x="8806102" y="4393230"/>
            <a:ext cx="577500" cy="46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5"/>
          <p:cNvSpPr txBox="1"/>
          <p:nvPr/>
        </p:nvSpPr>
        <p:spPr>
          <a:xfrm rot="-1874629">
            <a:off x="8545962" y="3865969"/>
            <a:ext cx="10978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by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9618961" y="2920808"/>
            <a:ext cx="15447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fig 1.2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5"/>
          <p:cNvCxnSpPr/>
          <p:nvPr/>
        </p:nvCxnSpPr>
        <p:spPr>
          <a:xfrm flipH="1" rot="10800000">
            <a:off x="9520930" y="3302517"/>
            <a:ext cx="870300" cy="346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5"/>
          <p:cNvCxnSpPr/>
          <p:nvPr/>
        </p:nvCxnSpPr>
        <p:spPr>
          <a:xfrm>
            <a:off x="9520930" y="3667254"/>
            <a:ext cx="0" cy="1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5"/>
          <p:cNvSpPr txBox="1"/>
          <p:nvPr/>
        </p:nvSpPr>
        <p:spPr>
          <a:xfrm>
            <a:off x="6260655" y="4946247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Delivery frequency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206080" y="5198487"/>
            <a:ext cx="740914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Biweekly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6322014" y="5198487"/>
            <a:ext cx="740915" cy="2953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8090145" y="5184746"/>
            <a:ext cx="846705" cy="3044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time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5"/>
          <p:cNvCxnSpPr>
            <a:stCxn id="199" idx="1"/>
            <a:endCxn id="201" idx="1"/>
          </p:cNvCxnSpPr>
          <p:nvPr/>
        </p:nvCxnSpPr>
        <p:spPr>
          <a:xfrm flipH="1">
            <a:off x="6324461" y="1329323"/>
            <a:ext cx="43800" cy="619500"/>
          </a:xfrm>
          <a:prstGeom prst="bentConnector3">
            <a:avLst>
              <a:gd fmla="val 6215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5"/>
          <p:cNvSpPr txBox="1"/>
          <p:nvPr/>
        </p:nvSpPr>
        <p:spPr>
          <a:xfrm>
            <a:off x="9307146" y="1048354"/>
            <a:ext cx="183990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that is ticked in allergies will be blocked out and not available for selection in 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9383697" y="3827687"/>
            <a:ext cx="2399930" cy="116641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5"/>
          <p:cNvCxnSpPr>
            <a:stCxn id="217" idx="2"/>
          </p:cNvCxnSpPr>
          <p:nvPr/>
        </p:nvCxnSpPr>
        <p:spPr>
          <a:xfrm flipH="1" rot="-5400000">
            <a:off x="2317355" y="5583769"/>
            <a:ext cx="462600" cy="569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5"/>
          <p:cNvSpPr txBox="1"/>
          <p:nvPr/>
        </p:nvSpPr>
        <p:spPr>
          <a:xfrm>
            <a:off x="379535" y="4197293"/>
            <a:ext cx="1125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Fig 1.1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6227686" y="3942271"/>
            <a:ext cx="1586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Weight goal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6368261" y="4175734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Gain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7160608" y="4175733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975489" y="4161668"/>
            <a:ext cx="694662" cy="282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Lose weight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5"/>
          <p:cNvCxnSpPr>
            <a:endCxn id="239" idx="1"/>
          </p:cNvCxnSpPr>
          <p:nvPr/>
        </p:nvCxnSpPr>
        <p:spPr>
          <a:xfrm flipH="1" rot="10800000">
            <a:off x="8942646" y="1325353"/>
            <a:ext cx="3645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5"/>
          <p:cNvSpPr/>
          <p:nvPr/>
        </p:nvSpPr>
        <p:spPr>
          <a:xfrm>
            <a:off x="6334230" y="5589226"/>
            <a:ext cx="2485747" cy="9308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6528780" y="5807809"/>
            <a:ext cx="2106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page (Refer to next slide)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362508" y="477343"/>
            <a:ext cx="111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+ 2 days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6234311" y="2977478"/>
            <a:ext cx="2389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Ground Bones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6581278" y="3261557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7635504" y="3254476"/>
            <a:ext cx="895168" cy="239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2021-01-29T03:38:02Z</dcterms:created>
  <dc:creator>Lee Youren</dc:creator>
</cp:coreProperties>
</file>