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8288000" cy="10287000"/>
  <p:notesSz cx="6858000" cy="9144000"/>
  <p:embeddedFontLst>
    <p:embeddedFont>
      <p:font typeface="Arimo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DM Sans" pitchFamily="2" charset="0"/>
      <p:regular r:id="rId13"/>
    </p:embeddedFont>
    <p:embeddedFont>
      <p:font typeface="DM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136C2-055A-4AC6-AF6F-CFAB14B138A8}" v="4" dt="2025-01-25T04:17:2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0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80876" y="-393808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TextBox 22"/>
          <p:cNvSpPr txBox="1"/>
          <p:nvPr/>
        </p:nvSpPr>
        <p:spPr>
          <a:xfrm>
            <a:off x="1851484" y="4177220"/>
            <a:ext cx="14599198" cy="192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1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DYNAMIC ROUTE OPTIMIZATION AND EMISSION REDUCTION 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554437" y="-393808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304800" y="2617882"/>
            <a:ext cx="9982200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98"/>
              </a:lnSpc>
            </a:pPr>
            <a:r>
              <a:rPr lang="en-US" sz="6699" b="1" dirty="0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STATEMENT  OVERVIEW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15400" y="1181100"/>
            <a:ext cx="9188780" cy="827378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0" y="3840769"/>
            <a:ext cx="8915400" cy="4366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9459" lvl="1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Develop a Python-based dynamic routing system using real-time data from various</a:t>
            </a:r>
          </a:p>
          <a:p>
            <a:pPr marL="302259" lvl="1">
              <a:lnSpc>
                <a:spcPts val="3779"/>
              </a:lnSpc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   applicable APIs.</a:t>
            </a:r>
          </a:p>
          <a:p>
            <a:pPr marL="759459" lvl="1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Optimize vehicle routes considering traffic, weather, and vehicle-specific details.</a:t>
            </a:r>
          </a:p>
          <a:p>
            <a:pPr marL="759459" lvl="1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Estimate and minimize vehicle emissions for each route.</a:t>
            </a:r>
          </a:p>
          <a:p>
            <a:pPr marL="759459" lvl="1" indent="-457200">
              <a:lnSpc>
                <a:spcPts val="3779"/>
              </a:lnSpc>
              <a:buFont typeface="Arial" panose="020B0604020202020204" pitchFamily="34" charset="0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Ensure the system is user-friendly and accessible.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2958" y="-3858495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3781215" y="1349248"/>
            <a:ext cx="11284708" cy="1205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90"/>
              </a:lnSpc>
            </a:pPr>
            <a:r>
              <a:rPr lang="en-US" sz="9268" b="1" dirty="0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Workflow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722952" y="7316600"/>
            <a:ext cx="5919384" cy="42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5"/>
              </a:lnSpc>
            </a:pPr>
            <a:endParaRPr lang="en-US" sz="2525" spc="93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4F53BE-9CC0-FEA5-AE7A-9B6B4A8181AD}"/>
              </a:ext>
            </a:extLst>
          </p:cNvPr>
          <p:cNvSpPr/>
          <p:nvPr/>
        </p:nvSpPr>
        <p:spPr>
          <a:xfrm>
            <a:off x="1769279" y="4957301"/>
            <a:ext cx="2011936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Website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B3D099-690B-DD44-F322-3490D47C5C74}"/>
              </a:ext>
            </a:extLst>
          </p:cNvPr>
          <p:cNvSpPr/>
          <p:nvPr/>
        </p:nvSpPr>
        <p:spPr>
          <a:xfrm>
            <a:off x="5397847" y="4696176"/>
            <a:ext cx="2410450" cy="12052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Input of data[origin ,  destination , vehicle type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B0BE27-D089-FC4A-C139-8F13529AC98F}"/>
              </a:ext>
            </a:extLst>
          </p:cNvPr>
          <p:cNvSpPr/>
          <p:nvPr/>
        </p:nvSpPr>
        <p:spPr>
          <a:xfrm>
            <a:off x="10390736" y="2844583"/>
            <a:ext cx="3339451" cy="1083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Map view of destination via use of google maps 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2D0E11-D0D7-C24A-9683-2A426483AA76}"/>
              </a:ext>
            </a:extLst>
          </p:cNvPr>
          <p:cNvSpPr/>
          <p:nvPr/>
        </p:nvSpPr>
        <p:spPr>
          <a:xfrm>
            <a:off x="13259176" y="7786099"/>
            <a:ext cx="3657224" cy="16345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Uses Tom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Api ,OSRM Api routing and google maps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for route optimization and </a:t>
            </a:r>
            <a:r>
              <a:rPr lang="en-US" b="1" spc="167" dirty="0">
                <a:solidFill>
                  <a:schemeClr val="tx2">
                    <a:lumMod val="75000"/>
                  </a:schemeClr>
                </a:solidFill>
                <a:ea typeface="DM Sans"/>
                <a:cs typeface="DM Sans"/>
                <a:sym typeface="DM Sans"/>
              </a:rPr>
              <a:t>AQICN for Air quality and weather</a:t>
            </a:r>
          </a:p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31105F-09F5-5CC4-2937-59F3EECF7789}"/>
              </a:ext>
            </a:extLst>
          </p:cNvPr>
          <p:cNvSpPr/>
          <p:nvPr/>
        </p:nvSpPr>
        <p:spPr>
          <a:xfrm>
            <a:off x="10390735" y="4557997"/>
            <a:ext cx="3339451" cy="10836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Get exact information of postponed weather and air current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9E8777-01F3-5245-8E0E-E581F2B9CF76}"/>
              </a:ext>
            </a:extLst>
          </p:cNvPr>
          <p:cNvSpPr/>
          <p:nvPr/>
        </p:nvSpPr>
        <p:spPr>
          <a:xfrm>
            <a:off x="10390735" y="6248827"/>
            <a:ext cx="3339451" cy="1138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 Duration , distance, optimized route ,carbon footprints for the trip 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E9A94BB-FD8A-133F-B75C-E6A2465A8C7D}"/>
              </a:ext>
            </a:extLst>
          </p:cNvPr>
          <p:cNvSpPr/>
          <p:nvPr/>
        </p:nvSpPr>
        <p:spPr>
          <a:xfrm>
            <a:off x="12611690" y="7303705"/>
            <a:ext cx="833142" cy="813601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2BDD0A-15D8-3DB6-9429-50C07231F3C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781215" y="5298777"/>
            <a:ext cx="1616632" cy="395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B5B11F-5D37-2A60-4662-876B539976C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7808297" y="3386416"/>
            <a:ext cx="2582439" cy="19123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1DAFBD-48CB-D423-9758-6FA48C4B306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7808297" y="5099830"/>
            <a:ext cx="2582438" cy="1989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AE36BD-04B0-E513-76F8-8DF2FCA0BBE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08297" y="5298777"/>
            <a:ext cx="2582438" cy="1519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59271" y="-402229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8924261" y="2233459"/>
            <a:ext cx="2581939" cy="2681441"/>
          </a:xfrm>
          <a:custGeom>
            <a:avLst/>
            <a:gdLst/>
            <a:ahLst/>
            <a:cxnLst/>
            <a:rect l="l" t="t" r="r" b="b"/>
            <a:pathLst>
              <a:path w="2727388" h="3215192">
                <a:moveTo>
                  <a:pt x="0" y="0"/>
                </a:moveTo>
                <a:lnTo>
                  <a:pt x="2727388" y="0"/>
                </a:lnTo>
                <a:lnTo>
                  <a:pt x="2727388" y="3215192"/>
                </a:lnTo>
                <a:lnTo>
                  <a:pt x="0" y="321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1" r="-14509" b="-418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2423264" y="2933780"/>
            <a:ext cx="5350386" cy="1799675"/>
          </a:xfrm>
          <a:custGeom>
            <a:avLst/>
            <a:gdLst/>
            <a:ahLst/>
            <a:cxnLst/>
            <a:rect l="l" t="t" r="r" b="b"/>
            <a:pathLst>
              <a:path w="5350386" h="1799675">
                <a:moveTo>
                  <a:pt x="0" y="0"/>
                </a:moveTo>
                <a:lnTo>
                  <a:pt x="5350386" y="0"/>
                </a:lnTo>
                <a:lnTo>
                  <a:pt x="5350386" y="1799675"/>
                </a:lnTo>
                <a:lnTo>
                  <a:pt x="0" y="1799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8814144" y="5676900"/>
            <a:ext cx="2466975" cy="2211137"/>
          </a:xfrm>
          <a:custGeom>
            <a:avLst/>
            <a:gdLst/>
            <a:ahLst/>
            <a:cxnLst/>
            <a:rect l="l" t="t" r="r" b="b"/>
            <a:pathLst>
              <a:path w="3104103" h="2645342">
                <a:moveTo>
                  <a:pt x="0" y="0"/>
                </a:moveTo>
                <a:lnTo>
                  <a:pt x="3104103" y="0"/>
                </a:lnTo>
                <a:lnTo>
                  <a:pt x="3104103" y="2645342"/>
                </a:lnTo>
                <a:lnTo>
                  <a:pt x="0" y="2645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65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46990" y="325743"/>
            <a:ext cx="8092094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8000" b="1" dirty="0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 System Architecture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4853" y="2714429"/>
            <a:ext cx="8202211" cy="7200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403" lvl="1" indent="-429202" algn="l">
              <a:lnSpc>
                <a:spcPts val="5367"/>
              </a:lnSpc>
              <a:buFont typeface="Arial"/>
              <a:buChar char="•"/>
            </a:pPr>
            <a:r>
              <a:rPr lang="en-US" sz="3975" spc="23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Core Components:</a:t>
            </a:r>
          </a:p>
          <a:p>
            <a:pPr marL="690881" lvl="1" indent="-345440" algn="l">
              <a:lnSpc>
                <a:spcPts val="4320"/>
              </a:lnSpc>
              <a:buFont typeface="Arial"/>
              <a:buChar char="•"/>
            </a:pPr>
            <a:r>
              <a:rPr lang="en-US" sz="2800" spc="192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Python backend with flask framework</a:t>
            </a:r>
          </a:p>
          <a:p>
            <a:pPr marL="690881" lvl="1" indent="-345440" algn="l">
              <a:lnSpc>
                <a:spcPts val="4320"/>
              </a:lnSpc>
              <a:buFont typeface="Arial"/>
              <a:buChar char="•"/>
            </a:pPr>
            <a:r>
              <a:rPr lang="en-US" sz="2800" spc="192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RESTful API integration layer</a:t>
            </a:r>
          </a:p>
          <a:p>
            <a:pPr marL="690881" lvl="1" indent="-345440" algn="l">
              <a:lnSpc>
                <a:spcPts val="4320"/>
              </a:lnSpc>
              <a:buFont typeface="Arial"/>
              <a:buChar char="•"/>
            </a:pPr>
            <a:r>
              <a:rPr lang="en-US" sz="2800" spc="192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Real-time data processing engine</a:t>
            </a:r>
          </a:p>
          <a:p>
            <a:pPr marL="690881" lvl="1" indent="-345440" algn="l">
              <a:lnSpc>
                <a:spcPts val="4320"/>
              </a:lnSpc>
              <a:buFont typeface="Arial"/>
              <a:buChar char="•"/>
            </a:pPr>
            <a:r>
              <a:rPr lang="en-US" sz="2800" spc="192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Route optimization algorithm</a:t>
            </a:r>
          </a:p>
          <a:p>
            <a:pPr algn="l">
              <a:lnSpc>
                <a:spcPts val="4320"/>
              </a:lnSpc>
            </a:pPr>
            <a:endParaRPr lang="en-US" sz="3200" spc="192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858403" lvl="1" indent="-429202" algn="l">
              <a:lnSpc>
                <a:spcPts val="5367"/>
              </a:lnSpc>
              <a:buFont typeface="Arial"/>
              <a:buChar char="•"/>
            </a:pPr>
            <a:r>
              <a:rPr lang="en-US" sz="3975" spc="23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API Integration:</a:t>
            </a:r>
          </a:p>
          <a:p>
            <a:pPr marL="604519" lvl="1" indent="-302260" algn="l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TomTom: Traffic data</a:t>
            </a:r>
          </a:p>
          <a:p>
            <a:pPr marL="604519" lvl="1" indent="-302260" algn="l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AQICN: Air quality and weather</a:t>
            </a:r>
          </a:p>
          <a:p>
            <a:pPr marL="604519" lvl="1" indent="-302260" algn="l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OSRM: Route generation</a:t>
            </a:r>
          </a:p>
          <a:p>
            <a:pPr marL="604519" lvl="1" indent="-302260" algn="l">
              <a:lnSpc>
                <a:spcPts val="3779"/>
              </a:lnSpc>
              <a:buFont typeface="Arial"/>
              <a:buChar char="•"/>
            </a:pP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Google Maps: Geocoding and visualization via rapid </a:t>
            </a:r>
            <a:r>
              <a:rPr lang="en-US" sz="2799" spc="167" dirty="0" err="1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api</a:t>
            </a:r>
            <a:r>
              <a:rPr lang="en-US" sz="2799" spc="167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>
              <a:lnSpc>
                <a:spcPts val="5367"/>
              </a:lnSpc>
              <a:spcBef>
                <a:spcPct val="0"/>
              </a:spcBef>
            </a:pPr>
            <a:endParaRPr lang="en-US" sz="2799" spc="167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D7B37-ED9D-2014-E774-139C96BFF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9729" y="5858543"/>
            <a:ext cx="24669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3CAAD9-B426-3B9B-58C0-A89910FA9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8242" y="5858543"/>
            <a:ext cx="3213705" cy="179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F6751-4138-8C61-AEB7-3AD6774F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-886757" y="3913914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8463806" y="3913914"/>
            <a:ext cx="502056" cy="50205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27066" y="3913914"/>
            <a:ext cx="502056" cy="5020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04470" y="3913914"/>
            <a:ext cx="502056" cy="50205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001453" y="5652363"/>
            <a:ext cx="4459120" cy="4601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</a:pPr>
            <a:r>
              <a:rPr lang="en-US" sz="2920" spc="-14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  Route Optimization:</a:t>
            </a:r>
          </a:p>
          <a:p>
            <a:pPr marL="630608" lvl="1" indent="-315304" algn="l">
              <a:lnSpc>
                <a:spcPts val="4556"/>
              </a:lnSpc>
              <a:buFont typeface="Arial"/>
              <a:buChar char="•"/>
            </a:pPr>
            <a:r>
              <a:rPr lang="en-US" sz="2920" spc="-14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Multiple route options</a:t>
            </a:r>
          </a:p>
          <a:p>
            <a:pPr marL="630608" lvl="1" indent="-315304" algn="l">
              <a:lnSpc>
                <a:spcPts val="4556"/>
              </a:lnSpc>
              <a:buFont typeface="Arial"/>
              <a:buChar char="•"/>
            </a:pPr>
            <a:r>
              <a:rPr lang="en-US" sz="2920" spc="-14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Dynamic rerouting</a:t>
            </a:r>
          </a:p>
          <a:p>
            <a:pPr marL="630608" lvl="1" indent="-315304" algn="l">
              <a:lnSpc>
                <a:spcPts val="4556"/>
              </a:lnSpc>
              <a:buFont typeface="Arial"/>
              <a:buChar char="•"/>
            </a:pPr>
            <a:r>
              <a:rPr lang="en-US" sz="2920" spc="-14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Time window constraints</a:t>
            </a:r>
          </a:p>
          <a:p>
            <a:pPr marL="630608" lvl="1" indent="-315304" algn="l">
              <a:lnSpc>
                <a:spcPts val="4556"/>
              </a:lnSpc>
              <a:buFont typeface="Arial"/>
              <a:buChar char="•"/>
            </a:pPr>
            <a:r>
              <a:rPr lang="en-US" sz="2920" spc="-148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Carbon footprints for better environment </a:t>
            </a:r>
          </a:p>
          <a:p>
            <a:pPr algn="l">
              <a:lnSpc>
                <a:spcPts val="3797"/>
              </a:lnSpc>
            </a:pPr>
            <a:endParaRPr lang="en-US" sz="2920" spc="-148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4732501" y="2459889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28468" y="4758870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45338" y="4758870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5602" y="5878308"/>
            <a:ext cx="5440991" cy="272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2758" spc="-165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    Real-time Traffic Monitoring like Live traffic updates every 2 minutes and Congestion prediction and Incident alerts with 2d mapping</a:t>
            </a:r>
          </a:p>
          <a:p>
            <a:pPr algn="ctr">
              <a:lnSpc>
                <a:spcPts val="4303"/>
              </a:lnSpc>
            </a:pPr>
            <a:endParaRPr lang="en-US" sz="2758" spc="-165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117068" y="5868783"/>
            <a:ext cx="3984506" cy="30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6"/>
              </a:lnSpc>
            </a:pPr>
            <a:r>
              <a:rPr lang="en-US" sz="3061" spc="-183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    Weather Integration:</a:t>
            </a:r>
          </a:p>
          <a:p>
            <a:pPr marL="661042" lvl="1" indent="-330521" algn="l">
              <a:lnSpc>
                <a:spcPts val="4776"/>
              </a:lnSpc>
              <a:buFont typeface="Arial"/>
              <a:buChar char="•"/>
            </a:pPr>
            <a:r>
              <a:rPr lang="en-US" sz="3061" spc="-183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Current conditions</a:t>
            </a:r>
          </a:p>
          <a:p>
            <a:pPr marL="661042" lvl="1" indent="-330521" algn="l">
              <a:lnSpc>
                <a:spcPts val="4776"/>
              </a:lnSpc>
              <a:buFont typeface="Arial"/>
              <a:buChar char="•"/>
            </a:pPr>
            <a:r>
              <a:rPr lang="en-US" sz="3061" spc="-183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Weather forecasts</a:t>
            </a:r>
          </a:p>
          <a:p>
            <a:pPr marL="661042" lvl="1" indent="-330521" algn="l">
              <a:lnSpc>
                <a:spcPts val="4776"/>
              </a:lnSpc>
              <a:buFont typeface="Arial"/>
              <a:buChar char="•"/>
            </a:pPr>
            <a:r>
              <a:rPr lang="en-US" sz="3061" spc="-183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Impact assessment</a:t>
            </a:r>
          </a:p>
          <a:p>
            <a:pPr algn="l">
              <a:lnSpc>
                <a:spcPts val="4776"/>
              </a:lnSpc>
            </a:pPr>
            <a:endParaRPr lang="en-US" sz="3061" spc="-183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065632" y="4841875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37182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134600" y="1028700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Data Sources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34600" y="2431764"/>
            <a:ext cx="7441222" cy="7629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Traffic Data: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traffic flow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Historical patterns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Road closures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Weather Information: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Temperature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Precipitation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Wind conditions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Vehicle Data: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Fuel efficiency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Emissions ratings</a:t>
            </a:r>
          </a:p>
          <a:p>
            <a:pPr marL="705467" lvl="1" indent="-352734">
              <a:lnSpc>
                <a:spcPts val="4574"/>
              </a:lnSpc>
              <a:buFont typeface="Arial"/>
              <a:buChar char="•"/>
            </a:pPr>
            <a:r>
              <a:rPr lang="en-US" sz="3267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Capacity utilization</a:t>
            </a:r>
          </a:p>
          <a:p>
            <a:pPr>
              <a:lnSpc>
                <a:spcPts val="4574"/>
              </a:lnSpc>
            </a:pPr>
            <a:endParaRPr lang="en-US" sz="3267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672061" y="1149117"/>
            <a:ext cx="5587239" cy="2662922"/>
            <a:chOff x="0" y="0"/>
            <a:chExt cx="2065940" cy="9846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72061" y="4006869"/>
            <a:ext cx="5587239" cy="2662922"/>
            <a:chOff x="0" y="0"/>
            <a:chExt cx="2065940" cy="984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72061" y="6988447"/>
            <a:ext cx="5587239" cy="2662922"/>
            <a:chOff x="0" y="0"/>
            <a:chExt cx="2065940" cy="9846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07264" y="1131326"/>
            <a:ext cx="5587239" cy="2662922"/>
            <a:chOff x="0" y="0"/>
            <a:chExt cx="2065940" cy="9846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07264" y="4060948"/>
            <a:ext cx="5587239" cy="2662922"/>
            <a:chOff x="0" y="0"/>
            <a:chExt cx="2065940" cy="9846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98103" y="6988447"/>
            <a:ext cx="5587239" cy="2662922"/>
            <a:chOff x="0" y="0"/>
            <a:chExt cx="2065940" cy="98464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 rot="-7900054">
            <a:off x="6973197" y="4114152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-2700000">
            <a:off x="9982257" y="3983143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3209977">
            <a:off x="10017119" y="7016331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7866361">
            <a:off x="6975447" y="7027592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TextBox 27"/>
          <p:cNvSpPr txBox="1"/>
          <p:nvPr/>
        </p:nvSpPr>
        <p:spPr>
          <a:xfrm>
            <a:off x="12480867" y="1608855"/>
            <a:ext cx="4197794" cy="1567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58"/>
              </a:lnSpc>
              <a:spcBef>
                <a:spcPct val="0"/>
              </a:spcBef>
            </a:pPr>
            <a:r>
              <a:rPr lang="en-US" sz="4200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20% </a:t>
            </a:r>
            <a:r>
              <a:rPr lang="en-US" sz="4200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lower CO2 emissions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480867" y="4510798"/>
            <a:ext cx="4437597" cy="1567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58"/>
              </a:lnSpc>
              <a:spcBef>
                <a:spcPct val="0"/>
              </a:spcBef>
            </a:pPr>
            <a:r>
              <a:rPr lang="en-US" sz="4200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Reduced carbon footprint by </a:t>
            </a:r>
            <a:r>
              <a:rPr lang="en-US" sz="4200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30%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480867" y="7414652"/>
            <a:ext cx="4437597" cy="237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58"/>
              </a:lnSpc>
              <a:spcBef>
                <a:spcPct val="0"/>
              </a:spcBef>
            </a:pPr>
            <a:r>
              <a:rPr lang="en-US" sz="4200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Better air quality compliance by </a:t>
            </a:r>
            <a:r>
              <a:rPr lang="en-US" sz="4200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10%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90278" y="1295806"/>
            <a:ext cx="4621210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68"/>
              </a:lnSpc>
            </a:pPr>
            <a:r>
              <a:rPr lang="en-US" sz="4200" spc="-214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lang="en-US" sz="4200" u="none" strike="noStrike" spc="-214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5% </a:t>
            </a:r>
            <a:r>
              <a:rPr lang="en-US" sz="4200" u="none" strike="noStrike" spc="-214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fuel cost reduction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20498" y="4529561"/>
            <a:ext cx="5403643" cy="445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</a:pPr>
            <a:r>
              <a:rPr lang="en-US" sz="4200" u="none" strike="noStrik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20% </a:t>
            </a:r>
            <a:r>
              <a:rPr lang="en-US" sz="4200" u="none" strike="noStrike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improved delivery times </a:t>
            </a:r>
          </a:p>
          <a:p>
            <a:pPr marL="0" lvl="0" indent="0" algn="l">
              <a:lnSpc>
                <a:spcPts val="7139"/>
              </a:lnSpc>
            </a:pPr>
            <a:r>
              <a:rPr lang="en-US" sz="4200" u="none" strike="noStrike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marL="0" lvl="0" indent="0" algn="l">
              <a:lnSpc>
                <a:spcPts val="7139"/>
              </a:lnSpc>
            </a:pPr>
            <a:endParaRPr lang="en-US" sz="4200" u="none" strike="noStrike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7139"/>
              </a:lnSpc>
            </a:pPr>
            <a:endParaRPr lang="en-US" sz="4200" u="none" strike="noStrike" dirty="0">
              <a:solidFill>
                <a:srgbClr val="004AA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556579" y="7414652"/>
            <a:ext cx="4270286" cy="1567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58"/>
              </a:lnSpc>
            </a:pPr>
            <a:r>
              <a:rPr lang="en-US" sz="4200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25% </a:t>
            </a:r>
            <a:r>
              <a:rPr lang="en-US" sz="4200" dirty="0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reduced idle time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973052" y="5305425"/>
            <a:ext cx="4699009" cy="29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4"/>
              </a:lnSpc>
            </a:pPr>
            <a:r>
              <a:rPr lang="en-US" sz="7200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BENEFITS</a:t>
            </a:r>
          </a:p>
          <a:p>
            <a:pPr algn="ctr">
              <a:lnSpc>
                <a:spcPts val="8951"/>
              </a:lnSpc>
            </a:pPr>
            <a:endParaRPr lang="en-US" sz="7200" b="1">
              <a:solidFill>
                <a:srgbClr val="004AAD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1" indent="0" algn="ctr">
              <a:lnSpc>
                <a:spcPts val="4614"/>
              </a:lnSpc>
            </a:pPr>
            <a:endParaRPr lang="en-US" sz="7200" b="1">
              <a:solidFill>
                <a:srgbClr val="004AAD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64609" y="2604949"/>
            <a:ext cx="5220733" cy="102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2"/>
              </a:lnSpc>
            </a:pPr>
            <a:r>
              <a:rPr lang="en-US" sz="1958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rPr>
              <a:t>could lead to significant savings for both consumers and businesses. For households, this reduction means more disposable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308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</vt:lpstr>
      <vt:lpstr>Canva Sans Bold</vt:lpstr>
      <vt:lpstr>Arial</vt:lpstr>
      <vt:lpstr>DM Sans Bold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Route Optimization and Emission Reduction System</dc:title>
  <dc:creator>yatharth chopra</dc:creator>
  <cp:lastModifiedBy>Kavyansh Singh</cp:lastModifiedBy>
  <cp:revision>10</cp:revision>
  <dcterms:created xsi:type="dcterms:W3CDTF">2006-08-16T00:00:00Z</dcterms:created>
  <dcterms:modified xsi:type="dcterms:W3CDTF">2025-02-06T05:07:34Z</dcterms:modified>
  <dc:identifier>DAGbbQba8WM</dc:identifier>
</cp:coreProperties>
</file>