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35" r:id="rId1"/>
  </p:sldMasterIdLst>
  <p:notesMasterIdLst>
    <p:notesMasterId r:id="rId14"/>
  </p:notesMasterIdLst>
  <p:sldIdLst>
    <p:sldId id="288" r:id="rId2"/>
    <p:sldId id="300" r:id="rId3"/>
    <p:sldId id="263" r:id="rId4"/>
    <p:sldId id="286" r:id="rId5"/>
    <p:sldId id="291" r:id="rId6"/>
    <p:sldId id="287" r:id="rId7"/>
    <p:sldId id="258" r:id="rId8"/>
    <p:sldId id="261" r:id="rId9"/>
    <p:sldId id="299" r:id="rId10"/>
    <p:sldId id="296" r:id="rId11"/>
    <p:sldId id="297" r:id="rId12"/>
    <p:sldId id="298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F66C8-DE3E-4390-9072-988EE5875D28}">
  <a:tblStyle styleId="{03EF66C8-DE3E-4390-9072-988EE5875D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tsmekmandrey\Downloads\1detsadrus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2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57-48A1-9FD2-9C7973F66D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57-48A1-9FD2-9C7973F66DCF}"/>
              </c:ext>
            </c:extLst>
          </c:dPt>
          <c:cat>
            <c:strRef>
              <c:f>Лист1!$A$2:$A$3</c:f>
              <c:strCache>
                <c:ptCount val="2"/>
                <c:pt idx="0">
                  <c:v>Количество</c:v>
                </c:pt>
                <c:pt idx="1">
                  <c:v>Кв. 2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807180</c:v>
                </c:pt>
                <c:pt idx="1">
                  <c:v>370491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D-4694-9E22-2B511AD0F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3"/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CA-44D0-97C3-5E4BFFA6DBA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CA-44D0-97C3-5E4BFFA6DB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'[1detsadrus-1.xlsx]дошкольное'!$B$1:$C$1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CA-44D0-97C3-5E4BFFA6DB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Использование виртуальной реальности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Трехъязычие</c:v>
                </c:pt>
                <c:pt idx="1">
                  <c:v>Компьтерная грамотность</c:v>
                </c:pt>
                <c:pt idx="2">
                  <c:v>Основы программирования</c:v>
                </c:pt>
                <c:pt idx="3">
                  <c:v>Язык программирования 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20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68372909042896"/>
          <c:y val="0.11747581008871506"/>
          <c:w val="0.30979511766607365"/>
          <c:h val="0.6884933454111641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ru-RU" sz="2000" noProof="0" dirty="0"/>
            <a:t>Интеллектуальный </a:t>
          </a:r>
          <a:endParaRPr lang="en-US" sz="2000" noProof="0" dirty="0" smtClean="0"/>
        </a:p>
        <a:p>
          <a:pPr rtl="0"/>
          <a:r>
            <a:rPr lang="ru-RU" sz="2000" noProof="0" dirty="0" smtClean="0"/>
            <a:t>продукт</a:t>
          </a:r>
          <a:endParaRPr lang="ru-RU" sz="2000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ru-RU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ru-RU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 rtlCol="0"/>
        <a:lstStyle/>
        <a:p>
          <a:pPr rtl="0"/>
          <a:r>
            <a:rPr lang="ru-RU" noProof="0" dirty="0" smtClean="0"/>
            <a:t>Играй</a:t>
          </a:r>
          <a:endParaRPr lang="ru-RU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ru-RU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ru-RU" noProof="0" dirty="0" smtClean="0"/>
            <a:t>Развивайся</a:t>
          </a:r>
          <a:endParaRPr lang="ru-RU" noProof="0" dirty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ru-RU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ru-RU" noProof="0" dirty="0" smtClean="0"/>
            <a:t>Действуй</a:t>
          </a:r>
          <a:endParaRPr lang="ru-RU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ru-RU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ru-RU"/>
        </a:p>
      </dgm:t>
    </dgm:pt>
    <dgm:pt modelId="{283005FA-6463-4617-A2CF-7C3C4FCD1B71}" type="pres">
      <dgm:prSet presAssocID="{66039115-797B-304C-9FC0-EFABB1F21232}" presName="text_1" presStyleLbl="node1" presStyleIdx="0" presStyleCnt="0" custScaleX="193545" custScaleY="46259" custLinFactY="78670" custLinFactNeighborX="134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 custLinFactY="100000" custLinFactNeighborX="-10464" custLinFactNeighborY="129746"/>
      <dgm:spPr/>
      <dgm:t>
        <a:bodyPr/>
        <a:lstStyle/>
        <a:p>
          <a:endParaRPr lang="ru-RU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ru-RU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 custLinFactY="-100000" custLinFactNeighborX="433" custLinFactNeighborY="-125207"/>
      <dgm:spPr/>
      <dgm:t>
        <a:bodyPr/>
        <a:lstStyle/>
        <a:p>
          <a:endParaRPr lang="ru-RU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ru-RU" sz="1400" b="1" noProof="0" dirty="0" smtClean="0"/>
            <a:t>Обучение программированию</a:t>
          </a:r>
          <a:endParaRPr lang="ru-RU" sz="1400" b="1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ru-RU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ru-RU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ru-RU" sz="1200" b="1" noProof="0" dirty="0" err="1" smtClean="0"/>
            <a:t>Трёхъязычие</a:t>
          </a:r>
          <a:r>
            <a:rPr lang="ru-RU" sz="1500" b="1" noProof="0" dirty="0" smtClean="0"/>
            <a:t> </a:t>
          </a:r>
          <a:endParaRPr lang="ru-RU" sz="15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ru-RU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ru-RU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ru-RU" sz="1100" b="1" noProof="0" dirty="0" smtClean="0"/>
            <a:t>Компьютерная грамотность</a:t>
          </a:r>
          <a:endParaRPr lang="ru-RU" sz="11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ru-RU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ru-RU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ru-RU"/>
        </a:p>
      </dgm:t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378243" y="2188541"/>
          <a:ext cx="1171667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2612112" y="1376045"/>
          <a:ext cx="554807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348735" y="535607"/>
          <a:ext cx="1224819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37956" y="109743"/>
          <a:ext cx="2517363" cy="2517363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-128611" y="2236329"/>
          <a:ext cx="3118227" cy="17776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/>
            <a:t>Интеллектуальный </a:t>
          </a:r>
          <a:endParaRPr lang="en-US" sz="2000" kern="1200" noProof="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dirty="0" smtClean="0"/>
            <a:t>продукт</a:t>
          </a:r>
          <a:endParaRPr lang="ru-RU" sz="2000" kern="1200" noProof="0" dirty="0"/>
        </a:p>
      </dsp:txBody>
      <dsp:txXfrm>
        <a:off x="-128611" y="2236329"/>
        <a:ext cx="3118227" cy="177767"/>
      </dsp:txXfrm>
    </dsp:sp>
    <dsp:sp modelId="{5650C73F-166D-441B-B100-602E6E50702D}">
      <dsp:nvSpPr>
        <dsp:cNvPr id="0" name=""/>
        <dsp:cNvSpPr/>
      </dsp:nvSpPr>
      <dsp:spPr>
        <a:xfrm>
          <a:off x="3479700" y="1844805"/>
          <a:ext cx="755208" cy="755208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4313934" y="109743"/>
          <a:ext cx="601539" cy="7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noProof="0" dirty="0" smtClean="0"/>
            <a:t>Играй</a:t>
          </a:r>
          <a:endParaRPr lang="ru-RU" sz="1500" kern="1200" noProof="0" dirty="0"/>
        </a:p>
      </dsp:txBody>
      <dsp:txXfrm>
        <a:off x="4313934" y="109743"/>
        <a:ext cx="601539" cy="755208"/>
      </dsp:txXfrm>
    </dsp:sp>
    <dsp:sp modelId="{1603A9FB-E8BE-4A12-940B-4A7281FB6C9B}">
      <dsp:nvSpPr>
        <dsp:cNvPr id="0" name=""/>
        <dsp:cNvSpPr/>
      </dsp:nvSpPr>
      <dsp:spPr>
        <a:xfrm>
          <a:off x="3196225" y="990820"/>
          <a:ext cx="755208" cy="755208"/>
        </a:xfrm>
        <a:prstGeom prst="ellipse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3951434" y="990820"/>
          <a:ext cx="1060045" cy="7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noProof="0" dirty="0" smtClean="0"/>
            <a:t>Развивайся</a:t>
          </a:r>
          <a:endParaRPr lang="ru-RU" sz="1500" kern="1200" noProof="0" dirty="0"/>
        </a:p>
      </dsp:txBody>
      <dsp:txXfrm>
        <a:off x="3951434" y="990820"/>
        <a:ext cx="1060045" cy="755208"/>
      </dsp:txXfrm>
    </dsp:sp>
    <dsp:sp modelId="{4A9742AD-B577-4378-AF83-DC5ECD325381}">
      <dsp:nvSpPr>
        <dsp:cNvPr id="0" name=""/>
        <dsp:cNvSpPr/>
      </dsp:nvSpPr>
      <dsp:spPr>
        <a:xfrm>
          <a:off x="3561995" y="171114"/>
          <a:ext cx="755208" cy="755208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4313934" y="1871897"/>
          <a:ext cx="871007" cy="7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noProof="0" dirty="0" smtClean="0"/>
            <a:t>Действуй</a:t>
          </a:r>
          <a:endParaRPr lang="ru-RU" sz="1500" kern="1200" noProof="0" dirty="0"/>
        </a:p>
      </dsp:txBody>
      <dsp:txXfrm>
        <a:off x="4313934" y="1871897"/>
        <a:ext cx="871007" cy="75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309798" y="202017"/>
          <a:ext cx="2391715" cy="23916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noProof="0" dirty="0" smtClean="0"/>
            <a:t>Обучение программированию</a:t>
          </a:r>
          <a:endParaRPr lang="ru-RU" sz="1400" b="1" kern="1200" noProof="0" dirty="0"/>
        </a:p>
      </dsp:txBody>
      <dsp:txXfrm>
        <a:off x="1660057" y="552268"/>
        <a:ext cx="1691197" cy="1691162"/>
      </dsp:txXfrm>
    </dsp:sp>
    <dsp:sp modelId="{8A0FF0D8-0AF7-44A4-833E-7EA23A507B5A}">
      <dsp:nvSpPr>
        <dsp:cNvPr id="0" name=""/>
        <dsp:cNvSpPr/>
      </dsp:nvSpPr>
      <dsp:spPr>
        <a:xfrm>
          <a:off x="2674459" y="93051"/>
          <a:ext cx="265993" cy="26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044615" y="2415983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3855416" y="1172653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2933780" y="2621063"/>
          <a:ext cx="265993" cy="26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099326" y="471080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492168" y="1573871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22269" y="222555"/>
          <a:ext cx="1388165" cy="13877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noProof="0" dirty="0" err="1" smtClean="0"/>
            <a:t>Трёхъязычие</a:t>
          </a:r>
          <a:r>
            <a:rPr lang="ru-RU" sz="1500" b="1" kern="1200" noProof="0" dirty="0" smtClean="0"/>
            <a:t> </a:t>
          </a:r>
          <a:endParaRPr lang="ru-RU" sz="1500" b="1" kern="1200" noProof="0" dirty="0"/>
        </a:p>
      </dsp:txBody>
      <dsp:txXfrm>
        <a:off x="425561" y="425782"/>
        <a:ext cx="981581" cy="981268"/>
      </dsp:txXfrm>
    </dsp:sp>
    <dsp:sp modelId="{2470B0FE-F3CE-48F3-AE82-73016C487D68}">
      <dsp:nvSpPr>
        <dsp:cNvPr id="0" name=""/>
        <dsp:cNvSpPr/>
      </dsp:nvSpPr>
      <dsp:spPr>
        <a:xfrm>
          <a:off x="2405352" y="479462"/>
          <a:ext cx="265993" cy="26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653711" y="1890711"/>
          <a:ext cx="480833" cy="4808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3891192" y="-93051"/>
          <a:ext cx="1511245" cy="15107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noProof="0" dirty="0" smtClean="0"/>
            <a:t>Компьютерная грамотность</a:t>
          </a:r>
          <a:endParaRPr lang="ru-RU" sz="1100" b="1" kern="1200" noProof="0" dirty="0"/>
        </a:p>
      </dsp:txBody>
      <dsp:txXfrm>
        <a:off x="4112509" y="128195"/>
        <a:ext cx="1068611" cy="1068270"/>
      </dsp:txXfrm>
    </dsp:sp>
    <dsp:sp modelId="{0DF8FB3E-B0B0-40D8-B039-0C7B496BBA97}">
      <dsp:nvSpPr>
        <dsp:cNvPr id="0" name=""/>
        <dsp:cNvSpPr/>
      </dsp:nvSpPr>
      <dsp:spPr>
        <a:xfrm>
          <a:off x="3512916" y="847431"/>
          <a:ext cx="265993" cy="26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470896" y="2462922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2391563" y="2188551"/>
          <a:ext cx="192600" cy="192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1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5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4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8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8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73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934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9139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04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72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19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8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3162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874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380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293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104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398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4802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959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19527D7-D52B-46A7-BCEF-D5E62899A58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8" r:id="rId12"/>
    <p:sldLayoutId id="2147483849" r:id="rId13"/>
    <p:sldLayoutId id="2147483850" r:id="rId14"/>
    <p:sldLayoutId id="2147483851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Прямоугольник 3"/>
          <p:cNvSpPr/>
          <p:nvPr/>
        </p:nvSpPr>
        <p:spPr>
          <a:xfrm>
            <a:off x="774000" y="369385"/>
            <a:ext cx="775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Уровень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инклюзивного обучения и 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дошкольного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образования в Республике Казахстан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Картинки по запросу &quot;education  png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25" y="1368000"/>
            <a:ext cx="4094631" cy="33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41" y="-5800"/>
            <a:ext cx="5710859" cy="109220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технология</a:t>
            </a:r>
          </a:p>
        </p:txBody>
      </p:sp>
      <p:graphicFrame>
        <p:nvGraphicFramePr>
          <p:cNvPr id="5" name="Объект 4" descr="Графический элемент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48371"/>
              </p:ext>
            </p:extLst>
          </p:nvPr>
        </p:nvGraphicFramePr>
        <p:xfrm>
          <a:off x="891541" y="1606551"/>
          <a:ext cx="5034726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1549400"/>
            <a:ext cx="2407158" cy="26666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7" y="1906525"/>
            <a:ext cx="2154691" cy="21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92" y="457201"/>
            <a:ext cx="6415855" cy="109220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Чему обучает игра?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 descr="Диаграмма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33886"/>
              </p:ext>
            </p:extLst>
          </p:nvPr>
        </p:nvGraphicFramePr>
        <p:xfrm>
          <a:off x="459088" y="1606153"/>
          <a:ext cx="7598569" cy="273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92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descr="Графический элемент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0297292"/>
              </p:ext>
            </p:extLst>
          </p:nvPr>
        </p:nvGraphicFramePr>
        <p:xfrm>
          <a:off x="1752200" y="1280599"/>
          <a:ext cx="554301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200" y="18516"/>
            <a:ext cx="5543010" cy="9588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 rtl="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Понятно каждому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53" y="1390326"/>
            <a:ext cx="707351" cy="7073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8" y="2227835"/>
            <a:ext cx="818956" cy="818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1" y="977366"/>
            <a:ext cx="732404" cy="7324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98" y="2963567"/>
            <a:ext cx="3144251" cy="15928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34" y="2097677"/>
            <a:ext cx="1373600" cy="13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274" y="1197075"/>
            <a:ext cx="6984725" cy="6219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Сколько учебных заведений в Казахстане предоставляют инклюзивное обучение?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5674" y="2529787"/>
            <a:ext cx="8028726" cy="3107100"/>
          </a:xfrm>
        </p:spPr>
        <p:txBody>
          <a:bodyPr>
            <a:normAutofit/>
          </a:bodyPr>
          <a:lstStyle/>
          <a:p>
            <a:r>
              <a:rPr lang="ru-RU" sz="1600" dirty="0"/>
              <a:t>По данным Национальной образовательной базы данных, условия для инклюзивного образования сейчас есть:</a:t>
            </a:r>
          </a:p>
          <a:p>
            <a:r>
              <a:rPr lang="ru-RU" sz="1600" dirty="0"/>
              <a:t>в 20% (1232 из 6159) детских садов;</a:t>
            </a:r>
          </a:p>
          <a:p>
            <a:r>
              <a:rPr lang="ru-RU" sz="1600" dirty="0"/>
              <a:t>в 60% (4207 из 7014 школ) общеобразовательных школ;</a:t>
            </a:r>
          </a:p>
          <a:p>
            <a:r>
              <a:rPr lang="ru-RU" sz="1600" dirty="0"/>
              <a:t>в 30% учебных заведений технического и профессионального образования (в 250 из 821 колледжа).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Прямоугольник 6"/>
          <p:cNvSpPr/>
          <p:nvPr/>
        </p:nvSpPr>
        <p:spPr>
          <a:xfrm>
            <a:off x="1047600" y="25297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81818"/>
              </a:solidFill>
              <a:effectLst/>
              <a:latin typeface="Noto Serif"/>
            </a:endParaRPr>
          </a:p>
        </p:txBody>
      </p:sp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655674" y="1345569"/>
            <a:ext cx="8028726" cy="1184218"/>
          </a:xfrm>
        </p:spPr>
        <p:txBody>
          <a:bodyPr>
            <a:normAutofit/>
          </a:bodyPr>
          <a:lstStyle/>
          <a:p>
            <a:r>
              <a:rPr lang="ru-RU" sz="1600" dirty="0"/>
              <a:t>Вице-министр образования и науки Фатима </a:t>
            </a:r>
            <a:r>
              <a:rPr lang="ru-RU" sz="1600" dirty="0" err="1"/>
              <a:t>Жакыпова</a:t>
            </a:r>
            <a:r>
              <a:rPr lang="ru-RU" sz="1600" dirty="0"/>
              <a:t> отмечает, что в Казахстане число детей с особыми образовательными потребностями (ООП), которым нужно инклюзивное образование, с каждым годом растёт. В 2017 году в общеобразовательные школы ходили 60 006 детей с ООП, в 2018 году – уже 61 336.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8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9;p18"/>
          <p:cNvSpPr txBox="1">
            <a:spLocks noGrp="1"/>
          </p:cNvSpPr>
          <p:nvPr>
            <p:ph type="body" idx="1"/>
          </p:nvPr>
        </p:nvSpPr>
        <p:spPr>
          <a:xfrm>
            <a:off x="1705943" y="4204340"/>
            <a:ext cx="660774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dirty="0" smtClean="0"/>
              <a:t>Данные были предоставлены с сайта Министерства национальной экономики РК(Комитет по статистике) - (подзаголовок – дошкольное образование):</a:t>
            </a: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277;p15"/>
          <p:cNvSpPr txBox="1">
            <a:spLocks/>
          </p:cNvSpPr>
          <p:nvPr/>
        </p:nvSpPr>
        <p:spPr>
          <a:xfrm>
            <a:off x="208612" y="132903"/>
            <a:ext cx="6034163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 smtClean="0">
                <a:solidFill>
                  <a:srgbClr val="FF0000"/>
                </a:solidFill>
              </a:rPr>
              <a:t>Данные, анализ и визуализация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4" r="14657" b="22164"/>
          <a:stretch/>
        </p:blipFill>
        <p:spPr bwMode="auto">
          <a:xfrm>
            <a:off x="114745" y="877327"/>
            <a:ext cx="7268889" cy="3023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9;p18"/>
          <p:cNvSpPr txBox="1">
            <a:spLocks noGrp="1"/>
          </p:cNvSpPr>
          <p:nvPr>
            <p:ph type="body" idx="1"/>
          </p:nvPr>
        </p:nvSpPr>
        <p:spPr>
          <a:xfrm>
            <a:off x="1705943" y="4204340"/>
            <a:ext cx="660774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dirty="0" smtClean="0"/>
              <a:t>Данные были предоставлены с сайта Министерства национальной экономики РК(Комитет по статистике) - (подзаголовок – дошкольное образование):</a:t>
            </a: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277;p15"/>
          <p:cNvSpPr txBox="1">
            <a:spLocks/>
          </p:cNvSpPr>
          <p:nvPr/>
        </p:nvSpPr>
        <p:spPr>
          <a:xfrm>
            <a:off x="208612" y="132903"/>
            <a:ext cx="6034163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 smtClean="0">
                <a:solidFill>
                  <a:srgbClr val="FF0000"/>
                </a:solidFill>
              </a:rPr>
              <a:t>Данные, анализ и визуализация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4" r="14657" b="22164"/>
          <a:stretch/>
        </p:blipFill>
        <p:spPr bwMode="auto">
          <a:xfrm>
            <a:off x="114745" y="877327"/>
            <a:ext cx="7268889" cy="3023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4" r="10290" b="22164"/>
          <a:stretch/>
        </p:blipFill>
        <p:spPr bwMode="auto">
          <a:xfrm>
            <a:off x="114745" y="870746"/>
            <a:ext cx="7268889" cy="303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9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77;p15"/>
          <p:cNvSpPr txBox="1">
            <a:spLocks/>
          </p:cNvSpPr>
          <p:nvPr/>
        </p:nvSpPr>
        <p:spPr>
          <a:xfrm>
            <a:off x="208612" y="132903"/>
            <a:ext cx="6034163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 smtClean="0">
                <a:solidFill>
                  <a:srgbClr val="FF0000"/>
                </a:solidFill>
              </a:rPr>
              <a:t>Данные, анализ и визуализация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633" t="15368" r="31843" b="6734"/>
          <a:stretch/>
        </p:blipFill>
        <p:spPr>
          <a:xfrm>
            <a:off x="0" y="902754"/>
            <a:ext cx="2957105" cy="28370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27072" t="15841" r="35544" b="6067"/>
          <a:stretch/>
        </p:blipFill>
        <p:spPr>
          <a:xfrm>
            <a:off x="3321269" y="760159"/>
            <a:ext cx="2559225" cy="30056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27295" t="40918" r="33386" b="7667"/>
          <a:stretch/>
        </p:blipFill>
        <p:spPr>
          <a:xfrm>
            <a:off x="6242775" y="1250588"/>
            <a:ext cx="2754085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277;p15"/>
          <p:cNvSpPr txBox="1">
            <a:spLocks/>
          </p:cNvSpPr>
          <p:nvPr/>
        </p:nvSpPr>
        <p:spPr>
          <a:xfrm>
            <a:off x="208612" y="132903"/>
            <a:ext cx="6034163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 smtClean="0">
                <a:solidFill>
                  <a:srgbClr val="FF0000"/>
                </a:solidFill>
              </a:rPr>
              <a:t>Данные, анализ и визуализация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7" name="Рисунок 6" descr="C:\Users\itsmekmandrey\Desktop\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596" r="37901" b="17975"/>
          <a:stretch/>
        </p:blipFill>
        <p:spPr bwMode="auto">
          <a:xfrm>
            <a:off x="345412" y="1112155"/>
            <a:ext cx="3842188" cy="29339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34492" r="29648" b="19897"/>
          <a:stretch/>
        </p:blipFill>
        <p:spPr bwMode="auto">
          <a:xfrm>
            <a:off x="4322622" y="1112155"/>
            <a:ext cx="4523378" cy="2933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19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790526" y="1734559"/>
            <a:ext cx="7712673" cy="941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smtClean="0"/>
              <a:t>Количество детей дошкольного возраста </a:t>
            </a:r>
            <a:r>
              <a:rPr lang="ru-RU" sz="2400" dirty="0"/>
              <a:t>по РК составляет примерно </a:t>
            </a:r>
            <a:r>
              <a:rPr lang="en-US" sz="2400" dirty="0" smtClean="0"/>
              <a:t>807 180</a:t>
            </a:r>
            <a:r>
              <a:rPr lang="ru-RU" sz="2400" dirty="0" smtClean="0"/>
              <a:t>, </a:t>
            </a:r>
            <a:r>
              <a:rPr lang="ru-RU" sz="2400" dirty="0"/>
              <a:t>в то время, как только </a:t>
            </a:r>
            <a:r>
              <a:rPr lang="en-US" sz="2400" dirty="0" smtClean="0"/>
              <a:t>370 491 </a:t>
            </a:r>
            <a:r>
              <a:rPr lang="ru-RU" sz="2400" dirty="0" smtClean="0"/>
              <a:t>детей дошкольного возраста  </a:t>
            </a:r>
            <a:r>
              <a:rPr lang="ru-RU" sz="2400" dirty="0"/>
              <a:t>посещают д</a:t>
            </a:r>
            <a:r>
              <a:rPr lang="ru-RU" sz="2400" dirty="0" smtClean="0"/>
              <a:t>ошкольные организации </a:t>
            </a:r>
            <a:r>
              <a:rPr lang="ru-RU" sz="2400" dirty="0"/>
              <a:t>в соответствии с </a:t>
            </a:r>
            <a:r>
              <a:rPr lang="ru-RU" sz="2400" dirty="0" smtClean="0"/>
              <a:t>возрастом.</a:t>
            </a:r>
            <a:endParaRPr sz="2400" dirty="0"/>
          </a:p>
        </p:txBody>
      </p:sp>
      <p:sp>
        <p:nvSpPr>
          <p:cNvPr id="5" name="Google Shape;277;p15"/>
          <p:cNvSpPr txBox="1">
            <a:spLocks/>
          </p:cNvSpPr>
          <p:nvPr/>
        </p:nvSpPr>
        <p:spPr>
          <a:xfrm>
            <a:off x="790527" y="763275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 smtClean="0">
                <a:solidFill>
                  <a:srgbClr val="FF0000"/>
                </a:solidFill>
              </a:rPr>
              <a:t>Проблема</a:t>
            </a:r>
            <a:endParaRPr lang="ru-RU" sz="3000" dirty="0">
              <a:solidFill>
                <a:srgbClr val="FF0000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31419209"/>
              </p:ext>
            </p:extLst>
          </p:nvPr>
        </p:nvGraphicFramePr>
        <p:xfrm>
          <a:off x="2853344" y="2303750"/>
          <a:ext cx="3904800" cy="283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6312664" cy="1008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sz="1400" dirty="0" smtClean="0"/>
              <a:t>59</a:t>
            </a:r>
            <a:r>
              <a:rPr lang="ru-RU" sz="1400" dirty="0"/>
              <a:t>% родителей жалуются на </a:t>
            </a:r>
            <a:r>
              <a:rPr lang="ru-RU" sz="1400" dirty="0" smtClean="0"/>
              <a:t>недоступность </a:t>
            </a:r>
            <a:r>
              <a:rPr lang="ru-RU" sz="1400" dirty="0"/>
              <a:t>детских </a:t>
            </a:r>
            <a:r>
              <a:rPr lang="ru-RU" sz="1400" dirty="0" smtClean="0"/>
              <a:t>садов. </a:t>
            </a:r>
            <a:br>
              <a:rPr lang="ru-RU" sz="1400" dirty="0" smtClean="0"/>
            </a:br>
            <a:r>
              <a:rPr lang="ru-RU" sz="1400" dirty="0" smtClean="0"/>
              <a:t>57</a:t>
            </a:r>
            <a:r>
              <a:rPr lang="ru-RU" sz="1400" dirty="0"/>
              <a:t>% </a:t>
            </a:r>
            <a:r>
              <a:rPr lang="ru-RU" sz="1400" dirty="0" smtClean="0"/>
              <a:t>из них, говорят </a:t>
            </a:r>
            <a:r>
              <a:rPr lang="ru-RU" sz="1400" dirty="0"/>
              <a:t>о недоступности </a:t>
            </a:r>
            <a:r>
              <a:rPr lang="ru-RU" sz="1400" dirty="0" smtClean="0"/>
              <a:t>услуги по причинам тяжелого материального положения.</a:t>
            </a:r>
            <a:r>
              <a:rPr lang="ru-RU" sz="1400" dirty="0"/>
              <a:t>	</a:t>
            </a:r>
            <a:endParaRPr lang="en-US" sz="1400" dirty="0"/>
          </a:p>
          <a:p>
            <a:pPr marL="127000" lvl="0" indent="0">
              <a:buNone/>
            </a:pPr>
            <a:endParaRPr sz="1400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401384497"/>
              </p:ext>
            </p:extLst>
          </p:nvPr>
        </p:nvGraphicFramePr>
        <p:xfrm>
          <a:off x="-903383" y="920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307;p19"/>
          <p:cNvSpPr txBox="1">
            <a:spLocks/>
          </p:cNvSpPr>
          <p:nvPr/>
        </p:nvSpPr>
        <p:spPr>
          <a:xfrm>
            <a:off x="2332526" y="3719297"/>
            <a:ext cx="6444273" cy="100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None/>
            </a:pPr>
            <a:r>
              <a:rPr lang="ru-RU" sz="1400" dirty="0" smtClean="0"/>
              <a:t>Всего </a:t>
            </a:r>
            <a:r>
              <a:rPr lang="ru-RU" sz="1400" dirty="0"/>
              <a:t>в Казахстане детей с ограниченными возможностями 96555 школьного и 48228 дошкольного </a:t>
            </a:r>
            <a:r>
              <a:rPr lang="ru-RU" sz="1400" dirty="0" smtClean="0"/>
              <a:t>возраста, </a:t>
            </a:r>
            <a:r>
              <a:rPr lang="ru-RU" sz="1400" dirty="0"/>
              <a:t>сообщает "Интерфакс-Казахстан</a:t>
            </a:r>
            <a:r>
              <a:rPr lang="ru-RU" sz="1400" dirty="0" smtClean="0"/>
              <a:t>"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  <p:pic>
        <p:nvPicPr>
          <p:cNvPr id="2050" name="Picture 2" descr="ÐÐ°ÑÑÐ¸Ð½ÐºÐ¸ Ð¿Ð¾ Ð·Ð°Ð¿ÑÐ¾ÑÑ Ð´ÐµÑÐ¸-Ð¸Ð½Ð²Ð°Ð»Ð¸Ð´Ñ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51" y="1254640"/>
            <a:ext cx="4089092" cy="2555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1" y="511200"/>
            <a:ext cx="7328027" cy="24995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18" y="2048600"/>
            <a:ext cx="2407158" cy="26666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17" y="2324872"/>
            <a:ext cx="2154691" cy="21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3845</TotalTime>
  <Words>268</Words>
  <Application>Microsoft Office PowerPoint</Application>
  <PresentationFormat>Экран (16:9)</PresentationFormat>
  <Paragraphs>40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Muli</vt:lpstr>
      <vt:lpstr>Arvo</vt:lpstr>
      <vt:lpstr>Calibri</vt:lpstr>
      <vt:lpstr>Noto Serif</vt:lpstr>
      <vt:lpstr>Calibri Light</vt:lpstr>
      <vt:lpstr>Arial</vt:lpstr>
      <vt:lpstr>Ретро</vt:lpstr>
      <vt:lpstr>Презентация PowerPoint</vt:lpstr>
      <vt:lpstr>Сколько учебных заведений в Казахстане предоставляют инклюзивное обучение? </vt:lpstr>
      <vt:lpstr>Презентация PowerPoint</vt:lpstr>
      <vt:lpstr>Презентация PowerPoint</vt:lpstr>
      <vt:lpstr>Презентация PowerPoint</vt:lpstr>
      <vt:lpstr>Презентация PowerPoint</vt:lpstr>
      <vt:lpstr>Количество детей дошкольного возраста по РК составляет примерно 807 180, в то время, как только 370 491 детей дошкольного возраста  посещают дошкольные организации в соответствии с возрастом.</vt:lpstr>
      <vt:lpstr>Презентация PowerPoint</vt:lpstr>
      <vt:lpstr>Презентация PowerPoint</vt:lpstr>
      <vt:lpstr>Доступная технология</vt:lpstr>
      <vt:lpstr>Чему обучает игра?</vt:lpstr>
      <vt:lpstr>Понятно каждому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«А что такое пискели –  большой-большой секрет»</dc:title>
  <dc:creator>itsmekmandrey</dc:creator>
  <cp:lastModifiedBy>Айдар Джантыков</cp:lastModifiedBy>
  <cp:revision>26</cp:revision>
  <dcterms:modified xsi:type="dcterms:W3CDTF">2019-11-29T08:40:27Z</dcterms:modified>
</cp:coreProperties>
</file>