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6" r:id="rId8"/>
    <p:sldId id="261" r:id="rId9"/>
    <p:sldId id="263" r:id="rId10"/>
    <p:sldId id="267" r:id="rId11"/>
    <p:sldId id="264" r:id="rId12"/>
    <p:sldId id="268" r:id="rId13"/>
    <p:sldId id="269" r:id="rId14"/>
    <p:sldId id="270" r:id="rId15"/>
    <p:sldId id="272" r:id="rId16"/>
    <p:sldId id="271" r:id="rId17"/>
    <p:sldId id="265" r:id="rId18"/>
    <p:sldId id="273" r:id="rId19"/>
    <p:sldId id="274" r:id="rId20"/>
    <p:sldId id="286" r:id="rId21"/>
    <p:sldId id="275" r:id="rId22"/>
    <p:sldId id="276" r:id="rId23"/>
    <p:sldId id="279" r:id="rId24"/>
    <p:sldId id="277" r:id="rId25"/>
    <p:sldId id="287" r:id="rId26"/>
    <p:sldId id="281" r:id="rId27"/>
    <p:sldId id="282" r:id="rId28"/>
    <p:sldId id="283" r:id="rId29"/>
    <p:sldId id="284" r:id="rId30"/>
    <p:sldId id="285" r:id="rId31"/>
    <p:sldId id="28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5277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3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6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5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5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7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eg"/><Relationship Id="rId5" Type="http://schemas.openxmlformats.org/officeDocument/2006/relationships/image" Target="../media/image26.jpeg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cer\Desktop\лэкм\sv\DATA_NEW1\6\images\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2691680"/>
            <a:ext cx="9649072" cy="96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12776" y="2097440"/>
            <a:ext cx="6318448" cy="2123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hnschrift Light" panose="020B0502040204020203" pitchFamily="34" charset="0"/>
              </a:rPr>
              <a:t>сегментация МРТ сердца, стенок и фиброза в ткани. </a:t>
            </a:r>
          </a:p>
        </p:txBody>
      </p:sp>
    </p:spTree>
    <p:extLst>
      <p:ext uri="{BB962C8B-B14F-4D97-AF65-F5344CB8AC3E}">
        <p14:creationId xmlns:p14="http://schemas.microsoft.com/office/powerpoint/2010/main" val="427104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Dice </a:t>
            </a:r>
            <a:r>
              <a:rPr lang="ru-RU" dirty="0" smtClean="0"/>
              <a:t>меньше 5 процентов</a:t>
            </a:r>
          </a:p>
          <a:p>
            <a:r>
              <a:rPr lang="ru-RU" dirty="0" smtClean="0"/>
              <a:t>Нет ориентации на предсердия</a:t>
            </a:r>
            <a:endParaRPr lang="ru-RU" dirty="0"/>
          </a:p>
        </p:txBody>
      </p:sp>
      <p:pic>
        <p:nvPicPr>
          <p:cNvPr id="9218" name="Picture 2" descr="C:\Users\Acer\Documents\Bandicam\bandicam 2023-07-14 22-02-01-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96580"/>
            <a:ext cx="685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cer\Documents\Bandicam\bandicam 2023-07-14 22-02-09-0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685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cer\Documents\Bandicam\bandicam 2023-07-14 22-02-36-7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96" y="5077548"/>
            <a:ext cx="685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0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изображений и аугментации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C:\Users\Acer\Documents\Bandicam\bandicam 2023-07-14 21-56-01-6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6845"/>
            <a:ext cx="6984776" cy="471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6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45421"/>
            <a:ext cx="8229600" cy="4525963"/>
          </a:xfrm>
        </p:spPr>
        <p:txBody>
          <a:bodyPr/>
          <a:lstStyle/>
          <a:p>
            <a:r>
              <a:rPr lang="en-US" dirty="0" err="1" smtClean="0"/>
              <a:t>CentralCrop</a:t>
            </a:r>
            <a:endParaRPr lang="en-US" dirty="0" smtClean="0"/>
          </a:p>
          <a:p>
            <a:r>
              <a:rPr lang="ru-RU" dirty="0" smtClean="0"/>
              <a:t>Настройка параметров аугментации, коэффициента веса в </a:t>
            </a:r>
            <a:r>
              <a:rPr lang="en-US" dirty="0" err="1" smtClean="0"/>
              <a:t>BCELoss</a:t>
            </a:r>
            <a:r>
              <a:rPr lang="en-US" dirty="0" smtClean="0"/>
              <a:t>, </a:t>
            </a:r>
            <a:r>
              <a:rPr lang="en-US" dirty="0" err="1" smtClean="0"/>
              <a:t>lr</a:t>
            </a:r>
            <a:endParaRPr lang="en-US" dirty="0" smtClean="0"/>
          </a:p>
          <a:p>
            <a:r>
              <a:rPr lang="en-US" dirty="0" smtClean="0"/>
              <a:t>Dice </a:t>
            </a:r>
            <a:r>
              <a:rPr lang="ru-RU" dirty="0" smtClean="0"/>
              <a:t>повысился до 2</a:t>
            </a:r>
            <a:r>
              <a:rPr lang="en-US" dirty="0" smtClean="0"/>
              <a:t>5</a:t>
            </a:r>
            <a:r>
              <a:rPr lang="ru-RU" dirty="0" smtClean="0"/>
              <a:t>%</a:t>
            </a:r>
            <a:endParaRPr lang="ru-RU" dirty="0"/>
          </a:p>
        </p:txBody>
      </p:sp>
      <p:pic>
        <p:nvPicPr>
          <p:cNvPr id="13314" name="Picture 2" descr="C:\Users\Acer\Documents\Bandicam\bandicam 2023-07-14 22-17-59-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52762"/>
            <a:ext cx="7696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Acer\Documents\Bandicam\bandicam 2023-07-14 22-19-56-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05362"/>
            <a:ext cx="7624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5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других архитектур </a:t>
            </a:r>
            <a:r>
              <a:rPr lang="en-US" dirty="0" err="1" smtClean="0"/>
              <a:t>Unet</a:t>
            </a:r>
            <a:endParaRPr lang="en-US" dirty="0" smtClean="0"/>
          </a:p>
          <a:p>
            <a:r>
              <a:rPr lang="ru-RU" dirty="0" smtClean="0"/>
              <a:t>Особого успеха не принесло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43" name="Picture 3" descr="C:\Users\Acer\Documents\Bandicam\bandicam 2023-07-14 22-09-10-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65215"/>
            <a:ext cx="63817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cer\Documents\Bandicam\bandicam 2023-07-14 22-02-36-7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65050"/>
            <a:ext cx="8005400" cy="11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Заполнение фона</a:t>
            </a:r>
          </a:p>
          <a:p>
            <a:r>
              <a:rPr lang="ru-RU" dirty="0" smtClean="0"/>
              <a:t>Нахождение 2 опорных точек для каждого </a:t>
            </a:r>
            <a:r>
              <a:rPr lang="en-US" dirty="0" smtClean="0"/>
              <a:t>y</a:t>
            </a:r>
          </a:p>
          <a:p>
            <a:r>
              <a:rPr lang="ru-RU" dirty="0" smtClean="0"/>
              <a:t>Сортировка точек по часовой стрелке</a:t>
            </a:r>
          </a:p>
          <a:p>
            <a:r>
              <a:rPr lang="en-US" dirty="0"/>
              <a:t>cv2.fillPoly(image, </a:t>
            </a:r>
            <a:r>
              <a:rPr lang="en-US" dirty="0" err="1"/>
              <a:t>pts</a:t>
            </a:r>
            <a:r>
              <a:rPr lang="en-US" dirty="0"/>
              <a:t> =[</a:t>
            </a:r>
            <a:r>
              <a:rPr lang="en-US" dirty="0" err="1"/>
              <a:t>all_contour</a:t>
            </a:r>
            <a:r>
              <a:rPr lang="en-US" dirty="0"/>
              <a:t>], color=(255,255,255))</a:t>
            </a:r>
          </a:p>
          <a:p>
            <a:r>
              <a:rPr lang="en-US" dirty="0" smtClean="0"/>
              <a:t>Dice </a:t>
            </a:r>
            <a:r>
              <a:rPr lang="ru-RU" dirty="0" smtClean="0"/>
              <a:t>доходит до 80%</a:t>
            </a:r>
          </a:p>
          <a:p>
            <a:r>
              <a:rPr lang="ru-RU" dirty="0" smtClean="0"/>
              <a:t>Но на самом деле</a:t>
            </a:r>
          </a:p>
          <a:p>
            <a:pPr marL="0" indent="0">
              <a:buNone/>
            </a:pPr>
            <a:r>
              <a:rPr lang="ru-RU" dirty="0" smtClean="0"/>
              <a:t>результат неинформативен</a:t>
            </a:r>
          </a:p>
        </p:txBody>
      </p:sp>
      <p:pic>
        <p:nvPicPr>
          <p:cNvPr id="12290" name="Picture 2" descr="C:\Users\Acer\Documents\Bandicam\bandicam 2023-07-14 22-16-07-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3056276" cy="16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4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 descr="C:\Users\Acer\Documents\Bandicam\bandicam 2023-07-14 22-14-42-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43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cer\Documents\Bandicam\bandicam 2023-07-14 22-14-44-1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4" y="3259485"/>
            <a:ext cx="8543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cer\Documents\Bandicam\bandicam 2023-07-14 22-14-53-76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6" y="5262738"/>
            <a:ext cx="15335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6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trike="sngStrike" dirty="0" smtClean="0"/>
              <a:t>  Шаг 5  </a:t>
            </a:r>
            <a:r>
              <a:rPr lang="ru-RU" dirty="0" smtClean="0"/>
              <a:t>Шаг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Сужение границ полученного изображения и подсчёт целевой метрики с учётом данного преобразования</a:t>
            </a:r>
          </a:p>
          <a:p>
            <a:r>
              <a:rPr lang="en-US" sz="1800" dirty="0"/>
              <a:t>image = cv2.erode(</a:t>
            </a:r>
            <a:r>
              <a:rPr lang="en-US" sz="1800" dirty="0" err="1"/>
              <a:t>i</a:t>
            </a:r>
            <a:r>
              <a:rPr lang="en-US" sz="1800" dirty="0"/>
              <a:t>, </a:t>
            </a:r>
            <a:r>
              <a:rPr lang="en-US" sz="1800" dirty="0" smtClean="0"/>
              <a:t>kernel, cv2.BORDER_REFLECT)</a:t>
            </a:r>
            <a:endParaRPr lang="ru-RU" sz="1800" dirty="0" smtClean="0"/>
          </a:p>
          <a:p>
            <a:r>
              <a:rPr lang="en-US" sz="1800" dirty="0" smtClean="0"/>
              <a:t>DICE </a:t>
            </a:r>
            <a:r>
              <a:rPr lang="ru-RU" sz="1800" dirty="0" smtClean="0"/>
              <a:t>повысился до 31%</a:t>
            </a:r>
          </a:p>
          <a:p>
            <a:r>
              <a:rPr lang="ru-RU" sz="1800" dirty="0" smtClean="0"/>
              <a:t>Не учитывался в </a:t>
            </a:r>
            <a:r>
              <a:rPr lang="ru-RU" sz="1800" dirty="0" err="1" smtClean="0"/>
              <a:t>лосс</a:t>
            </a:r>
            <a:r>
              <a:rPr lang="ru-RU" sz="1800" dirty="0" smtClean="0"/>
              <a:t>, на вход требуется </a:t>
            </a:r>
            <a:r>
              <a:rPr lang="en-US" sz="1800" dirty="0" err="1" smtClean="0"/>
              <a:t>np.array</a:t>
            </a:r>
            <a:r>
              <a:rPr lang="en-US" sz="1800" dirty="0" smtClean="0"/>
              <a:t>()</a:t>
            </a:r>
            <a:endParaRPr lang="en-US" sz="1800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4338" name="Picture 2" descr="C:\Users\Acer\Downloads\0da4f956-e523-4d3b-82da-61230d07e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91" y="42210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Acer\Downloads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91" y="42210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1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5" descr="C:\Users\Acer\Documents\Bandicam\bandicam 2023-07-14 22-19-56-1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01208"/>
            <a:ext cx="5676900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Acer\Documents\Bandicam\bandicam 2023-07-14 22-25-32-9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76056" cy="13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cer\Documents\Bandicam\bandicam 2023-07-14 22-17-59-0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64" y="2447054"/>
            <a:ext cx="5684032" cy="12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3 3</a:t>
            </a:r>
            <a:r>
              <a:rPr lang="ru-RU" dirty="0" smtClean="0"/>
              <a:t>) – ядро свёртки в </a:t>
            </a:r>
            <a:r>
              <a:rPr lang="en-US" dirty="0" smtClean="0"/>
              <a:t>cv2.erode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17</a:t>
            </a:r>
            <a:r>
              <a:rPr lang="ru-RU" dirty="0" smtClean="0"/>
              <a:t> – </a:t>
            </a:r>
            <a:r>
              <a:rPr lang="en-US" dirty="0" err="1" smtClean="0"/>
              <a:t>pos_weight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BCELocc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Lr</a:t>
            </a:r>
            <a:r>
              <a:rPr lang="en-US" dirty="0" smtClean="0"/>
              <a:t> 1e-4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93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Ограничение аугментаций</a:t>
            </a:r>
            <a:endParaRPr lang="en-US" sz="1600" dirty="0" smtClean="0"/>
          </a:p>
          <a:p>
            <a:r>
              <a:rPr lang="en-US" sz="1600" dirty="0" smtClean="0"/>
              <a:t>Dice </a:t>
            </a:r>
            <a:r>
              <a:rPr lang="ru-RU" sz="1600" dirty="0" smtClean="0"/>
              <a:t>поднялся до 33%</a:t>
            </a:r>
          </a:p>
          <a:p>
            <a:endParaRPr lang="ru-RU" dirty="0"/>
          </a:p>
        </p:txBody>
      </p:sp>
      <p:pic>
        <p:nvPicPr>
          <p:cNvPr id="16386" name="Picture 2" descr="C:\Users\Acer\Documents\Bandicam\bandicam 2023-07-14 23-03-22-2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1" y="3727203"/>
            <a:ext cx="5690905" cy="14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cer\Documents\Bandicam\bandicam 2023-07-14 22-25-32-9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8" y="2276872"/>
            <a:ext cx="5676056" cy="13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Acer\Documents\Bandicam\bandicam 2023-07-14 22-19-56-1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31" y="5229200"/>
            <a:ext cx="5686313" cy="14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 </a:t>
            </a:r>
            <a:r>
              <a:rPr lang="en-US" dirty="0"/>
              <a:t>approach </a:t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 descr="C:\Users\Acer\Documents\Bandicam\bandicam 2023-07-14 21-34-48-6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18593"/>
            <a:ext cx="8229600" cy="328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9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cer\Documents\Bandicam\bandicam 2023-07-14 23-04-36-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8" y="1556792"/>
            <a:ext cx="84637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71711" y="908720"/>
            <a:ext cx="280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Ограничение аугментаций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8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ещё рассмотреть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Keypoints</a:t>
            </a:r>
            <a:r>
              <a:rPr lang="en-US" dirty="0" smtClean="0"/>
              <a:t> method</a:t>
            </a:r>
          </a:p>
          <a:p>
            <a:r>
              <a:rPr lang="ru-RU" dirty="0" smtClean="0"/>
              <a:t>Разметка для 3 точек, модели </a:t>
            </a:r>
            <a:r>
              <a:rPr lang="ru-RU" dirty="0" err="1" smtClean="0"/>
              <a:t>детекции</a:t>
            </a:r>
            <a:endParaRPr lang="ru-RU" dirty="0"/>
          </a:p>
        </p:txBody>
      </p:sp>
      <p:pic>
        <p:nvPicPr>
          <p:cNvPr id="17410" name="Picture 2" descr="C:\Users\Acer\Documents\Bandicam\bandicam 2023-07-14 23-20-40-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55816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контрастности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C:\Users\Acer\Documents\Bandicam\bandicam 2023-07-14 23-23-48-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2128"/>
            <a:ext cx="2448272" cy="245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Acer\Documents\Bandicam\bandicam 2023-07-14 23-23-56-0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79216"/>
            <a:ext cx="2491034" cy="24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Acer\Documents\Bandicam\bandicam 2023-07-14 23-24-02-9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36" y="2922128"/>
            <a:ext cx="2520280" cy="2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9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Дифференцируемый аналог </a:t>
            </a:r>
            <a:r>
              <a:rPr lang="en-US" dirty="0" smtClean="0"/>
              <a:t>cv2.erode(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C:\Users\Acer\Downloads\0da4f956-e523-4d3b-82da-61230d07e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cer\Downloads\Без назва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20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Подоб</a:t>
            </a:r>
            <a:r>
              <a:rPr lang="ru-RU" dirty="0"/>
              <a:t>р</a:t>
            </a:r>
            <a:r>
              <a:rPr lang="ru-RU" dirty="0" smtClean="0"/>
              <a:t>ать </a:t>
            </a:r>
            <a:r>
              <a:rPr lang="ru-RU" dirty="0" smtClean="0"/>
              <a:t>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ru-RU" dirty="0" smtClean="0"/>
              <a:t>Аугментаций (их ограничения)</a:t>
            </a:r>
          </a:p>
          <a:p>
            <a:r>
              <a:rPr lang="ru-RU" dirty="0" smtClean="0"/>
              <a:t>Получше разметить картинки (клапаны)</a:t>
            </a:r>
          </a:p>
          <a:p>
            <a:r>
              <a:rPr lang="ru-RU" dirty="0" smtClean="0"/>
              <a:t>Вес в </a:t>
            </a:r>
            <a:r>
              <a:rPr lang="en-US" dirty="0" err="1" smtClean="0"/>
              <a:t>BCELoss</a:t>
            </a:r>
            <a:endParaRPr lang="en-US" dirty="0" smtClean="0"/>
          </a:p>
          <a:p>
            <a:r>
              <a:rPr lang="ru-RU" dirty="0" smtClean="0"/>
              <a:t>Размер ядра свёртки в </a:t>
            </a:r>
            <a:r>
              <a:rPr lang="en-US" dirty="0"/>
              <a:t>cv2.erode</a:t>
            </a:r>
            <a:r>
              <a:rPr lang="en-US" dirty="0" smtClean="0"/>
              <a:t>(</a:t>
            </a:r>
            <a:r>
              <a:rPr lang="ru-RU" dirty="0" smtClean="0"/>
              <a:t>) </a:t>
            </a:r>
            <a:r>
              <a:rPr lang="ru-RU" dirty="0" smtClean="0"/>
              <a:t>свёртке</a:t>
            </a:r>
            <a:endParaRPr lang="en-US" dirty="0" smtClean="0"/>
          </a:p>
          <a:p>
            <a:r>
              <a:rPr lang="ru-RU" dirty="0" err="1" smtClean="0"/>
              <a:t>Самописный</a:t>
            </a:r>
            <a:r>
              <a:rPr lang="ru-RU" dirty="0" smtClean="0"/>
              <a:t> </a:t>
            </a:r>
            <a:r>
              <a:rPr lang="en-US" dirty="0" smtClean="0"/>
              <a:t>loss, </a:t>
            </a:r>
            <a:r>
              <a:rPr lang="ru-RU" dirty="0" smtClean="0"/>
              <a:t>где зададим веса у границ </a:t>
            </a:r>
            <a:r>
              <a:rPr lang="ru-RU" dirty="0" smtClean="0"/>
              <a:t>предсердий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Обучение классификатора на наличие предсердий на изображении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C:\Users\Acer\Desktop\лэкм\sv\DATA_NEW\DATA_NEW\15\mask\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647404" cy="16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cer\Desktop\лэкм\sv\DATA_NEW\DATA_NEW\15\mask\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59" y="4433825"/>
            <a:ext cx="1517289" cy="15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8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2996952"/>
            <a:ext cx="8229600" cy="11430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Процесс обучения 1-5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cer\Documents\Bandicam\bandicam 2023-07-14 23-51-44-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2" y="2205376"/>
            <a:ext cx="4083942" cy="100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cer\Documents\Bandicam\bandicam 2023-07-14 23-51-55-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3" y="1124744"/>
            <a:ext cx="4092341" cy="10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er\Documents\Bandicam\bandicam 2023-07-14 23-52-00-1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3" y="3260594"/>
            <a:ext cx="4117215" cy="10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cer\Documents\Bandicam\bandicam 2023-07-14 23-52-07-8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1" y="5424583"/>
            <a:ext cx="4092341" cy="10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cer\Documents\Bandicam\bandicam 2023-07-14 23-52-16-96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8" y="4365103"/>
            <a:ext cx="4172463" cy="10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57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0" y="3412507"/>
            <a:ext cx="5915000" cy="41805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Процесс обучения 6-10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cer\Documents\Bandicam\bandicam 2023-07-14 23-52-27-4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6" y="1196752"/>
            <a:ext cx="4091564" cy="10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cer\Documents\Bandicam\bandicam 2023-07-14 23-52-37-3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6" y="2275504"/>
            <a:ext cx="4091564" cy="10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cer\Documents\Bandicam\bandicam 2023-07-14 23-52-47-6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5" y="3325825"/>
            <a:ext cx="4091564" cy="10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cer\Documents\Bandicam\bandicam 2023-07-14 23-52-56-1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4" y="4411600"/>
            <a:ext cx="4091564" cy="10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cer\Documents\Bandicam\bandicam 2023-07-14 23-53-07-0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4" y="5445224"/>
            <a:ext cx="4042940" cy="99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2996952"/>
            <a:ext cx="8229600" cy="1143000"/>
          </a:xfrm>
        </p:spPr>
        <p:txBody>
          <a:bodyPr>
            <a:normAutofit/>
          </a:bodyPr>
          <a:lstStyle/>
          <a:p>
            <a:r>
              <a:rPr lang="ru-RU" sz="1600" dirty="0"/>
              <a:t>Процесс обучения </a:t>
            </a:r>
            <a:r>
              <a:rPr lang="ru-RU" sz="1600" dirty="0" smtClean="0"/>
              <a:t>11-15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9" name="Picture 7" descr="C:\Users\Acer\Documents\Bandicam\bandicam 2023-07-14 23-53-36-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0" y="5757993"/>
            <a:ext cx="4458482" cy="1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cer\Documents\Bandicam\bandicam 2023-07-14 23-53-45-8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7" y="4638834"/>
            <a:ext cx="4458482" cy="1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cer\Documents\Bandicam\bandicam 2023-07-14 23-53-56-6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7" y="3397806"/>
            <a:ext cx="4458482" cy="1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cer\Documents\Bandicam\bandicam 2023-07-14 23-53-17-17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0" y="2276872"/>
            <a:ext cx="4458482" cy="1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Acer\Documents\Bandicam\bandicam 2023-07-14 23-53-26-24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0" y="1052736"/>
            <a:ext cx="4458482" cy="11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2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Acer\Documents\Bandicam\bandicam 2023-07-14 23-54-07-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10768"/>
            <a:ext cx="4536504" cy="1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cer\Documents\Bandicam\bandicam 2023-07-14 23-54-15-7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7" y="2060848"/>
            <a:ext cx="4536504" cy="1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cer\Documents\Bandicam\bandicam 2023-07-14 23-54-27-78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284984"/>
            <a:ext cx="4536504" cy="1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cer\Documents\Bandicam\bandicam 2023-07-14 23-54-35-8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5" y="4460864"/>
            <a:ext cx="4536504" cy="1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cer\Documents\Bandicam\bandicam 2023-07-14 23-54-46-09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7" y="5589240"/>
            <a:ext cx="4536504" cy="1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80112" y="3284984"/>
            <a:ext cx="2579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Процесс обучения </a:t>
            </a:r>
            <a:r>
              <a:rPr lang="ru-RU" dirty="0" smtClean="0"/>
              <a:t>16-20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4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Сегментация стенок предсердий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Acer\Documents\Bandicam\bandicam 2023-07-14 21-37-47-9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3743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cer\Documents\Bandicam\bandicam 2023-07-14 21-37-40-1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3743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58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Acer\Documents\Bandicam\bandicam 2023-07-14 23-51-55-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80" y="144451"/>
            <a:ext cx="4092341" cy="100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cer\Documents\Bandicam\bandicam 2023-07-14 22-02-01-1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78" y="1154122"/>
            <a:ext cx="4117244" cy="105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cer\Documents\Bandicam\bandicam 2023-07-14 22-17-59-0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78" y="2179712"/>
            <a:ext cx="4117244" cy="9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cer\Documents\Bandicam\bandicam 2023-07-14 22-25-32-9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03" y="3117302"/>
            <a:ext cx="4117243" cy="10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cer\Documents\Bandicam\bandicam 2023-07-14 23-54-49-12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19" y="5201566"/>
            <a:ext cx="4131638" cy="10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cer\Documents\Bandicam\bandicam 2023-07-14 23-03-22-21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78" y="4155337"/>
            <a:ext cx="4131638" cy="10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71600" y="46462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0736" y="1494827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шаг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1304" y="2463841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16776" y="3244334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16775" y="4321065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шаг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58400" y="5526583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референс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16216" y="187621"/>
            <a:ext cx="2412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Картинка быстро уходит в чёрный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147350" y="483416"/>
            <a:ext cx="115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Чистка данных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93164" y="1406849"/>
            <a:ext cx="895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CenterCrop</a:t>
            </a:r>
            <a:endParaRPr lang="en-US" sz="1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32240" y="6694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BCEWithLogitsLoss</a:t>
            </a:r>
            <a:r>
              <a:rPr lang="ru-RU" sz="1200" dirty="0"/>
              <a:t> </a:t>
            </a:r>
            <a:r>
              <a:rPr lang="ru-RU" sz="1200" dirty="0" smtClean="0"/>
              <a:t>с </a:t>
            </a:r>
            <a:r>
              <a:rPr lang="en-US" sz="1200" dirty="0" err="1"/>
              <a:t>pos_weight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478474" y="1190588"/>
            <a:ext cx="2805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Сегментируются границы всех полостей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910322" y="2179712"/>
            <a:ext cx="1941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Границы слишком жирные</a:t>
            </a:r>
            <a:endParaRPr lang="ru-RU" sz="12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256603" y="2371508"/>
            <a:ext cx="12488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Сужение границ</a:t>
            </a:r>
            <a:endParaRPr lang="ru-RU" sz="1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616749" y="3223123"/>
            <a:ext cx="240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Изображения не точно стыкуются</a:t>
            </a:r>
          </a:p>
          <a:p>
            <a:pPr algn="ctr"/>
            <a:r>
              <a:rPr lang="ru-RU" sz="1200" dirty="0" smtClean="0"/>
              <a:t> с </a:t>
            </a:r>
            <a:r>
              <a:rPr lang="ru-RU" sz="1200" dirty="0" err="1" smtClean="0"/>
              <a:t>референсом</a:t>
            </a:r>
            <a:endParaRPr lang="ru-RU" sz="1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732240" y="3628105"/>
            <a:ext cx="1924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Ограничение </a:t>
            </a:r>
            <a:r>
              <a:rPr lang="ru-RU" sz="1200" dirty="0" err="1" smtClean="0"/>
              <a:t>аугменатций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388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Дало результаты</a:t>
            </a:r>
            <a:r>
              <a:rPr lang="en-US" sz="1600" dirty="0" smtClean="0"/>
              <a:t>:</a:t>
            </a:r>
            <a:endParaRPr lang="ru-RU" sz="1600" dirty="0" smtClean="0"/>
          </a:p>
          <a:p>
            <a:r>
              <a:rPr lang="ru-RU" sz="1600" dirty="0" smtClean="0"/>
              <a:t>Чистка данных</a:t>
            </a:r>
          </a:p>
          <a:p>
            <a:r>
              <a:rPr lang="en-US" sz="1600" dirty="0" err="1" smtClean="0"/>
              <a:t>CenterCrop</a:t>
            </a:r>
            <a:endParaRPr lang="en-US" sz="1600" dirty="0" smtClean="0"/>
          </a:p>
          <a:p>
            <a:r>
              <a:rPr lang="en-US" sz="1600" dirty="0" err="1" smtClean="0"/>
              <a:t>BCEWithLogitsLoss</a:t>
            </a:r>
            <a:r>
              <a:rPr lang="ru-RU" sz="1600" dirty="0" smtClean="0"/>
              <a:t> как </a:t>
            </a:r>
            <a:r>
              <a:rPr lang="en-US" sz="1600" dirty="0" smtClean="0"/>
              <a:t>loss </a:t>
            </a:r>
            <a:r>
              <a:rPr lang="ru-RU" sz="1600" dirty="0" smtClean="0"/>
              <a:t>функция с </a:t>
            </a:r>
            <a:r>
              <a:rPr lang="en-US" sz="1600" dirty="0" err="1" smtClean="0"/>
              <a:t>po</a:t>
            </a:r>
            <a:r>
              <a:rPr lang="en-US" sz="1600" dirty="0" err="1"/>
              <a:t>s</a:t>
            </a:r>
            <a:r>
              <a:rPr lang="en-US" sz="1600" dirty="0" err="1" smtClean="0"/>
              <a:t>_weight</a:t>
            </a:r>
            <a:r>
              <a:rPr lang="en-US" sz="1600" dirty="0" smtClean="0"/>
              <a:t>   </a:t>
            </a:r>
            <a:r>
              <a:rPr lang="ru-RU" sz="1600" dirty="0" smtClean="0"/>
              <a:t>в пределах </a:t>
            </a:r>
            <a:r>
              <a:rPr lang="en-US" sz="1600" dirty="0" smtClean="0"/>
              <a:t>[15, 20]</a:t>
            </a:r>
            <a:endParaRPr lang="ru-RU" sz="1600" dirty="0" smtClean="0"/>
          </a:p>
          <a:p>
            <a:r>
              <a:rPr lang="ru-RU" sz="1600" dirty="0" smtClean="0"/>
              <a:t>Ограничение </a:t>
            </a:r>
            <a:r>
              <a:rPr lang="ru-RU" sz="1600" dirty="0" err="1" smtClean="0"/>
              <a:t>аугменатций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Было замечено:</a:t>
            </a:r>
          </a:p>
          <a:p>
            <a:r>
              <a:rPr lang="ru-RU" sz="1600" dirty="0" smtClean="0"/>
              <a:t>На разных архитектурах </a:t>
            </a:r>
            <a:r>
              <a:rPr lang="en-US" sz="1600" dirty="0" err="1" smtClean="0"/>
              <a:t>Unet</a:t>
            </a:r>
            <a:r>
              <a:rPr lang="en-US" sz="1600" dirty="0" smtClean="0"/>
              <a:t> </a:t>
            </a:r>
            <a:r>
              <a:rPr lang="ru-RU" sz="1600" dirty="0" smtClean="0"/>
              <a:t>обучение происходит неодинаково, скор получается разный</a:t>
            </a:r>
          </a:p>
          <a:p>
            <a:r>
              <a:rPr lang="ru-RU" sz="1600" dirty="0" smtClean="0"/>
              <a:t>Хорошо, когда </a:t>
            </a:r>
            <a:r>
              <a:rPr lang="en-US" sz="1600" dirty="0" smtClean="0"/>
              <a:t>loss </a:t>
            </a:r>
            <a:r>
              <a:rPr lang="ru-RU" sz="1600" dirty="0" smtClean="0"/>
              <a:t>коррелирует с </a:t>
            </a:r>
            <a:r>
              <a:rPr lang="en-US" sz="1600" dirty="0" smtClean="0"/>
              <a:t>dice, </a:t>
            </a:r>
            <a:r>
              <a:rPr lang="ru-RU" sz="1600" dirty="0" smtClean="0"/>
              <a:t>стоит ориентироваться на </a:t>
            </a:r>
            <a:r>
              <a:rPr lang="en-US" sz="1600" dirty="0" smtClean="0"/>
              <a:t>dice</a:t>
            </a:r>
          </a:p>
          <a:p>
            <a:r>
              <a:rPr lang="ru-RU" sz="1600" dirty="0" smtClean="0"/>
              <a:t>Была достигнута </a:t>
            </a:r>
            <a:r>
              <a:rPr lang="en-US" sz="1600" dirty="0" smtClean="0"/>
              <a:t>DICE </a:t>
            </a:r>
            <a:r>
              <a:rPr lang="ru-RU" sz="1600" dirty="0" smtClean="0"/>
              <a:t>до 32%</a:t>
            </a:r>
            <a:endParaRPr lang="en-US" sz="1600" dirty="0" smtClean="0"/>
          </a:p>
          <a:p>
            <a:r>
              <a:rPr lang="ru-RU" sz="1600" dirty="0" smtClean="0"/>
              <a:t>Созданы архивы для удобного обучения моделей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 smtClean="0"/>
              <a:t>Не дало результатов:</a:t>
            </a:r>
          </a:p>
          <a:p>
            <a:r>
              <a:rPr lang="ru-RU" sz="1600" dirty="0" smtClean="0"/>
              <a:t>Сведение к задаче сегментации всего предсердия путём его закраски и в дальнейшем выделению его границы</a:t>
            </a:r>
          </a:p>
          <a:p>
            <a:r>
              <a:rPr lang="ru-RU" sz="1600" dirty="0" smtClean="0"/>
              <a:t>Использование архитектур </a:t>
            </a:r>
            <a:r>
              <a:rPr lang="en-US" sz="1600" dirty="0" err="1" smtClean="0"/>
              <a:t>Unet</a:t>
            </a:r>
            <a:r>
              <a:rPr lang="en-US" sz="1600" dirty="0" smtClean="0"/>
              <a:t> </a:t>
            </a:r>
            <a:r>
              <a:rPr lang="ru-RU" sz="1600" dirty="0" smtClean="0"/>
              <a:t>с </a:t>
            </a:r>
            <a:r>
              <a:rPr lang="en-US" sz="1600" dirty="0" err="1" smtClean="0"/>
              <a:t>kaggle</a:t>
            </a:r>
            <a:r>
              <a:rPr lang="en-US" sz="1600" dirty="0" smtClean="0"/>
              <a:t> </a:t>
            </a:r>
            <a:r>
              <a:rPr lang="ru-RU" sz="1600" dirty="0" smtClean="0"/>
              <a:t>(в моём случае)</a:t>
            </a:r>
          </a:p>
          <a:p>
            <a:r>
              <a:rPr lang="ru-RU" sz="1600" dirty="0" smtClean="0"/>
              <a:t>Применение </a:t>
            </a:r>
            <a:r>
              <a:rPr lang="en-US" sz="1600" dirty="0" err="1" smtClean="0"/>
              <a:t>Dice.loss</a:t>
            </a:r>
            <a:r>
              <a:rPr lang="en-US" sz="1600" dirty="0" smtClean="0"/>
              <a:t>(), </a:t>
            </a:r>
            <a:r>
              <a:rPr lang="en-US" sz="1600" dirty="0" err="1" smtClean="0"/>
              <a:t>DiceBCELoss</a:t>
            </a:r>
            <a:r>
              <a:rPr lang="en-US" sz="1600" dirty="0" smtClean="0"/>
              <a:t>()</a:t>
            </a:r>
            <a:endParaRPr lang="en-US" sz="1600" dirty="0"/>
          </a:p>
          <a:p>
            <a:endParaRPr lang="ru-RU" sz="1600" dirty="0" smtClean="0"/>
          </a:p>
          <a:p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endParaRPr lang="ru-RU" sz="1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759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Models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Acer\Documents\Bandicam\bandicam 2023-07-14 21-43-20-0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375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2" y="4797152"/>
            <a:ext cx="8225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Кодировщик – </a:t>
            </a:r>
            <a:r>
              <a:rPr lang="ru-RU" dirty="0" err="1" smtClean="0"/>
              <a:t>декодеровщик</a:t>
            </a:r>
            <a:r>
              <a:rPr lang="ru-RU" dirty="0" smtClean="0"/>
              <a:t> </a:t>
            </a:r>
            <a:r>
              <a:rPr lang="en-US" dirty="0" smtClean="0"/>
              <a:t>(encoder – decoder)</a:t>
            </a:r>
            <a:endParaRPr lang="ru-RU" dirty="0"/>
          </a:p>
          <a:p>
            <a:r>
              <a:rPr lang="ru-RU" dirty="0" smtClean="0"/>
              <a:t>Получаем признаковое описание объекта с помощью нелинейности – </a:t>
            </a:r>
            <a:r>
              <a:rPr lang="ru-RU" dirty="0" err="1" smtClean="0"/>
              <a:t>нейросети</a:t>
            </a:r>
            <a:r>
              <a:rPr lang="ru-RU" dirty="0" smtClean="0"/>
              <a:t>, будем оптимизировать </a:t>
            </a:r>
            <a:r>
              <a:rPr lang="ru-RU" dirty="0" err="1" smtClean="0"/>
              <a:t>лосс</a:t>
            </a:r>
            <a:r>
              <a:rPr lang="ru-RU" dirty="0"/>
              <a:t> </a:t>
            </a:r>
            <a:r>
              <a:rPr lang="ru-RU" dirty="0" smtClean="0"/>
              <a:t>между маской и полученным изображением</a:t>
            </a:r>
          </a:p>
        </p:txBody>
      </p:sp>
    </p:spTree>
    <p:extLst>
      <p:ext uri="{BB962C8B-B14F-4D97-AF65-F5344CB8AC3E}">
        <p14:creationId xmlns:p14="http://schemas.microsoft.com/office/powerpoint/2010/main" val="318170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352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U-Net Architecture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0528" y="1600200"/>
            <a:ext cx="8867328" cy="550120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Acer\Documents\Bandicam\bandicam 2023-07-14 21-40-09-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5"/>
            <a:ext cx="7765552" cy="48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3431" y="5625483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Upsampling</a:t>
            </a:r>
            <a:r>
              <a:rPr lang="en-US" dirty="0" smtClean="0"/>
              <a:t> </a:t>
            </a:r>
            <a:r>
              <a:rPr lang="ru-RU" dirty="0" smtClean="0"/>
              <a:t>плохо восстанавливает пространственную информацию из сжатого изображения –</a:t>
            </a:r>
          </a:p>
          <a:p>
            <a:r>
              <a:rPr lang="ru-RU" dirty="0" smtClean="0"/>
              <a:t>Возьмем информацию из симметричных слоёв кодировщика – она не так сжата</a:t>
            </a:r>
          </a:p>
          <a:p>
            <a:r>
              <a:rPr lang="en-US" dirty="0" smtClean="0"/>
              <a:t>Skip connections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12776" y="476672"/>
            <a:ext cx="8229600" cy="11430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C:\Users\Acer\Documents\Bandicam\bandicam 2023-07-14 21-51-27-8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25851"/>
            <a:ext cx="7633346" cy="40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cer\Documents\Bandicam\bandicam 2023-07-14 21-52-41-1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640"/>
            <a:ext cx="2368763" cy="201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https://blog.capitaltg.com/content/images/2021/10/Screen-Shot-2021-10-07-at-9.11.19-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98" y="0"/>
            <a:ext cx="1857598" cy="182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8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Картинка быстро уходит в чёрный</a:t>
            </a:r>
          </a:p>
          <a:p>
            <a:r>
              <a:rPr lang="ru-RU" dirty="0" smtClean="0"/>
              <a:t>Точность повышается, </a:t>
            </a:r>
            <a:r>
              <a:rPr lang="ru-RU" dirty="0" err="1" smtClean="0"/>
              <a:t>лосс</a:t>
            </a:r>
            <a:r>
              <a:rPr lang="ru-RU" dirty="0" smtClean="0"/>
              <a:t> монотонно падает как на </a:t>
            </a:r>
            <a:r>
              <a:rPr lang="ru-RU" dirty="0" err="1" smtClean="0"/>
              <a:t>трейне</a:t>
            </a:r>
            <a:r>
              <a:rPr lang="ru-RU" dirty="0" smtClean="0"/>
              <a:t>, так и на </a:t>
            </a:r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ru-RU" dirty="0" smtClean="0"/>
              <a:t>Но это не коррелирует с </a:t>
            </a:r>
            <a:r>
              <a:rPr lang="en-US" dirty="0" smtClean="0"/>
              <a:t>DICE: </a:t>
            </a:r>
            <a:r>
              <a:rPr lang="ru-RU" dirty="0" smtClean="0"/>
              <a:t>он нулевой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9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C:\Users\Acer\Documents\Bandicam\bandicam 2023-07-14 21-46-35-4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653881" cy="42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cer\Desktop\лэкм\sv\DATA_NEW\DATA_NEW\15\mask\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44824"/>
            <a:ext cx="1647404" cy="16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cer\Desktop\лэкм\sv\DATA_NEW\DATA_NEW\15\mask\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71" y="3857761"/>
            <a:ext cx="1517289" cy="15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Отношений числа меченых пикселей к фону 50</a:t>
            </a:r>
          </a:p>
          <a:p>
            <a:r>
              <a:rPr lang="en-US" dirty="0" err="1"/>
              <a:t>DiceLoss</a:t>
            </a:r>
            <a:r>
              <a:rPr lang="en-US" dirty="0"/>
              <a:t>()</a:t>
            </a:r>
          </a:p>
          <a:p>
            <a:r>
              <a:rPr lang="en-US" dirty="0" err="1"/>
              <a:t>nn.BCEWithLogitsLoss</a:t>
            </a:r>
            <a:r>
              <a:rPr lang="en-US" dirty="0"/>
              <a:t>(</a:t>
            </a:r>
            <a:r>
              <a:rPr lang="en-US" dirty="0" err="1"/>
              <a:t>pos_weight</a:t>
            </a:r>
            <a:r>
              <a:rPr lang="en-US" dirty="0"/>
              <a:t> = </a:t>
            </a:r>
            <a:r>
              <a:rPr lang="en-US" dirty="0" err="1"/>
              <a:t>torch.tensor</a:t>
            </a:r>
            <a:r>
              <a:rPr lang="en-US" dirty="0"/>
              <a:t>([18]).to('</a:t>
            </a:r>
            <a:r>
              <a:rPr lang="en-US" dirty="0" err="1"/>
              <a:t>cuda</a:t>
            </a:r>
            <a:r>
              <a:rPr lang="en-US" dirty="0" smtClean="0"/>
              <a:t>'))</a:t>
            </a:r>
            <a:r>
              <a:rPr lang="ru-RU" dirty="0" smtClean="0"/>
              <a:t> – </a:t>
            </a:r>
            <a:r>
              <a:rPr lang="ru-RU" dirty="0" smtClean="0"/>
              <a:t>взвешенная </a:t>
            </a:r>
            <a:r>
              <a:rPr lang="ru-RU" dirty="0" smtClean="0"/>
              <a:t>кросс-энтропия</a:t>
            </a:r>
            <a:endParaRPr lang="en-US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1268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479</Words>
  <Application>Microsoft Office PowerPoint</Application>
  <PresentationFormat>Экран (4:3)</PresentationFormat>
  <Paragraphs>106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Презентация PowerPoint</vt:lpstr>
      <vt:lpstr>OPTIMA approach  </vt:lpstr>
      <vt:lpstr>Сегментация стенок предсердий</vt:lpstr>
      <vt:lpstr>Segmentation Models</vt:lpstr>
      <vt:lpstr> U-Net Architecture </vt:lpstr>
      <vt:lpstr>Metrics</vt:lpstr>
      <vt:lpstr>Шаг 0</vt:lpstr>
      <vt:lpstr>Чистка данных</vt:lpstr>
      <vt:lpstr>Loss Function</vt:lpstr>
      <vt:lpstr>Шаг 1</vt:lpstr>
      <vt:lpstr>Обработка изображений и аугментации</vt:lpstr>
      <vt:lpstr>Шаг 2</vt:lpstr>
      <vt:lpstr>Шаг 3</vt:lpstr>
      <vt:lpstr>Шаг 4</vt:lpstr>
      <vt:lpstr>Презентация PowerPoint</vt:lpstr>
      <vt:lpstr>  Шаг 5  Шаг 3</vt:lpstr>
      <vt:lpstr>Презентация PowerPoint</vt:lpstr>
      <vt:lpstr>Оптимальные параметры</vt:lpstr>
      <vt:lpstr>Шаг 4</vt:lpstr>
      <vt:lpstr>Презентация PowerPoint</vt:lpstr>
      <vt:lpstr>Можно ещё рассмотреть</vt:lpstr>
      <vt:lpstr>нормализация контрастности</vt:lpstr>
      <vt:lpstr>Дифференцируемый аналог cv2.erode() </vt:lpstr>
      <vt:lpstr>Подобрать параметры</vt:lpstr>
      <vt:lpstr>Обучение классификатора на наличие предсердий на изображении</vt:lpstr>
      <vt:lpstr>Процесс обучения 1-5</vt:lpstr>
      <vt:lpstr>Процесс обучения 6-10</vt:lpstr>
      <vt:lpstr>Процесс обучения 11-15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19</cp:revision>
  <dcterms:created xsi:type="dcterms:W3CDTF">2023-07-14T18:29:19Z</dcterms:created>
  <dcterms:modified xsi:type="dcterms:W3CDTF">2023-07-15T06:51:52Z</dcterms:modified>
</cp:coreProperties>
</file>