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77" r:id="rId3"/>
    <p:sldId id="257" r:id="rId4"/>
    <p:sldId id="261" r:id="rId5"/>
    <p:sldId id="259" r:id="rId6"/>
    <p:sldId id="260" r:id="rId7"/>
    <p:sldId id="279" r:id="rId8"/>
    <p:sldId id="264" r:id="rId9"/>
    <p:sldId id="262" r:id="rId10"/>
    <p:sldId id="263" r:id="rId11"/>
    <p:sldId id="280" r:id="rId12"/>
    <p:sldId id="267" r:id="rId13"/>
    <p:sldId id="265" r:id="rId14"/>
    <p:sldId id="266" r:id="rId15"/>
    <p:sldId id="281" r:id="rId16"/>
    <p:sldId id="268" r:id="rId17"/>
    <p:sldId id="269" r:id="rId18"/>
    <p:sldId id="270" r:id="rId19"/>
    <p:sldId id="282" r:id="rId20"/>
    <p:sldId id="271" r:id="rId21"/>
    <p:sldId id="272" r:id="rId22"/>
    <p:sldId id="273" r:id="rId23"/>
    <p:sldId id="274" r:id="rId24"/>
    <p:sldId id="275" r:id="rId25"/>
    <p:sldId id="276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23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_min\Pictures\data(&#1040;&#1074;&#1090;&#1086;&#1084;&#1072;&#1090;&#1080;&#1095;&#1077;&#1089;&#1082;&#1080;&#1042;&#1086;&#1089;&#1089;&#1090;&#1072;&#1085;&#1086;&#1074;&#1083;&#1077;&#1085;&#1086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CTR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531255468066492E-2"/>
          <c:y val="0.18921296296296294"/>
          <c:w val="0.90024300087489062"/>
          <c:h val="0.73113407699037625"/>
        </c:manualLayout>
      </c:layout>
      <c:bar3D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7931072"/>
        <c:axId val="127919840"/>
        <c:axId val="0"/>
      </c:bar3DChart>
      <c:catAx>
        <c:axId val="12793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7919840"/>
        <c:crosses val="autoZero"/>
        <c:auto val="1"/>
        <c:lblAlgn val="ctr"/>
        <c:lblOffset val="100"/>
        <c:noMultiLvlLbl val="0"/>
      </c:catAx>
      <c:valAx>
        <c:axId val="12791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793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8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0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5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084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15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94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5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747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04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24B940F-C0E3-4D55-9BE2-EBFB69390237}" type="datetimeFigureOut">
              <a:rPr lang="ru-RU" smtClean="0"/>
              <a:t>04.07.2021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5ECD7C-E578-4908-B362-16685ABD0B0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74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F7539-0C8F-4CB0-AEE8-D18F99D4B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Эффективности затрат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94B5C9-5700-49C4-B693-6531BEF39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Казакова А </a:t>
            </a:r>
            <a:r>
              <a:rPr lang="ru-RU" dirty="0" err="1"/>
              <a:t>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59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1AED3-47D1-400C-8E15-5564ED62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225" y="11196"/>
            <a:ext cx="9601200" cy="1485900"/>
          </a:xfrm>
        </p:spPr>
        <p:txBody>
          <a:bodyPr/>
          <a:lstStyle/>
          <a:p>
            <a:r>
              <a:rPr lang="en-US" sz="4400" b="0" i="0" baseline="0" dirty="0">
                <a:effectLst/>
              </a:rPr>
              <a:t>CTR </a:t>
            </a:r>
            <a:r>
              <a:rPr lang="en-US" sz="4400" b="0" i="0" baseline="0" dirty="0" err="1">
                <a:effectLst/>
              </a:rPr>
              <a:t>BannerType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9831F-DC31-4BC9-914A-FA2C564335E5}"/>
              </a:ext>
            </a:extLst>
          </p:cNvPr>
          <p:cNvSpPr txBox="1"/>
          <p:nvPr/>
        </p:nvSpPr>
        <p:spPr>
          <a:xfrm>
            <a:off x="1371600" y="5055432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.  Показатель с 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 значительно выше,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 err="1"/>
              <a:t>mcbanner</a:t>
            </a:r>
            <a:r>
              <a:rPr lang="ru-RU" dirty="0"/>
              <a:t>  для большей части кампаний. Показатель Омеги незначительно ниже медианной по кампаниям.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117017-DB87-4D99-9222-FC22F975020D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</a:t>
            </a:r>
            <a:r>
              <a:rPr lang="en-US" dirty="0"/>
              <a:t>2</a:t>
            </a:r>
            <a:r>
              <a:rPr lang="ru-RU" dirty="0"/>
              <a:t>.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35C28B8-5EA6-4AA9-82A2-FCB69A6A9D66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</a:t>
            </a:r>
            <a:r>
              <a:rPr lang="en-US" dirty="0"/>
              <a:t>2</a:t>
            </a:r>
            <a:r>
              <a:rPr lang="ru-RU" dirty="0"/>
              <a:t>.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2EA44C-A372-41B8-81A8-7727A6C10A15}"/>
              </a:ext>
            </a:extLst>
          </p:cNvPr>
          <p:cNvSpPr/>
          <p:nvPr/>
        </p:nvSpPr>
        <p:spPr>
          <a:xfrm>
            <a:off x="7708693" y="1258693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0.84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2E4C6A0-2B96-4BB9-80AB-BB8B8A2CE823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0.88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29FFB3-97B4-4135-89AF-75679503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2248702"/>
            <a:ext cx="4584589" cy="27556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3A289F-9DD4-40C3-B204-FA5131BD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883" y="2269210"/>
            <a:ext cx="4584589" cy="27556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94198B-1C0E-47F6-8940-DC278DB80674}"/>
              </a:ext>
            </a:extLst>
          </p:cNvPr>
          <p:cNvSpPr txBox="1"/>
          <p:nvPr/>
        </p:nvSpPr>
        <p:spPr>
          <a:xfrm>
            <a:off x="6678536" y="4255910"/>
            <a:ext cx="6187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 used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E7E8D-E3A0-46EC-9245-2EDB6344291E}"/>
              </a:ext>
            </a:extLst>
          </p:cNvPr>
          <p:cNvSpPr txBox="1"/>
          <p:nvPr/>
        </p:nvSpPr>
        <p:spPr>
          <a:xfrm>
            <a:off x="8760177" y="4243064"/>
            <a:ext cx="682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70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125A23-124D-412D-8004-768050F9A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35" y="2149231"/>
            <a:ext cx="4584589" cy="27556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29086-EE84-4830-9CE9-C10D719E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2063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CTR Place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60DC6-1163-405B-A461-26E282DF1E65}"/>
              </a:ext>
            </a:extLst>
          </p:cNvPr>
          <p:cNvSpPr txBox="1"/>
          <p:nvPr/>
        </p:nvSpPr>
        <p:spPr>
          <a:xfrm>
            <a:off x="1371600" y="5124824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</a:t>
            </a:r>
            <a:r>
              <a:rPr lang="en-US" dirty="0"/>
              <a:t> Place Search</a:t>
            </a:r>
            <a:r>
              <a:rPr lang="ru-RU" dirty="0"/>
              <a:t>.  Значение для этой кампании</a:t>
            </a:r>
            <a:r>
              <a:rPr lang="en-US" dirty="0"/>
              <a:t> </a:t>
            </a:r>
            <a:r>
              <a:rPr lang="ru-RU" dirty="0"/>
              <a:t>незначительно меньше медианного по рынку. </a:t>
            </a:r>
            <a:r>
              <a:rPr lang="en-US" dirty="0"/>
              <a:t>CR</a:t>
            </a:r>
            <a:r>
              <a:rPr lang="ru-RU" dirty="0"/>
              <a:t> с  </a:t>
            </a:r>
            <a:r>
              <a:rPr lang="en-US" dirty="0" err="1"/>
              <a:t>BannerType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search</a:t>
            </a:r>
            <a:r>
              <a:rPr lang="ru-RU" dirty="0"/>
              <a:t> астрономически</a:t>
            </a:r>
            <a:r>
              <a:rPr lang="en-US" dirty="0"/>
              <a:t> </a:t>
            </a:r>
            <a:r>
              <a:rPr lang="ru-RU" dirty="0"/>
              <a:t>выше,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/>
              <a:t>networks</a:t>
            </a:r>
            <a:r>
              <a:rPr lang="ru-RU" dirty="0"/>
              <a:t>  для  кампаний в целом.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04A6A2-83ED-46A3-96C7-D73C189AA075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0.64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BE8775-8327-4E0F-AFDA-986CDAC0DF0A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0.64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83EED9-FA46-41E7-9653-F3E3DECB7840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15.1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97C114-9C5D-4319-968B-5B69D6D98353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15.1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EE83A-7780-4298-B02F-A565937546F1}"/>
              </a:ext>
            </a:extLst>
          </p:cNvPr>
          <p:cNvSpPr txBox="1"/>
          <p:nvPr/>
        </p:nvSpPr>
        <p:spPr>
          <a:xfrm>
            <a:off x="6729478" y="4203890"/>
            <a:ext cx="3340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 used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B2B70-4FC1-47B7-A1D0-5719ECDB79C8}"/>
              </a:ext>
            </a:extLst>
          </p:cNvPr>
          <p:cNvSpPr txBox="1"/>
          <p:nvPr/>
        </p:nvSpPr>
        <p:spPr>
          <a:xfrm>
            <a:off x="8630509" y="4080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 used</a:t>
            </a:r>
            <a:endParaRPr lang="ru-R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FF1DB-FE95-49EF-AB6D-5A61D87329DF}"/>
              </a:ext>
            </a:extLst>
          </p:cNvPr>
          <p:cNvSpPr txBox="1"/>
          <p:nvPr/>
        </p:nvSpPr>
        <p:spPr>
          <a:xfrm>
            <a:off x="1801265" y="4159412"/>
            <a:ext cx="736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 used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06496-7E20-4F2B-A7AA-45A3AFA10251}"/>
              </a:ext>
            </a:extLst>
          </p:cNvPr>
          <p:cNvSpPr txBox="1"/>
          <p:nvPr/>
        </p:nvSpPr>
        <p:spPr>
          <a:xfrm>
            <a:off x="4418350" y="4178931"/>
            <a:ext cx="736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</a:t>
            </a:r>
            <a:r>
              <a:rPr lang="ru-RU" dirty="0"/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EED30F-41D4-4080-B254-5D83BC88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11" y="214999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5F657-E63A-471D-A5F4-5AD1235905E8}"/>
              </a:ext>
            </a:extLst>
          </p:cNvPr>
          <p:cNvSpPr txBox="1"/>
          <p:nvPr/>
        </p:nvSpPr>
        <p:spPr>
          <a:xfrm>
            <a:off x="1982450" y="5009027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Самые большие значения </a:t>
            </a:r>
            <a:r>
              <a:rPr lang="en-US" dirty="0"/>
              <a:t>CPC  </a:t>
            </a:r>
            <a:r>
              <a:rPr lang="ru-RU" dirty="0"/>
              <a:t>у кампании </a:t>
            </a:r>
            <a:r>
              <a:rPr lang="ru-RU" dirty="0" err="1"/>
              <a:t>Псилон</a:t>
            </a:r>
            <a:r>
              <a:rPr lang="ru-RU" dirty="0"/>
              <a:t>. Отрыв значительный.</a:t>
            </a:r>
            <a:r>
              <a:rPr lang="en-US" dirty="0"/>
              <a:t> CPC</a:t>
            </a:r>
            <a:r>
              <a:rPr lang="ru-RU" dirty="0"/>
              <a:t> Омеги ниже медианного значения по кампаниям, отрыв имеет значение – около 20%.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5C91C3-765F-451E-B388-3FCFE25445B8}"/>
              </a:ext>
            </a:extLst>
          </p:cNvPr>
          <p:cNvSpPr/>
          <p:nvPr/>
        </p:nvSpPr>
        <p:spPr>
          <a:xfrm>
            <a:off x="8225851" y="2533338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63</a:t>
            </a:r>
            <a:r>
              <a:rPr lang="ru-RU" dirty="0"/>
              <a:t>.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2621B6-7CEB-46FE-967C-8A2B4B199C67}"/>
              </a:ext>
            </a:extLst>
          </p:cNvPr>
          <p:cNvSpPr/>
          <p:nvPr/>
        </p:nvSpPr>
        <p:spPr>
          <a:xfrm>
            <a:off x="8225850" y="3778356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56</a:t>
            </a:r>
            <a:r>
              <a:rPr lang="ru-RU" dirty="0"/>
              <a:t>.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FD2F4C7-6C75-41DC-A232-E11A725F7AAC}"/>
              </a:ext>
            </a:extLst>
          </p:cNvPr>
          <p:cNvSpPr txBox="1">
            <a:spLocks/>
          </p:cNvSpPr>
          <p:nvPr/>
        </p:nvSpPr>
        <p:spPr>
          <a:xfrm>
            <a:off x="1753850" y="12981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CPC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F2BE51-4DD2-44E9-8AB9-F4F333D8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27" y="161571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2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00622-49F3-4DD3-95C3-2BC8BB0E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168" y="141667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CPC Device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367BF-8E9E-4CCA-9670-0E41E694D611}"/>
              </a:ext>
            </a:extLst>
          </p:cNvPr>
          <p:cNvSpPr txBox="1"/>
          <p:nvPr/>
        </p:nvSpPr>
        <p:spPr>
          <a:xfrm>
            <a:off x="1682646" y="4971871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Разница между показателями </a:t>
            </a:r>
            <a:r>
              <a:rPr lang="en-US" dirty="0"/>
              <a:t>CPC</a:t>
            </a:r>
            <a:r>
              <a:rPr lang="ru-RU" dirty="0"/>
              <a:t> мобильных устройств и ПК есть – медианно, больше у ПК. </a:t>
            </a:r>
            <a:r>
              <a:rPr lang="en-US" dirty="0"/>
              <a:t>CPC</a:t>
            </a:r>
            <a:r>
              <a:rPr lang="ru-RU" dirty="0"/>
              <a:t> Омеги оценимо ниже средней по кампаниям. При этом этот показатель по устройствам внутри Омеги выше у ПК, как и в среднем по рынку.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B102CA-4CD5-4C02-9E54-97EB556704DC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7</a:t>
            </a:r>
            <a:r>
              <a:rPr lang="ru-RU" dirty="0"/>
              <a:t>1.6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0EAAC87-53A7-49A7-913A-FD1820DF6495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61</a:t>
            </a:r>
            <a:r>
              <a:rPr lang="ru-RU" dirty="0"/>
              <a:t>.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D295DD-77F3-4E55-800E-AC71A445119B}"/>
              </a:ext>
            </a:extLst>
          </p:cNvPr>
          <p:cNvSpPr/>
          <p:nvPr/>
        </p:nvSpPr>
        <p:spPr>
          <a:xfrm>
            <a:off x="7708693" y="1258693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55.0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388694-4AE3-4142-96FA-3642CA3FAE45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51.7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66D50E-9E0A-4D12-8AC1-B8498B75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05" y="2174286"/>
            <a:ext cx="4584589" cy="2755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E5B65-CB71-4F66-9D56-2BBC7E39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60" y="214182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3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27638-4D03-4E2F-8500-E7072F5C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46995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CPC </a:t>
            </a:r>
            <a:r>
              <a:rPr lang="en-US" dirty="0" err="1"/>
              <a:t>BannerType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12AC1-ED80-4F67-88DB-0B37C287C382}"/>
              </a:ext>
            </a:extLst>
          </p:cNvPr>
          <p:cNvSpPr txBox="1"/>
          <p:nvPr/>
        </p:nvSpPr>
        <p:spPr>
          <a:xfrm>
            <a:off x="1787577" y="4852667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</a:t>
            </a:r>
            <a:r>
              <a:rPr lang="en-US" dirty="0"/>
              <a:t>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.  Показатель с 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 значительно ниже,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 err="1"/>
              <a:t>mcbanner</a:t>
            </a:r>
            <a:r>
              <a:rPr lang="ru-RU" dirty="0"/>
              <a:t>  для большей части кампаний.(Не забываем, что чем он выше, тем хуже для кампании) Показатель Омеги приблизительно средний по кампаниям.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F84332-848B-47E3-96F5-0C70078FE956}"/>
              </a:ext>
            </a:extLst>
          </p:cNvPr>
          <p:cNvSpPr/>
          <p:nvPr/>
        </p:nvSpPr>
        <p:spPr>
          <a:xfrm>
            <a:off x="2729487" y="96839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62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679CBB6-950F-42DB-849E-57DFFE683F99}"/>
              </a:ext>
            </a:extLst>
          </p:cNvPr>
          <p:cNvSpPr/>
          <p:nvPr/>
        </p:nvSpPr>
        <p:spPr>
          <a:xfrm>
            <a:off x="2729487" y="136307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51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0CC448D-D9E4-4AB0-A4ED-3D1791B1AE2E}"/>
              </a:ext>
            </a:extLst>
          </p:cNvPr>
          <p:cNvSpPr/>
          <p:nvPr/>
        </p:nvSpPr>
        <p:spPr>
          <a:xfrm>
            <a:off x="7876333" y="920311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224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7EFAA1-8F82-4AD8-9508-9175B5430050}"/>
              </a:ext>
            </a:extLst>
          </p:cNvPr>
          <p:cNvSpPr/>
          <p:nvPr/>
        </p:nvSpPr>
        <p:spPr>
          <a:xfrm>
            <a:off x="7876335" y="1366240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266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8AA79B-71C7-4CE9-9808-18B4291F6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53" y="1700278"/>
            <a:ext cx="4584589" cy="27556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2B98469-97C6-458E-8424-CFC7ACDFC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11" y="1713775"/>
            <a:ext cx="4584589" cy="27556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400366-798A-4169-B803-28B4E00BC804}"/>
              </a:ext>
            </a:extLst>
          </p:cNvPr>
          <p:cNvSpPr txBox="1"/>
          <p:nvPr/>
        </p:nvSpPr>
        <p:spPr>
          <a:xfrm>
            <a:off x="6671964" y="3710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</a:t>
            </a:r>
            <a:r>
              <a:rPr lang="ru-RU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73986-FEA4-469E-BEE6-53F5D42F15B9}"/>
              </a:ext>
            </a:extLst>
          </p:cNvPr>
          <p:cNvSpPr txBox="1"/>
          <p:nvPr/>
        </p:nvSpPr>
        <p:spPr>
          <a:xfrm>
            <a:off x="8798147" y="3619689"/>
            <a:ext cx="638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92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29086-EE84-4830-9CE9-C10D719E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206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 </a:t>
            </a:r>
            <a:r>
              <a:rPr lang="en-US" dirty="0"/>
              <a:t>CPC Place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60DC6-1163-405B-A461-26E282DF1E65}"/>
              </a:ext>
            </a:extLst>
          </p:cNvPr>
          <p:cNvSpPr txBox="1"/>
          <p:nvPr/>
        </p:nvSpPr>
        <p:spPr>
          <a:xfrm>
            <a:off x="1371600" y="5124824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</a:t>
            </a:r>
            <a:r>
              <a:rPr lang="en-US" dirty="0"/>
              <a:t> Place Search</a:t>
            </a:r>
            <a:r>
              <a:rPr lang="ru-RU" dirty="0"/>
              <a:t>.  Значение для этой кампании</a:t>
            </a:r>
            <a:r>
              <a:rPr lang="en-US" dirty="0"/>
              <a:t> </a:t>
            </a:r>
            <a:r>
              <a:rPr lang="ru-RU" dirty="0"/>
              <a:t>незначительно меньше медианного по рынку. </a:t>
            </a:r>
            <a:r>
              <a:rPr lang="en-US" dirty="0"/>
              <a:t>CPC</a:t>
            </a:r>
            <a:r>
              <a:rPr lang="ru-RU" dirty="0"/>
              <a:t> с  </a:t>
            </a:r>
            <a:r>
              <a:rPr lang="en-US" dirty="0"/>
              <a:t>Place </a:t>
            </a:r>
            <a:r>
              <a:rPr lang="ru-RU" dirty="0"/>
              <a:t> </a:t>
            </a:r>
            <a:r>
              <a:rPr lang="en-US" dirty="0"/>
              <a:t>search</a:t>
            </a:r>
            <a:r>
              <a:rPr lang="ru-RU" dirty="0"/>
              <a:t> значительно</a:t>
            </a:r>
            <a:r>
              <a:rPr lang="en-US" dirty="0"/>
              <a:t> </a:t>
            </a:r>
            <a:r>
              <a:rPr lang="ru-RU" dirty="0"/>
              <a:t>выше, чем с </a:t>
            </a:r>
            <a:r>
              <a:rPr lang="en-US" dirty="0"/>
              <a:t>Place</a:t>
            </a:r>
            <a:r>
              <a:rPr lang="ru-RU" dirty="0"/>
              <a:t> </a:t>
            </a:r>
            <a:r>
              <a:rPr lang="en-US" dirty="0"/>
              <a:t>networks</a:t>
            </a:r>
            <a:r>
              <a:rPr lang="ru-RU" dirty="0"/>
              <a:t>  для  кампаний в целом.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04A6A2-83ED-46A3-96C7-D73C189AA075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17.0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BE8775-8327-4E0F-AFDA-986CDAC0DF0A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16.5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83EED9-FA46-41E7-9653-F3E3DECB7840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64.2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97C114-9C5D-4319-968B-5B69D6D98353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57.0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EE83A-7780-4298-B02F-A565937546F1}"/>
              </a:ext>
            </a:extLst>
          </p:cNvPr>
          <p:cNvSpPr txBox="1"/>
          <p:nvPr/>
        </p:nvSpPr>
        <p:spPr>
          <a:xfrm>
            <a:off x="6729478" y="4203890"/>
            <a:ext cx="3340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 used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B2B70-4FC1-47B7-A1D0-5719ECDB79C8}"/>
              </a:ext>
            </a:extLst>
          </p:cNvPr>
          <p:cNvSpPr txBox="1"/>
          <p:nvPr/>
        </p:nvSpPr>
        <p:spPr>
          <a:xfrm>
            <a:off x="8630509" y="4080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 used</a:t>
            </a:r>
            <a:endParaRPr lang="ru-R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FF1DB-FE95-49EF-AB6D-5A61D87329DF}"/>
              </a:ext>
            </a:extLst>
          </p:cNvPr>
          <p:cNvSpPr txBox="1"/>
          <p:nvPr/>
        </p:nvSpPr>
        <p:spPr>
          <a:xfrm>
            <a:off x="1801265" y="4159412"/>
            <a:ext cx="736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 used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06496-7E20-4F2B-A7AA-45A3AFA10251}"/>
              </a:ext>
            </a:extLst>
          </p:cNvPr>
          <p:cNvSpPr txBox="1"/>
          <p:nvPr/>
        </p:nvSpPr>
        <p:spPr>
          <a:xfrm>
            <a:off x="4418350" y="4178931"/>
            <a:ext cx="736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</a:t>
            </a:r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8174F0-C651-4C39-A00F-2C38A8DF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61" y="2149231"/>
            <a:ext cx="4584589" cy="27556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95A615-38EE-4B35-962A-A0E36B347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14" y="21111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1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4CE9B-2BA4-4F3F-A336-F42B0682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CPA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56FC-D193-4353-8784-36F2DB04537D}"/>
              </a:ext>
            </a:extLst>
          </p:cNvPr>
          <p:cNvSpPr txBox="1"/>
          <p:nvPr/>
        </p:nvSpPr>
        <p:spPr>
          <a:xfrm>
            <a:off x="1371600" y="5096875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Самые большие значения </a:t>
            </a:r>
            <a:r>
              <a:rPr lang="en-US" dirty="0"/>
              <a:t>CPA  </a:t>
            </a:r>
            <a:r>
              <a:rPr lang="ru-RU" dirty="0"/>
              <a:t>у кампании Зета. Отрыв очень значительный.</a:t>
            </a:r>
            <a:r>
              <a:rPr lang="en-US" dirty="0"/>
              <a:t> CPA</a:t>
            </a:r>
            <a:r>
              <a:rPr lang="ru-RU" dirty="0"/>
              <a:t> Омеги незначительно </a:t>
            </a:r>
            <a:r>
              <a:rPr lang="ru-RU" dirty="0" err="1"/>
              <a:t>превышет</a:t>
            </a:r>
            <a:r>
              <a:rPr lang="ru-RU" dirty="0"/>
              <a:t> медианное значение.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7B9B20-1068-4E7D-B0B5-F711CA4FA257}"/>
              </a:ext>
            </a:extLst>
          </p:cNvPr>
          <p:cNvSpPr/>
          <p:nvPr/>
        </p:nvSpPr>
        <p:spPr>
          <a:xfrm>
            <a:off x="8225851" y="2533338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1882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6ED581-AA1A-453C-A585-D864F82E6A00}"/>
              </a:ext>
            </a:extLst>
          </p:cNvPr>
          <p:cNvSpPr/>
          <p:nvPr/>
        </p:nvSpPr>
        <p:spPr>
          <a:xfrm>
            <a:off x="8225850" y="3778356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692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28F5F1-67FB-436D-A88E-5042DBBF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7170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EEB4E-D286-4E45-BE54-B3EC1496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CPA Device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E7DA5-154F-4975-AA63-84984CDDF01F}"/>
              </a:ext>
            </a:extLst>
          </p:cNvPr>
          <p:cNvSpPr txBox="1"/>
          <p:nvPr/>
        </p:nvSpPr>
        <p:spPr>
          <a:xfrm>
            <a:off x="1604198" y="4689004"/>
            <a:ext cx="71892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Разница между показателями </a:t>
            </a:r>
            <a:r>
              <a:rPr lang="en-US" dirty="0"/>
              <a:t>CPA</a:t>
            </a:r>
            <a:r>
              <a:rPr lang="ru-RU" dirty="0"/>
              <a:t>   мобильных устройств и ПК есть </a:t>
            </a:r>
            <a:r>
              <a:rPr lang="en-US" dirty="0"/>
              <a:t> </a:t>
            </a:r>
            <a:r>
              <a:rPr lang="ru-RU" dirty="0"/>
              <a:t>- значительная, медианно </a:t>
            </a:r>
            <a:r>
              <a:rPr lang="en-US" dirty="0"/>
              <a:t>CPA</a:t>
            </a:r>
            <a:r>
              <a:rPr lang="ru-RU" dirty="0"/>
              <a:t> ПК превышает </a:t>
            </a:r>
            <a:r>
              <a:rPr lang="en-US" dirty="0"/>
              <a:t>CPA</a:t>
            </a:r>
            <a:r>
              <a:rPr lang="ru-RU" dirty="0"/>
              <a:t> мобильных устройств . При этом Значение </a:t>
            </a:r>
            <a:r>
              <a:rPr lang="en-US" dirty="0"/>
              <a:t>CPA</a:t>
            </a:r>
            <a:r>
              <a:rPr lang="ru-RU" dirty="0"/>
              <a:t> мобильных устройств для кампании Зета аномально большое по сравнению с остальными кампаниями, так что среднее значение можно не рассматривать </a:t>
            </a:r>
            <a:r>
              <a:rPr lang="en-US" dirty="0"/>
              <a:t>CPA</a:t>
            </a:r>
            <a:r>
              <a:rPr lang="ru-RU" dirty="0"/>
              <a:t> Омеги значительно ниже медианной по кампаниям для обоих типов устройств. При этом этот показатель </a:t>
            </a:r>
            <a:r>
              <a:rPr lang="en-US" dirty="0"/>
              <a:t>CPA </a:t>
            </a:r>
            <a:r>
              <a:rPr lang="ru-RU" dirty="0"/>
              <a:t> выше у ПК, как и в среднем по рынку.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0A7E95-BFB0-4709-9412-A3222D170E85}"/>
              </a:ext>
            </a:extLst>
          </p:cNvPr>
          <p:cNvSpPr/>
          <p:nvPr/>
        </p:nvSpPr>
        <p:spPr>
          <a:xfrm>
            <a:off x="2807317" y="923388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990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CAF991-F0D3-42CA-A8D4-18638F62504D}"/>
              </a:ext>
            </a:extLst>
          </p:cNvPr>
          <p:cNvSpPr/>
          <p:nvPr/>
        </p:nvSpPr>
        <p:spPr>
          <a:xfrm>
            <a:off x="2807317" y="146439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954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24E7D3-2F86-46E4-BE2A-DB7C74E78ABF}"/>
              </a:ext>
            </a:extLst>
          </p:cNvPr>
          <p:cNvSpPr/>
          <p:nvPr/>
        </p:nvSpPr>
        <p:spPr>
          <a:xfrm>
            <a:off x="7876333" y="822158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3018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41CBE8-8778-4856-A2A7-6F017132DDB4}"/>
              </a:ext>
            </a:extLst>
          </p:cNvPr>
          <p:cNvSpPr/>
          <p:nvPr/>
        </p:nvSpPr>
        <p:spPr>
          <a:xfrm>
            <a:off x="7876335" y="1485898"/>
            <a:ext cx="1999185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501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23355D-2A98-40B7-8CFB-41091C74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837" y="1911864"/>
            <a:ext cx="4584589" cy="27556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41253E-2AC9-44B0-B3B7-620ECB7C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83" y="1890356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9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1A0E0-3F65-4E57-8341-85BE8259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en-US" sz="4400" b="0" i="0" baseline="0" dirty="0">
                <a:effectLst/>
              </a:rPr>
              <a:t>CPA </a:t>
            </a:r>
            <a:r>
              <a:rPr lang="en-US" sz="4400" b="0" i="0" baseline="0" dirty="0" err="1">
                <a:effectLst/>
              </a:rPr>
              <a:t>BannerType</a:t>
            </a:r>
            <a:r>
              <a:rPr lang="en-US" sz="4400" b="0" i="0" baseline="0" dirty="0">
                <a:effectLst/>
              </a:rPr>
              <a:t>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A943A4-CD26-45F6-9948-6AFC4569E41F}"/>
              </a:ext>
            </a:extLst>
          </p:cNvPr>
          <p:cNvSpPr/>
          <p:nvPr/>
        </p:nvSpPr>
        <p:spPr>
          <a:xfrm>
            <a:off x="2807317" y="923388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1751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94C154-916F-491E-8FC9-AE7D6DEB6193}"/>
              </a:ext>
            </a:extLst>
          </p:cNvPr>
          <p:cNvSpPr/>
          <p:nvPr/>
        </p:nvSpPr>
        <p:spPr>
          <a:xfrm>
            <a:off x="2807317" y="146439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645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6888DE6-868B-4321-A92E-7F5078F64BEC}"/>
              </a:ext>
            </a:extLst>
          </p:cNvPr>
          <p:cNvSpPr/>
          <p:nvPr/>
        </p:nvSpPr>
        <p:spPr>
          <a:xfrm>
            <a:off x="7876333" y="822158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2065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467EDD-1568-45E4-9221-90A210D71AA3}"/>
              </a:ext>
            </a:extLst>
          </p:cNvPr>
          <p:cNvSpPr/>
          <p:nvPr/>
        </p:nvSpPr>
        <p:spPr>
          <a:xfrm>
            <a:off x="7876335" y="1485898"/>
            <a:ext cx="1999185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1331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DE83C-4438-48F9-9171-5DEB7CA317FC}"/>
              </a:ext>
            </a:extLst>
          </p:cNvPr>
          <p:cNvSpPr txBox="1"/>
          <p:nvPr/>
        </p:nvSpPr>
        <p:spPr>
          <a:xfrm>
            <a:off x="1371600" y="5100404"/>
            <a:ext cx="78056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Показатель с 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 значительно ниже,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 err="1"/>
              <a:t>mcbanner</a:t>
            </a:r>
            <a:r>
              <a:rPr lang="ru-RU" dirty="0"/>
              <a:t>  для большей части кампаний. Показатель Омеги превышает медианных по кампаниям, но не сильно.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931671-7AB5-4453-9D54-8946ABC9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11" y="2043081"/>
            <a:ext cx="4584589" cy="27556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CAA10F-1EFF-408D-B7C4-D083E2EBF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932" y="1953335"/>
            <a:ext cx="4584589" cy="27556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25D5A8-1AD1-4C31-9CC8-F268655E70A4}"/>
              </a:ext>
            </a:extLst>
          </p:cNvPr>
          <p:cNvSpPr txBox="1"/>
          <p:nvPr/>
        </p:nvSpPr>
        <p:spPr>
          <a:xfrm>
            <a:off x="7112000" y="38906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</a:t>
            </a:r>
            <a:r>
              <a:rPr lang="ru-R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C7992-CC94-45E6-9F52-C2C5309BD456}"/>
              </a:ext>
            </a:extLst>
          </p:cNvPr>
          <p:cNvSpPr txBox="1"/>
          <p:nvPr/>
        </p:nvSpPr>
        <p:spPr>
          <a:xfrm>
            <a:off x="9177226" y="3875257"/>
            <a:ext cx="66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648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29086-EE84-4830-9CE9-C10D719E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2063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 </a:t>
            </a:r>
            <a:r>
              <a:rPr lang="en-US" dirty="0"/>
              <a:t>CPA Place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60DC6-1163-405B-A461-26E282DF1E65}"/>
              </a:ext>
            </a:extLst>
          </p:cNvPr>
          <p:cNvSpPr txBox="1"/>
          <p:nvPr/>
        </p:nvSpPr>
        <p:spPr>
          <a:xfrm>
            <a:off x="1371600" y="5124824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</a:t>
            </a:r>
            <a:r>
              <a:rPr lang="en-US" dirty="0"/>
              <a:t> Place Search</a:t>
            </a:r>
            <a:r>
              <a:rPr lang="ru-RU" dirty="0"/>
              <a:t>.  Значение для этой кампании оценимо </a:t>
            </a:r>
            <a:r>
              <a:rPr lang="en-US" dirty="0"/>
              <a:t> </a:t>
            </a:r>
            <a:r>
              <a:rPr lang="ru-RU" dirty="0"/>
              <a:t>выше медианного по рынку. </a:t>
            </a:r>
            <a:r>
              <a:rPr lang="en-US" dirty="0"/>
              <a:t>CPA</a:t>
            </a:r>
            <a:r>
              <a:rPr lang="ru-RU" dirty="0"/>
              <a:t> с  </a:t>
            </a:r>
            <a:r>
              <a:rPr lang="en-US" dirty="0"/>
              <a:t>Place </a:t>
            </a:r>
            <a:r>
              <a:rPr lang="ru-RU" dirty="0"/>
              <a:t> </a:t>
            </a:r>
            <a:r>
              <a:rPr lang="en-US" dirty="0"/>
              <a:t>search</a:t>
            </a:r>
            <a:r>
              <a:rPr lang="ru-RU" dirty="0"/>
              <a:t> приблизительно такое же,  как с </a:t>
            </a:r>
            <a:r>
              <a:rPr lang="en-US" dirty="0"/>
              <a:t>Place</a:t>
            </a:r>
            <a:r>
              <a:rPr lang="ru-RU" dirty="0"/>
              <a:t> </a:t>
            </a:r>
            <a:r>
              <a:rPr lang="en-US" dirty="0"/>
              <a:t>networks</a:t>
            </a:r>
            <a:r>
              <a:rPr lang="ru-RU" dirty="0"/>
              <a:t>  для  кампаний в целом.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04A6A2-83ED-46A3-96C7-D73C189AA075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639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BE8775-8327-4E0F-AFDA-986CDAC0DF0A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516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83EED9-FA46-41E7-9653-F3E3DECB7840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677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97C114-9C5D-4319-968B-5B69D6D98353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513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EE83A-7780-4298-B02F-A565937546F1}"/>
              </a:ext>
            </a:extLst>
          </p:cNvPr>
          <p:cNvSpPr txBox="1"/>
          <p:nvPr/>
        </p:nvSpPr>
        <p:spPr>
          <a:xfrm>
            <a:off x="6729478" y="4203890"/>
            <a:ext cx="3340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 used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B2B70-4FC1-47B7-A1D0-5719ECDB79C8}"/>
              </a:ext>
            </a:extLst>
          </p:cNvPr>
          <p:cNvSpPr txBox="1"/>
          <p:nvPr/>
        </p:nvSpPr>
        <p:spPr>
          <a:xfrm>
            <a:off x="8630509" y="4080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 used</a:t>
            </a:r>
            <a:endParaRPr lang="ru-R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FF1DB-FE95-49EF-AB6D-5A61D87329DF}"/>
              </a:ext>
            </a:extLst>
          </p:cNvPr>
          <p:cNvSpPr txBox="1"/>
          <p:nvPr/>
        </p:nvSpPr>
        <p:spPr>
          <a:xfrm>
            <a:off x="1801265" y="4159412"/>
            <a:ext cx="736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 used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06496-7E20-4F2B-A7AA-45A3AFA10251}"/>
              </a:ext>
            </a:extLst>
          </p:cNvPr>
          <p:cNvSpPr txBox="1"/>
          <p:nvPr/>
        </p:nvSpPr>
        <p:spPr>
          <a:xfrm>
            <a:off x="4418350" y="4178931"/>
            <a:ext cx="736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</a:t>
            </a:r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8174F0-C651-4C39-A00F-2C38A8DF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61" y="2149231"/>
            <a:ext cx="4584589" cy="27556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95A615-38EE-4B35-962A-A0E36B347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14" y="21111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BC640-8CDC-4002-9566-41A6C956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E18DE2-D7B2-47EC-9C76-10E5D6FFAF95}"/>
              </a:ext>
            </a:extLst>
          </p:cNvPr>
          <p:cNvSpPr/>
          <p:nvPr/>
        </p:nvSpPr>
        <p:spPr>
          <a:xfrm>
            <a:off x="1173479" y="1723869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 Омега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909AB7-9D59-4419-80F4-75B324B0C3F5}"/>
              </a:ext>
            </a:extLst>
          </p:cNvPr>
          <p:cNvSpPr/>
          <p:nvPr/>
        </p:nvSpPr>
        <p:spPr>
          <a:xfrm>
            <a:off x="1173478" y="2752569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Категории Потребительское кредитование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741276-BA82-4CA9-B8C8-E611979DD0EE}"/>
              </a:ext>
            </a:extLst>
          </p:cNvPr>
          <p:cNvSpPr/>
          <p:nvPr/>
        </p:nvSpPr>
        <p:spPr>
          <a:xfrm>
            <a:off x="1173475" y="3815247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Период ЯНВ-АВГ 2020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6BDDA2-97E9-4D05-8E95-BA6C502E840A}"/>
              </a:ext>
            </a:extLst>
          </p:cNvPr>
          <p:cNvSpPr/>
          <p:nvPr/>
        </p:nvSpPr>
        <p:spPr>
          <a:xfrm>
            <a:off x="1173476" y="5120640"/>
            <a:ext cx="3256615" cy="12098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Цель: Получать больше визитов по меньшей стоимости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9189E9-7424-483F-842A-AB65761B4E06}"/>
              </a:ext>
            </a:extLst>
          </p:cNvPr>
          <p:cNvSpPr/>
          <p:nvPr/>
        </p:nvSpPr>
        <p:spPr>
          <a:xfrm>
            <a:off x="7589521" y="701040"/>
            <a:ext cx="3581400" cy="1638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 рассмотрения исключена Дельта, т к она не проявляла активности по данным запросам</a:t>
            </a:r>
          </a:p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017F91-B954-453F-851E-C7D093AA05FA}"/>
              </a:ext>
            </a:extLst>
          </p:cNvPr>
          <p:cNvSpPr/>
          <p:nvPr/>
        </p:nvSpPr>
        <p:spPr>
          <a:xfrm>
            <a:off x="7589521" y="2752569"/>
            <a:ext cx="3581400" cy="1638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Цель – понять, как улучшить метрику </a:t>
            </a:r>
            <a:r>
              <a:rPr lang="en-US" dirty="0"/>
              <a:t>CPA</a:t>
            </a:r>
            <a:r>
              <a:rPr lang="ru-RU" dirty="0"/>
              <a:t>. </a:t>
            </a:r>
          </a:p>
          <a:p>
            <a:pPr algn="ctr"/>
            <a:r>
              <a:rPr lang="ru-RU" dirty="0"/>
              <a:t>Попутно улучшить остальные, т к они взаимосвязаны.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60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07CAAB1-A174-4844-A30D-B918D752B989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Замечания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91417A-9D18-4490-90DE-0C9E238F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42" y="1947616"/>
            <a:ext cx="6255038" cy="128636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B69B2B-3262-45D4-ADD6-D344EC2A8C3B}"/>
              </a:ext>
            </a:extLst>
          </p:cNvPr>
          <p:cNvSpPr/>
          <p:nvPr/>
        </p:nvSpPr>
        <p:spPr>
          <a:xfrm>
            <a:off x="3345463" y="3870958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 рассмотрения была исключена Дельта, поскольку она не было данных по этой кампании с указанным диапазоном</a:t>
            </a:r>
          </a:p>
        </p:txBody>
      </p:sp>
    </p:spTree>
    <p:extLst>
      <p:ext uri="{BB962C8B-B14F-4D97-AF65-F5344CB8AC3E}">
        <p14:creationId xmlns:p14="http://schemas.microsoft.com/office/powerpoint/2010/main" val="416770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856BD-F26B-4C7B-9FBF-C542953F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67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CR</a:t>
            </a:r>
            <a:r>
              <a:rPr lang="ru-RU" dirty="0"/>
              <a:t> - советы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158DF7-A24E-47ED-9B22-615042A485CB}"/>
              </a:ext>
            </a:extLst>
          </p:cNvPr>
          <p:cNvSpPr/>
          <p:nvPr/>
        </p:nvSpPr>
        <p:spPr>
          <a:xfrm>
            <a:off x="1371600" y="1706881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 графика видно, что у Омеги проблемы с </a:t>
            </a:r>
            <a:r>
              <a:rPr lang="en-US" dirty="0"/>
              <a:t>CR, </a:t>
            </a:r>
            <a:r>
              <a:rPr lang="ru-RU" dirty="0"/>
              <a:t>особенно это касается </a:t>
            </a:r>
            <a:r>
              <a:rPr lang="en-US" baseline="0" dirty="0"/>
              <a:t>Device Desktop</a:t>
            </a:r>
            <a:r>
              <a:rPr lang="ru-RU" dirty="0"/>
              <a:t>.</a:t>
            </a:r>
          </a:p>
          <a:p>
            <a:pPr algn="ctr"/>
            <a:r>
              <a:rPr lang="ru-RU" dirty="0"/>
              <a:t>Это значит, что люди, перешедшие на сайт кампании Омега, реже выполняют целевое действие.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01F89A-D8D9-41AB-8197-A5AFB2DD1A4B}"/>
              </a:ext>
            </a:extLst>
          </p:cNvPr>
          <p:cNvSpPr/>
          <p:nvPr/>
        </p:nvSpPr>
        <p:spPr>
          <a:xfrm>
            <a:off x="1371600" y="3429000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 ПК метрика хуже, чем на мобильном телефоне. Следует найти причину этого. </a:t>
            </a:r>
          </a:p>
          <a:p>
            <a:r>
              <a:rPr lang="ru-RU" dirty="0"/>
              <a:t>Например</a:t>
            </a:r>
          </a:p>
          <a:p>
            <a:r>
              <a:rPr lang="ru-RU" dirty="0"/>
              <a:t>На ПК сайт дольше грузится, и пользователь уходит раньше времени. Решение – турбо-видео.</a:t>
            </a:r>
          </a:p>
          <a:p>
            <a:r>
              <a:rPr lang="ru-RU" dirty="0"/>
              <a:t>Сайт не адаптирован под современные браузеры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46F325-AC99-4A66-AE80-78B512B4A57C}"/>
              </a:ext>
            </a:extLst>
          </p:cNvPr>
          <p:cNvSpPr/>
          <p:nvPr/>
        </p:nvSpPr>
        <p:spPr>
          <a:xfrm>
            <a:off x="1371600" y="5044438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Также следует привязать клиента к сайту-</a:t>
            </a:r>
          </a:p>
          <a:p>
            <a:pPr algn="ctr"/>
            <a:r>
              <a:rPr lang="ru-RU" dirty="0"/>
              <a:t>Дать форму обратной связи, в которую он сможет ввести свою почту. Если таковая имеется- проверить её работоспособность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738D4F-A5A5-4A48-AFCA-A0E437AC3B44}"/>
              </a:ext>
            </a:extLst>
          </p:cNvPr>
          <p:cNvSpPr/>
          <p:nvPr/>
        </p:nvSpPr>
        <p:spPr>
          <a:xfrm>
            <a:off x="8061960" y="2148838"/>
            <a:ext cx="3749040" cy="37490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Полезным будет правильно подобрать ключевые слова, включить стоп и минус слова, формировать ключевые фразы из </a:t>
            </a:r>
            <a:r>
              <a:rPr lang="ru-RU" dirty="0" err="1"/>
              <a:t>бОльшего</a:t>
            </a:r>
            <a:r>
              <a:rPr lang="ru-RU" dirty="0"/>
              <a:t> количества слов. Если вы продаёте одноместные кровати, то зря заплатите за человека, пришедшего за двуместными (запрос КРОВАТЬ).</a:t>
            </a:r>
          </a:p>
        </p:txBody>
      </p:sp>
    </p:spTree>
    <p:extLst>
      <p:ext uri="{BB962C8B-B14F-4D97-AF65-F5344CB8AC3E}">
        <p14:creationId xmlns:p14="http://schemas.microsoft.com/office/powerpoint/2010/main" val="369844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EBFB8-9237-4CA9-B57C-2217C31B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CTR</a:t>
            </a:r>
            <a:r>
              <a:rPr lang="ru-RU" dirty="0"/>
              <a:t> советы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44AE20-5B9A-4D25-AA19-EAAFF3ECDE75}"/>
              </a:ext>
            </a:extLst>
          </p:cNvPr>
          <p:cNvSpPr/>
          <p:nvPr/>
        </p:nvSpPr>
        <p:spPr>
          <a:xfrm>
            <a:off x="1371600" y="2491739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Показатели </a:t>
            </a:r>
            <a:r>
              <a:rPr lang="en-US" dirty="0"/>
              <a:t>CTR</a:t>
            </a:r>
            <a:r>
              <a:rPr lang="ru-RU" dirty="0"/>
              <a:t> Омеги выше среднего – на объявления часто кликают, причём показатели на мобильных устройствах лучше. Требуется достичь этого же и у ПК..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FC3F8E-FF6A-4AE8-B6B4-45BB8F105E22}"/>
              </a:ext>
            </a:extLst>
          </p:cNvPr>
          <p:cNvSpPr/>
          <p:nvPr/>
        </p:nvSpPr>
        <p:spPr>
          <a:xfrm>
            <a:off x="1371600" y="4061460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Причина может быть в том, что баннер недостаточно заметен на экране ПК, следует попробовать новый формат.</a:t>
            </a:r>
          </a:p>
        </p:txBody>
      </p:sp>
    </p:spTree>
    <p:extLst>
      <p:ext uri="{BB962C8B-B14F-4D97-AF65-F5344CB8AC3E}">
        <p14:creationId xmlns:p14="http://schemas.microsoft.com/office/powerpoint/2010/main" val="400060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47CBD-CD9A-4C9E-87BC-A6D7BFAF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CPC </a:t>
            </a:r>
            <a:r>
              <a:rPr lang="ru-RU" dirty="0"/>
              <a:t>- советы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D51F987-EBA8-4E4F-A077-48EAC4ACD7D5}"/>
              </a:ext>
            </a:extLst>
          </p:cNvPr>
          <p:cNvSpPr/>
          <p:nvPr/>
        </p:nvSpPr>
        <p:spPr>
          <a:xfrm>
            <a:off x="1371600" y="2491739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CPC</a:t>
            </a:r>
            <a:r>
              <a:rPr lang="ru-RU" dirty="0"/>
              <a:t> Омеги ниже среднего по рынку- это хорошо, мы меньше платим за клик. При этом на мобильных устройствах цена рекламы ниже.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5EF757-2B13-4F09-8298-FF90B92D41B2}"/>
              </a:ext>
            </a:extLst>
          </p:cNvPr>
          <p:cNvSpPr/>
          <p:nvPr/>
        </p:nvSpPr>
        <p:spPr>
          <a:xfrm>
            <a:off x="1371600" y="4244339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Совет – брать больше рекламы на мобильных устройствах, т к она дешевле рекламы на ПК</a:t>
            </a:r>
          </a:p>
        </p:txBody>
      </p:sp>
    </p:spTree>
    <p:extLst>
      <p:ext uri="{BB962C8B-B14F-4D97-AF65-F5344CB8AC3E}">
        <p14:creationId xmlns:p14="http://schemas.microsoft.com/office/powerpoint/2010/main" val="1236740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E9556-9C03-4BDD-8E76-D7EF1499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 </a:t>
            </a:r>
            <a:r>
              <a:rPr lang="ru-RU" dirty="0"/>
              <a:t>- советы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6E5B98-BC75-43A3-A374-2BC1FCD1595C}"/>
              </a:ext>
            </a:extLst>
          </p:cNvPr>
          <p:cNvSpPr/>
          <p:nvPr/>
        </p:nvSpPr>
        <p:spPr>
          <a:xfrm>
            <a:off x="1158240" y="1584958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CPC</a:t>
            </a:r>
            <a:r>
              <a:rPr lang="ru-RU" dirty="0"/>
              <a:t> Омеги немного выше- медианного по рынку , больше платим за целевое действие – покупку услуги. При этом на мобильных устройствах цена рекламы намного ниже.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892F4E-CE9F-4726-8D04-86A78E100FD8}"/>
              </a:ext>
            </a:extLst>
          </p:cNvPr>
          <p:cNvSpPr/>
          <p:nvPr/>
        </p:nvSpPr>
        <p:spPr>
          <a:xfrm>
            <a:off x="1173480" y="3070858"/>
            <a:ext cx="62179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делать больше рекламы на мобильных устройствах.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B7D399-78A6-46BC-ABA3-4C201FE377B6}"/>
              </a:ext>
            </a:extLst>
          </p:cNvPr>
          <p:cNvSpPr/>
          <p:nvPr/>
        </p:nvSpPr>
        <p:spPr>
          <a:xfrm>
            <a:off x="1158240" y="4556759"/>
            <a:ext cx="6233160" cy="19126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Проанализировав связь между </a:t>
            </a:r>
            <a:r>
              <a:rPr lang="en-US" dirty="0"/>
              <a:t>CPC </a:t>
            </a:r>
            <a:r>
              <a:rPr lang="ru-RU" dirty="0"/>
              <a:t>и </a:t>
            </a:r>
            <a:r>
              <a:rPr lang="en-US" dirty="0"/>
              <a:t>CPA </a:t>
            </a:r>
            <a:r>
              <a:rPr lang="ru-RU" dirty="0"/>
              <a:t>можно сказать, что в среднем целевое </a:t>
            </a:r>
            <a:r>
              <a:rPr lang="ru-RU" dirty="0" err="1"/>
              <a:t>дейсвтие</a:t>
            </a:r>
            <a:r>
              <a:rPr lang="ru-RU" dirty="0"/>
              <a:t> совершают не так охотно, как в других кампаниях, если произошёл клик. Особенно это заметно на ПК. Нужно думать над внутренней составляющей сайта и услугами, которые он предлагает – что из этого можно улучшить? </a:t>
            </a:r>
          </a:p>
        </p:txBody>
      </p:sp>
    </p:spTree>
    <p:extLst>
      <p:ext uri="{BB962C8B-B14F-4D97-AF65-F5344CB8AC3E}">
        <p14:creationId xmlns:p14="http://schemas.microsoft.com/office/powerpoint/2010/main" val="4142857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71414-A78E-4D51-9602-39999D64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baseline="0" dirty="0" err="1">
                <a:effectLst/>
              </a:rPr>
              <a:t>BannerType</a:t>
            </a:r>
            <a:r>
              <a:rPr lang="ru-RU" sz="4400" b="0" i="0" baseline="0" dirty="0">
                <a:effectLst/>
              </a:rPr>
              <a:t> - советы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DD1827F-21CA-426E-A4B3-8AF2E4E41401}"/>
              </a:ext>
            </a:extLst>
          </p:cNvPr>
          <p:cNvSpPr/>
          <p:nvPr/>
        </p:nvSpPr>
        <p:spPr>
          <a:xfrm>
            <a:off x="1112520" y="2156459"/>
            <a:ext cx="56845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 </a:t>
            </a:r>
            <a:r>
              <a:rPr lang="ru-RU" dirty="0"/>
              <a:t>показывает себя лучше при использовании его кампаниями как </a:t>
            </a:r>
            <a:r>
              <a:rPr lang="en-US" sz="1800" b="0" i="0" baseline="0" dirty="0" err="1">
                <a:effectLst/>
              </a:rPr>
              <a:t>BannerType</a:t>
            </a:r>
            <a:r>
              <a:rPr lang="ru-RU" dirty="0"/>
              <a:t> , чем </a:t>
            </a:r>
            <a:r>
              <a:rPr lang="en-US" sz="1800" b="0" i="0" baseline="0" dirty="0" err="1">
                <a:effectLst/>
              </a:rPr>
              <a:t>mcbanner</a:t>
            </a:r>
            <a:r>
              <a:rPr lang="ru-RU" dirty="0"/>
              <a:t>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4F7B8A-C534-4EC3-BFA3-882E94FBB3B7}"/>
              </a:ext>
            </a:extLst>
          </p:cNvPr>
          <p:cNvSpPr/>
          <p:nvPr/>
        </p:nvSpPr>
        <p:spPr>
          <a:xfrm>
            <a:off x="1249680" y="4061460"/>
            <a:ext cx="56845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 Омеги есть </a:t>
            </a:r>
            <a:r>
              <a:rPr lang="en-US" dirty="0"/>
              <a:t>text</a:t>
            </a:r>
            <a:r>
              <a:rPr lang="ru-RU" dirty="0"/>
              <a:t>. Добавлять </a:t>
            </a:r>
            <a:r>
              <a:rPr lang="en-US" sz="1800" b="0" i="0" baseline="0" dirty="0" err="1">
                <a:effectLst/>
              </a:rPr>
              <a:t>mcbanner</a:t>
            </a:r>
            <a:r>
              <a:rPr lang="ru-RU" sz="1800" b="0" i="0" baseline="0" dirty="0">
                <a:effectLst/>
              </a:rPr>
              <a:t> не нужно.</a:t>
            </a:r>
            <a:r>
              <a:rPr lang="ru-RU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1045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35E6A-A1DF-4BED-BFD8-57307FB6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</a:t>
            </a:r>
            <a:r>
              <a:rPr lang="ru-RU" sz="4400" b="0" i="0" baseline="0" dirty="0">
                <a:effectLst/>
              </a:rPr>
              <a:t> - советы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800513-E30B-48EF-A46B-E64D1346EC14}"/>
              </a:ext>
            </a:extLst>
          </p:cNvPr>
          <p:cNvSpPr/>
          <p:nvPr/>
        </p:nvSpPr>
        <p:spPr>
          <a:xfrm>
            <a:off x="1112520" y="2156459"/>
            <a:ext cx="56845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Омега использует только </a:t>
            </a:r>
            <a:r>
              <a:rPr lang="en-US" dirty="0"/>
              <a:t>Search.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B54C14-7882-44F3-8D25-E194DC86D179}"/>
              </a:ext>
            </a:extLst>
          </p:cNvPr>
          <p:cNvSpPr/>
          <p:nvPr/>
        </p:nvSpPr>
        <p:spPr>
          <a:xfrm>
            <a:off x="1112520" y="3627118"/>
            <a:ext cx="56845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 </a:t>
            </a:r>
            <a:r>
              <a:rPr lang="ru-RU" dirty="0"/>
              <a:t>и </a:t>
            </a:r>
            <a:r>
              <a:rPr lang="en-US" dirty="0"/>
              <a:t>CTR </a:t>
            </a:r>
            <a:r>
              <a:rPr lang="ru-RU" dirty="0"/>
              <a:t>у </a:t>
            </a:r>
            <a:r>
              <a:rPr lang="en-US" dirty="0"/>
              <a:t>Search </a:t>
            </a:r>
            <a:r>
              <a:rPr lang="ru-RU" dirty="0"/>
              <a:t>значимо выше, чем у </a:t>
            </a:r>
            <a:r>
              <a:rPr lang="en-US" dirty="0"/>
              <a:t>Networks – </a:t>
            </a:r>
            <a:r>
              <a:rPr lang="ru-RU" dirty="0"/>
              <a:t>их</a:t>
            </a:r>
          </a:p>
          <a:p>
            <a:pPr algn="ctr"/>
            <a:r>
              <a:rPr lang="ru-RU" dirty="0"/>
              <a:t>Объявления более заметные, </a:t>
            </a:r>
          </a:p>
          <a:p>
            <a:pPr algn="ctr"/>
            <a:r>
              <a:rPr lang="ru-RU" dirty="0"/>
              <a:t>Увеличивают узнаваемость бренда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6ED345-FDC5-4884-A7C2-FD303CABFDE0}"/>
              </a:ext>
            </a:extLst>
          </p:cNvPr>
          <p:cNvSpPr/>
          <p:nvPr/>
        </p:nvSpPr>
        <p:spPr>
          <a:xfrm>
            <a:off x="1112520" y="5176799"/>
            <a:ext cx="5684520" cy="12496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CPC </a:t>
            </a:r>
            <a:r>
              <a:rPr lang="ru-RU" dirty="0"/>
              <a:t>у </a:t>
            </a:r>
            <a:r>
              <a:rPr lang="en-US" dirty="0"/>
              <a:t>Search </a:t>
            </a:r>
            <a:r>
              <a:rPr lang="ru-RU" dirty="0"/>
              <a:t>значимо выше, чем у </a:t>
            </a:r>
            <a:r>
              <a:rPr lang="en-US" dirty="0"/>
              <a:t>Networks – </a:t>
            </a:r>
            <a:r>
              <a:rPr lang="ru-RU" dirty="0"/>
              <a:t>кампании, отдающие предпочтение этому месту, платят больше за клик.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9606AF0-B73B-46FD-A2DB-A3C9257D3FCE}"/>
              </a:ext>
            </a:extLst>
          </p:cNvPr>
          <p:cNvSpPr/>
          <p:nvPr/>
        </p:nvSpPr>
        <p:spPr>
          <a:xfrm>
            <a:off x="7699022" y="1794933"/>
            <a:ext cx="4364285" cy="25964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CPA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en-US" dirty="0"/>
              <a:t>Search </a:t>
            </a:r>
            <a:r>
              <a:rPr lang="ru-RU" dirty="0"/>
              <a:t>на том же уровне , что и у </a:t>
            </a:r>
            <a:r>
              <a:rPr lang="en-US" dirty="0"/>
              <a:t>Networks</a:t>
            </a:r>
            <a:r>
              <a:rPr lang="ru-RU" dirty="0"/>
              <a:t>. Этот показатель показывает, сколько кампания платит за целевое действие.</a:t>
            </a:r>
          </a:p>
          <a:p>
            <a:pPr algn="ctr"/>
            <a:r>
              <a:rPr lang="ru-RU" dirty="0"/>
              <a:t>При этом у Омеги показатель </a:t>
            </a:r>
            <a:r>
              <a:rPr lang="en-US" dirty="0"/>
              <a:t>CPA </a:t>
            </a:r>
            <a:r>
              <a:rPr lang="ru-RU" dirty="0"/>
              <a:t>выше среднестатистического для   </a:t>
            </a:r>
            <a:r>
              <a:rPr lang="en-US" dirty="0"/>
              <a:t>Search.</a:t>
            </a:r>
            <a:r>
              <a:rPr lang="ru-RU" dirty="0"/>
              <a:t> Может, это не</a:t>
            </a:r>
          </a:p>
          <a:p>
            <a:pPr algn="ctr"/>
            <a:r>
              <a:rPr lang="ru-RU" dirty="0"/>
              <a:t>Подходит для Омеги?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DD1BF6E-C1DB-4B5A-9F41-7A9FA3DDDCB1}"/>
              </a:ext>
            </a:extLst>
          </p:cNvPr>
          <p:cNvSpPr/>
          <p:nvPr/>
        </p:nvSpPr>
        <p:spPr>
          <a:xfrm>
            <a:off x="7969954" y="4745845"/>
            <a:ext cx="3828063" cy="19535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Цель клиента – уменьшить стоимость целевого визита.</a:t>
            </a:r>
          </a:p>
          <a:p>
            <a:pPr algn="ctr"/>
            <a:r>
              <a:rPr lang="ru-RU" dirty="0"/>
              <a:t>Можно попробовать добавить </a:t>
            </a:r>
            <a:r>
              <a:rPr lang="en-US" dirty="0"/>
              <a:t>Network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42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2BE04-5002-4622-B35F-9259FBB8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244" y="94545"/>
            <a:ext cx="9601200" cy="1485900"/>
          </a:xfrm>
        </p:spPr>
        <p:txBody>
          <a:bodyPr/>
          <a:lstStyle/>
          <a:p>
            <a:r>
              <a:rPr lang="ru-RU" dirty="0"/>
              <a:t>Вывод коротко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1D13C3-E3E0-4153-98DD-79BF14B7E836}"/>
              </a:ext>
            </a:extLst>
          </p:cNvPr>
          <p:cNvSpPr/>
          <p:nvPr/>
        </p:nvSpPr>
        <p:spPr>
          <a:xfrm>
            <a:off x="3005949" y="1580445"/>
            <a:ext cx="6180102" cy="3273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Омеге следует</a:t>
            </a:r>
          </a:p>
          <a:p>
            <a:pPr algn="ctr"/>
            <a:r>
              <a:rPr lang="ru-RU" dirty="0"/>
              <a:t>Разобраться с проблемой удержания потенциальных клиентов на сайте</a:t>
            </a:r>
          </a:p>
          <a:p>
            <a:pPr algn="ctr"/>
            <a:r>
              <a:rPr lang="ru-RU" dirty="0"/>
              <a:t>Не подключать </a:t>
            </a:r>
            <a:r>
              <a:rPr lang="en-US" dirty="0" err="1"/>
              <a:t>mcbanner</a:t>
            </a:r>
            <a:r>
              <a:rPr lang="en-US" dirty="0"/>
              <a:t>, </a:t>
            </a:r>
            <a:r>
              <a:rPr lang="ru-RU" dirty="0"/>
              <a:t>в качестве </a:t>
            </a:r>
            <a:r>
              <a:rPr lang="en-US" dirty="0" err="1"/>
              <a:t>BannerType</a:t>
            </a:r>
            <a:r>
              <a:rPr lang="en-US" dirty="0"/>
              <a:t> </a:t>
            </a:r>
            <a:r>
              <a:rPr lang="ru-RU" dirty="0"/>
              <a:t>оставить только </a:t>
            </a:r>
            <a:r>
              <a:rPr lang="en-US" dirty="0"/>
              <a:t>text</a:t>
            </a:r>
          </a:p>
          <a:p>
            <a:pPr algn="ctr"/>
            <a:r>
              <a:rPr lang="ru-RU" dirty="0"/>
              <a:t>Попробовать поместить рекламу частично в  </a:t>
            </a:r>
            <a:r>
              <a:rPr lang="en-US" dirty="0"/>
              <a:t>Place Network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7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9CC8C-CAED-42E1-83FD-B6241925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16" y="1553356"/>
            <a:ext cx="9930984" cy="618344"/>
          </a:xfrm>
        </p:spPr>
        <p:txBody>
          <a:bodyPr>
            <a:noAutofit/>
          </a:bodyPr>
          <a:lstStyle/>
          <a:p>
            <a:pPr algn="l" rtl="0"/>
            <a:r>
              <a:rPr lang="ru-RU" sz="1800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CR (</a:t>
            </a:r>
            <a:r>
              <a:rPr lang="ru-RU" sz="1800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Conversion</a:t>
            </a:r>
            <a:r>
              <a:rPr lang="ru-RU" sz="1800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Rate</a:t>
            </a:r>
            <a:r>
              <a:rPr lang="ru-RU" sz="1800" b="1" i="0" dirty="0">
                <a:solidFill>
                  <a:srgbClr val="2B2B2B"/>
                </a:solidFill>
                <a:effectLst/>
                <a:latin typeface="golos"/>
              </a:rPr>
              <a:t>) </a:t>
            </a:r>
            <a:r>
              <a:rPr lang="ru-RU" sz="1800" b="0" i="0" dirty="0">
                <a:solidFill>
                  <a:srgbClr val="2B2B2B"/>
                </a:solidFill>
                <a:effectLst/>
                <a:latin typeface="golos"/>
              </a:rPr>
              <a:t>— показывает сколько людей, из перешедших на сайт или страницу, выполнили целевое действие (покупка, скачивание приложения, заполнение регистрационной формы и так далее).</a:t>
            </a:r>
            <a:br>
              <a:rPr lang="ru-RU" sz="1800" b="0" i="0" dirty="0">
                <a:solidFill>
                  <a:srgbClr val="2B2B2B"/>
                </a:solidFill>
                <a:effectLst/>
                <a:latin typeface="golos"/>
              </a:rPr>
            </a:br>
            <a:r>
              <a:rPr lang="ru-RU" sz="1800" b="0" i="1" dirty="0">
                <a:solidFill>
                  <a:srgbClr val="2B2B2B"/>
                </a:solidFill>
                <a:effectLst/>
                <a:latin typeface="golos"/>
              </a:rPr>
              <a:t>CR = (Количество конверсий / количество посетителей) х 100%</a:t>
            </a:r>
            <a:endParaRPr lang="ru-RU" sz="1800" b="0" i="0" dirty="0">
              <a:solidFill>
                <a:srgbClr val="2B2B2B"/>
              </a:solidFill>
              <a:effectLst/>
              <a:latin typeface="golo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BB0DC-9A53-4E32-B10C-19673D230673}"/>
              </a:ext>
            </a:extLst>
          </p:cNvPr>
          <p:cNvSpPr txBox="1"/>
          <p:nvPr/>
        </p:nvSpPr>
        <p:spPr>
          <a:xfrm>
            <a:off x="1036320" y="2477873"/>
            <a:ext cx="10424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ru-RU" b="0" i="0" dirty="0">
              <a:solidFill>
                <a:srgbClr val="2B2B2B"/>
              </a:solidFill>
              <a:effectLst/>
              <a:latin typeface="golos"/>
            </a:endParaRPr>
          </a:p>
          <a:p>
            <a:pPr algn="l" rtl="0"/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CTR (Click-</a:t>
            </a:r>
            <a:r>
              <a:rPr lang="ru-RU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Through</a:t>
            </a:r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Rate) </a:t>
            </a:r>
            <a:r>
              <a:rPr lang="ru-RU" b="0" i="0" dirty="0">
                <a:solidFill>
                  <a:srgbClr val="2B2B2B"/>
                </a:solidFill>
                <a:effectLst/>
                <a:latin typeface="golos"/>
              </a:rPr>
              <a:t>— показывает, какая доля людей, из увидевших ваше объявление, кликнула по нему. Соотнося между собой количество показов и кликов по разным рекламным объявлениям, можно сделать вывод об их эффективности.</a:t>
            </a:r>
          </a:p>
          <a:p>
            <a:pPr algn="l" rtl="0"/>
            <a:r>
              <a:rPr lang="ru-RU" b="0" i="1" dirty="0">
                <a:solidFill>
                  <a:srgbClr val="2B2B2B"/>
                </a:solidFill>
                <a:effectLst/>
                <a:latin typeface="golos"/>
              </a:rPr>
              <a:t>СTR = (количество кликов / количество показов) х 100%</a:t>
            </a:r>
            <a:endParaRPr lang="ru-RU" b="0" i="0" dirty="0">
              <a:solidFill>
                <a:srgbClr val="2B2B2B"/>
              </a:solidFill>
              <a:effectLst/>
              <a:latin typeface="gol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7702E-50C1-4664-A9C8-897A4305C867}"/>
              </a:ext>
            </a:extLst>
          </p:cNvPr>
          <p:cNvSpPr txBox="1"/>
          <p:nvPr/>
        </p:nvSpPr>
        <p:spPr>
          <a:xfrm>
            <a:off x="1036320" y="4077411"/>
            <a:ext cx="10789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CPC (</a:t>
            </a:r>
            <a:r>
              <a:rPr lang="ru-RU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Сost</a:t>
            </a:r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</a:t>
            </a:r>
            <a:r>
              <a:rPr lang="ru-RU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per</a:t>
            </a:r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Click) </a:t>
            </a:r>
            <a:r>
              <a:rPr lang="ru-RU" b="0" i="0" dirty="0">
                <a:solidFill>
                  <a:srgbClr val="2B2B2B"/>
                </a:solidFill>
                <a:effectLst/>
                <a:latin typeface="golos"/>
              </a:rPr>
              <a:t>— это стоимость клика по рекламному объявлению. Метрика, которая дает понять, сколько стоил целевой переход с рекламы на сайт.</a:t>
            </a:r>
          </a:p>
          <a:p>
            <a:pPr algn="l" rtl="0"/>
            <a:r>
              <a:rPr lang="ru-RU" b="0" i="1" dirty="0">
                <a:solidFill>
                  <a:srgbClr val="2B2B2B"/>
                </a:solidFill>
                <a:effectLst/>
                <a:latin typeface="golos"/>
              </a:rPr>
              <a:t>CPC = стоимость размещения рекламы / количество кликов</a:t>
            </a:r>
            <a:endParaRPr lang="ru-RU" b="0" i="0" dirty="0">
              <a:solidFill>
                <a:srgbClr val="2B2B2B"/>
              </a:solidFill>
              <a:effectLst/>
              <a:latin typeface="golo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D0645-00A7-4BF3-A04F-92CDD0C41D93}"/>
              </a:ext>
            </a:extLst>
          </p:cNvPr>
          <p:cNvSpPr txBox="1"/>
          <p:nvPr/>
        </p:nvSpPr>
        <p:spPr>
          <a:xfrm>
            <a:off x="980173" y="5304644"/>
            <a:ext cx="10480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СРА (Cost </a:t>
            </a:r>
            <a:r>
              <a:rPr lang="ru-RU" b="1" i="0" dirty="0" err="1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per</a:t>
            </a:r>
            <a:r>
              <a:rPr lang="ru-R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golos"/>
              </a:rPr>
              <a:t> Action) </a:t>
            </a:r>
            <a:r>
              <a:rPr lang="ru-RU" b="0" i="0" dirty="0">
                <a:solidFill>
                  <a:srgbClr val="2B2B2B"/>
                </a:solidFill>
                <a:effectLst/>
                <a:latin typeface="golos"/>
              </a:rPr>
              <a:t>Показатель, который демонстрирует стоимость совершения целевого действия и стоимость привлечения одного </a:t>
            </a:r>
            <a:r>
              <a:rPr lang="ru-RU" b="0" i="0" dirty="0" err="1">
                <a:solidFill>
                  <a:srgbClr val="2B2B2B"/>
                </a:solidFill>
                <a:effectLst/>
                <a:latin typeface="golos"/>
              </a:rPr>
              <a:t>лида</a:t>
            </a:r>
            <a:r>
              <a:rPr lang="ru-RU" b="0" i="0" dirty="0">
                <a:solidFill>
                  <a:srgbClr val="2B2B2B"/>
                </a:solidFill>
                <a:effectLst/>
                <a:latin typeface="golos"/>
              </a:rPr>
              <a:t>.</a:t>
            </a:r>
          </a:p>
          <a:p>
            <a:pPr algn="l" rtl="0"/>
            <a:r>
              <a:rPr lang="ru-RU" b="0" i="1" dirty="0">
                <a:solidFill>
                  <a:srgbClr val="2B2B2B"/>
                </a:solidFill>
                <a:effectLst/>
                <a:latin typeface="golos"/>
              </a:rPr>
              <a:t>CPA = расходы на рекламу / количество целевых действий</a:t>
            </a:r>
            <a:endParaRPr lang="ru-RU" b="0" i="0" dirty="0">
              <a:solidFill>
                <a:srgbClr val="2B2B2B"/>
              </a:solidFill>
              <a:effectLst/>
              <a:latin typeface="golos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942CA04-36C0-4447-977A-DD9A0AF406BC}"/>
              </a:ext>
            </a:extLst>
          </p:cNvPr>
          <p:cNvSpPr txBox="1">
            <a:spLocks/>
          </p:cNvSpPr>
          <p:nvPr/>
        </p:nvSpPr>
        <p:spPr>
          <a:xfrm>
            <a:off x="1195136" y="358317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Параметры для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41470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F477F-1F78-471F-BF20-F3CE9330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24883-D326-4BBB-A04C-8F68F56FD50E}"/>
              </a:ext>
            </a:extLst>
          </p:cNvPr>
          <p:cNvSpPr txBox="1"/>
          <p:nvPr/>
        </p:nvSpPr>
        <p:spPr>
          <a:xfrm>
            <a:off x="2132351" y="4710661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Самая высокая </a:t>
            </a:r>
            <a:r>
              <a:rPr lang="en-US" dirty="0"/>
              <a:t>CR</a:t>
            </a:r>
            <a:r>
              <a:rPr lang="ru-RU" dirty="0"/>
              <a:t> с большим отрывом у Сигма. </a:t>
            </a:r>
            <a:r>
              <a:rPr lang="en-US" dirty="0"/>
              <a:t>CR</a:t>
            </a:r>
            <a:r>
              <a:rPr lang="ru-RU" dirty="0"/>
              <a:t> Омеги ниже медианной по рынку, но не критически.</a:t>
            </a:r>
          </a:p>
          <a:p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BA3863-2521-4EC9-8A42-5A08C0645BF7}"/>
              </a:ext>
            </a:extLst>
          </p:cNvPr>
          <p:cNvSpPr/>
          <p:nvPr/>
        </p:nvSpPr>
        <p:spPr>
          <a:xfrm>
            <a:off x="8225851" y="2533338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16</a:t>
            </a:r>
            <a:r>
              <a:rPr lang="ru-RU" dirty="0"/>
              <a:t>.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2F5A0E8-5B39-42C8-882A-D63CAB2B0982}"/>
              </a:ext>
            </a:extLst>
          </p:cNvPr>
          <p:cNvSpPr/>
          <p:nvPr/>
        </p:nvSpPr>
        <p:spPr>
          <a:xfrm>
            <a:off x="8225850" y="3778356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</a:t>
            </a:r>
            <a:r>
              <a:rPr lang="en-US" dirty="0"/>
              <a:t>2</a:t>
            </a:r>
            <a:r>
              <a:rPr lang="ru-RU" dirty="0"/>
              <a:t>.1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A3EDF8-E489-47C6-B867-CDE796E04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65" y="181520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5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391D6-6278-4F99-A821-D787BAF7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</a:t>
            </a:r>
            <a:r>
              <a:rPr lang="en-US" baseline="0" dirty="0"/>
              <a:t> Device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B5769-307E-4255-8EEF-C3A30F01B5A2}"/>
              </a:ext>
            </a:extLst>
          </p:cNvPr>
          <p:cNvSpPr txBox="1"/>
          <p:nvPr/>
        </p:nvSpPr>
        <p:spPr>
          <a:xfrm>
            <a:off x="1727616" y="5020272"/>
            <a:ext cx="7584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Самая высокая </a:t>
            </a:r>
            <a:r>
              <a:rPr lang="en-US" dirty="0"/>
              <a:t>CR</a:t>
            </a:r>
            <a:r>
              <a:rPr lang="ru-RU" dirty="0"/>
              <a:t> с большим отрывом у Сигма, </a:t>
            </a:r>
            <a:r>
              <a:rPr lang="ru-RU" dirty="0" err="1"/>
              <a:t>Псилон</a:t>
            </a:r>
            <a:r>
              <a:rPr lang="ru-RU" dirty="0"/>
              <a:t>. Разница между показателями </a:t>
            </a:r>
            <a:r>
              <a:rPr lang="en-US" dirty="0"/>
              <a:t>CR</a:t>
            </a:r>
            <a:r>
              <a:rPr lang="ru-RU" dirty="0"/>
              <a:t> мобильных устройств и ПК есть -  медианно выше у мобильных устройств. </a:t>
            </a:r>
            <a:r>
              <a:rPr lang="en-US" dirty="0"/>
              <a:t>CR</a:t>
            </a:r>
            <a:r>
              <a:rPr lang="ru-RU" dirty="0"/>
              <a:t> Омеги ниже медианной по рынку по обоим типам устройств, причём по типу </a:t>
            </a:r>
            <a:r>
              <a:rPr lang="en-US" dirty="0"/>
              <a:t>Desktop </a:t>
            </a:r>
            <a:r>
              <a:rPr lang="ru-RU" dirty="0"/>
              <a:t>значительно.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E60B5E9-D38D-4FDC-9B67-6F5FBC26DF11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14.5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B65A89-F714-44F1-89BD-80B0630F71FE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13.0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88E2ACC-D65A-4A29-B013-206BA5FCDD83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18.5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C00414F-D8EA-477C-9727-2624537C4020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11.5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1B0B3B-22DD-4B06-825C-1213121F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2171700"/>
            <a:ext cx="4584589" cy="27556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EB56AB-EE3F-4ACD-B405-06E80471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33" y="2133473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1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29086-EE84-4830-9CE9-C10D719E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2063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CR </a:t>
            </a:r>
            <a:r>
              <a:rPr lang="en-US" dirty="0" err="1"/>
              <a:t>BannerType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60DC6-1163-405B-A461-26E282DF1E65}"/>
              </a:ext>
            </a:extLst>
          </p:cNvPr>
          <p:cNvSpPr txBox="1"/>
          <p:nvPr/>
        </p:nvSpPr>
        <p:spPr>
          <a:xfrm>
            <a:off x="1371600" y="5124824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 </a:t>
            </a:r>
            <a:r>
              <a:rPr lang="en-US" dirty="0" err="1"/>
              <a:t>BannerType</a:t>
            </a:r>
            <a:r>
              <a:rPr lang="en-US" dirty="0"/>
              <a:t> text</a:t>
            </a:r>
            <a:r>
              <a:rPr lang="ru-RU" dirty="0"/>
              <a:t>.  Значение для этой кампании меньше медианного по рынку, не незначительно. Показатель с  </a:t>
            </a:r>
            <a:r>
              <a:rPr lang="en-US" dirty="0" err="1"/>
              <a:t>BannerType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 err="1"/>
              <a:t>mcbanner</a:t>
            </a:r>
            <a:r>
              <a:rPr lang="en-US" dirty="0"/>
              <a:t> </a:t>
            </a:r>
            <a:r>
              <a:rPr lang="ru-RU" dirty="0"/>
              <a:t>медианно выше,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/>
              <a:t>text</a:t>
            </a:r>
            <a:r>
              <a:rPr lang="ru-RU" dirty="0"/>
              <a:t>  для кампаний.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04A6A2-83ED-46A3-96C7-D73C189AA075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17.3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BE8775-8327-4E0F-AFDA-986CDAC0DF0A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11.3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83EED9-FA46-41E7-9653-F3E3DECB7840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20.2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97C114-9C5D-4319-968B-5B69D6D98353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21.6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77FEDD-C602-4CFA-968C-F25083EF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211" y="2146229"/>
            <a:ext cx="4584589" cy="27556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DA44A0-A8B7-4F3B-89D9-76883AF5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84136"/>
            <a:ext cx="4584589" cy="27556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3EE83A-7780-4298-B02F-A565937546F1}"/>
              </a:ext>
            </a:extLst>
          </p:cNvPr>
          <p:cNvSpPr txBox="1"/>
          <p:nvPr/>
        </p:nvSpPr>
        <p:spPr>
          <a:xfrm>
            <a:off x="6729478" y="4203890"/>
            <a:ext cx="3340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 used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B2B70-4FC1-47B7-A1D0-5719ECDB79C8}"/>
              </a:ext>
            </a:extLst>
          </p:cNvPr>
          <p:cNvSpPr txBox="1"/>
          <p:nvPr/>
        </p:nvSpPr>
        <p:spPr>
          <a:xfrm>
            <a:off x="8630509" y="4080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 used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6175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29086-EE84-4830-9CE9-C10D719E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2063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CR Place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60DC6-1163-405B-A461-26E282DF1E65}"/>
              </a:ext>
            </a:extLst>
          </p:cNvPr>
          <p:cNvSpPr txBox="1"/>
          <p:nvPr/>
        </p:nvSpPr>
        <p:spPr>
          <a:xfrm>
            <a:off x="1371600" y="5124824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 данному запросу Омега использовала только</a:t>
            </a:r>
            <a:r>
              <a:rPr lang="en-US" dirty="0"/>
              <a:t> Place Search</a:t>
            </a:r>
            <a:r>
              <a:rPr lang="ru-RU" dirty="0"/>
              <a:t>.  Значение для этой кампании</a:t>
            </a:r>
            <a:r>
              <a:rPr lang="en-US" dirty="0"/>
              <a:t> </a:t>
            </a:r>
            <a:r>
              <a:rPr lang="ru-RU" dirty="0"/>
              <a:t>оценимо меньше медианного по рынку. </a:t>
            </a:r>
            <a:r>
              <a:rPr lang="en-US" dirty="0"/>
              <a:t>CR</a:t>
            </a:r>
            <a:r>
              <a:rPr lang="ru-RU" dirty="0"/>
              <a:t> с  </a:t>
            </a:r>
            <a:r>
              <a:rPr lang="en-US" dirty="0" err="1"/>
              <a:t>BannerType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search</a:t>
            </a:r>
            <a:r>
              <a:rPr lang="ru-RU" dirty="0"/>
              <a:t> значительно</a:t>
            </a:r>
            <a:r>
              <a:rPr lang="en-US" dirty="0"/>
              <a:t> </a:t>
            </a:r>
            <a:r>
              <a:rPr lang="ru-RU" dirty="0"/>
              <a:t>выше, чем с </a:t>
            </a:r>
            <a:r>
              <a:rPr lang="en-US" dirty="0" err="1"/>
              <a:t>BannerType</a:t>
            </a:r>
            <a:r>
              <a:rPr lang="ru-RU" dirty="0"/>
              <a:t> </a:t>
            </a:r>
            <a:r>
              <a:rPr lang="en-US" dirty="0"/>
              <a:t>networks</a:t>
            </a:r>
            <a:r>
              <a:rPr lang="ru-RU" dirty="0"/>
              <a:t>  для  кампаний в целом.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604A6A2-83ED-46A3-96C7-D73C189AA075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3.8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DBE8775-8327-4E0F-AFDA-986CDAC0DF0A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3.9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83EED9-FA46-41E7-9653-F3E3DECB7840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26.5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97C114-9C5D-4319-968B-5B69D6D98353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16.9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EE83A-7780-4298-B02F-A565937546F1}"/>
              </a:ext>
            </a:extLst>
          </p:cNvPr>
          <p:cNvSpPr txBox="1"/>
          <p:nvPr/>
        </p:nvSpPr>
        <p:spPr>
          <a:xfrm>
            <a:off x="6729478" y="4203890"/>
            <a:ext cx="3340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not used</a:t>
            </a:r>
            <a:endParaRPr lang="ru-RU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B2B70-4FC1-47B7-A1D0-5719ECDB79C8}"/>
              </a:ext>
            </a:extLst>
          </p:cNvPr>
          <p:cNvSpPr txBox="1"/>
          <p:nvPr/>
        </p:nvSpPr>
        <p:spPr>
          <a:xfrm>
            <a:off x="8630509" y="4080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 used</a:t>
            </a:r>
            <a:endParaRPr lang="ru-RU"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CCE14F-A3A0-4E2A-972D-19815814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52" y="2112185"/>
            <a:ext cx="4633362" cy="280440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B1FD31-A0F7-4F1D-A849-546E513E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736" y="1999079"/>
            <a:ext cx="4639458" cy="2792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6FF1DB-FE95-49EF-AB6D-5A61D87329DF}"/>
              </a:ext>
            </a:extLst>
          </p:cNvPr>
          <p:cNvSpPr txBox="1"/>
          <p:nvPr/>
        </p:nvSpPr>
        <p:spPr>
          <a:xfrm>
            <a:off x="1801265" y="4159412"/>
            <a:ext cx="736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 used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06496-7E20-4F2B-A7AA-45A3AFA10251}"/>
              </a:ext>
            </a:extLst>
          </p:cNvPr>
          <p:cNvSpPr txBox="1"/>
          <p:nvPr/>
        </p:nvSpPr>
        <p:spPr>
          <a:xfrm>
            <a:off x="4418350" y="4178931"/>
            <a:ext cx="736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used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468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E8040-82C6-4D0C-B602-0BC75695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CTR</a:t>
            </a:r>
            <a:endParaRPr lang="ru-RU" dirty="0"/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0D0BFA83-34D1-4AE3-950F-65B7235D4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511669"/>
              </p:ext>
            </p:extLst>
          </p:nvPr>
        </p:nvGraphicFramePr>
        <p:xfrm>
          <a:off x="2323475" y="2171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24E57F-9152-4FCD-80E6-E2B57856FAFB}"/>
              </a:ext>
            </a:extLst>
          </p:cNvPr>
          <p:cNvSpPr txBox="1"/>
          <p:nvPr/>
        </p:nvSpPr>
        <p:spPr>
          <a:xfrm>
            <a:off x="1562725" y="5267170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Самые большие значения </a:t>
            </a:r>
            <a:r>
              <a:rPr lang="en-US" dirty="0"/>
              <a:t>CTR </a:t>
            </a:r>
            <a:r>
              <a:rPr lang="ru-RU" dirty="0"/>
              <a:t>у кампаний Мета и Зета. Отрыв небольшой.</a:t>
            </a:r>
            <a:r>
              <a:rPr lang="en-US" dirty="0"/>
              <a:t>CTR</a:t>
            </a:r>
            <a:r>
              <a:rPr lang="ru-RU" dirty="0"/>
              <a:t> Омеги выше медианного значения по кампаниям, отрыв небольшой.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81EEE1-3BBF-4175-9CB6-0B9E5EC92E45}"/>
              </a:ext>
            </a:extLst>
          </p:cNvPr>
          <p:cNvSpPr/>
          <p:nvPr/>
        </p:nvSpPr>
        <p:spPr>
          <a:xfrm>
            <a:off x="8225851" y="2533338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</a:t>
            </a:r>
            <a:r>
              <a:rPr lang="en-US" dirty="0"/>
              <a:t>0</a:t>
            </a:r>
            <a:r>
              <a:rPr lang="ru-RU" dirty="0"/>
              <a:t>.2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9E83A23-662A-424F-A05A-05E07F389619}"/>
              </a:ext>
            </a:extLst>
          </p:cNvPr>
          <p:cNvSpPr/>
          <p:nvPr/>
        </p:nvSpPr>
        <p:spPr>
          <a:xfrm>
            <a:off x="8225850" y="3778356"/>
            <a:ext cx="3256615" cy="8956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8</a:t>
            </a:r>
            <a:r>
              <a:rPr lang="ru-RU" dirty="0"/>
              <a:t>.7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787A88-0428-4830-B7F6-27F9E614F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254" y="181943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2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A5903-BA70-4A8E-821B-7670D428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60" y="345471"/>
            <a:ext cx="8778240" cy="2415360"/>
          </a:xfrm>
        </p:spPr>
        <p:txBody>
          <a:bodyPr/>
          <a:lstStyle/>
          <a:p>
            <a:pPr algn="ctr"/>
            <a:r>
              <a:rPr lang="en-US" dirty="0"/>
              <a:t>CTR Device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86B51-11B2-4E48-9DE2-EB6BF739A754}"/>
              </a:ext>
            </a:extLst>
          </p:cNvPr>
          <p:cNvSpPr txBox="1"/>
          <p:nvPr/>
        </p:nvSpPr>
        <p:spPr>
          <a:xfrm>
            <a:off x="1615194" y="5035201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Разница между показателями </a:t>
            </a:r>
            <a:r>
              <a:rPr lang="en-US" dirty="0"/>
              <a:t>CTR</a:t>
            </a:r>
            <a:r>
              <a:rPr lang="ru-RU" dirty="0"/>
              <a:t> мобильных устройств и ПК есть – в среднем, больше у мобильных устройств. </a:t>
            </a:r>
            <a:r>
              <a:rPr lang="en-US" dirty="0"/>
              <a:t>CTR</a:t>
            </a:r>
            <a:r>
              <a:rPr lang="ru-RU" dirty="0"/>
              <a:t> Омеги оценимо выше медианной по кампаниям при использовании мобильных устройств, при использовании ПК разрыв незначителен.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FC22D5-9AE9-45AF-8908-39B1597EED12}"/>
              </a:ext>
            </a:extLst>
          </p:cNvPr>
          <p:cNvSpPr/>
          <p:nvPr/>
        </p:nvSpPr>
        <p:spPr>
          <a:xfrm>
            <a:off x="2639676" y="1356846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</a:t>
            </a:r>
            <a:r>
              <a:rPr lang="en-US" dirty="0"/>
              <a:t>9</a:t>
            </a:r>
            <a:r>
              <a:rPr lang="ru-RU" dirty="0"/>
              <a:t>.</a:t>
            </a:r>
            <a:r>
              <a:rPr lang="en-US" dirty="0"/>
              <a:t>0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6A68465-53B1-4F25-A424-63C0197633D2}"/>
              </a:ext>
            </a:extLst>
          </p:cNvPr>
          <p:cNvSpPr/>
          <p:nvPr/>
        </p:nvSpPr>
        <p:spPr>
          <a:xfrm>
            <a:off x="2639677" y="180277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7</a:t>
            </a:r>
            <a:r>
              <a:rPr lang="ru-RU" dirty="0"/>
              <a:t>.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6A06E3-53AE-4DD9-BB81-85BAB4FA257C}"/>
              </a:ext>
            </a:extLst>
          </p:cNvPr>
          <p:cNvSpPr/>
          <p:nvPr/>
        </p:nvSpPr>
        <p:spPr>
          <a:xfrm>
            <a:off x="7708694" y="1258694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Среднее 1</a:t>
            </a:r>
            <a:r>
              <a:rPr lang="en-US" dirty="0"/>
              <a:t>1</a:t>
            </a:r>
            <a:r>
              <a:rPr lang="ru-RU" dirty="0"/>
              <a:t>.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F65AA98-9781-4561-978A-A91F1CC384BC}"/>
              </a:ext>
            </a:extLst>
          </p:cNvPr>
          <p:cNvSpPr/>
          <p:nvPr/>
        </p:nvSpPr>
        <p:spPr>
          <a:xfrm>
            <a:off x="7708695" y="1704622"/>
            <a:ext cx="1843631" cy="1963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Медианное </a:t>
            </a:r>
            <a:r>
              <a:rPr lang="en-US" dirty="0"/>
              <a:t>9</a:t>
            </a:r>
            <a:r>
              <a:rPr lang="ru-RU" dirty="0"/>
              <a:t>.7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B0F35C-E061-4AA6-ACBB-F0CB4D202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2116528"/>
            <a:ext cx="4584589" cy="27556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337BB5-2EF7-4A51-8612-660A44B2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211652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472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Другая 4">
      <a:dk1>
        <a:srgbClr val="000000"/>
      </a:dk1>
      <a:lt1>
        <a:sysClr val="window" lastClr="FFFFFF"/>
      </a:lt1>
      <a:dk2>
        <a:srgbClr val="7E2316"/>
      </a:dk2>
      <a:lt2>
        <a:srgbClr val="FFFFFF"/>
      </a:lt2>
      <a:accent1>
        <a:srgbClr val="FFFF00"/>
      </a:accent1>
      <a:accent2>
        <a:srgbClr val="FF0000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484</TotalTime>
  <Words>1518</Words>
  <Application>Microsoft Office PowerPoint</Application>
  <PresentationFormat>Широкоэкранный</PresentationFormat>
  <Paragraphs>173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Franklin Gothic Book</vt:lpstr>
      <vt:lpstr>golos</vt:lpstr>
      <vt:lpstr>Уголки</vt:lpstr>
      <vt:lpstr>Анализ Эффективности затрат</vt:lpstr>
      <vt:lpstr>Исходные данные</vt:lpstr>
      <vt:lpstr>CR (Conversion Rate) — показывает сколько людей, из перешедших на сайт или страницу, выполнили целевое действие (покупка, скачивание приложения, заполнение регистрационной формы и так далее). CR = (Количество конверсий / количество посетителей) х 100%</vt:lpstr>
      <vt:lpstr>CR</vt:lpstr>
      <vt:lpstr>CR Device</vt:lpstr>
      <vt:lpstr>CR BannerType</vt:lpstr>
      <vt:lpstr>CR Place</vt:lpstr>
      <vt:lpstr>CTR</vt:lpstr>
      <vt:lpstr>CTR Device</vt:lpstr>
      <vt:lpstr>CTR BannerType</vt:lpstr>
      <vt:lpstr>CTR Place</vt:lpstr>
      <vt:lpstr>Презентация PowerPoint</vt:lpstr>
      <vt:lpstr>CPC Device</vt:lpstr>
      <vt:lpstr>CPC BannerType </vt:lpstr>
      <vt:lpstr> CPC Place</vt:lpstr>
      <vt:lpstr>CPA</vt:lpstr>
      <vt:lpstr>CPA Device </vt:lpstr>
      <vt:lpstr>CPA BannerType </vt:lpstr>
      <vt:lpstr> CPA Place</vt:lpstr>
      <vt:lpstr>Презентация PowerPoint</vt:lpstr>
      <vt:lpstr>CR - советы</vt:lpstr>
      <vt:lpstr>CTR советы</vt:lpstr>
      <vt:lpstr>CPC - советы</vt:lpstr>
      <vt:lpstr>CPA - советы</vt:lpstr>
      <vt:lpstr>BannerType - советы</vt:lpstr>
      <vt:lpstr>Place - советы</vt:lpstr>
      <vt:lpstr>Вывод коротко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Ad_min</dc:creator>
  <cp:lastModifiedBy>Ad_min</cp:lastModifiedBy>
  <cp:revision>34</cp:revision>
  <dcterms:created xsi:type="dcterms:W3CDTF">2021-07-04T04:28:01Z</dcterms:created>
  <dcterms:modified xsi:type="dcterms:W3CDTF">2021-07-04T15:14:00Z</dcterms:modified>
</cp:coreProperties>
</file>