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77" r:id="rId3"/>
    <p:sldId id="257" r:id="rId4"/>
    <p:sldId id="261" r:id="rId5"/>
    <p:sldId id="259" r:id="rId6"/>
    <p:sldId id="260" r:id="rId7"/>
    <p:sldId id="264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_min\Pictures\data(&#1040;&#1074;&#1090;&#1086;&#1084;&#1072;&#1090;&#1080;&#1095;&#1077;&#1089;&#1082;&#1080;&#1042;&#1086;&#1089;&#1089;&#1090;&#1072;&#1085;&#1086;&#1074;&#1083;&#1077;&#1085;&#1086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CTR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31255468066492E-2"/>
          <c:y val="0.18921296296296294"/>
          <c:w val="0.90024300087489062"/>
          <c:h val="0.73113407699037625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931072"/>
        <c:axId val="127919840"/>
        <c:axId val="0"/>
      </c:bar3DChart>
      <c:catAx>
        <c:axId val="12793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919840"/>
        <c:crosses val="autoZero"/>
        <c:auto val="1"/>
        <c:lblAlgn val="ctr"/>
        <c:lblOffset val="100"/>
        <c:noMultiLvlLbl val="0"/>
      </c:catAx>
      <c:valAx>
        <c:axId val="12791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93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8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084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1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9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747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7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F7539-0C8F-4CB0-AEE8-D18F99D4B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Эффективности затрат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94B5C9-5700-49C4-B693-6531BEF39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Казакова А </a:t>
            </a:r>
            <a:r>
              <a:rPr lang="ru-RU" dirty="0" err="1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F657-E63A-471D-A5F4-5AD1235905E8}"/>
              </a:ext>
            </a:extLst>
          </p:cNvPr>
          <p:cNvSpPr txBox="1"/>
          <p:nvPr/>
        </p:nvSpPr>
        <p:spPr>
          <a:xfrm>
            <a:off x="1982450" y="500902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CPC  </a:t>
            </a:r>
            <a:r>
              <a:rPr lang="ru-RU" dirty="0"/>
              <a:t>у кампании </a:t>
            </a:r>
            <a:r>
              <a:rPr lang="ru-RU" dirty="0" err="1"/>
              <a:t>Псилон</a:t>
            </a:r>
            <a:r>
              <a:rPr lang="ru-RU" dirty="0"/>
              <a:t>. Отрыв значительный.</a:t>
            </a:r>
            <a:r>
              <a:rPr lang="en-US" dirty="0"/>
              <a:t> CPC</a:t>
            </a:r>
            <a:r>
              <a:rPr lang="ru-RU" dirty="0"/>
              <a:t> Омеги ниже медианного значения по кампаниям, отрыв имеет значение – около 20%.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5C91C3-765F-451E-B388-3FCFE25445B8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84.7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2621B6-7CEB-46FE-967C-8A2B4B199C67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70.3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D2F4C7-6C75-41DC-A232-E11A725F7AAC}"/>
              </a:ext>
            </a:extLst>
          </p:cNvPr>
          <p:cNvSpPr txBox="1">
            <a:spLocks/>
          </p:cNvSpPr>
          <p:nvPr/>
        </p:nvSpPr>
        <p:spPr>
          <a:xfrm>
            <a:off x="1753850" y="12981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CPC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724F38-885A-4C99-A06F-6702AE97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62" y="148274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00622-49F3-4DD3-95C3-2BC8BB0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8" y="14166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CPC Device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367BF-8E9E-4CCA-9670-0E41E694D611}"/>
              </a:ext>
            </a:extLst>
          </p:cNvPr>
          <p:cNvSpPr txBox="1"/>
          <p:nvPr/>
        </p:nvSpPr>
        <p:spPr>
          <a:xfrm>
            <a:off x="1682646" y="4971871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CPC</a:t>
            </a:r>
            <a:r>
              <a:rPr lang="ru-RU" dirty="0"/>
              <a:t> мобильных устройств и ПК есть – медианно, больше у ПК. </a:t>
            </a:r>
            <a:r>
              <a:rPr lang="en-US" dirty="0"/>
              <a:t>CPC</a:t>
            </a:r>
            <a:r>
              <a:rPr lang="ru-RU" dirty="0"/>
              <a:t> Омеги оценимо ниже средней по кампаниям. При этом этот показатель по устройствам внутри Омеги выше у ПК, как и в среднем по рынку.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B102CA-4CD5-4C02-9E54-97EB556704DC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91.6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EAAC87-53A7-49A7-913A-FD1820DF6495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76.2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D295DD-77F3-4E55-800E-AC71A445119B}"/>
              </a:ext>
            </a:extLst>
          </p:cNvPr>
          <p:cNvSpPr/>
          <p:nvPr/>
        </p:nvSpPr>
        <p:spPr>
          <a:xfrm>
            <a:off x="7708693" y="1258693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76.0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388694-4AE3-4142-96FA-3642CA3FAE45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62.3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970BE5-F5BD-403C-BBFD-9AC11CF5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82" y="2113756"/>
            <a:ext cx="4572396" cy="274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D9FD5A-181E-417E-BBC8-B2C90A97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68" y="2193362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3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27638-4D03-4E2F-8500-E7072F5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4699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CPC </a:t>
            </a:r>
            <a:r>
              <a:rPr lang="en-US" dirty="0" err="1"/>
              <a:t>BannerType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2AC1-ED80-4F67-88DB-0B37C287C382}"/>
              </a:ext>
            </a:extLst>
          </p:cNvPr>
          <p:cNvSpPr txBox="1"/>
          <p:nvPr/>
        </p:nvSpPr>
        <p:spPr>
          <a:xfrm>
            <a:off x="1787577" y="4852667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ниже,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кампаний.(Не забываем, что чем он выше, тем хуже для кампании) Показатель Омеги приблизительно средний по кампаниям.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F84332-848B-47E3-96F5-0C70078FE956}"/>
              </a:ext>
            </a:extLst>
          </p:cNvPr>
          <p:cNvSpPr/>
          <p:nvPr/>
        </p:nvSpPr>
        <p:spPr>
          <a:xfrm>
            <a:off x="2807316" y="101846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62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79CBB6-950F-42DB-849E-57DFFE683F99}"/>
              </a:ext>
            </a:extLst>
          </p:cNvPr>
          <p:cNvSpPr/>
          <p:nvPr/>
        </p:nvSpPr>
        <p:spPr>
          <a:xfrm>
            <a:off x="2807317" y="1464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51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CC448D-D9E4-4AB0-A4ED-3D1791B1AE2E}"/>
              </a:ext>
            </a:extLst>
          </p:cNvPr>
          <p:cNvSpPr/>
          <p:nvPr/>
        </p:nvSpPr>
        <p:spPr>
          <a:xfrm>
            <a:off x="7876333" y="920311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224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7EFAA1-8F82-4AD8-9508-9175B5430050}"/>
              </a:ext>
            </a:extLst>
          </p:cNvPr>
          <p:cNvSpPr/>
          <p:nvPr/>
        </p:nvSpPr>
        <p:spPr>
          <a:xfrm>
            <a:off x="7876335" y="1366240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266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9934E-0EC9-4384-820B-A9882D4F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22" y="1730494"/>
            <a:ext cx="4572396" cy="2743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D0CF1D-DBF0-4175-B5FF-9F285FBA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98" y="1663300"/>
            <a:ext cx="456630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CE9B-2BA4-4F3F-A336-F42B0682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56FC-D193-4353-8784-36F2DB04537D}"/>
              </a:ext>
            </a:extLst>
          </p:cNvPr>
          <p:cNvSpPr txBox="1"/>
          <p:nvPr/>
        </p:nvSpPr>
        <p:spPr>
          <a:xfrm>
            <a:off x="1371600" y="5096875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CPA  </a:t>
            </a:r>
            <a:r>
              <a:rPr lang="ru-RU" dirty="0"/>
              <a:t>у кампании Зета. Отрыв очень значительный.</a:t>
            </a:r>
            <a:r>
              <a:rPr lang="en-US" dirty="0"/>
              <a:t> CPA</a:t>
            </a:r>
            <a:r>
              <a:rPr lang="ru-RU" dirty="0"/>
              <a:t> Омеги незначительно </a:t>
            </a:r>
            <a:r>
              <a:rPr lang="ru-RU" dirty="0" err="1"/>
              <a:t>превышет</a:t>
            </a:r>
            <a:r>
              <a:rPr lang="ru-RU" dirty="0"/>
              <a:t> медианное значение.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7B9B20-1068-4E7D-B0B5-F711CA4FA257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1835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6ED581-AA1A-453C-A585-D864F82E6A00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670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826D8B-8FB7-4C25-9FAC-D732C4C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70" y="1819545"/>
            <a:ext cx="456630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EEB4E-D286-4E45-BE54-B3EC1496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CPA Device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E7DA5-154F-4975-AA63-84984CDDF01F}"/>
              </a:ext>
            </a:extLst>
          </p:cNvPr>
          <p:cNvSpPr txBox="1"/>
          <p:nvPr/>
        </p:nvSpPr>
        <p:spPr>
          <a:xfrm>
            <a:off x="1604198" y="4689004"/>
            <a:ext cx="7189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CPA</a:t>
            </a:r>
            <a:r>
              <a:rPr lang="ru-RU" dirty="0"/>
              <a:t>   мобильных устройств и ПК есть </a:t>
            </a:r>
            <a:r>
              <a:rPr lang="en-US" dirty="0"/>
              <a:t> </a:t>
            </a:r>
            <a:r>
              <a:rPr lang="ru-RU" dirty="0"/>
              <a:t>- значительная, медианно </a:t>
            </a:r>
            <a:r>
              <a:rPr lang="en-US" dirty="0"/>
              <a:t>CPA</a:t>
            </a:r>
            <a:r>
              <a:rPr lang="ru-RU" dirty="0"/>
              <a:t> ПК превышает </a:t>
            </a:r>
            <a:r>
              <a:rPr lang="en-US" dirty="0"/>
              <a:t>CPA</a:t>
            </a:r>
            <a:r>
              <a:rPr lang="ru-RU" dirty="0"/>
              <a:t> мобильных устройств . При этом Значение </a:t>
            </a:r>
            <a:r>
              <a:rPr lang="en-US" dirty="0"/>
              <a:t>CPA</a:t>
            </a:r>
            <a:r>
              <a:rPr lang="ru-RU" dirty="0"/>
              <a:t> мобильных устройств для кампании Зета аномально большое по сравнению с остальными кампаниями, так что среднее значение можно не рассматривать </a:t>
            </a:r>
            <a:r>
              <a:rPr lang="en-US" dirty="0"/>
              <a:t>CPA</a:t>
            </a:r>
            <a:r>
              <a:rPr lang="ru-RU" dirty="0"/>
              <a:t> Омеги значительно ниже медианной по кампаниям для обоих типов устройств. При этом этот показатель </a:t>
            </a:r>
            <a:r>
              <a:rPr lang="en-US" dirty="0"/>
              <a:t>CPA </a:t>
            </a:r>
            <a:r>
              <a:rPr lang="ru-RU" dirty="0"/>
              <a:t> выше у ПК, как и в среднем по рынку.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0A7E95-BFB0-4709-9412-A3222D170E85}"/>
              </a:ext>
            </a:extLst>
          </p:cNvPr>
          <p:cNvSpPr/>
          <p:nvPr/>
        </p:nvSpPr>
        <p:spPr>
          <a:xfrm>
            <a:off x="2807317" y="92338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990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CAF991-F0D3-42CA-A8D4-18638F62504D}"/>
              </a:ext>
            </a:extLst>
          </p:cNvPr>
          <p:cNvSpPr/>
          <p:nvPr/>
        </p:nvSpPr>
        <p:spPr>
          <a:xfrm>
            <a:off x="2807317" y="1464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954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24E7D3-2F86-46E4-BE2A-DB7C74E78ABF}"/>
              </a:ext>
            </a:extLst>
          </p:cNvPr>
          <p:cNvSpPr/>
          <p:nvPr/>
        </p:nvSpPr>
        <p:spPr>
          <a:xfrm>
            <a:off x="7876333" y="82215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2908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41CBE8-8778-4856-A2A7-6F017132DDB4}"/>
              </a:ext>
            </a:extLst>
          </p:cNvPr>
          <p:cNvSpPr/>
          <p:nvPr/>
        </p:nvSpPr>
        <p:spPr>
          <a:xfrm>
            <a:off x="7876335" y="1485898"/>
            <a:ext cx="1999185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241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EE2DAD-2CBD-4277-8997-41C2D2BB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34" y="1715733"/>
            <a:ext cx="4572396" cy="2743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CAAFE-A74B-4BDC-A3B3-A30BE61A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77" y="1886472"/>
            <a:ext cx="456630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1A0E0-3F65-4E57-8341-85BE8259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en-US" sz="4400" b="0" i="0" baseline="0" dirty="0">
                <a:effectLst/>
              </a:rPr>
              <a:t>CPA </a:t>
            </a:r>
            <a:r>
              <a:rPr lang="en-US" sz="4400" b="0" i="0" baseline="0" dirty="0" err="1">
                <a:effectLst/>
              </a:rPr>
              <a:t>BannerType</a:t>
            </a:r>
            <a:r>
              <a:rPr lang="en-US" sz="4400" b="0" i="0" baseline="0" dirty="0">
                <a:effectLst/>
              </a:rPr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A943A4-CD26-45F6-9948-6AFC4569E41F}"/>
              </a:ext>
            </a:extLst>
          </p:cNvPr>
          <p:cNvSpPr/>
          <p:nvPr/>
        </p:nvSpPr>
        <p:spPr>
          <a:xfrm>
            <a:off x="2807317" y="92338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1751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94C154-916F-491E-8FC9-AE7D6DEB6193}"/>
              </a:ext>
            </a:extLst>
          </p:cNvPr>
          <p:cNvSpPr/>
          <p:nvPr/>
        </p:nvSpPr>
        <p:spPr>
          <a:xfrm>
            <a:off x="2807317" y="1464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645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888DE6-868B-4321-A92E-7F5078F64BEC}"/>
              </a:ext>
            </a:extLst>
          </p:cNvPr>
          <p:cNvSpPr/>
          <p:nvPr/>
        </p:nvSpPr>
        <p:spPr>
          <a:xfrm>
            <a:off x="7876333" y="82215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2065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467EDD-1568-45E4-9221-90A210D71AA3}"/>
              </a:ext>
            </a:extLst>
          </p:cNvPr>
          <p:cNvSpPr/>
          <p:nvPr/>
        </p:nvSpPr>
        <p:spPr>
          <a:xfrm>
            <a:off x="7876335" y="1485898"/>
            <a:ext cx="1999185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DE83C-4438-48F9-9171-5DEB7CA317FC}"/>
              </a:ext>
            </a:extLst>
          </p:cNvPr>
          <p:cNvSpPr txBox="1"/>
          <p:nvPr/>
        </p:nvSpPr>
        <p:spPr>
          <a:xfrm>
            <a:off x="1371600" y="5100404"/>
            <a:ext cx="7805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ниже,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 Показатель Омеги превышает медианных по кампаниям, но не сильно.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CEAF0-1742-48BD-95AD-04CE4E5D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82" y="1990759"/>
            <a:ext cx="4572396" cy="2743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481EA6-D09E-4F29-96AA-AD9F6506D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24" y="2019584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8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7CAAB1-A174-4844-A30D-B918D752B98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TargetingType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A52F11-44FE-4C0B-AF23-6D14EAEDE5CA}"/>
              </a:ext>
            </a:extLst>
          </p:cNvPr>
          <p:cNvSpPr/>
          <p:nvPr/>
        </p:nvSpPr>
        <p:spPr>
          <a:xfrm>
            <a:off x="3368041" y="280415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TargetingType</a:t>
            </a:r>
            <a:r>
              <a:rPr lang="en-US" dirty="0"/>
              <a:t> </a:t>
            </a:r>
            <a:r>
              <a:rPr lang="ru-RU" dirty="0"/>
              <a:t> только </a:t>
            </a:r>
            <a:r>
              <a:rPr lang="ru-RU" dirty="0" err="1"/>
              <a:t>Phrase</a:t>
            </a:r>
            <a:r>
              <a:rPr lang="ru-RU" dirty="0"/>
              <a:t> у всех кампаний на заданных условиях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91417A-9D18-4490-90DE-0C9E238F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1" y="2785816"/>
            <a:ext cx="6255038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338DD-D0BD-41C4-A2CA-73FBFA5B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7F226E-80B7-47AB-A868-05BAB46B8FC1}"/>
              </a:ext>
            </a:extLst>
          </p:cNvPr>
          <p:cNvSpPr/>
          <p:nvPr/>
        </p:nvSpPr>
        <p:spPr>
          <a:xfrm>
            <a:off x="3368041" y="280415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</a:t>
            </a:r>
            <a:r>
              <a:rPr lang="ru-RU" dirty="0" err="1"/>
              <a:t>зрассмотрения</a:t>
            </a:r>
            <a:r>
              <a:rPr lang="ru-RU" dirty="0"/>
              <a:t> была</a:t>
            </a:r>
          </a:p>
        </p:txBody>
      </p:sp>
    </p:spTree>
    <p:extLst>
      <p:ext uri="{BB962C8B-B14F-4D97-AF65-F5344CB8AC3E}">
        <p14:creationId xmlns:p14="http://schemas.microsoft.com/office/powerpoint/2010/main" val="216378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56BD-F26B-4C7B-9FBF-C542953F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67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</a:t>
            </a:r>
            <a:r>
              <a:rPr lang="ru-RU" dirty="0"/>
              <a:t> 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158DF7-A24E-47ED-9B22-615042A485CB}"/>
              </a:ext>
            </a:extLst>
          </p:cNvPr>
          <p:cNvSpPr/>
          <p:nvPr/>
        </p:nvSpPr>
        <p:spPr>
          <a:xfrm>
            <a:off x="1371600" y="1706881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графика видно, что у Омеги проблемы с </a:t>
            </a:r>
            <a:r>
              <a:rPr lang="en-US" dirty="0"/>
              <a:t>CR, </a:t>
            </a:r>
            <a:r>
              <a:rPr lang="ru-RU" dirty="0"/>
              <a:t>особенно это касается </a:t>
            </a:r>
            <a:r>
              <a:rPr lang="en-US" baseline="0" dirty="0"/>
              <a:t>Device Desktop</a:t>
            </a:r>
            <a:r>
              <a:rPr lang="ru-RU" dirty="0"/>
              <a:t>.</a:t>
            </a:r>
          </a:p>
          <a:p>
            <a:pPr algn="ctr"/>
            <a:r>
              <a:rPr lang="ru-RU" dirty="0"/>
              <a:t>Это значит, что люди, перешедшие на сайт кампании Омега, реже выполняют целевое действие.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01F89A-D8D9-41AB-8197-A5AFB2DD1A4B}"/>
              </a:ext>
            </a:extLst>
          </p:cNvPr>
          <p:cNvSpPr/>
          <p:nvPr/>
        </p:nvSpPr>
        <p:spPr>
          <a:xfrm>
            <a:off x="1371600" y="3429000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 ПК метрика хуже, чем на мобильном телефоне. Следует найти причину этого. </a:t>
            </a:r>
          </a:p>
          <a:p>
            <a:r>
              <a:rPr lang="ru-RU" dirty="0"/>
              <a:t>Например</a:t>
            </a:r>
          </a:p>
          <a:p>
            <a:r>
              <a:rPr lang="ru-RU" dirty="0"/>
              <a:t>На ПК сайт дольше грузится, и пользователь уходит раньше времени. Решение – турбо-видео.</a:t>
            </a:r>
          </a:p>
          <a:p>
            <a:r>
              <a:rPr lang="ru-RU" dirty="0"/>
              <a:t>Сайт не адаптирован под современные браузеры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46F325-AC99-4A66-AE80-78B512B4A57C}"/>
              </a:ext>
            </a:extLst>
          </p:cNvPr>
          <p:cNvSpPr/>
          <p:nvPr/>
        </p:nvSpPr>
        <p:spPr>
          <a:xfrm>
            <a:off x="1371600" y="504443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Также следует привязать клиента к сайту-</a:t>
            </a:r>
          </a:p>
          <a:p>
            <a:pPr algn="ctr"/>
            <a:r>
              <a:rPr lang="ru-RU" dirty="0"/>
              <a:t>Дать форму обратной связи, в которую он сможет ввести свою почту. Если таковая имеется- проверить её работоспособность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738D4F-A5A5-4A48-AFCA-A0E437AC3B44}"/>
              </a:ext>
            </a:extLst>
          </p:cNvPr>
          <p:cNvSpPr/>
          <p:nvPr/>
        </p:nvSpPr>
        <p:spPr>
          <a:xfrm>
            <a:off x="8061960" y="2148838"/>
            <a:ext cx="3749040" cy="37490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Полезным будет правильно подобрать ключевые слова, включить стоп и минус слова, формировать ключевые фразы из </a:t>
            </a:r>
            <a:r>
              <a:rPr lang="ru-RU" dirty="0" err="1"/>
              <a:t>бОльшего</a:t>
            </a:r>
            <a:r>
              <a:rPr lang="ru-RU" dirty="0"/>
              <a:t> количества слов. Если вы продаёте одноместные кровати, то зря заплатите за человека, пришедшего за двуместными (запрос КРОВАТЬ).</a:t>
            </a:r>
          </a:p>
        </p:txBody>
      </p:sp>
    </p:spTree>
    <p:extLst>
      <p:ext uri="{BB962C8B-B14F-4D97-AF65-F5344CB8AC3E}">
        <p14:creationId xmlns:p14="http://schemas.microsoft.com/office/powerpoint/2010/main" val="369844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EBFB8-9237-4CA9-B57C-2217C31B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CTR</a:t>
            </a:r>
            <a:r>
              <a:rPr lang="ru-RU" dirty="0"/>
              <a:t> советы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44AE20-5B9A-4D25-AA19-EAAFF3ECDE75}"/>
              </a:ext>
            </a:extLst>
          </p:cNvPr>
          <p:cNvSpPr/>
          <p:nvPr/>
        </p:nvSpPr>
        <p:spPr>
          <a:xfrm>
            <a:off x="1371600" y="24917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</a:t>
            </a:r>
            <a:r>
              <a:rPr lang="en-US" dirty="0"/>
              <a:t>CTR</a:t>
            </a:r>
            <a:r>
              <a:rPr lang="ru-RU" dirty="0"/>
              <a:t> Омеги выше среднего – на объявления часто кликают, причём показатели на мобильных устройствах лучше. Требуется достичь этого же и у ПК..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FC3F8E-FF6A-4AE8-B6B4-45BB8F105E22}"/>
              </a:ext>
            </a:extLst>
          </p:cNvPr>
          <p:cNvSpPr/>
          <p:nvPr/>
        </p:nvSpPr>
        <p:spPr>
          <a:xfrm>
            <a:off x="1371600" y="4061460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Причина может быть в том, что баннер недостаточно заметен на экране ПК, следует попробовать новый формат.</a:t>
            </a:r>
          </a:p>
        </p:txBody>
      </p:sp>
    </p:spTree>
    <p:extLst>
      <p:ext uri="{BB962C8B-B14F-4D97-AF65-F5344CB8AC3E}">
        <p14:creationId xmlns:p14="http://schemas.microsoft.com/office/powerpoint/2010/main" val="400060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BC640-8CDC-4002-9566-41A6C956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E18DE2-D7B2-47EC-9C76-10E5D6FFAF95}"/>
              </a:ext>
            </a:extLst>
          </p:cNvPr>
          <p:cNvSpPr/>
          <p:nvPr/>
        </p:nvSpPr>
        <p:spPr>
          <a:xfrm>
            <a:off x="1173479" y="1723869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 Омега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909AB7-9D59-4419-80F4-75B324B0C3F5}"/>
              </a:ext>
            </a:extLst>
          </p:cNvPr>
          <p:cNvSpPr/>
          <p:nvPr/>
        </p:nvSpPr>
        <p:spPr>
          <a:xfrm>
            <a:off x="1173478" y="2752569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Категории Потребительское кредитование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741276-BA82-4CA9-B8C8-E611979DD0EE}"/>
              </a:ext>
            </a:extLst>
          </p:cNvPr>
          <p:cNvSpPr/>
          <p:nvPr/>
        </p:nvSpPr>
        <p:spPr>
          <a:xfrm>
            <a:off x="1173475" y="3815247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Период ЯНВ-АВГ 2020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6BDDA2-97E9-4D05-8E95-BA6C502E840A}"/>
              </a:ext>
            </a:extLst>
          </p:cNvPr>
          <p:cNvSpPr/>
          <p:nvPr/>
        </p:nvSpPr>
        <p:spPr>
          <a:xfrm>
            <a:off x="1173476" y="5120640"/>
            <a:ext cx="3256615" cy="120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Цель: Получать больше визитов по меньшей стоимости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189E9-7424-483F-842A-AB65761B4E06}"/>
              </a:ext>
            </a:extLst>
          </p:cNvPr>
          <p:cNvSpPr/>
          <p:nvPr/>
        </p:nvSpPr>
        <p:spPr>
          <a:xfrm>
            <a:off x="7589521" y="701040"/>
            <a:ext cx="3581400" cy="1638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рассмотрения исключена Дельта, т к она не проявляла активности по данным запросам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017F91-B954-453F-851E-C7D093AA05FA}"/>
              </a:ext>
            </a:extLst>
          </p:cNvPr>
          <p:cNvSpPr/>
          <p:nvPr/>
        </p:nvSpPr>
        <p:spPr>
          <a:xfrm>
            <a:off x="7589521" y="2752569"/>
            <a:ext cx="3581400" cy="1638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Цель – понять, как улучшить метрику </a:t>
            </a:r>
            <a:r>
              <a:rPr lang="en-US" dirty="0"/>
              <a:t>CPA</a:t>
            </a:r>
            <a:r>
              <a:rPr lang="ru-RU" dirty="0"/>
              <a:t>. </a:t>
            </a:r>
          </a:p>
          <a:p>
            <a:pPr algn="ctr"/>
            <a:r>
              <a:rPr lang="ru-RU" dirty="0"/>
              <a:t>Попутно улучшить остальные, т к они взаимосвязаны.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60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47CBD-CD9A-4C9E-87BC-A6D7BFAF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CPC </a:t>
            </a:r>
            <a:r>
              <a:rPr lang="ru-RU" dirty="0"/>
              <a:t>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51F987-EBA8-4E4F-A077-48EAC4ACD7D5}"/>
              </a:ext>
            </a:extLst>
          </p:cNvPr>
          <p:cNvSpPr/>
          <p:nvPr/>
        </p:nvSpPr>
        <p:spPr>
          <a:xfrm>
            <a:off x="1371600" y="24917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CPC</a:t>
            </a:r>
            <a:r>
              <a:rPr lang="ru-RU" dirty="0"/>
              <a:t> Омеги ниже среднего по рынку- это хорошо, мы меньше платим за клик. При этом на мобильных устройствах цена рекламы ниже.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5EF757-2B13-4F09-8298-FF90B92D41B2}"/>
              </a:ext>
            </a:extLst>
          </p:cNvPr>
          <p:cNvSpPr/>
          <p:nvPr/>
        </p:nvSpPr>
        <p:spPr>
          <a:xfrm>
            <a:off x="1371600" y="42443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Совет – брать больше рекламы на мобильных устройствах, т к она дешевле рекламы на ПК</a:t>
            </a:r>
          </a:p>
        </p:txBody>
      </p:sp>
    </p:spTree>
    <p:extLst>
      <p:ext uri="{BB962C8B-B14F-4D97-AF65-F5344CB8AC3E}">
        <p14:creationId xmlns:p14="http://schemas.microsoft.com/office/powerpoint/2010/main" val="123674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E9556-9C03-4BDD-8E76-D7EF1499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6E5B98-BC75-43A3-A374-2BC1FCD1595C}"/>
              </a:ext>
            </a:extLst>
          </p:cNvPr>
          <p:cNvSpPr/>
          <p:nvPr/>
        </p:nvSpPr>
        <p:spPr>
          <a:xfrm>
            <a:off x="1158240" y="158495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CPC</a:t>
            </a:r>
            <a:r>
              <a:rPr lang="ru-RU" dirty="0"/>
              <a:t> Омеги немного выше- медианного по рынку , больше платим за целевое действие – покупку услуги. При этом на мобильных устройствах цена рекламы намного ниже.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892F4E-CE9F-4726-8D04-86A78E100FD8}"/>
              </a:ext>
            </a:extLst>
          </p:cNvPr>
          <p:cNvSpPr/>
          <p:nvPr/>
        </p:nvSpPr>
        <p:spPr>
          <a:xfrm>
            <a:off x="1173480" y="307085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делать больше рекламы на мобильных устройствах.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B7D399-78A6-46BC-ABA3-4C201FE377B6}"/>
              </a:ext>
            </a:extLst>
          </p:cNvPr>
          <p:cNvSpPr/>
          <p:nvPr/>
        </p:nvSpPr>
        <p:spPr>
          <a:xfrm>
            <a:off x="1158240" y="4556759"/>
            <a:ext cx="6233160" cy="19126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Проанализировав связь между </a:t>
            </a:r>
            <a:r>
              <a:rPr lang="en-US" dirty="0"/>
              <a:t>CPC </a:t>
            </a:r>
            <a:r>
              <a:rPr lang="ru-RU" dirty="0"/>
              <a:t>и </a:t>
            </a:r>
            <a:r>
              <a:rPr lang="en-US" dirty="0"/>
              <a:t>CPA </a:t>
            </a:r>
            <a:r>
              <a:rPr lang="ru-RU" dirty="0"/>
              <a:t>можно сказать, что в среднем целевое </a:t>
            </a:r>
            <a:r>
              <a:rPr lang="ru-RU" dirty="0" err="1"/>
              <a:t>дейсвтие</a:t>
            </a:r>
            <a:r>
              <a:rPr lang="ru-RU" dirty="0"/>
              <a:t> совершают не так охотно, как в других кампаниях, если произошёл клик. Особенно это заметно на ПК. Нужно думать над внутренней составляющей сайта и услугами, которые он предлагает – что из этого можно улучшить? </a:t>
            </a:r>
          </a:p>
        </p:txBody>
      </p:sp>
    </p:spTree>
    <p:extLst>
      <p:ext uri="{BB962C8B-B14F-4D97-AF65-F5344CB8AC3E}">
        <p14:creationId xmlns:p14="http://schemas.microsoft.com/office/powerpoint/2010/main" val="414285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71414-A78E-4D51-9602-39999D6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baseline="0" dirty="0" err="1">
                <a:effectLst/>
              </a:rPr>
              <a:t>BannerType</a:t>
            </a:r>
            <a:r>
              <a:rPr lang="ru-RU" sz="4400" b="0" i="0" baseline="0" dirty="0">
                <a:effectLst/>
              </a:rPr>
              <a:t> - советы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D1827F-21CA-426E-A4B3-8AF2E4E41401}"/>
              </a:ext>
            </a:extLst>
          </p:cNvPr>
          <p:cNvSpPr/>
          <p:nvPr/>
        </p:nvSpPr>
        <p:spPr>
          <a:xfrm>
            <a:off x="1112520" y="2156459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  <a:r>
              <a:rPr lang="ru-RU" dirty="0"/>
              <a:t>показывает себя при использовании его кампаниями как </a:t>
            </a:r>
            <a:r>
              <a:rPr lang="en-US" sz="1800" b="0" i="0" baseline="0" dirty="0" err="1">
                <a:effectLst/>
              </a:rPr>
              <a:t>BannerType</a:t>
            </a:r>
            <a:r>
              <a:rPr lang="ru-RU" dirty="0"/>
              <a:t> , чем </a:t>
            </a:r>
            <a:r>
              <a:rPr lang="en-US" sz="1800" b="0" i="0" baseline="0" dirty="0" err="1">
                <a:effectLst/>
              </a:rPr>
              <a:t>mcbanner</a:t>
            </a:r>
            <a:r>
              <a:rPr lang="ru-RU" dirty="0"/>
              <a:t>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4F7B8A-C534-4EC3-BFA3-882E94FBB3B7}"/>
              </a:ext>
            </a:extLst>
          </p:cNvPr>
          <p:cNvSpPr/>
          <p:nvPr/>
        </p:nvSpPr>
        <p:spPr>
          <a:xfrm>
            <a:off x="1249680" y="4061460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 Омеги есть </a:t>
            </a:r>
            <a:r>
              <a:rPr lang="en-US" dirty="0"/>
              <a:t>text</a:t>
            </a:r>
            <a:r>
              <a:rPr lang="ru-RU" dirty="0"/>
              <a:t>. Добавлять </a:t>
            </a:r>
            <a:r>
              <a:rPr lang="en-US" sz="1800" b="0" i="0" baseline="0" dirty="0" err="1">
                <a:effectLst/>
              </a:rPr>
              <a:t>mcbanner</a:t>
            </a:r>
            <a:r>
              <a:rPr lang="ru-RU" sz="1800" b="0" i="0" baseline="0" dirty="0">
                <a:effectLst/>
              </a:rPr>
              <a:t> не нужно.</a:t>
            </a: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1045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A3599-A788-4D55-A892-D3A117E4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912DA-5CFF-46E5-9715-A18864F6758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4D3233-4A19-4D1C-B3B8-5DAA8EB4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0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9CC8C-CAED-42E1-83FD-B624192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16" y="1553356"/>
            <a:ext cx="9930984" cy="618344"/>
          </a:xfrm>
        </p:spPr>
        <p:txBody>
          <a:bodyPr>
            <a:noAutofit/>
          </a:bodyPr>
          <a:lstStyle/>
          <a:p>
            <a:pPr algn="l" rtl="0"/>
            <a:r>
              <a:rPr lang="ru-RU" sz="1800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CR (</a:t>
            </a:r>
            <a:r>
              <a:rPr lang="ru-RU" sz="1800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Conversion</a:t>
            </a:r>
            <a:r>
              <a:rPr lang="ru-RU" sz="1800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Rate</a:t>
            </a:r>
            <a:r>
              <a:rPr lang="ru-RU" sz="1800" b="1" i="0" dirty="0">
                <a:solidFill>
                  <a:srgbClr val="2B2B2B"/>
                </a:solidFill>
                <a:effectLst/>
                <a:latin typeface="golos"/>
              </a:rPr>
              <a:t>) </a:t>
            </a:r>
            <a:r>
              <a:rPr lang="ru-RU" sz="1800" b="0" i="0" dirty="0">
                <a:solidFill>
                  <a:srgbClr val="2B2B2B"/>
                </a:solidFill>
                <a:effectLst/>
                <a:latin typeface="golos"/>
              </a:rPr>
              <a:t>— показывает сколько людей, из перешедших на сайт или страницу, выполнили целевое действие (покупка, скачивание приложения, заполнение регистрационной формы и так далее).</a:t>
            </a:r>
            <a:br>
              <a:rPr lang="ru-RU" sz="1800" b="0" i="0" dirty="0">
                <a:solidFill>
                  <a:srgbClr val="2B2B2B"/>
                </a:solidFill>
                <a:effectLst/>
                <a:latin typeface="golos"/>
              </a:rPr>
            </a:br>
            <a:r>
              <a:rPr lang="ru-RU" sz="1800" b="0" i="1" dirty="0">
                <a:solidFill>
                  <a:srgbClr val="2B2B2B"/>
                </a:solidFill>
                <a:effectLst/>
                <a:latin typeface="golos"/>
              </a:rPr>
              <a:t>CR = (Количество конверсий / количество посетителей) х 100%</a:t>
            </a:r>
            <a:endParaRPr lang="ru-RU" sz="1800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D08D9-DD5B-447E-B59E-90135C72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73490" y="1638300"/>
            <a:ext cx="9601200" cy="35814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BB0DC-9A53-4E32-B10C-19673D230673}"/>
              </a:ext>
            </a:extLst>
          </p:cNvPr>
          <p:cNvSpPr txBox="1"/>
          <p:nvPr/>
        </p:nvSpPr>
        <p:spPr>
          <a:xfrm>
            <a:off x="1036320" y="2477873"/>
            <a:ext cx="10424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CTR (Click-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Through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Rate)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— показывает, какая доля людей, из увидевших ваше объявление, кликнула по нему. Соотнося между собой количество показов и кликов по разным рекламным объявлениям, можно сделать вывод об их эффективности.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СTR = (количество кликов / количество показов) х 100%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702E-50C1-4664-A9C8-897A4305C867}"/>
              </a:ext>
            </a:extLst>
          </p:cNvPr>
          <p:cNvSpPr txBox="1"/>
          <p:nvPr/>
        </p:nvSpPr>
        <p:spPr>
          <a:xfrm>
            <a:off x="1036320" y="4077411"/>
            <a:ext cx="10789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CPC (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Сost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per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Click)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— это стоимость клика по рекламному объявлению. Метрика, которая дает понять, сколько стоил целевой переход с рекламы на сайт.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CPC = стоимость размещения рекламы / количество кликов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D0645-00A7-4BF3-A04F-92CDD0C41D93}"/>
              </a:ext>
            </a:extLst>
          </p:cNvPr>
          <p:cNvSpPr txBox="1"/>
          <p:nvPr/>
        </p:nvSpPr>
        <p:spPr>
          <a:xfrm>
            <a:off x="980173" y="5304644"/>
            <a:ext cx="10480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СРА (Cost 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per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Action)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Показатель, который демонстрирует стоимость совершения целевого действия и стоимость привлечения одного </a:t>
            </a:r>
            <a:r>
              <a:rPr lang="ru-RU" b="0" i="0" dirty="0" err="1">
                <a:solidFill>
                  <a:srgbClr val="2B2B2B"/>
                </a:solidFill>
                <a:effectLst/>
                <a:latin typeface="golos"/>
              </a:rPr>
              <a:t>лида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CPA = расходы на рекламу / количество целевых действий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C59EB-B220-418C-A141-AD3ECE43D0BF}"/>
              </a:ext>
            </a:extLst>
          </p:cNvPr>
          <p:cNvSpPr txBox="1"/>
          <p:nvPr/>
        </p:nvSpPr>
        <p:spPr>
          <a:xfrm>
            <a:off x="-3585411" y="3248344"/>
            <a:ext cx="1070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42CA04-36C0-4447-977A-DD9A0AF406BC}"/>
              </a:ext>
            </a:extLst>
          </p:cNvPr>
          <p:cNvSpPr txBox="1">
            <a:spLocks/>
          </p:cNvSpPr>
          <p:nvPr/>
        </p:nvSpPr>
        <p:spPr>
          <a:xfrm>
            <a:off x="1195136" y="3583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Параметры для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41470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F477F-1F78-471F-BF20-F3CE9330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24883-D326-4BBB-A04C-8F68F56FD50E}"/>
              </a:ext>
            </a:extLst>
          </p:cNvPr>
          <p:cNvSpPr txBox="1"/>
          <p:nvPr/>
        </p:nvSpPr>
        <p:spPr>
          <a:xfrm>
            <a:off x="2132351" y="471066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Самая высокая </a:t>
            </a:r>
            <a:r>
              <a:rPr lang="en-US" dirty="0"/>
              <a:t>CR</a:t>
            </a:r>
            <a:r>
              <a:rPr lang="ru-RU" dirty="0"/>
              <a:t> с большим отрывом у Сигма. </a:t>
            </a:r>
            <a:r>
              <a:rPr lang="en-US" dirty="0"/>
              <a:t>CR</a:t>
            </a:r>
            <a:r>
              <a:rPr lang="ru-RU" dirty="0"/>
              <a:t> Омеги ниже медианной по рынку, но не критически.</a:t>
            </a:r>
          </a:p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BA3863-2521-4EC9-8A42-5A08C0645BF7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22.3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F5A0E8-5B39-42C8-882A-D63CAB2B0982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13.1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D0D896-71AF-4AC7-A8DC-25FD1534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51" y="193058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391D6-6278-4F99-A821-D787BAF7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</a:t>
            </a:r>
            <a:r>
              <a:rPr lang="en-US" baseline="0" dirty="0"/>
              <a:t> Device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B5769-307E-4255-8EEF-C3A30F01B5A2}"/>
              </a:ext>
            </a:extLst>
          </p:cNvPr>
          <p:cNvSpPr txBox="1"/>
          <p:nvPr/>
        </p:nvSpPr>
        <p:spPr>
          <a:xfrm>
            <a:off x="1727616" y="5020272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Самая высокая </a:t>
            </a:r>
            <a:r>
              <a:rPr lang="en-US" dirty="0"/>
              <a:t>CR</a:t>
            </a:r>
            <a:r>
              <a:rPr lang="ru-RU" dirty="0"/>
              <a:t> с большим отрывом у Сигма, </a:t>
            </a:r>
            <a:r>
              <a:rPr lang="ru-RU" dirty="0" err="1"/>
              <a:t>Псилон</a:t>
            </a:r>
            <a:r>
              <a:rPr lang="ru-RU" dirty="0"/>
              <a:t>. Разница между показателями </a:t>
            </a:r>
            <a:r>
              <a:rPr lang="en-US" dirty="0"/>
              <a:t>CR</a:t>
            </a:r>
            <a:r>
              <a:rPr lang="ru-RU" dirty="0"/>
              <a:t> мобильных устройств и ПК есть -  медианно выше у мобильных устройств. </a:t>
            </a:r>
            <a:r>
              <a:rPr lang="en-US" dirty="0"/>
              <a:t>CR</a:t>
            </a:r>
            <a:r>
              <a:rPr lang="ru-RU" dirty="0"/>
              <a:t> Омеги ниже медианной по рынку по обоим типам устройств, причём по типу </a:t>
            </a:r>
            <a:r>
              <a:rPr lang="en-US" dirty="0"/>
              <a:t>Desktop </a:t>
            </a:r>
            <a:r>
              <a:rPr lang="ru-RU" dirty="0"/>
              <a:t>значительно.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60B5E9-D38D-4FDC-9B67-6F5FBC26DF11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18.5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B65A89-F714-44F1-89BD-80B0630F71FE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13.0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8E2ACC-D65A-4A29-B013-206BA5FCDD83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26.5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00414F-D8EA-477C-9727-2624537C4020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15.7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B5C6C9-A76B-4911-BD22-4212FD16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04" y="1948063"/>
            <a:ext cx="4572396" cy="27434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6742B-2E9F-444F-9337-B69B9248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06" y="194286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 </a:t>
            </a:r>
            <a:r>
              <a:rPr lang="en-US" dirty="0" err="1"/>
              <a:t>BannerType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Значение для этой кампании меньше медианного по рынку, не незначительно. Показатель с  </a:t>
            </a:r>
            <a:r>
              <a:rPr lang="en-US" dirty="0" err="1"/>
              <a:t>BannerType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en-US" dirty="0"/>
              <a:t> </a:t>
            </a:r>
            <a:r>
              <a:rPr lang="ru-RU" dirty="0"/>
              <a:t>медианно 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/>
              <a:t>text</a:t>
            </a:r>
            <a:r>
              <a:rPr lang="ru-RU" dirty="0"/>
              <a:t>  для кампаний.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22.8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13.1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20.2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21.6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83710-ED9B-42C6-AF9B-4E6F2A6C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93" y="2248262"/>
            <a:ext cx="4572396" cy="2743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C946A5-D5F3-48D8-B6D9-FC986654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25" y="2248262"/>
            <a:ext cx="4608975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E8040-82C6-4D0C-B602-0BC7569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CTR</a:t>
            </a: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D0BFA83-34D1-4AE3-950F-65B7235D4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11669"/>
              </p:ext>
            </p:extLst>
          </p:nvPr>
        </p:nvGraphicFramePr>
        <p:xfrm>
          <a:off x="2323475" y="2171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24E57F-9152-4FCD-80E6-E2B57856FAFB}"/>
              </a:ext>
            </a:extLst>
          </p:cNvPr>
          <p:cNvSpPr txBox="1"/>
          <p:nvPr/>
        </p:nvSpPr>
        <p:spPr>
          <a:xfrm>
            <a:off x="1562725" y="5267170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CTR </a:t>
            </a:r>
            <a:r>
              <a:rPr lang="ru-RU" dirty="0"/>
              <a:t>у кампаний Мета и Зета. Отрыв небольшой.</a:t>
            </a:r>
            <a:r>
              <a:rPr lang="en-US" dirty="0"/>
              <a:t>CTR</a:t>
            </a:r>
            <a:r>
              <a:rPr lang="ru-RU" dirty="0"/>
              <a:t> Омеги выше медианного значения по кампаниям, отрыв небольшой.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81EEE1-3BBF-4175-9CB6-0B9E5EC92E45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13.2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83A23-662A-424F-A05A-05E07F389619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12.7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4C854E-8AB5-4943-B753-A5DE90C4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4" y="181943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5903-BA70-4A8E-821B-7670D428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0" y="345471"/>
            <a:ext cx="8778240" cy="2415360"/>
          </a:xfrm>
        </p:spPr>
        <p:txBody>
          <a:bodyPr/>
          <a:lstStyle/>
          <a:p>
            <a:pPr algn="ctr"/>
            <a:r>
              <a:rPr lang="en-US" dirty="0"/>
              <a:t>CTR Device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86B51-11B2-4E48-9DE2-EB6BF739A754}"/>
              </a:ext>
            </a:extLst>
          </p:cNvPr>
          <p:cNvSpPr txBox="1"/>
          <p:nvPr/>
        </p:nvSpPr>
        <p:spPr>
          <a:xfrm>
            <a:off x="1615194" y="5035201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CTR</a:t>
            </a:r>
            <a:r>
              <a:rPr lang="ru-RU" dirty="0"/>
              <a:t> мобильных устройств и ПК есть – в среднем, больше у мобильных устройств. </a:t>
            </a:r>
            <a:r>
              <a:rPr lang="en-US" dirty="0"/>
              <a:t>CTR</a:t>
            </a:r>
            <a:r>
              <a:rPr lang="ru-RU" dirty="0"/>
              <a:t> Омеги оценимо выше медианной по кампаниям при использовании мобильных устройств, при использовании ПК разрыв незначителен.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FC22D5-9AE9-45AF-8908-39B1597EED12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11.7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A68465-53B1-4F25-A424-63C0197633D2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11.0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6A06E3-53AE-4DD9-BB81-85BAB4FA257C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14.9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65AA98-9781-4561-978A-A91F1CC384BC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14.7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1D93E0-2F74-4C2D-9051-FFED217D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94" y="2248702"/>
            <a:ext cx="4572396" cy="27434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6BFD7C-2A7E-457F-9B69-2A8BBF19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04" y="215055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1AED3-47D1-400C-8E15-5564ED62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25" y="11196"/>
            <a:ext cx="9601200" cy="1485900"/>
          </a:xfrm>
        </p:spPr>
        <p:txBody>
          <a:bodyPr/>
          <a:lstStyle/>
          <a:p>
            <a:r>
              <a:rPr lang="en-US" sz="4400" b="0" i="0" baseline="0" dirty="0">
                <a:effectLst/>
              </a:rPr>
              <a:t>CTR </a:t>
            </a:r>
            <a:r>
              <a:rPr lang="en-US" sz="4400" b="0" i="0" baseline="0" dirty="0" err="1">
                <a:effectLst/>
              </a:rPr>
              <a:t>BannerType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9831F-DC31-4BC9-914A-FA2C564335E5}"/>
              </a:ext>
            </a:extLst>
          </p:cNvPr>
          <p:cNvSpPr txBox="1"/>
          <p:nvPr/>
        </p:nvSpPr>
        <p:spPr>
          <a:xfrm>
            <a:off x="1371600" y="5055432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 Показатель Омеги незначительно ниже медианной по кампаниям.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117017-DB87-4D99-9222-FC22F975020D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15.5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C28B8-5EA6-4AA9-82A2-FCB69A6A9D66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15.2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2EA44C-A372-41B8-81A8-7727A6C10A15}"/>
              </a:ext>
            </a:extLst>
          </p:cNvPr>
          <p:cNvSpPr/>
          <p:nvPr/>
        </p:nvSpPr>
        <p:spPr>
          <a:xfrm>
            <a:off x="7708693" y="1258693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0.84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E4C6A0-2B96-4BB9-80AB-BB8B8A2CE82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0.88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AC5248-22C7-41A3-9114-6903FB97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5536"/>
            <a:ext cx="4572396" cy="27434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931492-3B13-4B8C-AA7C-7A5724CC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82" y="2108453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0213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4">
      <a:dk1>
        <a:srgbClr val="000000"/>
      </a:dk1>
      <a:lt1>
        <a:sysClr val="window" lastClr="FFFFFF"/>
      </a:lt1>
      <a:dk2>
        <a:srgbClr val="7E2316"/>
      </a:dk2>
      <a:lt2>
        <a:srgbClr val="FFFFFF"/>
      </a:lt2>
      <a:accent1>
        <a:srgbClr val="FFFF00"/>
      </a:accent1>
      <a:accent2>
        <a:srgbClr val="FF0000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395</TotalTime>
  <Words>1118</Words>
  <Application>Microsoft Office PowerPoint</Application>
  <PresentationFormat>Широкоэкранный</PresentationFormat>
  <Paragraphs>111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Franklin Gothic Book</vt:lpstr>
      <vt:lpstr>golos</vt:lpstr>
      <vt:lpstr>Уголки</vt:lpstr>
      <vt:lpstr>Анализ Эффективности затрат</vt:lpstr>
      <vt:lpstr>Исходные данные</vt:lpstr>
      <vt:lpstr>CR (Conversion Rate) — показывает сколько людей, из перешедших на сайт или страницу, выполнили целевое действие (покупка, скачивание приложения, заполнение регистрационной формы и так далее). CR = (Количество конверсий / количество посетителей) х 100%</vt:lpstr>
      <vt:lpstr>CR</vt:lpstr>
      <vt:lpstr>CR Device</vt:lpstr>
      <vt:lpstr>CR BannerType</vt:lpstr>
      <vt:lpstr>CTR</vt:lpstr>
      <vt:lpstr>CTR Device</vt:lpstr>
      <vt:lpstr>CTR BannerType</vt:lpstr>
      <vt:lpstr>Презентация PowerPoint</vt:lpstr>
      <vt:lpstr>CPC Device</vt:lpstr>
      <vt:lpstr>CPC BannerType </vt:lpstr>
      <vt:lpstr>CPA</vt:lpstr>
      <vt:lpstr>CPA Device </vt:lpstr>
      <vt:lpstr>CPA BannerType </vt:lpstr>
      <vt:lpstr>Презентация PowerPoint</vt:lpstr>
      <vt:lpstr>Презентация PowerPoint</vt:lpstr>
      <vt:lpstr>CR - советы</vt:lpstr>
      <vt:lpstr>CTR советы</vt:lpstr>
      <vt:lpstr>CPC - советы</vt:lpstr>
      <vt:lpstr>CPA - советы</vt:lpstr>
      <vt:lpstr>BannerType - советы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Ad_min</dc:creator>
  <cp:lastModifiedBy>Ad_min</cp:lastModifiedBy>
  <cp:revision>25</cp:revision>
  <dcterms:created xsi:type="dcterms:W3CDTF">2021-07-04T04:28:01Z</dcterms:created>
  <dcterms:modified xsi:type="dcterms:W3CDTF">2021-07-04T11:20:38Z</dcterms:modified>
</cp:coreProperties>
</file>