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0071100" cy="7556500"/>
  <p:notesSz cx="6858000" cy="9144000"/>
  <p:defaultTextStyle>
    <a:lvl1pPr defTabSz="457200">
      <a:lnSpc>
        <a:spcPct val="93000"/>
      </a:lnSpc>
      <a:defRPr>
        <a:latin typeface="Times New Roman"/>
        <a:ea typeface="Times New Roman"/>
        <a:cs typeface="Times New Roman"/>
        <a:sym typeface="Times New Roman"/>
      </a:defRPr>
    </a:lvl1pPr>
    <a:lvl2pPr indent="457200" defTabSz="457200">
      <a:lnSpc>
        <a:spcPct val="93000"/>
      </a:lnSpc>
      <a:defRPr>
        <a:latin typeface="Times New Roman"/>
        <a:ea typeface="Times New Roman"/>
        <a:cs typeface="Times New Roman"/>
        <a:sym typeface="Times New Roman"/>
      </a:defRPr>
    </a:lvl2pPr>
    <a:lvl3pPr indent="914400" defTabSz="457200">
      <a:lnSpc>
        <a:spcPct val="93000"/>
      </a:lnSpc>
      <a:defRPr>
        <a:latin typeface="Times New Roman"/>
        <a:ea typeface="Times New Roman"/>
        <a:cs typeface="Times New Roman"/>
        <a:sym typeface="Times New Roman"/>
      </a:defRPr>
    </a:lvl3pPr>
    <a:lvl4pPr indent="1371600" defTabSz="457200">
      <a:lnSpc>
        <a:spcPct val="93000"/>
      </a:lnSpc>
      <a:defRPr>
        <a:latin typeface="Times New Roman"/>
        <a:ea typeface="Times New Roman"/>
        <a:cs typeface="Times New Roman"/>
        <a:sym typeface="Times New Roman"/>
      </a:defRPr>
    </a:lvl4pPr>
    <a:lvl5pPr indent="1828800" defTabSz="457200">
      <a:lnSpc>
        <a:spcPct val="93000"/>
      </a:lnSpc>
      <a:defRPr>
        <a:latin typeface="Times New Roman"/>
        <a:ea typeface="Times New Roman"/>
        <a:cs typeface="Times New Roman"/>
        <a:sym typeface="Times New Roman"/>
      </a:defRPr>
    </a:lvl5pPr>
    <a:lvl6pPr defTabSz="457200">
      <a:lnSpc>
        <a:spcPct val="93000"/>
      </a:lnSpc>
      <a:defRPr>
        <a:latin typeface="Times New Roman"/>
        <a:ea typeface="Times New Roman"/>
        <a:cs typeface="Times New Roman"/>
        <a:sym typeface="Times New Roman"/>
      </a:defRPr>
    </a:lvl6pPr>
    <a:lvl7pPr defTabSz="457200">
      <a:lnSpc>
        <a:spcPct val="93000"/>
      </a:lnSpc>
      <a:defRPr>
        <a:latin typeface="Times New Roman"/>
        <a:ea typeface="Times New Roman"/>
        <a:cs typeface="Times New Roman"/>
        <a:sym typeface="Times New Roman"/>
      </a:defRPr>
    </a:lvl7pPr>
    <a:lvl8pPr defTabSz="457200">
      <a:lnSpc>
        <a:spcPct val="93000"/>
      </a:lnSpc>
      <a:defRPr>
        <a:latin typeface="Times New Roman"/>
        <a:ea typeface="Times New Roman"/>
        <a:cs typeface="Times New Roman"/>
        <a:sym typeface="Times New Roman"/>
      </a:defRPr>
    </a:lvl8pPr>
    <a:lvl9pPr defTabSz="457200">
      <a:lnSpc>
        <a:spcPct val="93000"/>
      </a:lnSpc>
      <a:defRPr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 b="def" i="def"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7" name="Shape 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503237" y="1768474"/>
            <a:ext cx="4449940" cy="400534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503237" y="1768475"/>
            <a:ext cx="4449940" cy="5788025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5" name="Shape 15"/>
          <p:cNvSpPr/>
          <p:nvPr>
            <p:ph type="title"/>
          </p:nvPr>
        </p:nvSpPr>
        <p:spPr>
          <a:xfrm>
            <a:off x="755332" y="2032558"/>
            <a:ext cx="8560436" cy="224945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6" name="Shape 16"/>
          <p:cNvSpPr/>
          <p:nvPr>
            <p:ph type="body" idx="1"/>
          </p:nvPr>
        </p:nvSpPr>
        <p:spPr>
          <a:xfrm>
            <a:off x="1510665" y="4282016"/>
            <a:ext cx="7049770" cy="3274484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ts val="0"/>
              </a:spcBef>
            </a:pP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sldNum" sz="quarter" idx="2"/>
          </p:nvPr>
        </p:nvSpPr>
        <p:spPr>
          <a:xfrm>
            <a:off x="7227887" y="6886575"/>
            <a:ext cx="2344738" cy="25922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503237" y="93662"/>
            <a:ext cx="9067801" cy="167481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503237" y="1768475"/>
            <a:ext cx="9067801" cy="578802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  <p:transition spd="med" advClick="1"/>
  <p:txStyles>
    <p:titleStyle>
      <a:lvl1pPr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1pPr>
      <a:lvl2pPr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2pPr>
      <a:lvl3pPr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3pPr>
      <a:lvl4pPr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4pPr>
      <a:lvl5pPr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5pPr>
      <a:lvl6pPr indent="457200"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6pPr>
      <a:lvl7pPr indent="914400"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7pPr>
      <a:lvl8pPr indent="1371600"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8pPr>
      <a:lvl9pPr indent="1828800"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9pPr>
    </p:titleStyle>
    <p:bodyStyle>
      <a:lvl1pPr marL="342900" indent="-342900" defTabSz="457200">
        <a:lnSpc>
          <a:spcPct val="93000"/>
        </a:lnSpc>
        <a:spcBef>
          <a:spcPts val="1400"/>
        </a:spcBef>
        <a:defRPr sz="3200">
          <a:latin typeface="Arial"/>
          <a:ea typeface="Arial"/>
          <a:cs typeface="Arial"/>
          <a:sym typeface="Arial"/>
        </a:defRPr>
      </a:lvl1pPr>
      <a:lvl2pPr marL="342900" indent="114300" defTabSz="457200">
        <a:lnSpc>
          <a:spcPct val="93000"/>
        </a:lnSpc>
        <a:spcBef>
          <a:spcPts val="1400"/>
        </a:spcBef>
        <a:defRPr sz="3200">
          <a:latin typeface="Arial"/>
          <a:ea typeface="Arial"/>
          <a:cs typeface="Arial"/>
          <a:sym typeface="Arial"/>
        </a:defRPr>
      </a:lvl2pPr>
      <a:lvl3pPr marL="342900" indent="571500" defTabSz="457200">
        <a:lnSpc>
          <a:spcPct val="93000"/>
        </a:lnSpc>
        <a:spcBef>
          <a:spcPts val="1400"/>
        </a:spcBef>
        <a:defRPr sz="3200">
          <a:latin typeface="Arial"/>
          <a:ea typeface="Arial"/>
          <a:cs typeface="Arial"/>
          <a:sym typeface="Arial"/>
        </a:defRPr>
      </a:lvl3pPr>
      <a:lvl4pPr marL="342900" indent="1028700" defTabSz="457200">
        <a:lnSpc>
          <a:spcPct val="93000"/>
        </a:lnSpc>
        <a:spcBef>
          <a:spcPts val="1400"/>
        </a:spcBef>
        <a:defRPr sz="3200">
          <a:latin typeface="Arial"/>
          <a:ea typeface="Arial"/>
          <a:cs typeface="Arial"/>
          <a:sym typeface="Arial"/>
        </a:defRPr>
      </a:lvl4pPr>
      <a:lvl5pPr marL="342900" indent="1485900" defTabSz="457200">
        <a:lnSpc>
          <a:spcPct val="93000"/>
        </a:lnSpc>
        <a:spcBef>
          <a:spcPts val="1400"/>
        </a:spcBef>
        <a:defRPr sz="3200">
          <a:latin typeface="Arial"/>
          <a:ea typeface="Arial"/>
          <a:cs typeface="Arial"/>
          <a:sym typeface="Arial"/>
        </a:defRPr>
      </a:lvl5pPr>
      <a:lvl6pPr marL="342900" indent="1943100" defTabSz="457200">
        <a:lnSpc>
          <a:spcPct val="93000"/>
        </a:lnSpc>
        <a:spcBef>
          <a:spcPts val="1400"/>
        </a:spcBef>
        <a:defRPr sz="3200">
          <a:latin typeface="Arial"/>
          <a:ea typeface="Arial"/>
          <a:cs typeface="Arial"/>
          <a:sym typeface="Arial"/>
        </a:defRPr>
      </a:lvl6pPr>
      <a:lvl7pPr marL="342900" indent="2400300" defTabSz="457200">
        <a:lnSpc>
          <a:spcPct val="93000"/>
        </a:lnSpc>
        <a:spcBef>
          <a:spcPts val="1400"/>
        </a:spcBef>
        <a:defRPr sz="3200">
          <a:latin typeface="Arial"/>
          <a:ea typeface="Arial"/>
          <a:cs typeface="Arial"/>
          <a:sym typeface="Arial"/>
        </a:defRPr>
      </a:lvl7pPr>
      <a:lvl8pPr marL="342900" indent="2857500" defTabSz="457200">
        <a:lnSpc>
          <a:spcPct val="93000"/>
        </a:lnSpc>
        <a:spcBef>
          <a:spcPts val="1400"/>
        </a:spcBef>
        <a:defRPr sz="3200">
          <a:latin typeface="Arial"/>
          <a:ea typeface="Arial"/>
          <a:cs typeface="Arial"/>
          <a:sym typeface="Arial"/>
        </a:defRPr>
      </a:lvl8pPr>
      <a:lvl9pPr marL="342900" indent="3314700" defTabSz="457200">
        <a:lnSpc>
          <a:spcPct val="93000"/>
        </a:lnSpc>
        <a:spcBef>
          <a:spcPts val="1400"/>
        </a:spcBef>
        <a:defRPr sz="3200">
          <a:latin typeface="Arial"/>
          <a:ea typeface="Arial"/>
          <a:cs typeface="Arial"/>
          <a:sym typeface="Arial"/>
        </a:defRPr>
      </a:lvl9pPr>
    </p:bodyStyle>
    <p:otherStyle>
      <a:lvl1pPr defTabSz="457200">
        <a:lnSpc>
          <a:spcPct val="93000"/>
        </a:lnSpc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defTabSz="457200">
        <a:lnSpc>
          <a:spcPct val="93000"/>
        </a:lnSpc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defTabSz="457200">
        <a:lnSpc>
          <a:spcPct val="93000"/>
        </a:lnSpc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defTabSz="457200">
        <a:lnSpc>
          <a:spcPct val="93000"/>
        </a:lnSpc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defTabSz="457200">
        <a:lnSpc>
          <a:spcPct val="93000"/>
        </a:lnSpc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defTabSz="457200">
        <a:lnSpc>
          <a:spcPct val="93000"/>
        </a:lnSpc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defTabSz="457200">
        <a:lnSpc>
          <a:spcPct val="93000"/>
        </a:lnSpc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defTabSz="457200">
        <a:lnSpc>
          <a:spcPct val="93000"/>
        </a:lnSpc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defTabSz="457200">
        <a:lnSpc>
          <a:spcPct val="93000"/>
        </a:lnSpc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2750" y="1828800"/>
            <a:ext cx="9372600" cy="212725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hape 25"/>
          <p:cNvSpPr/>
          <p:nvPr>
            <p:ph type="body" idx="1"/>
          </p:nvPr>
        </p:nvSpPr>
        <p:spPr>
          <a:xfrm>
            <a:off x="3017837" y="4857750"/>
            <a:ext cx="4427538" cy="20907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 marL="0" indent="0" algn="ctr" defTabSz="228600">
              <a:spcBef>
                <a:spcPts val="700"/>
              </a:spcBef>
              <a:tabLst>
                <a:tab pos="50800" algn="l"/>
                <a:tab pos="279400" algn="l"/>
                <a:tab pos="508000" algn="l"/>
                <a:tab pos="736600" algn="l"/>
                <a:tab pos="965200" algn="l"/>
                <a:tab pos="1193800" algn="l"/>
                <a:tab pos="1422400" algn="l"/>
                <a:tab pos="1651000" algn="l"/>
                <a:tab pos="1879600" algn="l"/>
                <a:tab pos="2108200" algn="l"/>
                <a:tab pos="2336800" algn="l"/>
                <a:tab pos="2565400" algn="l"/>
                <a:tab pos="2794000" algn="l"/>
                <a:tab pos="3022600" algn="l"/>
                <a:tab pos="3251200" algn="l"/>
                <a:tab pos="3479800" algn="l"/>
                <a:tab pos="3708400" algn="l"/>
                <a:tab pos="3937000" algn="l"/>
                <a:tab pos="4165600" algn="l"/>
                <a:tab pos="4394200" algn="l"/>
              </a:tabLst>
              <a:defRPr sz="1800"/>
            </a:pPr>
            <a:r>
              <a:rPr b="1" sz="1600"/>
              <a:t> Daniel Choi</a:t>
            </a:r>
            <a:endParaRPr b="1" sz="1600"/>
          </a:p>
          <a:p>
            <a:pPr lvl="0" marL="0" indent="0" algn="ctr" defTabSz="228600">
              <a:spcBef>
                <a:spcPts val="700"/>
              </a:spcBef>
              <a:tabLst>
                <a:tab pos="50800" algn="l"/>
                <a:tab pos="279400" algn="l"/>
                <a:tab pos="508000" algn="l"/>
                <a:tab pos="736600" algn="l"/>
                <a:tab pos="965200" algn="l"/>
                <a:tab pos="1193800" algn="l"/>
                <a:tab pos="1422400" algn="l"/>
                <a:tab pos="1651000" algn="l"/>
                <a:tab pos="1879600" algn="l"/>
                <a:tab pos="2108200" algn="l"/>
                <a:tab pos="2336800" algn="l"/>
                <a:tab pos="2565400" algn="l"/>
                <a:tab pos="2794000" algn="l"/>
                <a:tab pos="3022600" algn="l"/>
                <a:tab pos="3251200" algn="l"/>
                <a:tab pos="3479800" algn="l"/>
                <a:tab pos="3708400" algn="l"/>
                <a:tab pos="3937000" algn="l"/>
                <a:tab pos="4165600" algn="l"/>
                <a:tab pos="4394200" algn="l"/>
              </a:tabLst>
              <a:defRPr sz="1800"/>
            </a:pPr>
            <a:r>
              <a:rPr b="1" sz="1600"/>
              <a:t> Sean Kelley</a:t>
            </a:r>
            <a:endParaRPr b="1" sz="1600"/>
          </a:p>
          <a:p>
            <a:pPr lvl="0" marL="0" indent="0" algn="ctr" defTabSz="228600">
              <a:spcBef>
                <a:spcPts val="700"/>
              </a:spcBef>
              <a:tabLst>
                <a:tab pos="50800" algn="l"/>
                <a:tab pos="279400" algn="l"/>
                <a:tab pos="508000" algn="l"/>
                <a:tab pos="736600" algn="l"/>
                <a:tab pos="965200" algn="l"/>
                <a:tab pos="1193800" algn="l"/>
                <a:tab pos="1422400" algn="l"/>
                <a:tab pos="1651000" algn="l"/>
                <a:tab pos="1879600" algn="l"/>
                <a:tab pos="2108200" algn="l"/>
                <a:tab pos="2336800" algn="l"/>
                <a:tab pos="2565400" algn="l"/>
                <a:tab pos="2794000" algn="l"/>
                <a:tab pos="3022600" algn="l"/>
                <a:tab pos="3251200" algn="l"/>
                <a:tab pos="3479800" algn="l"/>
                <a:tab pos="3708400" algn="l"/>
                <a:tab pos="3937000" algn="l"/>
                <a:tab pos="4165600" algn="l"/>
                <a:tab pos="4394200" algn="l"/>
              </a:tabLst>
              <a:defRPr sz="1800"/>
            </a:pPr>
            <a:r>
              <a:rPr b="1" sz="1600"/>
              <a:t> Robert Hromada</a:t>
            </a:r>
            <a:endParaRPr b="1" sz="1600"/>
          </a:p>
          <a:p>
            <a:pPr lvl="0" marL="0" indent="0" algn="ctr" defTabSz="228600">
              <a:spcBef>
                <a:spcPts val="700"/>
              </a:spcBef>
              <a:tabLst>
                <a:tab pos="50800" algn="l"/>
                <a:tab pos="279400" algn="l"/>
                <a:tab pos="508000" algn="l"/>
                <a:tab pos="736600" algn="l"/>
                <a:tab pos="965200" algn="l"/>
                <a:tab pos="1193800" algn="l"/>
                <a:tab pos="1422400" algn="l"/>
                <a:tab pos="1651000" algn="l"/>
                <a:tab pos="1879600" algn="l"/>
                <a:tab pos="2108200" algn="l"/>
                <a:tab pos="2336800" algn="l"/>
                <a:tab pos="2565400" algn="l"/>
                <a:tab pos="2794000" algn="l"/>
                <a:tab pos="3022600" algn="l"/>
                <a:tab pos="3251200" algn="l"/>
                <a:tab pos="3479800" algn="l"/>
                <a:tab pos="3708400" algn="l"/>
                <a:tab pos="3937000" algn="l"/>
                <a:tab pos="4165600" algn="l"/>
                <a:tab pos="4394200" algn="l"/>
              </a:tabLst>
              <a:defRPr sz="1800"/>
            </a:pPr>
            <a:r>
              <a:rPr b="1" sz="1600"/>
              <a:t> David Su</a:t>
            </a:r>
            <a:endParaRPr b="1" sz="1600"/>
          </a:p>
          <a:p>
            <a:pPr lvl="0" marL="0" indent="0" algn="ctr" defTabSz="228600">
              <a:spcBef>
                <a:spcPts val="700"/>
              </a:spcBef>
              <a:tabLst>
                <a:tab pos="50800" algn="l"/>
                <a:tab pos="279400" algn="l"/>
                <a:tab pos="508000" algn="l"/>
                <a:tab pos="736600" algn="l"/>
                <a:tab pos="965200" algn="l"/>
                <a:tab pos="1193800" algn="l"/>
                <a:tab pos="1422400" algn="l"/>
                <a:tab pos="1651000" algn="l"/>
                <a:tab pos="1879600" algn="l"/>
                <a:tab pos="2108200" algn="l"/>
                <a:tab pos="2336800" algn="l"/>
                <a:tab pos="2565400" algn="l"/>
                <a:tab pos="2794000" algn="l"/>
                <a:tab pos="3022600" algn="l"/>
                <a:tab pos="3251200" algn="l"/>
                <a:tab pos="3479800" algn="l"/>
                <a:tab pos="3708400" algn="l"/>
                <a:tab pos="3937000" algn="l"/>
                <a:tab pos="4165600" algn="l"/>
                <a:tab pos="4394200" algn="l"/>
              </a:tabLst>
              <a:defRPr sz="1800"/>
            </a:pPr>
            <a:r>
              <a:rPr b="1" sz="1600"/>
              <a:t> Mike Turley</a:t>
            </a:r>
            <a:endParaRPr b="1" sz="1600"/>
          </a:p>
          <a:p>
            <a:pPr lvl="0" marL="0" indent="0" algn="ctr" defTabSz="228600">
              <a:spcBef>
                <a:spcPts val="700"/>
              </a:spcBef>
              <a:tabLst>
                <a:tab pos="50800" algn="l"/>
                <a:tab pos="279400" algn="l"/>
                <a:tab pos="508000" algn="l"/>
                <a:tab pos="736600" algn="l"/>
                <a:tab pos="965200" algn="l"/>
                <a:tab pos="1193800" algn="l"/>
                <a:tab pos="1422400" algn="l"/>
                <a:tab pos="1651000" algn="l"/>
                <a:tab pos="1879600" algn="l"/>
                <a:tab pos="2108200" algn="l"/>
                <a:tab pos="2336800" algn="l"/>
                <a:tab pos="2565400" algn="l"/>
                <a:tab pos="2794000" algn="l"/>
                <a:tab pos="3022600" algn="l"/>
                <a:tab pos="3251200" algn="l"/>
                <a:tab pos="3479800" algn="l"/>
                <a:tab pos="3708400" algn="l"/>
                <a:tab pos="3937000" algn="l"/>
                <a:tab pos="4165600" algn="l"/>
                <a:tab pos="4394200" algn="l"/>
              </a:tabLst>
              <a:defRPr sz="1800"/>
            </a:pPr>
            <a:r>
              <a:rPr b="1" sz="1600"/>
              <a:t> Colby Stone</a:t>
            </a:r>
            <a:endParaRPr b="1" sz="1600"/>
          </a:p>
          <a:p>
            <a:pPr lvl="0" marL="0" indent="0" algn="ctr" defTabSz="228600">
              <a:spcBef>
                <a:spcPts val="700"/>
              </a:spcBef>
              <a:tabLst>
                <a:tab pos="50800" algn="l"/>
                <a:tab pos="279400" algn="l"/>
                <a:tab pos="508000" algn="l"/>
                <a:tab pos="736600" algn="l"/>
                <a:tab pos="965200" algn="l"/>
                <a:tab pos="1193800" algn="l"/>
                <a:tab pos="1422400" algn="l"/>
                <a:tab pos="1651000" algn="l"/>
                <a:tab pos="1879600" algn="l"/>
                <a:tab pos="2108200" algn="l"/>
                <a:tab pos="2336800" algn="l"/>
                <a:tab pos="2565400" algn="l"/>
                <a:tab pos="2794000" algn="l"/>
                <a:tab pos="3022600" algn="l"/>
                <a:tab pos="3251200" algn="l"/>
                <a:tab pos="3479800" algn="l"/>
                <a:tab pos="3708400" algn="l"/>
                <a:tab pos="3937000" algn="l"/>
                <a:tab pos="4165600" algn="l"/>
                <a:tab pos="4394200" algn="l"/>
              </a:tabLst>
              <a:defRPr sz="1800"/>
            </a:pPr>
            <a:r>
              <a:rPr b="1" sz="1600"/>
              <a:t> Yue Shing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xfrm>
            <a:off x="503237" y="301624"/>
            <a:ext cx="9069389" cy="12604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Database Design User</a:t>
            </a:r>
          </a:p>
        </p:txBody>
      </p:sp>
      <p:pic>
        <p:nvPicPr>
          <p:cNvPr id="55" name="team-phrase-cards_dspec_md_at_master_·_umass-cs-326_team-phrase-cards 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5150" y="2552005"/>
            <a:ext cx="6400800" cy="1968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xfrm>
            <a:off x="503237" y="301624"/>
            <a:ext cx="9069389" cy="12604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Database Design Game</a:t>
            </a:r>
          </a:p>
        </p:txBody>
      </p:sp>
      <p:pic>
        <p:nvPicPr>
          <p:cNvPr id="58" name="team-phrase-cards_dspec_md_at_master_·_umass-cs-326_team-phrase-cards 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230" y="2286777"/>
            <a:ext cx="9328640" cy="4269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xfrm>
            <a:off x="503237" y="301624"/>
            <a:ext cx="9069389" cy="12604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Database Design Story</a:t>
            </a:r>
          </a:p>
        </p:txBody>
      </p:sp>
      <p:pic>
        <p:nvPicPr>
          <p:cNvPr id="61" name="team-phrase-cards_dspec_md_at_master_·_umass-cs-326_team-phrase-cards 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5950" y="2406650"/>
            <a:ext cx="6299200" cy="2743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503237" y="301624"/>
            <a:ext cx="9069389" cy="12604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External Libraries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503237" y="1768475"/>
            <a:ext cx="9069389" cy="4383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>
            <a:normAutofit fontScale="100000" lnSpcReduction="0"/>
          </a:bodyPr>
          <a:lstStyle/>
          <a:p>
            <a:pPr lvl="0" marL="341312" indent="-339725">
              <a:spcBef>
                <a:spcPts val="0"/>
              </a:spcBef>
              <a:tabLst>
                <a:tab pos="342900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b="1" sz="3200"/>
              <a:t>CSS</a:t>
            </a:r>
            <a:r>
              <a:rPr sz="3200"/>
              <a:t>:</a:t>
            </a:r>
            <a:endParaRPr sz="3200"/>
          </a:p>
          <a:p>
            <a:pPr lvl="0" marL="341312" indent="-339725">
              <a:spcBef>
                <a:spcPts val="0"/>
              </a:spcBef>
              <a:tabLst>
                <a:tab pos="342900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endParaRPr sz="3200"/>
          </a:p>
          <a:p>
            <a:pPr lvl="0" marL="341312" indent="-339725">
              <a:spcBef>
                <a:spcPts val="0"/>
              </a:spcBef>
              <a:tabLst>
                <a:tab pos="342900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Foundation: bootstrap our css</a:t>
            </a:r>
            <a:endParaRPr sz="3200"/>
          </a:p>
          <a:p>
            <a:pPr lvl="0" marL="341312" indent="-339725">
              <a:spcBef>
                <a:spcPts val="0"/>
              </a:spcBef>
              <a:tabLst>
                <a:tab pos="342900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endParaRPr sz="3200"/>
          </a:p>
          <a:p>
            <a:pPr lvl="0" marL="341312" indent="-339725">
              <a:spcBef>
                <a:spcPts val="0"/>
              </a:spcBef>
              <a:tabLst>
                <a:tab pos="342900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Font-Awesome: icons</a:t>
            </a:r>
            <a:endParaRPr sz="3200"/>
          </a:p>
          <a:p>
            <a:pPr lvl="0" marL="341312" indent="-339725">
              <a:spcBef>
                <a:spcPts val="0"/>
              </a:spcBef>
              <a:tabLst>
                <a:tab pos="342900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endParaRPr sz="3200"/>
          </a:p>
          <a:p>
            <a:pPr lvl="0" marL="341312" indent="-339725">
              <a:spcBef>
                <a:spcPts val="0"/>
              </a:spcBef>
              <a:tabLst>
                <a:tab pos="342900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Animate.css: animations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xfrm>
            <a:off x="503237" y="301624"/>
            <a:ext cx="9069389" cy="12604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External Libraries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xfrm>
            <a:off x="503237" y="1768475"/>
            <a:ext cx="9069389" cy="4383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 marL="286702" indent="-285368" defTabSz="384047">
              <a:spcBef>
                <a:spcPts val="1100"/>
              </a:spcBef>
              <a:tabLst>
                <a:tab pos="279400" algn="l"/>
                <a:tab pos="368300" algn="l"/>
                <a:tab pos="749300" algn="l"/>
                <a:tab pos="1130300" algn="l"/>
                <a:tab pos="1524000" algn="l"/>
                <a:tab pos="1905000" algn="l"/>
                <a:tab pos="2286000" algn="l"/>
                <a:tab pos="2667000" algn="l"/>
                <a:tab pos="3060700" algn="l"/>
                <a:tab pos="3441700" algn="l"/>
                <a:tab pos="3822700" algn="l"/>
                <a:tab pos="4203700" algn="l"/>
                <a:tab pos="4597400" algn="l"/>
                <a:tab pos="4978400" algn="l"/>
                <a:tab pos="5359400" algn="l"/>
                <a:tab pos="5740400" algn="l"/>
                <a:tab pos="6121400" algn="l"/>
                <a:tab pos="6515100" algn="l"/>
                <a:tab pos="6896100" algn="l"/>
                <a:tab pos="7277100" algn="l"/>
                <a:tab pos="7658100" algn="l"/>
              </a:tabLst>
              <a:defRPr sz="1800"/>
            </a:pPr>
            <a:r>
              <a:rPr b="1" sz="2688"/>
              <a:t>Javascripts:</a:t>
            </a:r>
            <a:endParaRPr b="1" sz="2688"/>
          </a:p>
          <a:p>
            <a:pPr lvl="0" marL="286702" indent="-285368" defTabSz="384047">
              <a:spcBef>
                <a:spcPts val="1100"/>
              </a:spcBef>
              <a:tabLst>
                <a:tab pos="279400" algn="l"/>
                <a:tab pos="368300" algn="l"/>
                <a:tab pos="749300" algn="l"/>
                <a:tab pos="1130300" algn="l"/>
                <a:tab pos="1524000" algn="l"/>
                <a:tab pos="1905000" algn="l"/>
                <a:tab pos="2286000" algn="l"/>
                <a:tab pos="2667000" algn="l"/>
                <a:tab pos="3060700" algn="l"/>
                <a:tab pos="3441700" algn="l"/>
                <a:tab pos="3822700" algn="l"/>
                <a:tab pos="4203700" algn="l"/>
                <a:tab pos="4597400" algn="l"/>
                <a:tab pos="4978400" algn="l"/>
                <a:tab pos="5359400" algn="l"/>
                <a:tab pos="5740400" algn="l"/>
                <a:tab pos="6121400" algn="l"/>
                <a:tab pos="6515100" algn="l"/>
                <a:tab pos="6896100" algn="l"/>
                <a:tab pos="7277100" algn="l"/>
                <a:tab pos="7658100" algn="l"/>
              </a:tabLst>
              <a:defRPr sz="1800"/>
            </a:pPr>
            <a:r>
              <a:rPr sz="2688"/>
              <a:t>Jquery: for some basic DOM manipulation and event handling</a:t>
            </a:r>
            <a:endParaRPr sz="2688"/>
          </a:p>
          <a:p>
            <a:pPr lvl="0" marL="286702" indent="-285368" defTabSz="384047">
              <a:spcBef>
                <a:spcPts val="1100"/>
              </a:spcBef>
              <a:tabLst>
                <a:tab pos="279400" algn="l"/>
                <a:tab pos="368300" algn="l"/>
                <a:tab pos="749300" algn="l"/>
                <a:tab pos="1130300" algn="l"/>
                <a:tab pos="1524000" algn="l"/>
                <a:tab pos="1905000" algn="l"/>
                <a:tab pos="2286000" algn="l"/>
                <a:tab pos="2667000" algn="l"/>
                <a:tab pos="3060700" algn="l"/>
                <a:tab pos="3441700" algn="l"/>
                <a:tab pos="3822700" algn="l"/>
                <a:tab pos="4203700" algn="l"/>
                <a:tab pos="4597400" algn="l"/>
                <a:tab pos="4978400" algn="l"/>
                <a:tab pos="5359400" algn="l"/>
                <a:tab pos="5740400" algn="l"/>
                <a:tab pos="6121400" algn="l"/>
                <a:tab pos="6515100" algn="l"/>
                <a:tab pos="6896100" algn="l"/>
                <a:tab pos="7277100" algn="l"/>
                <a:tab pos="7658100" algn="l"/>
              </a:tabLst>
              <a:defRPr sz="1800"/>
            </a:pPr>
            <a:endParaRPr sz="2688"/>
          </a:p>
          <a:p>
            <a:pPr lvl="0" marL="286702" indent="-285368" defTabSz="384047">
              <a:spcBef>
                <a:spcPts val="1100"/>
              </a:spcBef>
              <a:tabLst>
                <a:tab pos="279400" algn="l"/>
                <a:tab pos="368300" algn="l"/>
                <a:tab pos="749300" algn="l"/>
                <a:tab pos="1130300" algn="l"/>
                <a:tab pos="1524000" algn="l"/>
                <a:tab pos="1905000" algn="l"/>
                <a:tab pos="2286000" algn="l"/>
                <a:tab pos="2667000" algn="l"/>
                <a:tab pos="3060700" algn="l"/>
                <a:tab pos="3441700" algn="l"/>
                <a:tab pos="3822700" algn="l"/>
                <a:tab pos="4203700" algn="l"/>
                <a:tab pos="4597400" algn="l"/>
                <a:tab pos="4978400" algn="l"/>
                <a:tab pos="5359400" algn="l"/>
                <a:tab pos="5740400" algn="l"/>
                <a:tab pos="6121400" algn="l"/>
                <a:tab pos="6515100" algn="l"/>
                <a:tab pos="6896100" algn="l"/>
                <a:tab pos="7277100" algn="l"/>
                <a:tab pos="7658100" algn="l"/>
              </a:tabLst>
              <a:defRPr sz="1800"/>
            </a:pPr>
            <a:r>
              <a:rPr sz="2688"/>
              <a:t>Blaze: for reactive DOM templating</a:t>
            </a:r>
            <a:endParaRPr sz="2688"/>
          </a:p>
          <a:p>
            <a:pPr lvl="0" marL="286702" indent="-285368" defTabSz="384047">
              <a:spcBef>
                <a:spcPts val="1100"/>
              </a:spcBef>
              <a:tabLst>
                <a:tab pos="279400" algn="l"/>
                <a:tab pos="368300" algn="l"/>
                <a:tab pos="749300" algn="l"/>
                <a:tab pos="1130300" algn="l"/>
                <a:tab pos="1524000" algn="l"/>
                <a:tab pos="1905000" algn="l"/>
                <a:tab pos="2286000" algn="l"/>
                <a:tab pos="2667000" algn="l"/>
                <a:tab pos="3060700" algn="l"/>
                <a:tab pos="3441700" algn="l"/>
                <a:tab pos="3822700" algn="l"/>
                <a:tab pos="4203700" algn="l"/>
                <a:tab pos="4597400" algn="l"/>
                <a:tab pos="4978400" algn="l"/>
                <a:tab pos="5359400" algn="l"/>
                <a:tab pos="5740400" algn="l"/>
                <a:tab pos="6121400" algn="l"/>
                <a:tab pos="6515100" algn="l"/>
                <a:tab pos="6896100" algn="l"/>
                <a:tab pos="7277100" algn="l"/>
                <a:tab pos="7658100" algn="l"/>
              </a:tabLst>
              <a:defRPr sz="1800"/>
            </a:pPr>
            <a:endParaRPr sz="2688"/>
          </a:p>
          <a:p>
            <a:pPr lvl="0" marL="286702" indent="-285368" defTabSz="384047">
              <a:spcBef>
                <a:spcPts val="1100"/>
              </a:spcBef>
              <a:tabLst>
                <a:tab pos="279400" algn="l"/>
                <a:tab pos="368300" algn="l"/>
                <a:tab pos="749300" algn="l"/>
                <a:tab pos="1130300" algn="l"/>
                <a:tab pos="1524000" algn="l"/>
                <a:tab pos="1905000" algn="l"/>
                <a:tab pos="2286000" algn="l"/>
                <a:tab pos="2667000" algn="l"/>
                <a:tab pos="3060700" algn="l"/>
                <a:tab pos="3441700" algn="l"/>
                <a:tab pos="3822700" algn="l"/>
                <a:tab pos="4203700" algn="l"/>
                <a:tab pos="4597400" algn="l"/>
                <a:tab pos="4978400" algn="l"/>
                <a:tab pos="5359400" algn="l"/>
                <a:tab pos="5740400" algn="l"/>
                <a:tab pos="6121400" algn="l"/>
                <a:tab pos="6515100" algn="l"/>
                <a:tab pos="6896100" algn="l"/>
                <a:tab pos="7277100" algn="l"/>
                <a:tab pos="7658100" algn="l"/>
              </a:tabLst>
              <a:defRPr sz="1800"/>
            </a:pPr>
            <a:r>
              <a:rPr sz="2688"/>
              <a:t>Foundation: bootstrap our js</a:t>
            </a:r>
            <a:endParaRPr sz="2688"/>
          </a:p>
          <a:p>
            <a:pPr lvl="0" marL="286702" indent="-285368" defTabSz="384047">
              <a:spcBef>
                <a:spcPts val="1100"/>
              </a:spcBef>
              <a:tabLst>
                <a:tab pos="279400" algn="l"/>
                <a:tab pos="368300" algn="l"/>
                <a:tab pos="749300" algn="l"/>
                <a:tab pos="1130300" algn="l"/>
                <a:tab pos="1524000" algn="l"/>
                <a:tab pos="1905000" algn="l"/>
                <a:tab pos="2286000" algn="l"/>
                <a:tab pos="2667000" algn="l"/>
                <a:tab pos="3060700" algn="l"/>
                <a:tab pos="3441700" algn="l"/>
                <a:tab pos="3822700" algn="l"/>
                <a:tab pos="4203700" algn="l"/>
                <a:tab pos="4597400" algn="l"/>
                <a:tab pos="4978400" algn="l"/>
                <a:tab pos="5359400" algn="l"/>
                <a:tab pos="5740400" algn="l"/>
                <a:tab pos="6121400" algn="l"/>
                <a:tab pos="6515100" algn="l"/>
                <a:tab pos="6896100" algn="l"/>
                <a:tab pos="7277100" algn="l"/>
                <a:tab pos="7658100" algn="l"/>
              </a:tabLst>
              <a:defRPr sz="1800"/>
            </a:pPr>
            <a:endParaRPr sz="2688"/>
          </a:p>
          <a:p>
            <a:pPr lvl="0" marL="286702" indent="-285368" defTabSz="384047">
              <a:spcBef>
                <a:spcPts val="1100"/>
              </a:spcBef>
              <a:tabLst>
                <a:tab pos="279400" algn="l"/>
                <a:tab pos="368300" algn="l"/>
                <a:tab pos="749300" algn="l"/>
                <a:tab pos="1130300" algn="l"/>
                <a:tab pos="1524000" algn="l"/>
                <a:tab pos="1905000" algn="l"/>
                <a:tab pos="2286000" algn="l"/>
                <a:tab pos="2667000" algn="l"/>
                <a:tab pos="3060700" algn="l"/>
                <a:tab pos="3441700" algn="l"/>
                <a:tab pos="3822700" algn="l"/>
                <a:tab pos="4203700" algn="l"/>
                <a:tab pos="4597400" algn="l"/>
                <a:tab pos="4978400" algn="l"/>
                <a:tab pos="5359400" algn="l"/>
                <a:tab pos="5740400" algn="l"/>
                <a:tab pos="6121400" algn="l"/>
                <a:tab pos="6515100" algn="l"/>
                <a:tab pos="6896100" algn="l"/>
                <a:tab pos="7277100" algn="l"/>
                <a:tab pos="7658100" algn="l"/>
              </a:tabLst>
              <a:defRPr sz="1800"/>
            </a:pPr>
            <a:r>
              <a:rPr sz="2688"/>
              <a:t>progressbar.js: for pretty-looking timers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xfrm>
            <a:off x="503237" y="301624"/>
            <a:ext cx="9069389" cy="12604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External Libraries</a:t>
            </a: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xfrm>
            <a:off x="503237" y="1768475"/>
            <a:ext cx="9069389" cy="5086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 marL="218439" indent="-217423" defTabSz="292607">
              <a:spcBef>
                <a:spcPts val="800"/>
              </a:spcBef>
              <a:tabLst>
                <a:tab pos="215900" algn="l"/>
                <a:tab pos="279400" algn="l"/>
                <a:tab pos="571500" algn="l"/>
                <a:tab pos="863600" algn="l"/>
                <a:tab pos="1155700" algn="l"/>
                <a:tab pos="1447800" algn="l"/>
                <a:tab pos="1739900" algn="l"/>
                <a:tab pos="2032000" algn="l"/>
                <a:tab pos="2324100" algn="l"/>
                <a:tab pos="2616200" algn="l"/>
                <a:tab pos="2908300" algn="l"/>
                <a:tab pos="3200400" algn="l"/>
                <a:tab pos="3492500" algn="l"/>
                <a:tab pos="3784600" algn="l"/>
                <a:tab pos="4076700" algn="l"/>
                <a:tab pos="4368800" algn="l"/>
                <a:tab pos="4660900" algn="l"/>
                <a:tab pos="4965700" algn="l"/>
                <a:tab pos="5257800" algn="l"/>
                <a:tab pos="5549900" algn="l"/>
                <a:tab pos="5842000" algn="l"/>
              </a:tabLst>
              <a:defRPr sz="1800"/>
            </a:pPr>
            <a:r>
              <a:rPr b="1" sz="2048"/>
              <a:t>Notable node libraries:</a:t>
            </a:r>
            <a:endParaRPr b="1" sz="2048"/>
          </a:p>
          <a:p>
            <a:pPr lvl="0" marL="218439" indent="-217423" defTabSz="292607">
              <a:spcBef>
                <a:spcPts val="800"/>
              </a:spcBef>
              <a:tabLst>
                <a:tab pos="215900" algn="l"/>
                <a:tab pos="279400" algn="l"/>
                <a:tab pos="571500" algn="l"/>
                <a:tab pos="863600" algn="l"/>
                <a:tab pos="1155700" algn="l"/>
                <a:tab pos="1447800" algn="l"/>
                <a:tab pos="1739900" algn="l"/>
                <a:tab pos="2032000" algn="l"/>
                <a:tab pos="2324100" algn="l"/>
                <a:tab pos="2616200" algn="l"/>
                <a:tab pos="2908300" algn="l"/>
                <a:tab pos="3200400" algn="l"/>
                <a:tab pos="3492500" algn="l"/>
                <a:tab pos="3784600" algn="l"/>
                <a:tab pos="4076700" algn="l"/>
                <a:tab pos="4368800" algn="l"/>
                <a:tab pos="4660900" algn="l"/>
                <a:tab pos="4965700" algn="l"/>
                <a:tab pos="5257800" algn="l"/>
                <a:tab pos="5549900" algn="l"/>
                <a:tab pos="5842000" algn="l"/>
              </a:tabLst>
              <a:defRPr sz="1800"/>
            </a:pPr>
            <a:endParaRPr b="1" sz="2048"/>
          </a:p>
          <a:p>
            <a:pPr lvl="0" marL="218439" indent="-217423" defTabSz="292607">
              <a:spcBef>
                <a:spcPts val="800"/>
              </a:spcBef>
              <a:tabLst>
                <a:tab pos="215900" algn="l"/>
                <a:tab pos="279400" algn="l"/>
                <a:tab pos="571500" algn="l"/>
                <a:tab pos="863600" algn="l"/>
                <a:tab pos="1155700" algn="l"/>
                <a:tab pos="1447800" algn="l"/>
                <a:tab pos="1739900" algn="l"/>
                <a:tab pos="2032000" algn="l"/>
                <a:tab pos="2324100" algn="l"/>
                <a:tab pos="2616200" algn="l"/>
                <a:tab pos="2908300" algn="l"/>
                <a:tab pos="3200400" algn="l"/>
                <a:tab pos="3492500" algn="l"/>
                <a:tab pos="3784600" algn="l"/>
                <a:tab pos="4076700" algn="l"/>
                <a:tab pos="4368800" algn="l"/>
                <a:tab pos="4660900" algn="l"/>
                <a:tab pos="4965700" algn="l"/>
                <a:tab pos="5257800" algn="l"/>
                <a:tab pos="5549900" algn="l"/>
                <a:tab pos="5842000" algn="l"/>
              </a:tabLst>
              <a:defRPr sz="1800"/>
            </a:pPr>
            <a:r>
              <a:rPr sz="2048"/>
              <a:t>Express: General backend framework for our web application</a:t>
            </a:r>
            <a:endParaRPr sz="2048"/>
          </a:p>
          <a:p>
            <a:pPr lvl="0" marL="218439" indent="-217423" defTabSz="292607">
              <a:spcBef>
                <a:spcPts val="800"/>
              </a:spcBef>
              <a:tabLst>
                <a:tab pos="215900" algn="l"/>
                <a:tab pos="279400" algn="l"/>
                <a:tab pos="571500" algn="l"/>
                <a:tab pos="863600" algn="l"/>
                <a:tab pos="1155700" algn="l"/>
                <a:tab pos="1447800" algn="l"/>
                <a:tab pos="1739900" algn="l"/>
                <a:tab pos="2032000" algn="l"/>
                <a:tab pos="2324100" algn="l"/>
                <a:tab pos="2616200" algn="l"/>
                <a:tab pos="2908300" algn="l"/>
                <a:tab pos="3200400" algn="l"/>
                <a:tab pos="3492500" algn="l"/>
                <a:tab pos="3784600" algn="l"/>
                <a:tab pos="4076700" algn="l"/>
                <a:tab pos="4368800" algn="l"/>
                <a:tab pos="4660900" algn="l"/>
                <a:tab pos="4965700" algn="l"/>
                <a:tab pos="5257800" algn="l"/>
                <a:tab pos="5549900" algn="l"/>
                <a:tab pos="5842000" algn="l"/>
              </a:tabLst>
              <a:defRPr sz="1800"/>
            </a:pPr>
            <a:endParaRPr sz="2048"/>
          </a:p>
          <a:p>
            <a:pPr lvl="0" marL="218439" indent="-217423" defTabSz="292607">
              <a:spcBef>
                <a:spcPts val="800"/>
              </a:spcBef>
              <a:tabLst>
                <a:tab pos="215900" algn="l"/>
                <a:tab pos="279400" algn="l"/>
                <a:tab pos="571500" algn="l"/>
                <a:tab pos="863600" algn="l"/>
                <a:tab pos="1155700" algn="l"/>
                <a:tab pos="1447800" algn="l"/>
                <a:tab pos="1739900" algn="l"/>
                <a:tab pos="2032000" algn="l"/>
                <a:tab pos="2324100" algn="l"/>
                <a:tab pos="2616200" algn="l"/>
                <a:tab pos="2908300" algn="l"/>
                <a:tab pos="3200400" algn="l"/>
                <a:tab pos="3492500" algn="l"/>
                <a:tab pos="3784600" algn="l"/>
                <a:tab pos="4076700" algn="l"/>
                <a:tab pos="4368800" algn="l"/>
                <a:tab pos="4660900" algn="l"/>
                <a:tab pos="4965700" algn="l"/>
                <a:tab pos="5257800" algn="l"/>
                <a:tab pos="5549900" algn="l"/>
                <a:tab pos="5842000" algn="l"/>
              </a:tabLst>
              <a:defRPr sz="1800"/>
            </a:pPr>
            <a:r>
              <a:rPr sz="2048"/>
              <a:t>Passport: Used for user authentication (registration, login, logout)</a:t>
            </a:r>
            <a:endParaRPr sz="2048"/>
          </a:p>
          <a:p>
            <a:pPr lvl="0" marL="218439" indent="-217423" defTabSz="292607">
              <a:spcBef>
                <a:spcPts val="800"/>
              </a:spcBef>
              <a:tabLst>
                <a:tab pos="215900" algn="l"/>
                <a:tab pos="279400" algn="l"/>
                <a:tab pos="571500" algn="l"/>
                <a:tab pos="863600" algn="l"/>
                <a:tab pos="1155700" algn="l"/>
                <a:tab pos="1447800" algn="l"/>
                <a:tab pos="1739900" algn="l"/>
                <a:tab pos="2032000" algn="l"/>
                <a:tab pos="2324100" algn="l"/>
                <a:tab pos="2616200" algn="l"/>
                <a:tab pos="2908300" algn="l"/>
                <a:tab pos="3200400" algn="l"/>
                <a:tab pos="3492500" algn="l"/>
                <a:tab pos="3784600" algn="l"/>
                <a:tab pos="4076700" algn="l"/>
                <a:tab pos="4368800" algn="l"/>
                <a:tab pos="4660900" algn="l"/>
                <a:tab pos="4965700" algn="l"/>
                <a:tab pos="5257800" algn="l"/>
                <a:tab pos="5549900" algn="l"/>
                <a:tab pos="5842000" algn="l"/>
              </a:tabLst>
              <a:defRPr sz="1800"/>
            </a:pPr>
            <a:endParaRPr sz="2048"/>
          </a:p>
          <a:p>
            <a:pPr lvl="0" marL="218439" indent="-217423" defTabSz="292607">
              <a:spcBef>
                <a:spcPts val="800"/>
              </a:spcBef>
              <a:tabLst>
                <a:tab pos="215900" algn="l"/>
                <a:tab pos="279400" algn="l"/>
                <a:tab pos="571500" algn="l"/>
                <a:tab pos="863600" algn="l"/>
                <a:tab pos="1155700" algn="l"/>
                <a:tab pos="1447800" algn="l"/>
                <a:tab pos="1739900" algn="l"/>
                <a:tab pos="2032000" algn="l"/>
                <a:tab pos="2324100" algn="l"/>
                <a:tab pos="2616200" algn="l"/>
                <a:tab pos="2908300" algn="l"/>
                <a:tab pos="3200400" algn="l"/>
                <a:tab pos="3492500" algn="l"/>
                <a:tab pos="3784600" algn="l"/>
                <a:tab pos="4076700" algn="l"/>
                <a:tab pos="4368800" algn="l"/>
                <a:tab pos="4660900" algn="l"/>
                <a:tab pos="4965700" algn="l"/>
                <a:tab pos="5257800" algn="l"/>
                <a:tab pos="5549900" algn="l"/>
                <a:tab pos="5842000" algn="l"/>
              </a:tabLst>
              <a:defRPr sz="1800"/>
            </a:pPr>
            <a:r>
              <a:rPr sz="2048"/>
              <a:t>Mongodb: Framework for database design</a:t>
            </a:r>
            <a:endParaRPr sz="2048"/>
          </a:p>
          <a:p>
            <a:pPr lvl="0" marL="218439" indent="-217423" defTabSz="292607">
              <a:spcBef>
                <a:spcPts val="800"/>
              </a:spcBef>
              <a:tabLst>
                <a:tab pos="215900" algn="l"/>
                <a:tab pos="279400" algn="l"/>
                <a:tab pos="571500" algn="l"/>
                <a:tab pos="863600" algn="l"/>
                <a:tab pos="1155700" algn="l"/>
                <a:tab pos="1447800" algn="l"/>
                <a:tab pos="1739900" algn="l"/>
                <a:tab pos="2032000" algn="l"/>
                <a:tab pos="2324100" algn="l"/>
                <a:tab pos="2616200" algn="l"/>
                <a:tab pos="2908300" algn="l"/>
                <a:tab pos="3200400" algn="l"/>
                <a:tab pos="3492500" algn="l"/>
                <a:tab pos="3784600" algn="l"/>
                <a:tab pos="4076700" algn="l"/>
                <a:tab pos="4368800" algn="l"/>
                <a:tab pos="4660900" algn="l"/>
                <a:tab pos="4965700" algn="l"/>
                <a:tab pos="5257800" algn="l"/>
                <a:tab pos="5549900" algn="l"/>
                <a:tab pos="5842000" algn="l"/>
              </a:tabLst>
              <a:defRPr sz="1800"/>
            </a:pPr>
            <a:endParaRPr sz="2048"/>
          </a:p>
          <a:p>
            <a:pPr lvl="0" marL="218439" indent="-217423" defTabSz="292607">
              <a:spcBef>
                <a:spcPts val="800"/>
              </a:spcBef>
              <a:tabLst>
                <a:tab pos="215900" algn="l"/>
                <a:tab pos="279400" algn="l"/>
                <a:tab pos="571500" algn="l"/>
                <a:tab pos="863600" algn="l"/>
                <a:tab pos="1155700" algn="l"/>
                <a:tab pos="1447800" algn="l"/>
                <a:tab pos="1739900" algn="l"/>
                <a:tab pos="2032000" algn="l"/>
                <a:tab pos="2324100" algn="l"/>
                <a:tab pos="2616200" algn="l"/>
                <a:tab pos="2908300" algn="l"/>
                <a:tab pos="3200400" algn="l"/>
                <a:tab pos="3492500" algn="l"/>
                <a:tab pos="3784600" algn="l"/>
                <a:tab pos="4076700" algn="l"/>
                <a:tab pos="4368800" algn="l"/>
                <a:tab pos="4660900" algn="l"/>
                <a:tab pos="4965700" algn="l"/>
                <a:tab pos="5257800" algn="l"/>
                <a:tab pos="5549900" algn="l"/>
                <a:tab pos="5842000" algn="l"/>
              </a:tabLst>
              <a:defRPr sz="1800"/>
            </a:pPr>
            <a:r>
              <a:rPr sz="2048"/>
              <a:t>Ejs: Javascript template that cleans html code</a:t>
            </a:r>
            <a:endParaRPr sz="2048"/>
          </a:p>
          <a:p>
            <a:pPr lvl="0" marL="218439" indent="-217423" defTabSz="292607">
              <a:spcBef>
                <a:spcPts val="800"/>
              </a:spcBef>
              <a:tabLst>
                <a:tab pos="215900" algn="l"/>
                <a:tab pos="279400" algn="l"/>
                <a:tab pos="571500" algn="l"/>
                <a:tab pos="863600" algn="l"/>
                <a:tab pos="1155700" algn="l"/>
                <a:tab pos="1447800" algn="l"/>
                <a:tab pos="1739900" algn="l"/>
                <a:tab pos="2032000" algn="l"/>
                <a:tab pos="2324100" algn="l"/>
                <a:tab pos="2616200" algn="l"/>
                <a:tab pos="2908300" algn="l"/>
                <a:tab pos="3200400" algn="l"/>
                <a:tab pos="3492500" algn="l"/>
                <a:tab pos="3784600" algn="l"/>
                <a:tab pos="4076700" algn="l"/>
                <a:tab pos="4368800" algn="l"/>
                <a:tab pos="4660900" algn="l"/>
                <a:tab pos="4965700" algn="l"/>
                <a:tab pos="5257800" algn="l"/>
                <a:tab pos="5549900" algn="l"/>
                <a:tab pos="5842000" algn="l"/>
              </a:tabLst>
              <a:defRPr sz="1800"/>
            </a:pPr>
            <a:endParaRPr sz="2048"/>
          </a:p>
          <a:p>
            <a:pPr lvl="0" marL="218439" indent="-217423" defTabSz="292607">
              <a:spcBef>
                <a:spcPts val="800"/>
              </a:spcBef>
              <a:tabLst>
                <a:tab pos="215900" algn="l"/>
                <a:tab pos="279400" algn="l"/>
                <a:tab pos="571500" algn="l"/>
                <a:tab pos="863600" algn="l"/>
                <a:tab pos="1155700" algn="l"/>
                <a:tab pos="1447800" algn="l"/>
                <a:tab pos="1739900" algn="l"/>
                <a:tab pos="2032000" algn="l"/>
                <a:tab pos="2324100" algn="l"/>
                <a:tab pos="2616200" algn="l"/>
                <a:tab pos="2908300" algn="l"/>
                <a:tab pos="3200400" algn="l"/>
                <a:tab pos="3492500" algn="l"/>
                <a:tab pos="3784600" algn="l"/>
                <a:tab pos="4076700" algn="l"/>
                <a:tab pos="4368800" algn="l"/>
                <a:tab pos="4660900" algn="l"/>
                <a:tab pos="4965700" algn="l"/>
                <a:tab pos="5257800" algn="l"/>
                <a:tab pos="5549900" algn="l"/>
                <a:tab pos="5842000" algn="l"/>
              </a:tabLst>
              <a:defRPr sz="1800"/>
            </a:pPr>
            <a:r>
              <a:rPr sz="2048"/>
              <a:t>Gravatar: Display profile pictures</a:t>
            </a:r>
            <a:endParaRPr sz="2048"/>
          </a:p>
          <a:p>
            <a:pPr lvl="0" marL="218439" indent="-217423" defTabSz="292607">
              <a:spcBef>
                <a:spcPts val="800"/>
              </a:spcBef>
              <a:tabLst>
                <a:tab pos="215900" algn="l"/>
                <a:tab pos="279400" algn="l"/>
                <a:tab pos="571500" algn="l"/>
                <a:tab pos="863600" algn="l"/>
                <a:tab pos="1155700" algn="l"/>
                <a:tab pos="1447800" algn="l"/>
                <a:tab pos="1739900" algn="l"/>
                <a:tab pos="2032000" algn="l"/>
                <a:tab pos="2324100" algn="l"/>
                <a:tab pos="2616200" algn="l"/>
                <a:tab pos="2908300" algn="l"/>
                <a:tab pos="3200400" algn="l"/>
                <a:tab pos="3492500" algn="l"/>
                <a:tab pos="3784600" algn="l"/>
                <a:tab pos="4076700" algn="l"/>
                <a:tab pos="4368800" algn="l"/>
                <a:tab pos="4660900" algn="l"/>
                <a:tab pos="4965700" algn="l"/>
                <a:tab pos="5257800" algn="l"/>
                <a:tab pos="5549900" algn="l"/>
                <a:tab pos="5842000" algn="l"/>
              </a:tabLst>
              <a:defRPr sz="1800"/>
            </a:pPr>
            <a:endParaRPr sz="2048"/>
          </a:p>
          <a:p>
            <a:pPr lvl="0" marL="218439" indent="-217423" defTabSz="292607">
              <a:spcBef>
                <a:spcPts val="800"/>
              </a:spcBef>
              <a:tabLst>
                <a:tab pos="215900" algn="l"/>
                <a:tab pos="279400" algn="l"/>
                <a:tab pos="571500" algn="l"/>
                <a:tab pos="863600" algn="l"/>
                <a:tab pos="1155700" algn="l"/>
                <a:tab pos="1447800" algn="l"/>
                <a:tab pos="1739900" algn="l"/>
                <a:tab pos="2032000" algn="l"/>
                <a:tab pos="2324100" algn="l"/>
                <a:tab pos="2616200" algn="l"/>
                <a:tab pos="2908300" algn="l"/>
                <a:tab pos="3200400" algn="l"/>
                <a:tab pos="3492500" algn="l"/>
                <a:tab pos="3784600" algn="l"/>
                <a:tab pos="4076700" algn="l"/>
                <a:tab pos="4368800" algn="l"/>
                <a:tab pos="4660900" algn="l"/>
                <a:tab pos="4965700" algn="l"/>
                <a:tab pos="5257800" algn="l"/>
                <a:tab pos="5549900" algn="l"/>
                <a:tab pos="5842000" algn="l"/>
              </a:tabLst>
              <a:defRPr sz="1800"/>
            </a:pPr>
            <a:r>
              <a:rPr sz="2048"/>
              <a:t>Socket.io: Used to create Chat and Rooms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xfrm>
            <a:off x="503237" y="301625"/>
            <a:ext cx="9070976" cy="12620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Team Roles</a:t>
            </a:r>
          </a:p>
        </p:txBody>
      </p:sp>
      <p:sp>
        <p:nvSpPr>
          <p:cNvPr id="28" name="Shape 28"/>
          <p:cNvSpPr/>
          <p:nvPr>
            <p:ph type="body" idx="1"/>
          </p:nvPr>
        </p:nvSpPr>
        <p:spPr>
          <a:xfrm>
            <a:off x="503237" y="1768475"/>
            <a:ext cx="3154363" cy="43846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 marL="0" indent="0" algn="r">
              <a:tabLst>
                <a:tab pos="101600" algn="l"/>
                <a:tab pos="558800" algn="l"/>
                <a:tab pos="1016000" algn="l"/>
                <a:tab pos="1473200" algn="l"/>
                <a:tab pos="1930400" algn="l"/>
                <a:tab pos="2387600" algn="l"/>
                <a:tab pos="2844800" algn="l"/>
                <a:tab pos="3302000" algn="l"/>
                <a:tab pos="3759200" algn="l"/>
                <a:tab pos="4216400" algn="l"/>
                <a:tab pos="4673600" algn="l"/>
                <a:tab pos="5130800" algn="l"/>
                <a:tab pos="5588000" algn="l"/>
                <a:tab pos="6045200" algn="l"/>
                <a:tab pos="6502400" algn="l"/>
                <a:tab pos="6959600" algn="l"/>
                <a:tab pos="7416800" algn="l"/>
                <a:tab pos="7874000" algn="l"/>
                <a:tab pos="8331200" algn="l"/>
                <a:tab pos="8788400" algn="l"/>
              </a:tabLst>
              <a:defRPr sz="1800"/>
            </a:pPr>
            <a:r>
              <a:rPr sz="3200"/>
              <a:t>Colby Stone</a:t>
            </a:r>
            <a:endParaRPr sz="3200"/>
          </a:p>
          <a:p>
            <a:pPr lvl="0" marL="0" indent="0" algn="r">
              <a:tabLst>
                <a:tab pos="101600" algn="l"/>
                <a:tab pos="558800" algn="l"/>
                <a:tab pos="1016000" algn="l"/>
                <a:tab pos="1473200" algn="l"/>
                <a:tab pos="1930400" algn="l"/>
                <a:tab pos="2387600" algn="l"/>
                <a:tab pos="2844800" algn="l"/>
                <a:tab pos="3302000" algn="l"/>
                <a:tab pos="3759200" algn="l"/>
                <a:tab pos="4216400" algn="l"/>
                <a:tab pos="4673600" algn="l"/>
                <a:tab pos="5130800" algn="l"/>
                <a:tab pos="5588000" algn="l"/>
                <a:tab pos="6045200" algn="l"/>
                <a:tab pos="6502400" algn="l"/>
                <a:tab pos="6959600" algn="l"/>
                <a:tab pos="7416800" algn="l"/>
                <a:tab pos="7874000" algn="l"/>
                <a:tab pos="8331200" algn="l"/>
                <a:tab pos="8788400" algn="l"/>
              </a:tabLst>
              <a:defRPr sz="1800"/>
            </a:pPr>
            <a:r>
              <a:rPr sz="3200"/>
              <a:t> Sean Kelley	</a:t>
            </a:r>
            <a:endParaRPr sz="3200"/>
          </a:p>
          <a:p>
            <a:pPr lvl="0" marL="0" indent="0" algn="r">
              <a:tabLst>
                <a:tab pos="101600" algn="l"/>
                <a:tab pos="558800" algn="l"/>
                <a:tab pos="1016000" algn="l"/>
                <a:tab pos="1473200" algn="l"/>
                <a:tab pos="1930400" algn="l"/>
                <a:tab pos="2387600" algn="l"/>
                <a:tab pos="2844800" algn="l"/>
                <a:tab pos="3302000" algn="l"/>
                <a:tab pos="3759200" algn="l"/>
                <a:tab pos="4216400" algn="l"/>
                <a:tab pos="4673600" algn="l"/>
                <a:tab pos="5130800" algn="l"/>
                <a:tab pos="5588000" algn="l"/>
                <a:tab pos="6045200" algn="l"/>
                <a:tab pos="6502400" algn="l"/>
                <a:tab pos="6959600" algn="l"/>
                <a:tab pos="7416800" algn="l"/>
                <a:tab pos="7874000" algn="l"/>
                <a:tab pos="8331200" algn="l"/>
                <a:tab pos="8788400" algn="l"/>
              </a:tabLst>
              <a:defRPr sz="1800"/>
            </a:pPr>
            <a:r>
              <a:rPr sz="3200"/>
              <a:t> David Su	</a:t>
            </a:r>
            <a:endParaRPr sz="3200"/>
          </a:p>
          <a:p>
            <a:pPr lvl="0" marL="0" indent="0" algn="r">
              <a:tabLst>
                <a:tab pos="101600" algn="l"/>
                <a:tab pos="558800" algn="l"/>
                <a:tab pos="1016000" algn="l"/>
                <a:tab pos="1473200" algn="l"/>
                <a:tab pos="1930400" algn="l"/>
                <a:tab pos="2387600" algn="l"/>
                <a:tab pos="2844800" algn="l"/>
                <a:tab pos="3302000" algn="l"/>
                <a:tab pos="3759200" algn="l"/>
                <a:tab pos="4216400" algn="l"/>
                <a:tab pos="4673600" algn="l"/>
                <a:tab pos="5130800" algn="l"/>
                <a:tab pos="5588000" algn="l"/>
                <a:tab pos="6045200" algn="l"/>
                <a:tab pos="6502400" algn="l"/>
                <a:tab pos="6959600" algn="l"/>
                <a:tab pos="7416800" algn="l"/>
                <a:tab pos="7874000" algn="l"/>
                <a:tab pos="8331200" algn="l"/>
                <a:tab pos="8788400" algn="l"/>
              </a:tabLst>
              <a:defRPr sz="1800"/>
            </a:pPr>
            <a:r>
              <a:rPr sz="3200"/>
              <a:t>  Yue Shing</a:t>
            </a:r>
            <a:endParaRPr sz="3200"/>
          </a:p>
          <a:p>
            <a:pPr lvl="0" marL="0" indent="0" algn="r">
              <a:tabLst>
                <a:tab pos="101600" algn="l"/>
                <a:tab pos="558800" algn="l"/>
                <a:tab pos="1016000" algn="l"/>
                <a:tab pos="1473200" algn="l"/>
                <a:tab pos="1930400" algn="l"/>
                <a:tab pos="2387600" algn="l"/>
                <a:tab pos="2844800" algn="l"/>
                <a:tab pos="3302000" algn="l"/>
                <a:tab pos="3759200" algn="l"/>
                <a:tab pos="4216400" algn="l"/>
                <a:tab pos="4673600" algn="l"/>
                <a:tab pos="5130800" algn="l"/>
                <a:tab pos="5588000" algn="l"/>
                <a:tab pos="6045200" algn="l"/>
                <a:tab pos="6502400" algn="l"/>
                <a:tab pos="6959600" algn="l"/>
                <a:tab pos="7416800" algn="l"/>
                <a:tab pos="7874000" algn="l"/>
                <a:tab pos="8331200" algn="l"/>
                <a:tab pos="8788400" algn="l"/>
              </a:tabLst>
              <a:defRPr sz="1800"/>
            </a:pPr>
            <a:r>
              <a:rPr sz="3200"/>
              <a:t>Mike Turley</a:t>
            </a:r>
            <a:endParaRPr sz="3200"/>
          </a:p>
          <a:p>
            <a:pPr lvl="0" marL="0" indent="0" algn="r">
              <a:tabLst>
                <a:tab pos="101600" algn="l"/>
                <a:tab pos="558800" algn="l"/>
                <a:tab pos="1016000" algn="l"/>
                <a:tab pos="1473200" algn="l"/>
                <a:tab pos="1930400" algn="l"/>
                <a:tab pos="2387600" algn="l"/>
                <a:tab pos="2844800" algn="l"/>
                <a:tab pos="3302000" algn="l"/>
                <a:tab pos="3759200" algn="l"/>
                <a:tab pos="4216400" algn="l"/>
                <a:tab pos="4673600" algn="l"/>
                <a:tab pos="5130800" algn="l"/>
                <a:tab pos="5588000" algn="l"/>
                <a:tab pos="6045200" algn="l"/>
                <a:tab pos="6502400" algn="l"/>
                <a:tab pos="6959600" algn="l"/>
                <a:tab pos="7416800" algn="l"/>
                <a:tab pos="7874000" algn="l"/>
                <a:tab pos="8331200" algn="l"/>
                <a:tab pos="8788400" algn="l"/>
              </a:tabLst>
              <a:defRPr sz="1800"/>
            </a:pPr>
            <a:r>
              <a:rPr sz="3200"/>
              <a:t>Daniel Choi</a:t>
            </a:r>
            <a:endParaRPr sz="3200"/>
          </a:p>
          <a:p>
            <a:pPr lvl="0" marL="0" indent="0" algn="r">
              <a:tabLst>
                <a:tab pos="101600" algn="l"/>
                <a:tab pos="558800" algn="l"/>
                <a:tab pos="1016000" algn="l"/>
                <a:tab pos="1473200" algn="l"/>
                <a:tab pos="1930400" algn="l"/>
                <a:tab pos="2387600" algn="l"/>
                <a:tab pos="2844800" algn="l"/>
                <a:tab pos="3302000" algn="l"/>
                <a:tab pos="3759200" algn="l"/>
                <a:tab pos="4216400" algn="l"/>
                <a:tab pos="4673600" algn="l"/>
                <a:tab pos="5130800" algn="l"/>
                <a:tab pos="5588000" algn="l"/>
                <a:tab pos="6045200" algn="l"/>
                <a:tab pos="6502400" algn="l"/>
                <a:tab pos="6959600" algn="l"/>
                <a:tab pos="7416800" algn="l"/>
                <a:tab pos="7874000" algn="l"/>
                <a:tab pos="8331200" algn="l"/>
                <a:tab pos="8788400" algn="l"/>
              </a:tabLst>
              <a:defRPr sz="1800"/>
            </a:pPr>
            <a:r>
              <a:rPr sz="3200"/>
              <a:t> Robert Hromada</a:t>
            </a:r>
          </a:p>
        </p:txBody>
      </p:sp>
      <p:sp>
        <p:nvSpPr>
          <p:cNvPr id="29" name="Shape 29"/>
          <p:cNvSpPr/>
          <p:nvPr/>
        </p:nvSpPr>
        <p:spPr>
          <a:xfrm>
            <a:off x="3840162" y="1768475"/>
            <a:ext cx="5738813" cy="4151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430212" indent="-323850">
              <a:spcBef>
                <a:spcPts val="14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419100" algn="l"/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91400" algn="l"/>
                <a:tab pos="7848600" algn="l"/>
                <a:tab pos="8305800" algn="l"/>
                <a:tab pos="8763000" algn="l"/>
                <a:tab pos="9220200" algn="l"/>
              </a:tabLst>
            </a:pPr>
            <a:r>
              <a:rPr sz="3200">
                <a:latin typeface="Arial"/>
                <a:ea typeface="Arial"/>
                <a:cs typeface="Arial"/>
                <a:sym typeface="Arial"/>
              </a:rPr>
              <a:t> Project Manager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lvl="0" marL="430212" indent="-323850">
              <a:spcBef>
                <a:spcPts val="14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419100" algn="l"/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91400" algn="l"/>
                <a:tab pos="7848600" algn="l"/>
                <a:tab pos="8305800" algn="l"/>
                <a:tab pos="8763000" algn="l"/>
                <a:tab pos="9220200" algn="l"/>
              </a:tabLst>
            </a:pPr>
            <a:r>
              <a:rPr sz="3200">
                <a:latin typeface="Arial"/>
                <a:ea typeface="Arial"/>
                <a:cs typeface="Arial"/>
                <a:sym typeface="Arial"/>
              </a:rPr>
              <a:t> Creative Director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lvl="0" marL="430212" indent="-323850">
              <a:spcBef>
                <a:spcPts val="14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419100" algn="l"/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91400" algn="l"/>
                <a:tab pos="7848600" algn="l"/>
                <a:tab pos="8305800" algn="l"/>
                <a:tab pos="8763000" algn="l"/>
                <a:tab pos="9220200" algn="l"/>
              </a:tabLst>
            </a:pPr>
            <a:r>
              <a:rPr sz="3200">
                <a:latin typeface="Arial"/>
                <a:ea typeface="Arial"/>
                <a:cs typeface="Arial"/>
                <a:sym typeface="Arial"/>
              </a:rPr>
              <a:t> FrontEnd Programmer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lvl="0" marL="430212" indent="-323850">
              <a:spcBef>
                <a:spcPts val="14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419100" algn="l"/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91400" algn="l"/>
                <a:tab pos="7848600" algn="l"/>
                <a:tab pos="8305800" algn="l"/>
                <a:tab pos="8763000" algn="l"/>
                <a:tab pos="9220200" algn="l"/>
              </a:tabLst>
            </a:pPr>
            <a:r>
              <a:rPr sz="3200">
                <a:latin typeface="Arial"/>
                <a:ea typeface="Arial"/>
                <a:cs typeface="Arial"/>
                <a:sym typeface="Arial"/>
              </a:rPr>
              <a:t> FrontEnd Programmer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lvl="0" marL="430212" indent="-323850">
              <a:spcBef>
                <a:spcPts val="14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419100" algn="l"/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91400" algn="l"/>
                <a:tab pos="7848600" algn="l"/>
                <a:tab pos="8305800" algn="l"/>
                <a:tab pos="8763000" algn="l"/>
                <a:tab pos="9220200" algn="l"/>
              </a:tabLst>
            </a:pPr>
            <a:r>
              <a:rPr sz="3200">
                <a:latin typeface="Arial"/>
                <a:ea typeface="Arial"/>
                <a:cs typeface="Arial"/>
                <a:sym typeface="Arial"/>
              </a:rPr>
              <a:t> BackEnd Programmer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lvl="0" marL="430212" indent="-323850">
              <a:spcBef>
                <a:spcPts val="14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419100" algn="l"/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91400" algn="l"/>
                <a:tab pos="7848600" algn="l"/>
                <a:tab pos="8305800" algn="l"/>
                <a:tab pos="8763000" algn="l"/>
                <a:tab pos="9220200" algn="l"/>
              </a:tabLst>
            </a:pPr>
            <a:r>
              <a:rPr sz="3200">
                <a:latin typeface="Arial"/>
                <a:ea typeface="Arial"/>
                <a:cs typeface="Arial"/>
                <a:sym typeface="Arial"/>
              </a:rPr>
              <a:t> BackEnd Programmer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lvl="0" marL="430212" indent="-323850">
              <a:spcBef>
                <a:spcPts val="14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419100" algn="l"/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91400" algn="l"/>
                <a:tab pos="7848600" algn="l"/>
                <a:tab pos="8305800" algn="l"/>
                <a:tab pos="8763000" algn="l"/>
                <a:tab pos="9220200" algn="l"/>
              </a:tabLst>
            </a:pPr>
            <a:r>
              <a:rPr sz="3200">
                <a:latin typeface="Arial"/>
                <a:ea typeface="Arial"/>
                <a:cs typeface="Arial"/>
                <a:sym typeface="Arial"/>
              </a:rPr>
              <a:t> Documentation Scribe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r>
              <a:rPr sz="4400"/>
              <a:t>Project Idea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503238" y="1463674"/>
            <a:ext cx="9064625" cy="55373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spcBef>
                <a:spcPts val="0"/>
              </a:spcBef>
              <a:defRPr sz="1800"/>
            </a:pPr>
            <a:r>
              <a:rPr sz="2600"/>
              <a:t>This project is an interactive multi-player on-line competitive</a:t>
            </a:r>
            <a:endParaRPr sz="2600"/>
          </a:p>
          <a:p>
            <a:pPr lvl="0">
              <a:spcBef>
                <a:spcPts val="0"/>
              </a:spcBef>
              <a:defRPr sz="1800"/>
            </a:pPr>
            <a:r>
              <a:rPr sz="2600"/>
              <a:t>madlib web service. The game is centered around filling in an</a:t>
            </a:r>
            <a:endParaRPr sz="2600"/>
          </a:p>
          <a:p>
            <a:pPr lvl="0">
              <a:spcBef>
                <a:spcPts val="0"/>
              </a:spcBef>
              <a:defRPr sz="1800"/>
            </a:pPr>
            <a:r>
              <a:rPr sz="2600"/>
              <a:t>incomplete story. The players submit words to the "card czar”</a:t>
            </a:r>
            <a:endParaRPr sz="2600"/>
          </a:p>
          <a:p>
            <a:pPr lvl="0">
              <a:spcBef>
                <a:spcPts val="0"/>
              </a:spcBef>
              <a:defRPr sz="1800"/>
            </a:pPr>
            <a:r>
              <a:rPr sz="2600"/>
              <a:t>who chooses which word given is used to fill in the story. The</a:t>
            </a:r>
            <a:endParaRPr sz="2600"/>
          </a:p>
          <a:p>
            <a:pPr lvl="0">
              <a:spcBef>
                <a:spcPts val="0"/>
              </a:spcBef>
              <a:defRPr sz="1800"/>
            </a:pPr>
            <a:r>
              <a:rPr sz="2600"/>
              <a:t>card czar is a role which changes every turn, so every player</a:t>
            </a:r>
            <a:endParaRPr sz="2600"/>
          </a:p>
          <a:p>
            <a:pPr lvl="0">
              <a:spcBef>
                <a:spcPts val="0"/>
              </a:spcBef>
              <a:defRPr sz="1800"/>
            </a:pPr>
            <a:r>
              <a:rPr sz="2600"/>
              <a:t>gets a chance to create the story, using their favorite</a:t>
            </a:r>
            <a:endParaRPr sz="2600"/>
          </a:p>
          <a:p>
            <a:pPr lvl="0">
              <a:spcBef>
                <a:spcPts val="0"/>
              </a:spcBef>
              <a:defRPr sz="1800"/>
            </a:pPr>
            <a:r>
              <a:rPr sz="2600"/>
              <a:t>submitted word given by the others.</a:t>
            </a:r>
            <a:endParaRPr sz="2600"/>
          </a:p>
          <a:p>
            <a:pPr lvl="0">
              <a:spcBef>
                <a:spcPts val="0"/>
              </a:spcBef>
              <a:defRPr sz="1800"/>
            </a:pPr>
            <a:endParaRPr sz="2600"/>
          </a:p>
          <a:p>
            <a:pPr lvl="0">
              <a:spcBef>
                <a:spcPts val="0"/>
              </a:spcBef>
              <a:defRPr sz="1800"/>
            </a:pPr>
            <a:r>
              <a:rPr sz="2600"/>
              <a:t>The application presents a user friendly gui, a playing area</a:t>
            </a:r>
            <a:endParaRPr sz="2600"/>
          </a:p>
          <a:p>
            <a:pPr lvl="0">
              <a:spcBef>
                <a:spcPts val="0"/>
              </a:spcBef>
              <a:defRPr sz="1800"/>
            </a:pPr>
            <a:r>
              <a:rPr sz="2600"/>
              <a:t>with real-time updates, personal profile page with a fiends list,</a:t>
            </a:r>
            <a:endParaRPr sz="2600"/>
          </a:p>
          <a:p>
            <a:pPr lvl="0">
              <a:spcBef>
                <a:spcPts val="0"/>
              </a:spcBef>
              <a:defRPr sz="1800"/>
            </a:pPr>
            <a:r>
              <a:rPr sz="2600"/>
              <a:t>search functionality for other players profiles and an in-game</a:t>
            </a:r>
            <a:endParaRPr sz="2600"/>
          </a:p>
          <a:p>
            <a:pPr lvl="0">
              <a:spcBef>
                <a:spcPts val="0"/>
              </a:spcBef>
              <a:defRPr sz="1800"/>
            </a:pPr>
            <a:r>
              <a:rPr sz="2600"/>
              <a:t>chat room. Our back end development uses MongoDB to</a:t>
            </a:r>
            <a:endParaRPr sz="2600"/>
          </a:p>
          <a:p>
            <a:pPr lvl="0">
              <a:spcBef>
                <a:spcPts val="0"/>
              </a:spcBef>
              <a:defRPr sz="1800"/>
            </a:pPr>
            <a:r>
              <a:rPr sz="2600"/>
              <a:t>store user data, game state and structured story data, and</a:t>
            </a:r>
            <a:endParaRPr sz="2600"/>
          </a:p>
          <a:p>
            <a:pPr lvl="0">
              <a:spcBef>
                <a:spcPts val="0"/>
              </a:spcBef>
              <a:defRPr sz="1800"/>
            </a:pPr>
            <a:r>
              <a:rPr sz="2600"/>
              <a:t>shares this data with the client via AJAX and Socket.IO</a:t>
            </a:r>
            <a:endParaRPr sz="2600"/>
          </a:p>
          <a:p>
            <a:pPr lvl="0">
              <a:spcBef>
                <a:spcPts val="0"/>
              </a:spcBef>
              <a:defRPr sz="1800"/>
            </a:pPr>
            <a:r>
              <a:rPr sz="2600"/>
              <a:t>implementations.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xfrm>
            <a:off x="503237" y="301624"/>
            <a:ext cx="9069389" cy="12604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Birds Eye View</a:t>
            </a:r>
          </a:p>
        </p:txBody>
      </p:sp>
      <p:pic>
        <p:nvPicPr>
          <p:cNvPr id="35" name="flowchar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2263" y="1445809"/>
            <a:ext cx="5471351" cy="57011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xfrm>
            <a:off x="503237" y="301624"/>
            <a:ext cx="9069389" cy="12604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Components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503237" y="1666875"/>
            <a:ext cx="9069389" cy="51366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 marL="318897" indent="-318897" defTabSz="425195">
              <a:spcBef>
                <a:spcPts val="0"/>
              </a:spcBef>
              <a:defRPr sz="1800"/>
            </a:pPr>
            <a:r>
              <a:rPr b="1" sz="1488"/>
              <a:t>Overview</a:t>
            </a:r>
            <a:endParaRPr b="1" sz="1488"/>
          </a:p>
          <a:p>
            <a:pPr lvl="0" marL="318897" indent="-318897" defTabSz="425195">
              <a:spcBef>
                <a:spcPts val="0"/>
              </a:spcBef>
              <a:defRPr sz="1800"/>
            </a:pPr>
            <a:endParaRPr sz="1488"/>
          </a:p>
          <a:p>
            <a:pPr lvl="0" marL="318897" indent="-318897" defTabSz="425195">
              <a:spcBef>
                <a:spcPts val="0"/>
              </a:spcBef>
              <a:defRPr sz="1800"/>
            </a:pPr>
            <a:r>
              <a:rPr sz="1488"/>
              <a:t>The application is built in Javascript on top of a Node.js server environment customized with the ExpressJS</a:t>
            </a:r>
            <a:endParaRPr sz="1488"/>
          </a:p>
          <a:p>
            <a:pPr lvl="0" marL="318897" indent="-318897" defTabSz="425195">
              <a:spcBef>
                <a:spcPts val="0"/>
              </a:spcBef>
              <a:defRPr sz="1800"/>
            </a:pPr>
            <a:r>
              <a:rPr sz="1488"/>
              <a:t>web framework for Node. The server uses EJS to render static pages and initial page templates, and some</a:t>
            </a:r>
            <a:endParaRPr sz="1488"/>
          </a:p>
          <a:p>
            <a:pPr lvl="0" marL="318897" indent="-318897" defTabSz="425195">
              <a:spcBef>
                <a:spcPts val="0"/>
              </a:spcBef>
              <a:defRPr sz="1800"/>
            </a:pPr>
            <a:r>
              <a:rPr sz="1488"/>
              <a:t>of the client-side pages use dynamic reactive template updates powered by Blaze. CSS styles based on</a:t>
            </a:r>
            <a:endParaRPr sz="1488"/>
          </a:p>
          <a:p>
            <a:pPr lvl="0" marL="318897" indent="-318897" defTabSz="425195">
              <a:spcBef>
                <a:spcPts val="0"/>
              </a:spcBef>
              <a:defRPr sz="1800"/>
            </a:pPr>
            <a:r>
              <a:rPr sz="1488"/>
              <a:t>Foundation with some customizations are used across all pages of the application for the look and feel. The</a:t>
            </a:r>
            <a:endParaRPr sz="1488"/>
          </a:p>
          <a:p>
            <a:pPr lvl="0" marL="318897" indent="-318897" defTabSz="425195">
              <a:spcBef>
                <a:spcPts val="0"/>
              </a:spcBef>
              <a:defRPr sz="1800"/>
            </a:pPr>
            <a:r>
              <a:rPr sz="1488"/>
              <a:t>website contains features from the individual aspect, such as personal profile, to the community aspect (ie.</a:t>
            </a:r>
            <a:endParaRPr sz="1488"/>
          </a:p>
          <a:p>
            <a:pPr lvl="0" marL="318897" indent="-318897" defTabSz="425195">
              <a:spcBef>
                <a:spcPts val="0"/>
              </a:spcBef>
              <a:defRPr sz="1800"/>
            </a:pPr>
            <a:r>
              <a:rPr sz="1488"/>
              <a:t>lobby and chat room). The remaining components are focused on the game aspect of the app. Certain</a:t>
            </a:r>
            <a:endParaRPr sz="1488"/>
          </a:p>
          <a:p>
            <a:pPr lvl="0" marL="318897" indent="-318897" defTabSz="425195">
              <a:spcBef>
                <a:spcPts val="0"/>
              </a:spcBef>
              <a:defRPr sz="1800"/>
            </a:pPr>
            <a:r>
              <a:rPr sz="1488"/>
              <a:t>components, like stories, are necessary for the game to run properly, while others simply enhance the</a:t>
            </a:r>
            <a:endParaRPr sz="1488"/>
          </a:p>
          <a:p>
            <a:pPr lvl="0" marL="318897" indent="-318897" defTabSz="425195">
              <a:spcBef>
                <a:spcPts val="0"/>
              </a:spcBef>
              <a:defRPr sz="1800"/>
            </a:pPr>
            <a:r>
              <a:rPr sz="1488"/>
              <a:t>players' experience.</a:t>
            </a:r>
            <a:endParaRPr sz="1488"/>
          </a:p>
          <a:p>
            <a:pPr lvl="0" marL="318897" indent="-318897" defTabSz="425195">
              <a:spcBef>
                <a:spcPts val="0"/>
              </a:spcBef>
              <a:defRPr sz="1800"/>
            </a:pPr>
            <a:endParaRPr sz="1488"/>
          </a:p>
          <a:p>
            <a:pPr lvl="0" marL="318897" indent="-318897" defTabSz="425195">
              <a:spcBef>
                <a:spcPts val="0"/>
              </a:spcBef>
              <a:defRPr sz="1800"/>
            </a:pPr>
            <a:endParaRPr sz="1488"/>
          </a:p>
          <a:p>
            <a:pPr lvl="0" marL="318897" indent="-318897" defTabSz="425195">
              <a:spcBef>
                <a:spcPts val="0"/>
              </a:spcBef>
              <a:defRPr sz="1800"/>
            </a:pPr>
            <a:r>
              <a:rPr b="1" sz="1488"/>
              <a:t>Login</a:t>
            </a:r>
            <a:endParaRPr b="1" sz="1488"/>
          </a:p>
          <a:p>
            <a:pPr lvl="0" marL="318897" indent="-318897" defTabSz="425195">
              <a:spcBef>
                <a:spcPts val="0"/>
              </a:spcBef>
              <a:defRPr sz="1800"/>
            </a:pPr>
            <a:endParaRPr sz="1488"/>
          </a:p>
          <a:p>
            <a:pPr lvl="0" marL="318897" indent="-318897" defTabSz="425195">
              <a:spcBef>
                <a:spcPts val="0"/>
              </a:spcBef>
              <a:defRPr sz="1800"/>
            </a:pPr>
            <a:r>
              <a:rPr sz="1488"/>
              <a:t>For the player login we used a library called Passport. We set it up to allow users to sign into their account</a:t>
            </a:r>
            <a:endParaRPr sz="1488"/>
          </a:p>
          <a:p>
            <a:pPr lvl="0" marL="318897" indent="-318897" defTabSz="425195">
              <a:spcBef>
                <a:spcPts val="0"/>
              </a:spcBef>
              <a:defRPr sz="1800"/>
            </a:pPr>
            <a:r>
              <a:rPr sz="1488"/>
              <a:t>by filling in two fields: Email and Password. We used HTML5 fields to deal with simple validation. Once</a:t>
            </a:r>
            <a:endParaRPr sz="1488"/>
          </a:p>
          <a:p>
            <a:pPr lvl="0" marL="318897" indent="-318897" defTabSz="425195">
              <a:spcBef>
                <a:spcPts val="0"/>
              </a:spcBef>
              <a:defRPr sz="1800"/>
            </a:pPr>
            <a:r>
              <a:rPr sz="1488"/>
              <a:t>authentication is completed, the user successfully log in and redirected to the lobby page. If authentication</a:t>
            </a:r>
            <a:endParaRPr sz="1488"/>
          </a:p>
          <a:p>
            <a:pPr lvl="0" marL="318897" indent="-318897" defTabSz="425195">
              <a:spcBef>
                <a:spcPts val="0"/>
              </a:spcBef>
              <a:defRPr sz="1800"/>
            </a:pPr>
            <a:r>
              <a:rPr sz="1488"/>
              <a:t>fails, an error message will appear, and user will be asked to re-enter information into the two fields. There is</a:t>
            </a:r>
            <a:endParaRPr sz="1488"/>
          </a:p>
          <a:p>
            <a:pPr lvl="0" marL="318897" indent="-318897" defTabSz="425195">
              <a:spcBef>
                <a:spcPts val="0"/>
              </a:spcBef>
              <a:defRPr sz="1800"/>
            </a:pPr>
            <a:r>
              <a:rPr sz="1488"/>
              <a:t>a link to the sign-up page, in case the user trying to log in does not have an account.</a:t>
            </a:r>
            <a:endParaRPr sz="1488"/>
          </a:p>
          <a:p>
            <a:pPr lvl="0" marL="318897" indent="-318897" defTabSz="425195">
              <a:spcBef>
                <a:spcPts val="0"/>
              </a:spcBef>
              <a:defRPr sz="1800"/>
            </a:pPr>
            <a:endParaRPr sz="1488"/>
          </a:p>
          <a:p>
            <a:pPr lvl="0" marL="318897" indent="-318897" defTabSz="425195">
              <a:spcBef>
                <a:spcPts val="0"/>
              </a:spcBef>
              <a:defRPr sz="1800"/>
            </a:pPr>
            <a:endParaRPr sz="1488"/>
          </a:p>
          <a:p>
            <a:pPr lvl="0" marL="318897" indent="-318897" defTabSz="425195">
              <a:spcBef>
                <a:spcPts val="0"/>
              </a:spcBef>
              <a:defRPr sz="1800"/>
            </a:pPr>
            <a:r>
              <a:rPr b="1" sz="1488"/>
              <a:t>Signup</a:t>
            </a:r>
            <a:endParaRPr b="1" sz="1488"/>
          </a:p>
          <a:p>
            <a:pPr lvl="0" marL="318897" indent="-318897" defTabSz="425195">
              <a:spcBef>
                <a:spcPts val="0"/>
              </a:spcBef>
              <a:defRPr sz="1800"/>
            </a:pPr>
            <a:endParaRPr sz="1488"/>
          </a:p>
          <a:p>
            <a:pPr lvl="0" marL="318897" indent="-318897" defTabSz="425195">
              <a:spcBef>
                <a:spcPts val="0"/>
              </a:spcBef>
              <a:defRPr sz="1800"/>
            </a:pPr>
            <a:r>
              <a:rPr sz="1488"/>
              <a:t>Passport also deals with the sign up. The account creation requires an email address, a nickname, a</a:t>
            </a:r>
            <a:endParaRPr sz="1488"/>
          </a:p>
          <a:p>
            <a:pPr lvl="0" marL="318897" indent="-318897" defTabSz="425195">
              <a:spcBef>
                <a:spcPts val="0"/>
              </a:spcBef>
              <a:defRPr sz="1800"/>
            </a:pPr>
            <a:r>
              <a:rPr sz="1488"/>
              <a:t>password and a password confirmation. The feature checks the database and makes sure the nickname has</a:t>
            </a:r>
            <a:endParaRPr sz="1488"/>
          </a:p>
          <a:p>
            <a:pPr lvl="0" marL="318897" indent="-318897" defTabSz="425195">
              <a:spcBef>
                <a:spcPts val="0"/>
              </a:spcBef>
              <a:defRPr sz="1800"/>
            </a:pPr>
            <a:r>
              <a:rPr sz="1488"/>
              <a:t>not been taken already. Once the account is created the user will be re-directed to the lobby page.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503237" y="301624"/>
            <a:ext cx="9069389" cy="12604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Components</a:t>
            </a:r>
          </a:p>
        </p:txBody>
      </p:sp>
      <p:sp>
        <p:nvSpPr>
          <p:cNvPr id="41" name="Shape 41"/>
          <p:cNvSpPr/>
          <p:nvPr/>
        </p:nvSpPr>
        <p:spPr>
          <a:xfrm>
            <a:off x="398283" y="1432335"/>
            <a:ext cx="9274534" cy="5639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342900" indent="-342900"/>
            <a:r>
              <a:rPr b="1" sz="1600">
                <a:latin typeface="Arial"/>
                <a:ea typeface="Arial"/>
                <a:cs typeface="Arial"/>
                <a:sym typeface="Arial"/>
              </a:rPr>
              <a:t>Lobby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/>
            <a:endParaRPr sz="1600"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/>
            <a:endParaRPr sz="1600"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/>
            <a:r>
              <a:rPr sz="1600">
                <a:latin typeface="Arial"/>
                <a:ea typeface="Arial"/>
                <a:cs typeface="Arial"/>
                <a:sym typeface="Arial"/>
              </a:rPr>
              <a:t>The lobby function is is an essential feature of the web app that allows all users to see the games in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/>
            <a:r>
              <a:rPr sz="1600">
                <a:latin typeface="Arial"/>
                <a:ea typeface="Arial"/>
                <a:cs typeface="Arial"/>
                <a:sym typeface="Arial"/>
              </a:rPr>
              <a:t>progress, games being created, and games being filled up. Players not in a game will spend most of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/>
            <a:r>
              <a:rPr sz="1600">
                <a:latin typeface="Arial"/>
                <a:ea typeface="Arial"/>
                <a:cs typeface="Arial"/>
                <a:sym typeface="Arial"/>
              </a:rPr>
              <a:t>their time here. There will be a list of players currently in the lobby, in which a player can click and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/>
            <a:r>
              <a:rPr sz="1600">
                <a:latin typeface="Arial"/>
                <a:ea typeface="Arial"/>
                <a:cs typeface="Arial"/>
                <a:sym typeface="Arial"/>
              </a:rPr>
              <a:t>view their profiles. Moreover, in the lobby, players will be able to chat with other players in the lobby,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/>
            <a:r>
              <a:rPr sz="1600">
                <a:latin typeface="Arial"/>
                <a:ea typeface="Arial"/>
                <a:cs typeface="Arial"/>
                <a:sym typeface="Arial"/>
              </a:rPr>
              <a:t>create a game, and join a game.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/>
            <a:endParaRPr sz="1600"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/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/>
            <a:r>
              <a:rPr b="1" sz="1600">
                <a:latin typeface="Arial"/>
                <a:ea typeface="Arial"/>
                <a:cs typeface="Arial"/>
                <a:sym typeface="Arial"/>
              </a:rPr>
              <a:t>Story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/>
            <a:endParaRPr sz="1600"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/>
            <a:r>
              <a:rPr sz="1600">
                <a:latin typeface="Arial"/>
                <a:ea typeface="Arial"/>
                <a:cs typeface="Arial"/>
                <a:sym typeface="Arial"/>
              </a:rPr>
              <a:t>All Madlib stories will be stored in a JSON object. These objects will contain information about the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/>
            <a:r>
              <a:rPr sz="1600">
                <a:latin typeface="Arial"/>
                <a:ea typeface="Arial"/>
                <a:cs typeface="Arial"/>
                <a:sym typeface="Arial"/>
              </a:rPr>
              <a:t>story like it's name, search tags, and length, as well as the story itself. The stories will be broken into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/>
            <a:r>
              <a:rPr sz="1600">
                <a:latin typeface="Arial"/>
                <a:ea typeface="Arial"/>
                <a:cs typeface="Arial"/>
                <a:sym typeface="Arial"/>
              </a:rPr>
              <a:t>"story chunks", which will provide the pieces of data that the different player views, either submitter or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/>
            <a:r>
              <a:rPr sz="1600">
                <a:latin typeface="Arial"/>
                <a:ea typeface="Arial"/>
                <a:cs typeface="Arial"/>
                <a:sym typeface="Arial"/>
              </a:rPr>
              <a:t>voter, will use inside the game. This object will be updated as the game progresses to store game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/>
            <a:r>
              <a:rPr sz="1600">
                <a:latin typeface="Arial"/>
                <a:ea typeface="Arial"/>
                <a:cs typeface="Arial"/>
                <a:sym typeface="Arial"/>
              </a:rPr>
              <a:t>state, and can be queried for any game information for rendering or other purposes.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/>
            <a:endParaRPr sz="1600"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/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/>
            <a:r>
              <a:rPr b="1" sz="1600">
                <a:latin typeface="Arial"/>
                <a:ea typeface="Arial"/>
                <a:cs typeface="Arial"/>
                <a:sym typeface="Arial"/>
              </a:rPr>
              <a:t>Game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/>
            <a:endParaRPr sz="1600"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/>
            <a:r>
              <a:rPr sz="1600">
                <a:latin typeface="Arial"/>
                <a:ea typeface="Arial"/>
                <a:cs typeface="Arial"/>
                <a:sym typeface="Arial"/>
              </a:rPr>
              <a:t>This is our main game view for when the mad-lib game is running. Users enter this view when they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/>
            <a:r>
              <a:rPr sz="1600">
                <a:latin typeface="Arial"/>
                <a:ea typeface="Arial"/>
                <a:cs typeface="Arial"/>
                <a:sym typeface="Arial"/>
              </a:rPr>
              <a:t>join a game room from the lobby. This page implements Blaze to render the current state of a game in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/>
            <a:r>
              <a:rPr sz="1600">
                <a:latin typeface="Arial"/>
                <a:ea typeface="Arial"/>
                <a:cs typeface="Arial"/>
                <a:sym typeface="Arial"/>
              </a:rPr>
              <a:t>real time based on data coming in from socket.io connections and ajax. The game will support the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/>
            <a:r>
              <a:rPr sz="1600">
                <a:latin typeface="Arial"/>
                <a:ea typeface="Arial"/>
                <a:cs typeface="Arial"/>
                <a:sym typeface="Arial"/>
              </a:rPr>
              <a:t>chat features and contain likes to players profiles through their names or Gravatar. The game views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/>
            <a:r>
              <a:rPr sz="1600">
                <a:latin typeface="Arial"/>
                <a:ea typeface="Arial"/>
                <a:cs typeface="Arial"/>
                <a:sym typeface="Arial"/>
              </a:rPr>
              <a:t>also contain the progressbar.js library for use during the game's timed turns.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503237" y="301624"/>
            <a:ext cx="9069389" cy="12604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Components</a:t>
            </a:r>
          </a:p>
        </p:txBody>
      </p:sp>
      <p:sp>
        <p:nvSpPr>
          <p:cNvPr id="44" name="Shape 44"/>
          <p:cNvSpPr/>
          <p:nvPr/>
        </p:nvSpPr>
        <p:spPr>
          <a:xfrm>
            <a:off x="500855" y="1229135"/>
            <a:ext cx="9069390" cy="5563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342900" indent="-342900">
              <a:lnSpc>
                <a:spcPct val="70000"/>
              </a:lnSpc>
              <a:spcBef>
                <a:spcPts val="900"/>
              </a:spcBef>
            </a:pPr>
            <a:r>
              <a:rPr b="1" sz="1600">
                <a:latin typeface="Arial"/>
                <a:ea typeface="Arial"/>
                <a:cs typeface="Arial"/>
                <a:sym typeface="Arial"/>
              </a:rPr>
              <a:t>Chat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>
              <a:lnSpc>
                <a:spcPct val="70000"/>
              </a:lnSpc>
              <a:spcBef>
                <a:spcPts val="900"/>
              </a:spcBef>
            </a:pPr>
            <a:r>
              <a:rPr sz="1600">
                <a:latin typeface="Arial"/>
                <a:ea typeface="Arial"/>
                <a:cs typeface="Arial"/>
                <a:sym typeface="Arial"/>
              </a:rPr>
              <a:t>Our chat is built using socket.io. Anyone participating in that particular game will be able to use the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>
              <a:lnSpc>
                <a:spcPct val="70000"/>
              </a:lnSpc>
              <a:spcBef>
                <a:spcPts val="900"/>
              </a:spcBef>
            </a:pPr>
            <a:r>
              <a:rPr sz="1600">
                <a:latin typeface="Arial"/>
                <a:ea typeface="Arial"/>
                <a:cs typeface="Arial"/>
                <a:sym typeface="Arial"/>
              </a:rPr>
              <a:t>chat feature. We also set up a global variable to hold the current users nickname and gravatar and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>
              <a:lnSpc>
                <a:spcPct val="70000"/>
              </a:lnSpc>
              <a:spcBef>
                <a:spcPts val="900"/>
              </a:spcBef>
            </a:pPr>
            <a:r>
              <a:rPr sz="1600">
                <a:latin typeface="Arial"/>
                <a:ea typeface="Arial"/>
                <a:cs typeface="Arial"/>
                <a:sym typeface="Arial"/>
              </a:rPr>
              <a:t>display them when a user is sending a message in chat. This feature is meant to enhance players’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>
              <a:lnSpc>
                <a:spcPct val="70000"/>
              </a:lnSpc>
              <a:spcBef>
                <a:spcPts val="900"/>
              </a:spcBef>
            </a:pPr>
            <a:r>
              <a:rPr sz="1600">
                <a:latin typeface="Arial"/>
                <a:ea typeface="Arial"/>
                <a:cs typeface="Arial"/>
                <a:sym typeface="Arial"/>
              </a:rPr>
              <a:t>game experience by increasing their interaction with each other.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>
              <a:lnSpc>
                <a:spcPct val="70000"/>
              </a:lnSpc>
              <a:spcBef>
                <a:spcPts val="900"/>
              </a:spcBef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>
              <a:lnSpc>
                <a:spcPct val="70000"/>
              </a:lnSpc>
              <a:spcBef>
                <a:spcPts val="900"/>
              </a:spcBef>
            </a:pPr>
            <a:r>
              <a:rPr b="1" sz="1600">
                <a:latin typeface="Arial"/>
                <a:ea typeface="Arial"/>
                <a:cs typeface="Arial"/>
                <a:sym typeface="Arial"/>
              </a:rPr>
              <a:t>Profile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>
              <a:lnSpc>
                <a:spcPct val="70000"/>
              </a:lnSpc>
              <a:spcBef>
                <a:spcPts val="900"/>
              </a:spcBef>
            </a:pPr>
            <a:r>
              <a:rPr sz="1600">
                <a:latin typeface="Arial"/>
                <a:ea typeface="Arial"/>
                <a:cs typeface="Arial"/>
                <a:sym typeface="Arial"/>
              </a:rPr>
              <a:t>Profile will hold all the information about the account creator. The information shown includes 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>
              <a:lnSpc>
                <a:spcPct val="70000"/>
              </a:lnSpc>
              <a:spcBef>
                <a:spcPts val="900"/>
              </a:spcBef>
            </a:pPr>
            <a:r>
              <a:rPr sz="1600">
                <a:latin typeface="Arial"/>
                <a:ea typeface="Arial"/>
                <a:cs typeface="Arial"/>
                <a:sym typeface="Arial"/>
              </a:rPr>
              <a:t>Gravatar picture, total number of games won, the players friends and a search for friends area. This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>
              <a:lnSpc>
                <a:spcPct val="70000"/>
              </a:lnSpc>
              <a:spcBef>
                <a:spcPts val="900"/>
              </a:spcBef>
            </a:pPr>
            <a:r>
              <a:rPr sz="1600">
                <a:latin typeface="Arial"/>
                <a:ea typeface="Arial"/>
                <a:cs typeface="Arial"/>
                <a:sym typeface="Arial"/>
              </a:rPr>
              <a:t>feature allows players to distinguish themselves from other players and give their personal profile 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>
              <a:lnSpc>
                <a:spcPct val="70000"/>
              </a:lnSpc>
              <a:spcBef>
                <a:spcPts val="900"/>
              </a:spcBef>
            </a:pPr>
            <a:r>
              <a:rPr sz="1600">
                <a:latin typeface="Arial"/>
                <a:ea typeface="Arial"/>
                <a:cs typeface="Arial"/>
                <a:sym typeface="Arial"/>
              </a:rPr>
              <a:t>unique feel. Furthermore, profiles enables players to view any other player's basic information.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>
              <a:lnSpc>
                <a:spcPct val="70000"/>
              </a:lnSpc>
              <a:spcBef>
                <a:spcPts val="900"/>
              </a:spcBef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>
              <a:lnSpc>
                <a:spcPct val="70000"/>
              </a:lnSpc>
              <a:spcBef>
                <a:spcPts val="900"/>
              </a:spcBef>
            </a:pPr>
            <a:r>
              <a:rPr b="1" sz="1600">
                <a:latin typeface="Arial"/>
                <a:ea typeface="Arial"/>
                <a:cs typeface="Arial"/>
                <a:sym typeface="Arial"/>
              </a:rPr>
              <a:t>Search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>
              <a:lnSpc>
                <a:spcPct val="70000"/>
              </a:lnSpc>
              <a:spcBef>
                <a:spcPts val="900"/>
              </a:spcBef>
            </a:pPr>
            <a:r>
              <a:rPr sz="1600">
                <a:latin typeface="Arial"/>
                <a:ea typeface="Arial"/>
                <a:cs typeface="Arial"/>
                <a:sym typeface="Arial"/>
              </a:rPr>
              <a:t>User search functionality is available within the profile page. This functionality allows searching for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>
              <a:lnSpc>
                <a:spcPct val="70000"/>
              </a:lnSpc>
              <a:spcBef>
                <a:spcPts val="900"/>
              </a:spcBef>
            </a:pPr>
            <a:r>
              <a:rPr sz="1600">
                <a:latin typeface="Arial"/>
                <a:ea typeface="Arial"/>
                <a:cs typeface="Arial"/>
                <a:sym typeface="Arial"/>
              </a:rPr>
              <a:t>friends dynamically amongst the database of PhraseCards users. This feature uses jQuery's AJAX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>
              <a:lnSpc>
                <a:spcPct val="70000"/>
              </a:lnSpc>
              <a:spcBef>
                <a:spcPts val="900"/>
              </a:spcBef>
            </a:pPr>
            <a:r>
              <a:rPr sz="1600">
                <a:latin typeface="Arial"/>
                <a:ea typeface="Arial"/>
                <a:cs typeface="Arial"/>
                <a:sym typeface="Arial"/>
              </a:rPr>
              <a:t>functionality to fetch data from the back-end API.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>
              <a:lnSpc>
                <a:spcPct val="70000"/>
              </a:lnSpc>
              <a:spcBef>
                <a:spcPts val="900"/>
              </a:spcBef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>
              <a:lnSpc>
                <a:spcPct val="70000"/>
              </a:lnSpc>
              <a:spcBef>
                <a:spcPts val="900"/>
              </a:spcBef>
            </a:pPr>
            <a:r>
              <a:rPr b="1" sz="1600">
                <a:latin typeface="Arial"/>
                <a:ea typeface="Arial"/>
                <a:cs typeface="Arial"/>
                <a:sym typeface="Arial"/>
              </a:rPr>
              <a:t>Friends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>
              <a:lnSpc>
                <a:spcPct val="70000"/>
              </a:lnSpc>
              <a:spcBef>
                <a:spcPts val="900"/>
              </a:spcBef>
            </a:pPr>
            <a:r>
              <a:rPr sz="1600">
                <a:latin typeface="Arial"/>
                <a:ea typeface="Arial"/>
                <a:cs typeface="Arial"/>
                <a:sym typeface="Arial"/>
              </a:rPr>
              <a:t>Friends consists of a list of a persons friends. It is part of the profile functionality and is used in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lvl="0" marL="342900" indent="-342900">
              <a:lnSpc>
                <a:spcPct val="70000"/>
              </a:lnSpc>
              <a:spcBef>
                <a:spcPts val="900"/>
              </a:spcBef>
            </a:pPr>
            <a:r>
              <a:rPr sz="1600">
                <a:latin typeface="Arial"/>
                <a:ea typeface="Arial"/>
                <a:cs typeface="Arial"/>
                <a:sym typeface="Arial"/>
              </a:rPr>
              <a:t>conjunction with search.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r>
              <a:rPr sz="4400"/>
              <a:t>API</a:t>
            </a:r>
          </a:p>
        </p:txBody>
      </p:sp>
      <p:pic>
        <p:nvPicPr>
          <p:cNvPr id="48" name="team-phrase-cards_dspec_md_at_master_·_umass-cs-326_team-phrase-card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2162" y="1260599"/>
            <a:ext cx="6621762" cy="62093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r>
              <a:rPr sz="4400"/>
              <a:t>In-Game Data Flow and State Transitions</a:t>
            </a:r>
          </a:p>
        </p:txBody>
      </p:sp>
      <p:pic>
        <p:nvPicPr>
          <p:cNvPr id="5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722" y="2535660"/>
            <a:ext cx="9715279" cy="42670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