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Quattrocento Sans"/>
      <p:regular r:id="rId23"/>
      <p:bold r:id="rId24"/>
      <p:italic r:id="rId25"/>
      <p:boldItalic r:id="rId26"/>
    </p:embeddedFont>
    <p:embeddedFont>
      <p:font typeface="Oswald"/>
      <p:regular r:id="rId27"/>
      <p:bold r:id="rId28"/>
    </p:embeddedFont>
    <p:embeddedFont>
      <p:font typeface="Caveat Brush"/>
      <p:regular r:id="rId29"/>
    </p:embeddedFont>
    <p:embeddedFont>
      <p:font typeface="Fira Sans Extra Condensed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QuattrocentoSans-bold.fntdata"/><Relationship Id="rId23" Type="http://schemas.openxmlformats.org/officeDocument/2006/relationships/font" Target="fonts/Quattrocento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QuattrocentoSans-boldItalic.fntdata"/><Relationship Id="rId25" Type="http://schemas.openxmlformats.org/officeDocument/2006/relationships/font" Target="fonts/QuattrocentoSans-italic.fntdata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aveatBrush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SansExtraCondensed-bold.fntdata"/><Relationship Id="rId30" Type="http://schemas.openxmlformats.org/officeDocument/2006/relationships/font" Target="fonts/FiraSansExtraCondensed-regular.fntdata"/><Relationship Id="rId11" Type="http://schemas.openxmlformats.org/officeDocument/2006/relationships/slide" Target="slides/slide6.xml"/><Relationship Id="rId33" Type="http://schemas.openxmlformats.org/officeDocument/2006/relationships/font" Target="fonts/FiraSansExtraCondensed-boldItalic.fntdata"/><Relationship Id="rId10" Type="http://schemas.openxmlformats.org/officeDocument/2006/relationships/slide" Target="slides/slide5.xml"/><Relationship Id="rId32" Type="http://schemas.openxmlformats.org/officeDocument/2006/relationships/font" Target="fonts/FiraSansExtraCondensed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9eff175713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9eff175713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24202f479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624202f479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eff175713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9eff175713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9eff175713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9eff175713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9eff175713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9eff175713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624202f479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624202f479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9eff175713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9eff175713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9eff175713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9eff175713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ba0c60a00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ba0c60a00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3ba0c60a00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3ba0c60a00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9eff17571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9eff17571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9eff17571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9eff17571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3ba0c60a00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3ba0c60a00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24202f479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624202f479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eff17571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eff17571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24202f479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624202f479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8.jpg"/><Relationship Id="rId4" Type="http://schemas.openxmlformats.org/officeDocument/2006/relationships/image" Target="../media/image9.png"/><Relationship Id="rId5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5.png"/><Relationship Id="rId5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3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10.png"/><Relationship Id="rId6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2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DELE 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CA1 RNN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14150" y="2873975"/>
            <a:ext cx="8915700" cy="17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2720">
                <a:solidFill>
                  <a:srgbClr val="BF9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Done By:</a:t>
            </a:r>
            <a:endParaRPr sz="2720">
              <a:solidFill>
                <a:srgbClr val="BF9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2120">
                <a:solidFill>
                  <a:srgbClr val="BF9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Ryan Yeo</a:t>
            </a:r>
            <a:endParaRPr sz="2120">
              <a:solidFill>
                <a:srgbClr val="BF9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2120">
                <a:solidFill>
                  <a:srgbClr val="BF9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P2214452</a:t>
            </a:r>
            <a:endParaRPr sz="2120">
              <a:solidFill>
                <a:srgbClr val="BF9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2120">
                <a:solidFill>
                  <a:srgbClr val="BF9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DAAA/FT/2B/01</a:t>
            </a:r>
            <a:endParaRPr sz="2120">
              <a:solidFill>
                <a:srgbClr val="BF9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veat Brush"/>
                <a:ea typeface="Caveat Brush"/>
                <a:cs typeface="Caveat Brush"/>
                <a:sym typeface="Caveat Brush"/>
              </a:rPr>
              <a:t>4. Model Training (LSTM Model)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veat Brush"/>
              <a:ea typeface="Caveat Brush"/>
              <a:cs typeface="Caveat Brush"/>
              <a:sym typeface="Caveat Brush"/>
            </a:endParaRPr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0525" y="324225"/>
            <a:ext cx="2605773" cy="1575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975" y="1988301"/>
            <a:ext cx="4206240" cy="2359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1040" y="2052301"/>
            <a:ext cx="4572000" cy="2295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veat Brush"/>
                <a:ea typeface="Caveat Brush"/>
                <a:cs typeface="Caveat Brush"/>
                <a:sym typeface="Caveat Brush"/>
              </a:rPr>
              <a:t>4. Model Training (Using Temperature)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veat Brush"/>
              <a:ea typeface="Caveat Brush"/>
              <a:cs typeface="Caveat Brush"/>
              <a:sym typeface="Caveat Brush"/>
            </a:endParaRPr>
          </a:p>
        </p:txBody>
      </p:sp>
      <p:grpSp>
        <p:nvGrpSpPr>
          <p:cNvPr id="134" name="Google Shape;134;p23"/>
          <p:cNvGrpSpPr/>
          <p:nvPr/>
        </p:nvGrpSpPr>
        <p:grpSpPr>
          <a:xfrm>
            <a:off x="1975728" y="1199825"/>
            <a:ext cx="5415868" cy="3121101"/>
            <a:chOff x="220450" y="1277600"/>
            <a:chExt cx="5440350" cy="3121101"/>
          </a:xfrm>
        </p:grpSpPr>
        <p:pic>
          <p:nvPicPr>
            <p:cNvPr id="135" name="Google Shape;135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0450" y="1646550"/>
              <a:ext cx="5420848" cy="27521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6" name="Google Shape;136;p23"/>
            <p:cNvSpPr txBox="1"/>
            <p:nvPr/>
          </p:nvSpPr>
          <p:spPr>
            <a:xfrm>
              <a:off x="239800" y="1277600"/>
              <a:ext cx="54210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Use Temperature for text generation</a:t>
              </a:r>
              <a:endParaRPr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veat Brush"/>
                <a:ea typeface="Caveat Brush"/>
                <a:cs typeface="Caveat Brush"/>
                <a:sym typeface="Caveat Brush"/>
              </a:rPr>
              <a:t>4. Model Training (Bi-directional LSTM Model)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veat Brush"/>
              <a:ea typeface="Caveat Brush"/>
              <a:cs typeface="Caveat Brush"/>
              <a:sym typeface="Caveat Bru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veat Brush"/>
              <a:ea typeface="Caveat Brush"/>
              <a:cs typeface="Caveat Brush"/>
              <a:sym typeface="Caveat Brush"/>
            </a:endParaRPr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40400"/>
            <a:ext cx="4206240" cy="2359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2965" y="1772400"/>
            <a:ext cx="4572000" cy="2295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veat Brush"/>
                <a:ea typeface="Caveat Brush"/>
                <a:cs typeface="Caveat Brush"/>
                <a:sym typeface="Caveat Brush"/>
              </a:rPr>
              <a:t>4</a:t>
            </a:r>
            <a:r>
              <a:rPr lang="en">
                <a:latin typeface="Caveat Brush"/>
                <a:ea typeface="Caveat Brush"/>
                <a:cs typeface="Caveat Brush"/>
                <a:sym typeface="Caveat Brush"/>
              </a:rPr>
              <a:t>. Model Training (Decoding Methods)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veat Brush"/>
              <a:ea typeface="Caveat Brush"/>
              <a:cs typeface="Caveat Brush"/>
              <a:sym typeface="Caveat Brush"/>
            </a:endParaRPr>
          </a:p>
        </p:txBody>
      </p:sp>
      <p:grpSp>
        <p:nvGrpSpPr>
          <p:cNvPr id="149" name="Google Shape;149;p25"/>
          <p:cNvGrpSpPr/>
          <p:nvPr/>
        </p:nvGrpSpPr>
        <p:grpSpPr>
          <a:xfrm>
            <a:off x="8127" y="1576626"/>
            <a:ext cx="2926159" cy="2926088"/>
            <a:chOff x="8126" y="1576621"/>
            <a:chExt cx="3243000" cy="2731343"/>
          </a:xfrm>
        </p:grpSpPr>
        <p:pic>
          <p:nvPicPr>
            <p:cNvPr id="150" name="Google Shape;150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127" y="2012821"/>
              <a:ext cx="3242921" cy="229514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1" name="Google Shape;151;p25"/>
            <p:cNvSpPr txBox="1"/>
            <p:nvPr/>
          </p:nvSpPr>
          <p:spPr>
            <a:xfrm>
              <a:off x="8126" y="1576621"/>
              <a:ext cx="32430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Greedy</a:t>
              </a:r>
              <a:endParaRPr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2" name="Google Shape;152;p25"/>
          <p:cNvGrpSpPr/>
          <p:nvPr/>
        </p:nvGrpSpPr>
        <p:grpSpPr>
          <a:xfrm>
            <a:off x="3101095" y="1576724"/>
            <a:ext cx="2926051" cy="2926157"/>
            <a:chOff x="3457226" y="1652821"/>
            <a:chExt cx="3246118" cy="2705397"/>
          </a:xfrm>
        </p:grpSpPr>
        <p:pic>
          <p:nvPicPr>
            <p:cNvPr id="153" name="Google Shape;153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57226" y="2063075"/>
              <a:ext cx="3246118" cy="229514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4" name="Google Shape;154;p25"/>
            <p:cNvSpPr txBox="1"/>
            <p:nvPr/>
          </p:nvSpPr>
          <p:spPr>
            <a:xfrm>
              <a:off x="3458788" y="1652821"/>
              <a:ext cx="32430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K-Sampling</a:t>
              </a:r>
              <a:endParaRPr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5" name="Google Shape;155;p25"/>
          <p:cNvGrpSpPr/>
          <p:nvPr/>
        </p:nvGrpSpPr>
        <p:grpSpPr>
          <a:xfrm>
            <a:off x="6193970" y="1576633"/>
            <a:ext cx="2933211" cy="2926080"/>
            <a:chOff x="6193970" y="1576632"/>
            <a:chExt cx="2933211" cy="2731336"/>
          </a:xfrm>
        </p:grpSpPr>
        <p:sp>
          <p:nvSpPr>
            <p:cNvPr id="156" name="Google Shape;156;p25"/>
            <p:cNvSpPr txBox="1"/>
            <p:nvPr/>
          </p:nvSpPr>
          <p:spPr>
            <a:xfrm>
              <a:off x="6203941" y="1576632"/>
              <a:ext cx="2923240" cy="3638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Nucleus-Sampling</a:t>
              </a:r>
              <a:endParaRPr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pic>
          <p:nvPicPr>
            <p:cNvPr id="157" name="Google Shape;157;p2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193970" y="2012823"/>
              <a:ext cx="2926079" cy="229514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veat Brush"/>
                <a:ea typeface="Caveat Brush"/>
                <a:cs typeface="Caveat Brush"/>
                <a:sym typeface="Caveat Brush"/>
              </a:rPr>
              <a:t>4. Model Training (LSTM Model with Attention Mechanism)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veat Brush"/>
              <a:ea typeface="Caveat Brush"/>
              <a:cs typeface="Caveat Brush"/>
              <a:sym typeface="Caveat Bru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veat Brush"/>
              <a:ea typeface="Caveat Brush"/>
              <a:cs typeface="Caveat Brush"/>
              <a:sym typeface="Caveat Bru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veat Brush"/>
              <a:ea typeface="Caveat Brush"/>
              <a:cs typeface="Caveat Brush"/>
              <a:sym typeface="Caveat Brush"/>
            </a:endParaRPr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25750"/>
            <a:ext cx="4206239" cy="2359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9439" y="2057750"/>
            <a:ext cx="4572000" cy="2295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veat Brush"/>
                <a:ea typeface="Caveat Brush"/>
                <a:cs typeface="Caveat Brush"/>
                <a:sym typeface="Caveat Brush"/>
              </a:rPr>
              <a:t>4. Model Training (Evaluation Metrics)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veat Brush"/>
              <a:ea typeface="Caveat Brush"/>
              <a:cs typeface="Caveat Brush"/>
              <a:sym typeface="Caveat Brush"/>
            </a:endParaRPr>
          </a:p>
        </p:txBody>
      </p:sp>
      <p:grpSp>
        <p:nvGrpSpPr>
          <p:cNvPr id="170" name="Google Shape;170;p27"/>
          <p:cNvGrpSpPr/>
          <p:nvPr/>
        </p:nvGrpSpPr>
        <p:grpSpPr>
          <a:xfrm>
            <a:off x="189474" y="1319100"/>
            <a:ext cx="4285200" cy="2976599"/>
            <a:chOff x="189474" y="1319100"/>
            <a:chExt cx="4285200" cy="2976599"/>
          </a:xfrm>
        </p:grpSpPr>
        <p:pic>
          <p:nvPicPr>
            <p:cNvPr id="171" name="Google Shape;171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9475" y="1781100"/>
              <a:ext cx="4285076" cy="25145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2" name="Google Shape;172;p27"/>
            <p:cNvSpPr txBox="1"/>
            <p:nvPr/>
          </p:nvSpPr>
          <p:spPr>
            <a:xfrm>
              <a:off x="189474" y="1319100"/>
              <a:ext cx="4285200" cy="38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Bleu Score</a:t>
              </a:r>
              <a:endParaRPr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73" name="Google Shape;173;p27"/>
          <p:cNvGrpSpPr/>
          <p:nvPr/>
        </p:nvGrpSpPr>
        <p:grpSpPr>
          <a:xfrm>
            <a:off x="4827974" y="1319100"/>
            <a:ext cx="4114801" cy="2976600"/>
            <a:chOff x="4827974" y="1319100"/>
            <a:chExt cx="4114801" cy="2976600"/>
          </a:xfrm>
        </p:grpSpPr>
        <p:pic>
          <p:nvPicPr>
            <p:cNvPr id="174" name="Google Shape;174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827975" y="1781100"/>
              <a:ext cx="4114800" cy="2514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5" name="Google Shape;175;p27"/>
            <p:cNvSpPr txBox="1"/>
            <p:nvPr/>
          </p:nvSpPr>
          <p:spPr>
            <a:xfrm>
              <a:off x="4827974" y="1319100"/>
              <a:ext cx="4114800" cy="38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Perplexity</a:t>
              </a:r>
              <a:endParaRPr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veat Brush"/>
                <a:ea typeface="Caveat Brush"/>
                <a:cs typeface="Caveat Brush"/>
                <a:sym typeface="Caveat Brush"/>
              </a:rPr>
              <a:t>5. Model Evaluation</a:t>
            </a:r>
            <a:endParaRPr>
              <a:latin typeface="Caveat Brush"/>
              <a:ea typeface="Caveat Brush"/>
              <a:cs typeface="Caveat Brush"/>
              <a:sym typeface="Caveat Brush"/>
            </a:endParaRPr>
          </a:p>
        </p:txBody>
      </p:sp>
      <p:grpSp>
        <p:nvGrpSpPr>
          <p:cNvPr id="181" name="Google Shape;181;p28"/>
          <p:cNvGrpSpPr/>
          <p:nvPr/>
        </p:nvGrpSpPr>
        <p:grpSpPr>
          <a:xfrm>
            <a:off x="1581673" y="1233400"/>
            <a:ext cx="5848603" cy="1487975"/>
            <a:chOff x="191300" y="1184550"/>
            <a:chExt cx="5537401" cy="1487975"/>
          </a:xfrm>
        </p:grpSpPr>
        <p:pic>
          <p:nvPicPr>
            <p:cNvPr id="182" name="Google Shape;182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1300" y="1646550"/>
              <a:ext cx="5537401" cy="1025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" name="Google Shape;183;p28"/>
            <p:cNvSpPr txBox="1"/>
            <p:nvPr/>
          </p:nvSpPr>
          <p:spPr>
            <a:xfrm>
              <a:off x="191300" y="1184550"/>
              <a:ext cx="5537400" cy="38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Evaluate with different decoding methods</a:t>
              </a:r>
              <a:endParaRPr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84" name="Google Shape;184;p28"/>
          <p:cNvGrpSpPr/>
          <p:nvPr/>
        </p:nvGrpSpPr>
        <p:grpSpPr>
          <a:xfrm>
            <a:off x="1956015" y="3126888"/>
            <a:ext cx="5099934" cy="1554023"/>
            <a:chOff x="1581675" y="2941950"/>
            <a:chExt cx="5848548" cy="1748450"/>
          </a:xfrm>
        </p:grpSpPr>
        <p:pic>
          <p:nvPicPr>
            <p:cNvPr id="185" name="Google Shape;185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81675" y="3403950"/>
              <a:ext cx="5848500" cy="1286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6" name="Google Shape;186;p28"/>
            <p:cNvSpPr txBox="1"/>
            <p:nvPr/>
          </p:nvSpPr>
          <p:spPr>
            <a:xfrm>
              <a:off x="1581723" y="2941950"/>
              <a:ext cx="5848500" cy="38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Evaluate with different temperature values</a:t>
              </a:r>
              <a:endParaRPr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veat Brush"/>
                <a:ea typeface="Caveat Brush"/>
                <a:cs typeface="Caveat Brush"/>
                <a:sym typeface="Caveat Brush"/>
              </a:rPr>
              <a:t>6. Saving the Model</a:t>
            </a:r>
            <a:endParaRPr>
              <a:latin typeface="Caveat Brush"/>
              <a:ea typeface="Caveat Brush"/>
              <a:cs typeface="Caveat Brush"/>
              <a:sym typeface="Caveat Brush"/>
            </a:endParaRPr>
          </a:p>
        </p:txBody>
      </p:sp>
      <p:grpSp>
        <p:nvGrpSpPr>
          <p:cNvPr id="192" name="Google Shape;192;p29"/>
          <p:cNvGrpSpPr/>
          <p:nvPr/>
        </p:nvGrpSpPr>
        <p:grpSpPr>
          <a:xfrm>
            <a:off x="1826350" y="1269050"/>
            <a:ext cx="6027600" cy="3417251"/>
            <a:chOff x="1902550" y="1421450"/>
            <a:chExt cx="6027600" cy="3417251"/>
          </a:xfrm>
        </p:grpSpPr>
        <p:sp>
          <p:nvSpPr>
            <p:cNvPr id="193" name="Google Shape;193;p29"/>
            <p:cNvSpPr txBox="1"/>
            <p:nvPr/>
          </p:nvSpPr>
          <p:spPr>
            <a:xfrm>
              <a:off x="1902550" y="1421450"/>
              <a:ext cx="6027600" cy="38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EEEEEE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Saving Model Weights</a:t>
              </a:r>
              <a:endParaRPr sz="1800">
                <a:solidFill>
                  <a:srgbClr val="EEEEE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pic>
          <p:nvPicPr>
            <p:cNvPr id="194" name="Google Shape;194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2575" y="1886450"/>
              <a:ext cx="6027512" cy="295225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veat Brush"/>
              <a:buAutoNum type="arabicPeriod"/>
            </a:pPr>
            <a:r>
              <a:rPr lang="en">
                <a:latin typeface="Caveat Brush"/>
                <a:ea typeface="Caveat Brush"/>
                <a:cs typeface="Caveat Brush"/>
                <a:sym typeface="Caveat Brush"/>
              </a:rPr>
              <a:t>Loading Data</a:t>
            </a:r>
            <a:endParaRPr>
              <a:latin typeface="Caveat Brush"/>
              <a:ea typeface="Caveat Brush"/>
              <a:cs typeface="Caveat Brush"/>
              <a:sym typeface="Caveat Brush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146425" y="3676050"/>
            <a:ext cx="5485200" cy="13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["Embrace the beauty of every sunrise; it's a fresh chance to paint your world with joy."</a:t>
            </a:r>
            <a:endParaRPr sz="10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'Embrace challenges; they are the stepping stones to your greatest victories.'</a:t>
            </a:r>
            <a:endParaRPr sz="10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'Embrace the rhythm of life and let it dance through your soul.'</a:t>
            </a:r>
            <a:endParaRPr sz="10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'Embrace kindness, for it has the power to change the world one heart at a time.'</a:t>
            </a:r>
            <a:endParaRPr sz="10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'Embrace the journey, for it leads to the destination of your dreams.']</a:t>
            </a:r>
            <a:endParaRPr sz="10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050" y="1238175"/>
            <a:ext cx="4709225" cy="23535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5730050" y="359605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There are 1000 quotes in this dataset</a:t>
            </a:r>
            <a:endParaRPr sz="10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There are 890 unique quotes in this dataset</a:t>
            </a:r>
            <a:endParaRPr/>
          </a:p>
        </p:txBody>
      </p:sp>
      <p:grpSp>
        <p:nvGrpSpPr>
          <p:cNvPr id="64" name="Google Shape;64;p14"/>
          <p:cNvGrpSpPr/>
          <p:nvPr/>
        </p:nvGrpSpPr>
        <p:grpSpPr>
          <a:xfrm>
            <a:off x="5714825" y="927599"/>
            <a:ext cx="3335400" cy="2664098"/>
            <a:chOff x="5714825" y="927575"/>
            <a:chExt cx="3335400" cy="2363675"/>
          </a:xfrm>
        </p:grpSpPr>
        <p:pic>
          <p:nvPicPr>
            <p:cNvPr id="65" name="Google Shape;65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14825" y="1413725"/>
              <a:ext cx="3335251" cy="1877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" name="Google Shape;66;p14"/>
            <p:cNvSpPr txBox="1"/>
            <p:nvPr/>
          </p:nvSpPr>
          <p:spPr>
            <a:xfrm>
              <a:off x="5714825" y="927575"/>
              <a:ext cx="3335400" cy="48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Check Duplicates</a:t>
              </a:r>
              <a:endParaRPr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veat Brush"/>
                <a:ea typeface="Caveat Brush"/>
                <a:cs typeface="Caveat Brush"/>
                <a:sym typeface="Caveat Brush"/>
              </a:rPr>
              <a:t>2. EDA</a:t>
            </a:r>
            <a:endParaRPr>
              <a:latin typeface="Caveat Brush"/>
              <a:ea typeface="Caveat Brush"/>
              <a:cs typeface="Caveat Brush"/>
              <a:sym typeface="Caveat Brush"/>
            </a:endParaRPr>
          </a:p>
        </p:txBody>
      </p:sp>
      <p:grpSp>
        <p:nvGrpSpPr>
          <p:cNvPr id="72" name="Google Shape;72;p15"/>
          <p:cNvGrpSpPr/>
          <p:nvPr/>
        </p:nvGrpSpPr>
        <p:grpSpPr>
          <a:xfrm>
            <a:off x="1332338" y="1058258"/>
            <a:ext cx="6446519" cy="3680413"/>
            <a:chOff x="1256138" y="1134458"/>
            <a:chExt cx="6446519" cy="3680413"/>
          </a:xfrm>
        </p:grpSpPr>
        <p:sp>
          <p:nvSpPr>
            <p:cNvPr id="73" name="Google Shape;73;p15"/>
            <p:cNvSpPr txBox="1"/>
            <p:nvPr/>
          </p:nvSpPr>
          <p:spPr>
            <a:xfrm>
              <a:off x="1256226" y="1134458"/>
              <a:ext cx="6446337" cy="5839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Word Cloud of most common words</a:t>
              </a:r>
              <a:endParaRPr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pic>
          <p:nvPicPr>
            <p:cNvPr id="74" name="Google Shape;74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56138" y="1724200"/>
              <a:ext cx="6446519" cy="309067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veat Brush"/>
                <a:ea typeface="Caveat Brush"/>
                <a:cs typeface="Caveat Brush"/>
                <a:sym typeface="Caveat Brush"/>
              </a:rPr>
              <a:t>2. EDA</a:t>
            </a:r>
            <a:endParaRPr>
              <a:latin typeface="Caveat Brush"/>
              <a:ea typeface="Caveat Brush"/>
              <a:cs typeface="Caveat Brush"/>
              <a:sym typeface="Caveat Brush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525" y="1140950"/>
            <a:ext cx="765172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veat Brush"/>
                <a:ea typeface="Caveat Brush"/>
                <a:cs typeface="Caveat Brush"/>
                <a:sym typeface="Caveat Brush"/>
              </a:rPr>
              <a:t>2. EDA</a:t>
            </a:r>
            <a:endParaRPr>
              <a:latin typeface="Caveat Brush"/>
              <a:ea typeface="Caveat Brush"/>
              <a:cs typeface="Caveat Brush"/>
              <a:sym typeface="Caveat Brush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550" y="1160400"/>
            <a:ext cx="7037802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veat Brush"/>
                <a:ea typeface="Caveat Brush"/>
                <a:cs typeface="Caveat Brush"/>
                <a:sym typeface="Caveat Brush"/>
              </a:rPr>
              <a:t>3. Feature Engineering</a:t>
            </a:r>
            <a:endParaRPr/>
          </a:p>
        </p:txBody>
      </p:sp>
      <p:grpSp>
        <p:nvGrpSpPr>
          <p:cNvPr id="92" name="Google Shape;92;p18"/>
          <p:cNvGrpSpPr/>
          <p:nvPr/>
        </p:nvGrpSpPr>
        <p:grpSpPr>
          <a:xfrm>
            <a:off x="249625" y="1157855"/>
            <a:ext cx="4176301" cy="1905138"/>
            <a:chOff x="249625" y="1157855"/>
            <a:chExt cx="4176301" cy="1905138"/>
          </a:xfrm>
        </p:grpSpPr>
        <p:pic>
          <p:nvPicPr>
            <p:cNvPr id="93" name="Google Shape;93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49625" y="1589480"/>
              <a:ext cx="4176300" cy="1473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" name="Google Shape;94;p18"/>
            <p:cNvSpPr txBox="1"/>
            <p:nvPr/>
          </p:nvSpPr>
          <p:spPr>
            <a:xfrm>
              <a:off x="249626" y="1157855"/>
              <a:ext cx="41763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Expanding Window Technique</a:t>
              </a:r>
              <a:endParaRPr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8325" y="1246325"/>
            <a:ext cx="4413275" cy="18287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" name="Google Shape;96;p18"/>
          <p:cNvGrpSpPr/>
          <p:nvPr/>
        </p:nvGrpSpPr>
        <p:grpSpPr>
          <a:xfrm>
            <a:off x="248375" y="3139028"/>
            <a:ext cx="4178809" cy="1905155"/>
            <a:chOff x="248375" y="3139028"/>
            <a:chExt cx="4178809" cy="1905155"/>
          </a:xfrm>
        </p:grpSpPr>
        <p:sp>
          <p:nvSpPr>
            <p:cNvPr id="97" name="Google Shape;97;p18"/>
            <p:cNvSpPr txBox="1"/>
            <p:nvPr/>
          </p:nvSpPr>
          <p:spPr>
            <a:xfrm>
              <a:off x="249626" y="3139028"/>
              <a:ext cx="41763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Rolling </a:t>
              </a:r>
              <a:r>
                <a:rPr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Window Technique</a:t>
              </a:r>
              <a:endParaRPr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pic>
          <p:nvPicPr>
            <p:cNvPr id="98" name="Google Shape;98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8375" y="3571999"/>
              <a:ext cx="4178809" cy="147218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9" name="Google Shape;9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9583" y="3227524"/>
            <a:ext cx="4416551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veat Brush"/>
                <a:ea typeface="Caveat Brush"/>
                <a:cs typeface="Caveat Brush"/>
                <a:sym typeface="Caveat Brush"/>
              </a:rPr>
              <a:t>3. Feature Engineering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0600" y="1231625"/>
            <a:ext cx="5119451" cy="286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1970600" y="4142025"/>
            <a:ext cx="51195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Total Words: </a:t>
            </a:r>
            <a:r>
              <a:rPr lang="en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1199</a:t>
            </a:r>
            <a:endParaRPr sz="10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X shape: (84075, 34)</a:t>
            </a:r>
            <a:endParaRPr sz="10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y shape: (84075, 1199)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veat Brush"/>
                <a:ea typeface="Caveat Brush"/>
                <a:cs typeface="Caveat Brush"/>
                <a:sym typeface="Caveat Brush"/>
              </a:rPr>
              <a:t>4</a:t>
            </a:r>
            <a:r>
              <a:rPr lang="en">
                <a:latin typeface="Caveat Brush"/>
                <a:ea typeface="Caveat Brush"/>
                <a:cs typeface="Caveat Brush"/>
                <a:sym typeface="Caveat Brush"/>
              </a:rPr>
              <a:t>. Model Training (Baseline Vanilla RNN Model)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875" y="1879925"/>
            <a:ext cx="4206240" cy="236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948000"/>
            <a:ext cx="4572000" cy="2295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veat Brush"/>
                <a:ea typeface="Caveat Brush"/>
                <a:cs typeface="Caveat Brush"/>
                <a:sym typeface="Caveat Brush"/>
              </a:rPr>
              <a:t>4. Model Training (GRU Model)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00" y="1696975"/>
            <a:ext cx="4206239" cy="2359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8214" y="1728975"/>
            <a:ext cx="4572000" cy="2295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