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70" r:id="rId9"/>
    <p:sldId id="269" r:id="rId10"/>
    <p:sldId id="271" r:id="rId11"/>
    <p:sldId id="272" r:id="rId12"/>
    <p:sldId id="273" r:id="rId13"/>
    <p:sldId id="274" r:id="rId14"/>
    <p:sldId id="283" r:id="rId15"/>
    <p:sldId id="285" r:id="rId16"/>
    <p:sldId id="276" r:id="rId17"/>
    <p:sldId id="278" r:id="rId18"/>
    <p:sldId id="279" r:id="rId19"/>
    <p:sldId id="277" r:id="rId20"/>
    <p:sldId id="280" r:id="rId21"/>
    <p:sldId id="281" r:id="rId22"/>
    <p:sldId id="282" r:id="rId23"/>
    <p:sldId id="284" r:id="rId24"/>
    <p:sldId id="286" r:id="rId25"/>
    <p:sldId id="258" r:id="rId26"/>
    <p:sldId id="259" r:id="rId27"/>
    <p:sldId id="288" r:id="rId28"/>
    <p:sldId id="289" r:id="rId29"/>
    <p:sldId id="290" r:id="rId30"/>
    <p:sldId id="260" r:id="rId31"/>
    <p:sldId id="291" r:id="rId32"/>
    <p:sldId id="292" r:id="rId33"/>
    <p:sldId id="293" r:id="rId34"/>
    <p:sldId id="294" r:id="rId35"/>
    <p:sldId id="261" r:id="rId36"/>
    <p:sldId id="275" r:id="rId37"/>
    <p:sldId id="29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A93A-34E4-4148-9318-CBF1A2FF0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F7D3C-564B-4290-9AF4-72AF804BC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98BF6-B621-4B29-917B-FB305357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EF1A-78CC-4303-A106-681928DC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59A3A-439D-4670-9B05-1270388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9CC17-2447-49EC-B8E8-09371AB8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45C42-11C9-4838-AD9E-3367E4E9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9DA48-4DED-4E87-BB2D-AA8943F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72FF-1EBB-4A4C-8123-66CFD33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CA9C-BACB-4343-A2F1-651E30CE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18D0F-CD7B-4088-BF39-883DC4AC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CD387-5555-48C4-A689-F85DFF1E7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1BDA5-D90A-4432-BBD3-5C35FD2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CDF82-F0FF-4E77-BE7B-9662762F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26617-F9EC-441B-9399-A192C61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4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8CD7-B121-4F3F-A17E-EAB7937B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F8CBB-5663-4175-AABE-D16F93F1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92392-8FC5-419A-A0B3-FF82589D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9CD88-BE66-4C8B-B3E3-926DCF2B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0E68E-F537-4F7D-B19D-A30E344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0BDCF-710D-4C14-A36E-B004449B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05B27-118A-4B30-BB2E-5D4E0FA9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CEFF7-3CB8-4D2F-8770-8F71808E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81895-AC25-4308-8EB8-BFD6D49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86000-276A-4F0B-A3A4-0CC49FEA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E6F3A-5150-41C8-BA2F-A979923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5EEE6-A859-452E-A743-AD7A3D90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976E0-A308-4990-98BF-B61F866DF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267A8-E712-4777-9AA6-3EBC77E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153EB-BE5F-45EC-B2B1-89FFBC5C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94120-48FB-4549-A652-D7828131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6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6E264-8DDF-4149-BA34-B0FE4263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FBEB5-9029-432A-A074-3A2076CE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36C92-F5EB-411D-A744-774462B2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9CD88-E743-4795-93A2-72B077E4E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EB59F-996D-4259-AA22-13703E613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35B67-6EA7-4723-B93E-3FA39F64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6EEE1-C41D-4B0F-A278-EDB3B02B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10864-6747-4ED3-8BA9-F962AD4F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4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AED2B-9B9F-4D5C-8A45-CCF41270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C027CF-FD2B-4F67-B671-8410E537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FF49B-5BF6-4A22-AE10-30AE03C5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476B4-90A4-4D51-BBA6-D8BE220F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ED2EE3-FA92-4F5D-BB78-263269A0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48DEB-68E3-4A6C-ACB5-C595FBCC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92688-44F1-4D20-B04C-F31A5308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F096-FBB3-466A-B033-6BCE6B7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A3893-D679-4663-8CE3-E5F9D27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5F5E1-C671-49F6-932B-79B3B1C0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015C1-97E1-4169-967E-98973DAB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36CCD-3734-47C4-8300-21F64D1A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32747-9ECC-4765-9319-B91EDC81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3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404B1-426E-4790-8E0C-14E3D5F1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DEB57-C90F-49F7-A5DB-A76B176B1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80A07-CC41-4CB8-B8BA-9B0539E2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ED018-DC95-4FBE-8898-AD23680D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1D66A-C0A8-4388-B53A-58673FA8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19A98-02E5-415A-B216-9F65046D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2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80FF2-C1B8-4D3C-B576-3AA59619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79878-593C-4A06-8460-9F57DD06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82F83-8148-4A2D-BFE5-0FF2303B1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D8BE-9F8F-461D-95F9-9FB704BAE38F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7BB39-655A-4999-AD42-94281302B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DE5C-74DE-4DE3-B6E3-E29DDE5A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6843-8D67-4227-8123-170A3F141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5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u011974639/article/details/78290448" TargetMode="External"/><Relationship Id="rId3" Type="http://schemas.openxmlformats.org/officeDocument/2006/relationships/hyperlink" Target="https://blog.csdn.net/qq_31050167/article/details/79161077" TargetMode="External"/><Relationship Id="rId7" Type="http://schemas.openxmlformats.org/officeDocument/2006/relationships/hyperlink" Target="https://blog.csdn.net/u013093426/article/details/81132910" TargetMode="External"/><Relationship Id="rId2" Type="http://schemas.openxmlformats.org/officeDocument/2006/relationships/hyperlink" Target="https://blog.csdn.net/MargretWG/article/details/785855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fanhaha/p/7815315.html" TargetMode="External"/><Relationship Id="rId5" Type="http://schemas.openxmlformats.org/officeDocument/2006/relationships/hyperlink" Target="https://blog.csdn.net/lanran2/article/details/79057994" TargetMode="External"/><Relationship Id="rId10" Type="http://schemas.openxmlformats.org/officeDocument/2006/relationships/hyperlink" Target="https://blog.csdn.net/hjimce/article/details/50866313" TargetMode="External"/><Relationship Id="rId4" Type="http://schemas.openxmlformats.org/officeDocument/2006/relationships/hyperlink" Target="http://www.cnblogs.com/Ann21/p/9825602.html" TargetMode="External"/><Relationship Id="rId9" Type="http://schemas.openxmlformats.org/officeDocument/2006/relationships/hyperlink" Target="https://blog.csdn.net/xjz18298268521/article/details/79078337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cvtoEyes/p/8513958.html" TargetMode="External"/><Relationship Id="rId3" Type="http://schemas.openxmlformats.org/officeDocument/2006/relationships/hyperlink" Target="https://www.cnblogs.com/guoyaohua/p/8724433.html" TargetMode="External"/><Relationship Id="rId7" Type="http://schemas.openxmlformats.org/officeDocument/2006/relationships/hyperlink" Target="https://blog.csdn.net/dcrmg/article/details/79652487" TargetMode="External"/><Relationship Id="rId2" Type="http://schemas.openxmlformats.org/officeDocument/2006/relationships/hyperlink" Target="https://blog.csdn.net/hjimce/article/details/50866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ybdesire/article/details/80628586" TargetMode="External"/><Relationship Id="rId11" Type="http://schemas.openxmlformats.org/officeDocument/2006/relationships/hyperlink" Target="https://blog.csdn.net/u014722627/article/details/60574260" TargetMode="External"/><Relationship Id="rId5" Type="http://schemas.openxmlformats.org/officeDocument/2006/relationships/hyperlink" Target="https://blog.csdn.net/lovelyaiq/article/details/79026181" TargetMode="External"/><Relationship Id="rId10" Type="http://schemas.openxmlformats.org/officeDocument/2006/relationships/hyperlink" Target="https://blog.csdn.net/xiaojiajia007/article/details/75041651" TargetMode="External"/><Relationship Id="rId4" Type="http://schemas.openxmlformats.org/officeDocument/2006/relationships/hyperlink" Target="https://www.zhihu.com/question/38102762" TargetMode="External"/><Relationship Id="rId9" Type="http://schemas.openxmlformats.org/officeDocument/2006/relationships/hyperlink" Target="https://discuss.mxnet.io/t/is-anyone-using-dilated-deconvolution/119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43663-5039-452E-8C4C-41BE7BC19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DRINet</a:t>
            </a:r>
            <a:r>
              <a:rPr lang="en-US" altLang="zh-CN" dirty="0"/>
              <a:t> for Medical Image </a:t>
            </a:r>
            <a:r>
              <a:rPr lang="en-US" altLang="zh-CN" dirty="0" err="1"/>
              <a:t>Segmentaion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A58AA-17B5-49EB-8BF5-599A1B68F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4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有两种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Block</a:t>
            </a:r>
            <a:r>
              <a:rPr lang="zh-CN" altLang="en-US" dirty="0" smtClean="0"/>
              <a:t>设计：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54911"/>
            <a:ext cx="10058400" cy="36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第一种结构被应用在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34</a:t>
            </a:r>
            <a:r>
              <a:rPr lang="zh-CN" altLang="en-US" dirty="0" smtClean="0"/>
              <a:t>网络中，第二种结构被应用在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50/101/152</a:t>
            </a:r>
            <a:r>
              <a:rPr lang="zh-CN" altLang="en-US" dirty="0" smtClean="0"/>
              <a:t>网络中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2715871"/>
            <a:ext cx="10058400" cy="36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Bottleneck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如上页右侧图所示，该</a:t>
            </a:r>
            <a:r>
              <a:rPr lang="en-US" altLang="zh-CN" dirty="0"/>
              <a:t>Residual Block</a:t>
            </a:r>
            <a:r>
              <a:rPr lang="zh-CN" altLang="en-US" dirty="0" smtClean="0"/>
              <a:t>的输入先经过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的卷积将通道数降低为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，又经过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的卷积核进行卷积，最后再经过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的卷积将通道数还原，这样相比两次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3 256</a:t>
            </a:r>
            <a:r>
              <a:rPr lang="zh-CN" altLang="en-US" dirty="0" smtClean="0"/>
              <a:t>通道的卷积要减少很多参数，其中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Bottle Layer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76" y="3483138"/>
            <a:ext cx="4398047" cy="33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r>
              <a:rPr lang="zh-CN" altLang="en-US" dirty="0" smtClean="0"/>
              <a:t>数不同的情况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的组合分两种情况考虑：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的通道数不同：</a:t>
            </a:r>
            <a:r>
              <a:rPr lang="en-US" altLang="zh-CN" dirty="0" smtClean="0"/>
              <a:t>H(x) = F(x)+x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的通道数相同：</a:t>
            </a:r>
            <a:r>
              <a:rPr lang="en-US" altLang="zh-CN" dirty="0" smtClean="0"/>
              <a:t>H(x) = F(x)+</a:t>
            </a:r>
            <a:r>
              <a:rPr lang="en-US" altLang="zh-CN" dirty="0" err="1" smtClean="0"/>
              <a:t>Wx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是卷积操作用来调整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的通道数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0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模型里，状态在层与层之间传播，每一层读取它上一层的状态，改变状态并保留一些需要保留的信息，然后传递给下一层，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通过增加额外的</a:t>
            </a:r>
            <a:r>
              <a:rPr lang="en-US" altLang="zh-CN" dirty="0" smtClean="0"/>
              <a:t>identity transformations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）让状态内需要保留的信息显性化。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6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backward </a:t>
            </a:r>
            <a:r>
              <a:rPr lang="zh-CN" altLang="en-US" dirty="0"/>
              <a:t>时有部分 </a:t>
            </a:r>
            <a:r>
              <a:rPr lang="en-US" altLang="zh-CN" dirty="0"/>
              <a:t>gradient </a:t>
            </a:r>
            <a:r>
              <a:rPr lang="zh-CN" altLang="en-US" dirty="0"/>
              <a:t>路径无法</a:t>
            </a:r>
            <a:r>
              <a:rPr lang="zh-CN" altLang="en-US" dirty="0" smtClean="0"/>
              <a:t>联通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87" y="2432110"/>
            <a:ext cx="6685241" cy="31383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0" y="53651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 smtClean="0">
                <a:latin typeface="MathJax_Main"/>
              </a:rPr>
              <a:t>2</a:t>
            </a:r>
          </a:p>
          <a:p>
            <a:r>
              <a:rPr lang="en-US" altLang="zh-CN" dirty="0" smtClean="0">
                <a:latin typeface="MathJax_Main"/>
              </a:rPr>
              <a:t>=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1+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2(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1,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2</a:t>
            </a:r>
            <a:r>
              <a:rPr lang="en-US" altLang="zh-CN" dirty="0" smtClean="0">
                <a:latin typeface="MathJax_Main"/>
              </a:rPr>
              <a:t>)</a:t>
            </a:r>
          </a:p>
          <a:p>
            <a:r>
              <a:rPr lang="en-US" altLang="zh-CN" dirty="0" smtClean="0">
                <a:latin typeface="MathJax_Main"/>
              </a:rPr>
              <a:t>=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1(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1)+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2(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1(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1),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2</a:t>
            </a:r>
            <a:r>
              <a:rPr lang="en-US" altLang="zh-CN" dirty="0" smtClean="0">
                <a:latin typeface="MathJax_Main"/>
              </a:rPr>
              <a:t>)</a:t>
            </a:r>
          </a:p>
          <a:p>
            <a:r>
              <a:rPr lang="en-US" altLang="zh-CN" dirty="0" smtClean="0">
                <a:latin typeface="MathJax_Main"/>
              </a:rPr>
              <a:t>≠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1(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1)+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2(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2)+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2(</a:t>
            </a:r>
            <a:r>
              <a:rPr lang="en-US" altLang="zh-CN" dirty="0">
                <a:latin typeface="MathJax_Math-italic"/>
              </a:rPr>
              <a:t>f</a:t>
            </a:r>
            <a:r>
              <a:rPr lang="en-US" altLang="zh-CN" dirty="0">
                <a:latin typeface="MathJax_Main"/>
              </a:rPr>
              <a:t>1(</a:t>
            </a:r>
            <a:r>
              <a:rPr lang="en-US" altLang="zh-CN" dirty="0">
                <a:latin typeface="MathJax_Math-italic"/>
              </a:rPr>
              <a:t>y</a:t>
            </a:r>
            <a:r>
              <a:rPr lang="en-US" altLang="zh-CN" dirty="0">
                <a:latin typeface="MathJax_Main"/>
              </a:rPr>
              <a:t>0,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1),</a:t>
            </a:r>
            <a:r>
              <a:rPr lang="en-US" altLang="zh-CN" dirty="0">
                <a:latin typeface="MathJax_Math-italic"/>
              </a:rPr>
              <a:t>w</a:t>
            </a:r>
            <a:r>
              <a:rPr lang="en-US" altLang="zh-CN" dirty="0">
                <a:latin typeface="MathJax_Main"/>
              </a:rPr>
              <a:t>2)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927" y="6186572"/>
            <a:ext cx="35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</a:t>
            </a:r>
            <a:r>
              <a:rPr lang="zh-CN" altLang="en-US" dirty="0"/>
              <a:t>是因为</a:t>
            </a:r>
            <a:r>
              <a:rPr lang="en-US" altLang="zh-CN" dirty="0"/>
              <a:t>f2(⋅)</a:t>
            </a:r>
            <a:r>
              <a:rPr lang="zh-CN" altLang="en-US" dirty="0"/>
              <a:t>是非线性的</a:t>
            </a:r>
          </a:p>
        </p:txBody>
      </p:sp>
    </p:spTree>
    <p:extLst>
      <p:ext uri="{BB962C8B-B14F-4D97-AF65-F5344CB8AC3E}">
        <p14:creationId xmlns:p14="http://schemas.microsoft.com/office/powerpoint/2010/main" val="25240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Inception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Inception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</a:t>
            </a:r>
            <a:r>
              <a:rPr lang="en-US" altLang="zh-CN" dirty="0"/>
              <a:t> </a:t>
            </a:r>
            <a:r>
              <a:rPr lang="zh-CN" altLang="en-US" dirty="0" smtClean="0"/>
              <a:t>的基本思想是不需要人工决定使用哪种过滤器或是否需要池化，而由网络自行确定这种参数，我们需要做的是给网络传入这些参数的可能值（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1, 3</a:t>
            </a:r>
            <a:r>
              <a:rPr lang="zh-CN" altLang="en-US" dirty="0" smtClean="0"/>
              <a:t>*</a:t>
            </a:r>
            <a:r>
              <a:rPr lang="en-US" altLang="zh-CN" dirty="0" smtClean="0"/>
              <a:t>3, 5</a:t>
            </a:r>
            <a:r>
              <a:rPr lang="zh-CN" altLang="en-US" dirty="0" smtClean="0"/>
              <a:t>*</a:t>
            </a:r>
            <a:r>
              <a:rPr lang="en-US" altLang="zh-CN" dirty="0" smtClean="0"/>
              <a:t>5, max-pool</a:t>
            </a:r>
            <a:r>
              <a:rPr lang="zh-CN" altLang="en-US" dirty="0" smtClean="0"/>
              <a:t>），然后把输出连接（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）起来，让网络自己学需要什么样的参数或哪些过滤器的组合。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45" y="3870570"/>
            <a:ext cx="6147955" cy="2571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1" y="4135970"/>
            <a:ext cx="5851194" cy="23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Inception</a:t>
            </a:r>
            <a:r>
              <a:rPr lang="zh-CN" altLang="en-US" dirty="0"/>
              <a:t>层中，有多个卷积层结构（</a:t>
            </a:r>
            <a:r>
              <a:rPr lang="en-US" altLang="zh-CN" dirty="0" err="1"/>
              <a:t>Conv</a:t>
            </a:r>
            <a:r>
              <a:rPr lang="zh-CN" altLang="en-US" dirty="0"/>
              <a:t>）和</a:t>
            </a:r>
            <a:r>
              <a:rPr lang="en-US" altLang="zh-CN" dirty="0"/>
              <a:t>Pooling</a:t>
            </a:r>
            <a:r>
              <a:rPr lang="zh-CN" altLang="en-US" dirty="0"/>
              <a:t>结构（</a:t>
            </a:r>
            <a:r>
              <a:rPr lang="en-US" altLang="zh-CN" dirty="0" err="1"/>
              <a:t>MaxPooling</a:t>
            </a:r>
            <a:r>
              <a:rPr lang="zh-CN" altLang="en-US" dirty="0"/>
              <a:t>），它们利用了</a:t>
            </a:r>
            <a:r>
              <a:rPr lang="en-US" altLang="zh-CN" dirty="0"/>
              <a:t>padding</a:t>
            </a:r>
            <a:r>
              <a:rPr lang="zh-CN" altLang="en-US" dirty="0"/>
              <a:t>的原理，让经过这些结构的最终结果</a:t>
            </a:r>
            <a:r>
              <a:rPr lang="en-US" altLang="zh-CN" dirty="0" smtClean="0"/>
              <a:t>Shape</a:t>
            </a:r>
            <a:r>
              <a:rPr lang="zh-CN" altLang="en-US" dirty="0"/>
              <a:t>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C_1X1: 28x28x192</a:t>
            </a:r>
            <a:r>
              <a:rPr lang="zh-CN" altLang="en-US" dirty="0"/>
              <a:t>的输入数据，与</a:t>
            </a:r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1x1</a:t>
            </a:r>
            <a:r>
              <a:rPr lang="zh-CN" altLang="en-US" dirty="0"/>
              <a:t>的卷积核做卷积后，得到</a:t>
            </a:r>
            <a:r>
              <a:rPr lang="en-US" altLang="zh-CN" dirty="0"/>
              <a:t>28x28x64</a:t>
            </a:r>
            <a:r>
              <a:rPr lang="zh-CN" altLang="en-US" dirty="0"/>
              <a:t>的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C_3X3</a:t>
            </a:r>
            <a:r>
              <a:rPr lang="en-US" altLang="zh-CN" dirty="0"/>
              <a:t>: 28x28x192</a:t>
            </a:r>
            <a:r>
              <a:rPr lang="zh-CN" altLang="en-US" dirty="0"/>
              <a:t>的输入数据，与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3x3</a:t>
            </a:r>
            <a:r>
              <a:rPr lang="zh-CN" altLang="en-US" dirty="0"/>
              <a:t>的卷积核做卷积后，得到</a:t>
            </a:r>
            <a:r>
              <a:rPr lang="en-US" altLang="zh-CN" dirty="0"/>
              <a:t>28x28x128</a:t>
            </a:r>
            <a:r>
              <a:rPr lang="zh-CN" altLang="en-US" dirty="0"/>
              <a:t>的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C_5X5</a:t>
            </a:r>
            <a:r>
              <a:rPr lang="en-US" altLang="zh-CN" dirty="0"/>
              <a:t>: 28x28x192</a:t>
            </a:r>
            <a:r>
              <a:rPr lang="zh-CN" altLang="en-US" dirty="0"/>
              <a:t>的输入数据，与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5x5</a:t>
            </a:r>
            <a:r>
              <a:rPr lang="zh-CN" altLang="en-US" dirty="0"/>
              <a:t>的卷积核做卷积后，得到</a:t>
            </a:r>
            <a:r>
              <a:rPr lang="en-US" altLang="zh-CN" dirty="0"/>
              <a:t>28x28x32</a:t>
            </a:r>
            <a:r>
              <a:rPr lang="zh-CN" altLang="en-US" dirty="0"/>
              <a:t>的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MP</a:t>
            </a:r>
            <a:r>
              <a:rPr lang="en-US" altLang="zh-CN" dirty="0"/>
              <a:t>: 28x28x192</a:t>
            </a:r>
            <a:r>
              <a:rPr lang="zh-CN" altLang="en-US" dirty="0"/>
              <a:t>的输入数据，做</a:t>
            </a:r>
            <a:r>
              <a:rPr lang="en-US" altLang="zh-CN" dirty="0" err="1"/>
              <a:t>MaxPooling</a:t>
            </a:r>
            <a:r>
              <a:rPr lang="zh-CN" altLang="en-US" dirty="0"/>
              <a:t>后（带</a:t>
            </a:r>
            <a:r>
              <a:rPr lang="en-US" altLang="zh-CN" dirty="0"/>
              <a:t>padding</a:t>
            </a:r>
            <a:r>
              <a:rPr lang="zh-CN" altLang="en-US" dirty="0"/>
              <a:t>），得到</a:t>
            </a:r>
            <a:r>
              <a:rPr lang="en-US" altLang="zh-CN" dirty="0"/>
              <a:t>28x28x32</a:t>
            </a:r>
            <a:r>
              <a:rPr lang="zh-CN" altLang="en-US" dirty="0"/>
              <a:t>的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9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 </a:t>
            </a:r>
            <a:r>
              <a:rPr lang="zh-CN" altLang="en-US" dirty="0" smtClean="0"/>
              <a:t>网络的计算代价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对比两组图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0"/>
          <a:stretch/>
        </p:blipFill>
        <p:spPr>
          <a:xfrm>
            <a:off x="5493325" y="2828011"/>
            <a:ext cx="6471855" cy="21457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5606836"/>
            <a:ext cx="1112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左图：输入数据</a:t>
            </a:r>
            <a:r>
              <a:rPr lang="zh-CN" altLang="en-US" dirty="0"/>
              <a:t>维度：</a:t>
            </a:r>
            <a:r>
              <a:rPr lang="en-US" altLang="zh-CN" dirty="0" smtClean="0"/>
              <a:t>28x28x192</a:t>
            </a:r>
            <a:r>
              <a:rPr lang="zh-CN" altLang="en-US" dirty="0" smtClean="0"/>
              <a:t>；卷积</a:t>
            </a:r>
            <a:r>
              <a:rPr lang="zh-CN" altLang="en-US" dirty="0"/>
              <a:t>核大小：</a:t>
            </a:r>
            <a:r>
              <a:rPr lang="en-US" altLang="zh-CN" dirty="0" smtClean="0"/>
              <a:t>5x5x32</a:t>
            </a:r>
            <a:r>
              <a:rPr lang="zh-CN" altLang="en-US" dirty="0" smtClean="0"/>
              <a:t>；输出数据</a:t>
            </a:r>
            <a:r>
              <a:rPr lang="zh-CN" altLang="en-US" dirty="0"/>
              <a:t>维度：</a:t>
            </a:r>
            <a:r>
              <a:rPr lang="en-US" altLang="zh-CN" dirty="0"/>
              <a:t>28x28x32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103"/>
          <a:stretch/>
        </p:blipFill>
        <p:spPr>
          <a:xfrm>
            <a:off x="1177635" y="3061856"/>
            <a:ext cx="3976255" cy="19119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198" y="6092695"/>
            <a:ext cx="11126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右</a:t>
            </a:r>
            <a:r>
              <a:rPr lang="zh-CN" altLang="en-US" dirty="0" smtClean="0">
                <a:latin typeface="-apple-system"/>
              </a:rPr>
              <a:t>图：输入数据</a:t>
            </a:r>
            <a:r>
              <a:rPr lang="zh-CN" altLang="en-US" dirty="0">
                <a:latin typeface="-apple-system"/>
              </a:rPr>
              <a:t>维度：</a:t>
            </a:r>
            <a:r>
              <a:rPr lang="en-US" altLang="zh-CN" dirty="0" smtClean="0">
                <a:latin typeface="-apple-system"/>
              </a:rPr>
              <a:t>28x28x192</a:t>
            </a:r>
            <a:r>
              <a:rPr lang="zh-CN" altLang="en-US" dirty="0" smtClean="0">
                <a:latin typeface="-apple-system"/>
              </a:rPr>
              <a:t>；卷积</a:t>
            </a:r>
            <a:r>
              <a:rPr lang="zh-CN" altLang="en-US" dirty="0">
                <a:latin typeface="-apple-system"/>
              </a:rPr>
              <a:t>核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大小：</a:t>
            </a:r>
            <a:r>
              <a:rPr lang="en-US" altLang="zh-CN" dirty="0" smtClean="0">
                <a:latin typeface="-apple-system"/>
              </a:rPr>
              <a:t>1x1x16</a:t>
            </a:r>
            <a:r>
              <a:rPr lang="zh-CN" altLang="en-US" dirty="0" smtClean="0">
                <a:latin typeface="-apple-system"/>
              </a:rPr>
              <a:t>；卷积</a:t>
            </a:r>
            <a:r>
              <a:rPr lang="zh-CN" altLang="en-US" dirty="0">
                <a:latin typeface="-apple-system"/>
              </a:rPr>
              <a:t>核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大小：</a:t>
            </a:r>
            <a:r>
              <a:rPr lang="en-US" altLang="zh-CN" dirty="0" smtClean="0">
                <a:latin typeface="-apple-system"/>
              </a:rPr>
              <a:t>5x5x32</a:t>
            </a:r>
            <a:r>
              <a:rPr lang="zh-CN" altLang="en-US" dirty="0" smtClean="0">
                <a:latin typeface="-apple-system"/>
              </a:rPr>
              <a:t>；输出数据</a:t>
            </a:r>
            <a:r>
              <a:rPr lang="zh-CN" altLang="en-US" dirty="0">
                <a:latin typeface="-apple-system"/>
              </a:rPr>
              <a:t>维度：</a:t>
            </a:r>
            <a:r>
              <a:rPr lang="en-US" altLang="zh-CN" dirty="0">
                <a:latin typeface="-apple-system"/>
              </a:rPr>
              <a:t>28x28x32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361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 </a:t>
            </a:r>
            <a:r>
              <a:rPr lang="zh-CN" altLang="en-US" dirty="0"/>
              <a:t>网络的计算代价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左侧：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量为 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192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32 = 120422400</a:t>
            </a:r>
          </a:p>
          <a:p>
            <a:r>
              <a:rPr lang="zh-CN" altLang="en-US" dirty="0" smtClean="0"/>
              <a:t>右侧：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由于经过了一个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的卷积核，降低了通道数，所以计算量为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192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16+5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/>
              <a:t>32 = 12443648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4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F462E-4F5B-455C-A6DF-0C48F364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9C6E-4536-48B6-8C0B-39D39B00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DRINet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24362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DenseNet</a:t>
                </a:r>
                <a:r>
                  <a:rPr lang="zh-CN" altLang="en-US" dirty="0" smtClean="0"/>
                  <a:t>是在</a:t>
                </a:r>
                <a:r>
                  <a:rPr lang="en-US" altLang="zh-CN" dirty="0" err="1" smtClean="0"/>
                  <a:t>ResNet</a:t>
                </a:r>
                <a:r>
                  <a:rPr lang="zh-CN" altLang="en-US" dirty="0" smtClean="0"/>
                  <a:t>基础上进一步扩展网络连接，对于网络的任意一层，该层的前面所有层的</a:t>
                </a:r>
                <a:r>
                  <a:rPr lang="en-US" altLang="zh-CN" dirty="0" smtClean="0"/>
                  <a:t>feature</a:t>
                </a:r>
                <a:r>
                  <a:rPr lang="zh-CN" altLang="en-US" dirty="0" smtClean="0"/>
                  <a:t>都是这层的输入，该层的</a:t>
                </a:r>
                <a:r>
                  <a:rPr lang="en-US" altLang="zh-CN" dirty="0" smtClean="0"/>
                  <a:t>feature map</a:t>
                </a:r>
                <a:r>
                  <a:rPr lang="zh-CN" altLang="en-US" dirty="0" smtClean="0"/>
                  <a:t>是后面所有层的输入。因此原本有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个连接的网络，现在的连接数为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的连接。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r>
              <a:rPr lang="zh-CN" altLang="en-US" dirty="0" smtClean="0"/>
              <a:t>的基本机构为</a:t>
            </a:r>
            <a:r>
              <a:rPr lang="en-US" altLang="zh-CN" dirty="0" smtClean="0"/>
              <a:t>Dense Block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96" y="2472111"/>
            <a:ext cx="4963249" cy="42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r>
              <a:rPr lang="zh-CN" altLang="en-US" dirty="0" smtClean="0"/>
              <a:t>结构的优点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）减轻了</a:t>
            </a:r>
            <a:r>
              <a:rPr lang="en-US" altLang="zh-CN" dirty="0" smtClean="0"/>
              <a:t>vanishing-gradient</a:t>
            </a:r>
            <a:r>
              <a:rPr lang="zh-CN" altLang="en-US" dirty="0" smtClean="0"/>
              <a:t>，特征图的连接使梯度传播得更容易，进而使网络训练得更容易。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bottleneck layers</a:t>
            </a:r>
            <a:r>
              <a:rPr lang="zh-CN" altLang="en-US" dirty="0" smtClean="0"/>
              <a:t>可以控制特征图的数量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）更有效地利用了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网络最终的分类器使用的特征图来自于之前的所有层，能够提高分类效果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4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DenseNet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DenseNet</a:t>
            </a:r>
            <a:r>
              <a:rPr lang="zh-CN" altLang="en-US" dirty="0"/>
              <a:t>中每层的输入是前面的所有层，故任何两层之间都有连接。但在实际情况下，因为多层之间</a:t>
            </a:r>
            <a:r>
              <a:rPr lang="en-US" altLang="zh-CN" dirty="0"/>
              <a:t>feature maps</a:t>
            </a:r>
            <a:r>
              <a:rPr lang="zh-CN" altLang="en-US" dirty="0"/>
              <a:t>大小不同，不便于任何两层之间的</a:t>
            </a:r>
            <a:r>
              <a:rPr lang="zh-CN" altLang="en-US" dirty="0" smtClean="0"/>
              <a:t>组合。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内，所有</a:t>
            </a:r>
            <a:r>
              <a:rPr lang="en-US" altLang="zh-CN" dirty="0"/>
              <a:t>layer</a:t>
            </a:r>
            <a:r>
              <a:rPr lang="zh-CN" altLang="en-US" dirty="0"/>
              <a:t>都保持</a:t>
            </a:r>
            <a:r>
              <a:rPr lang="en-US" altLang="zh-CN" dirty="0"/>
              <a:t>dense connectivity</a:t>
            </a:r>
            <a:r>
              <a:rPr lang="zh-CN" altLang="en-US" dirty="0"/>
              <a:t>，而在</a:t>
            </a:r>
            <a:r>
              <a:rPr lang="en-US" altLang="zh-CN" dirty="0"/>
              <a:t>Block</a:t>
            </a:r>
            <a:r>
              <a:rPr lang="zh-CN" altLang="en-US" dirty="0"/>
              <a:t>之间是没有</a:t>
            </a:r>
            <a:r>
              <a:rPr lang="en-US" altLang="zh-CN" dirty="0"/>
              <a:t>dense connectivity</a:t>
            </a:r>
            <a:r>
              <a:rPr lang="zh-CN" altLang="en-US" dirty="0"/>
              <a:t>，而是通过</a:t>
            </a:r>
            <a:r>
              <a:rPr lang="en-US" altLang="zh-CN" dirty="0"/>
              <a:t>transition layer</a:t>
            </a:r>
            <a:r>
              <a:rPr lang="zh-CN" altLang="en-US" dirty="0"/>
              <a:t>连接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4329113"/>
            <a:ext cx="9163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Composite </a:t>
            </a:r>
            <a:r>
              <a:rPr lang="en-US" altLang="zh-CN" dirty="0" err="1" smtClean="0"/>
              <a:t>funciton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</a:t>
            </a:r>
            <a:r>
              <a:rPr lang="en-US" altLang="zh-CN" dirty="0"/>
              <a:t>Block</a:t>
            </a:r>
            <a:r>
              <a:rPr lang="zh-CN" altLang="en-US" dirty="0"/>
              <a:t>内，层与层之间的非线性转换函数</a:t>
            </a:r>
            <a:r>
              <a:rPr lang="en-US" altLang="zh-CN" dirty="0"/>
              <a:t>Hl(⋅)</a:t>
            </a:r>
            <a:r>
              <a:rPr lang="zh-CN" altLang="en-US" dirty="0"/>
              <a:t>就是</a:t>
            </a:r>
            <a:r>
              <a:rPr lang="en-US" altLang="zh-CN" dirty="0"/>
              <a:t>Composite function</a:t>
            </a:r>
            <a:r>
              <a:rPr lang="zh-CN" altLang="en-US" dirty="0"/>
              <a:t>，</a:t>
            </a:r>
            <a:r>
              <a:rPr lang="en-US" altLang="zh-CN" dirty="0"/>
              <a:t>,</a:t>
            </a:r>
            <a:r>
              <a:rPr lang="zh-CN" altLang="en-US" dirty="0"/>
              <a:t>每个</a:t>
            </a:r>
            <a:r>
              <a:rPr lang="en-US" altLang="zh-CN" dirty="0"/>
              <a:t>Composite function</a:t>
            </a:r>
            <a:r>
              <a:rPr lang="zh-CN" altLang="en-US" dirty="0"/>
              <a:t>的</a:t>
            </a:r>
            <a:r>
              <a:rPr lang="zh-CN" altLang="en-US" dirty="0" smtClean="0"/>
              <a:t>结构为</a:t>
            </a:r>
            <a:endParaRPr lang="en-US" altLang="zh-CN" dirty="0" smtClean="0"/>
          </a:p>
          <a:p>
            <a:pPr lvl="2" algn="ctr"/>
            <a:r>
              <a:rPr lang="en-US" altLang="zh-CN" dirty="0" err="1" smtClean="0"/>
              <a:t>BN</a:t>
            </a:r>
            <a:r>
              <a:rPr lang="en-US" altLang="zh-CN" dirty="0" err="1"/>
              <a:t>→ReLU→Conv</a:t>
            </a:r>
            <a:r>
              <a:rPr lang="en-US" altLang="zh-CN" dirty="0"/>
              <a:t>(3×3)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Transition layer</a:t>
            </a:r>
          </a:p>
          <a:p>
            <a:pPr lvl="1"/>
            <a:r>
              <a:rPr lang="zh-CN" altLang="en-US" dirty="0" smtClean="0"/>
              <a:t>不同层的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大小不同，考虑到池化在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模型内的重要性，提出</a:t>
            </a:r>
            <a:r>
              <a:rPr lang="en-US" altLang="zh-CN" dirty="0" smtClean="0"/>
              <a:t>transition layer</a:t>
            </a:r>
            <a:r>
              <a:rPr lang="zh-CN" altLang="en-US" dirty="0" smtClean="0"/>
              <a:t>用来连接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，每个</a:t>
            </a:r>
            <a:r>
              <a:rPr lang="en-US" altLang="zh-CN" dirty="0" err="1" smtClean="0"/>
              <a:t>transiton</a:t>
            </a:r>
            <a:r>
              <a:rPr lang="en-US" altLang="zh-CN" dirty="0"/>
              <a:t> </a:t>
            </a:r>
            <a:r>
              <a:rPr lang="en-US" altLang="zh-CN" dirty="0" smtClean="0"/>
              <a:t>layer </a:t>
            </a:r>
            <a:r>
              <a:rPr lang="zh-CN" altLang="en-US" dirty="0" smtClean="0"/>
              <a:t>的结构为</a:t>
            </a:r>
            <a:endParaRPr lang="en-US" altLang="zh-CN" dirty="0" smtClean="0"/>
          </a:p>
          <a:p>
            <a:pPr lvl="1" algn="ctr"/>
            <a:r>
              <a:rPr lang="en-US" altLang="zh-CN" sz="2000" dirty="0" err="1"/>
              <a:t>BN→Conv</a:t>
            </a:r>
            <a:r>
              <a:rPr lang="en-US" altLang="zh-CN" sz="2000" dirty="0"/>
              <a:t>(1×1)→</a:t>
            </a:r>
            <a:r>
              <a:rPr lang="en-US" altLang="zh-CN" sz="2000" dirty="0" err="1"/>
              <a:t>Avg</a:t>
            </a:r>
            <a:r>
              <a:rPr lang="en-US" altLang="zh-CN" sz="2000" dirty="0"/>
              <a:t>  Pool(2×2</a:t>
            </a:r>
            <a:endParaRPr lang="en-US" altLang="zh-CN" sz="20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0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A01BE-B406-4018-8C44-4AACCF85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Growth 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48009-6950-4D64-A14B-2F3363A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如果每个复合函数</a:t>
            </a:r>
            <a:r>
              <a:rPr lang="en-US" altLang="zh-CN" dirty="0"/>
              <a:t>H</a:t>
            </a:r>
            <a:r>
              <a:rPr lang="zh-CN" altLang="en-US" dirty="0"/>
              <a:t>输出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feature map</a:t>
            </a:r>
            <a:r>
              <a:rPr lang="zh-CN" altLang="en-US" dirty="0"/>
              <a:t>，那么第</a:t>
            </a:r>
            <a:r>
              <a:rPr lang="en-US" altLang="zh-CN" dirty="0"/>
              <a:t>ℓ</a:t>
            </a:r>
            <a:r>
              <a:rPr lang="zh-CN" altLang="en-US" dirty="0"/>
              <a:t>层有</a:t>
            </a:r>
            <a:r>
              <a:rPr lang="en-US" altLang="zh-CN" dirty="0"/>
              <a:t>k0+k×(ℓ−1)</a:t>
            </a:r>
            <a:r>
              <a:rPr lang="zh-CN" altLang="en-US" dirty="0"/>
              <a:t>个输入</a:t>
            </a:r>
            <a:r>
              <a:rPr lang="en-US" altLang="zh-CN" dirty="0"/>
              <a:t>feature map</a:t>
            </a:r>
            <a:r>
              <a:rPr lang="zh-CN" altLang="en-US" dirty="0"/>
              <a:t>，其中</a:t>
            </a:r>
            <a:r>
              <a:rPr lang="en-US" altLang="zh-CN" dirty="0"/>
              <a:t>k0</a:t>
            </a:r>
            <a:r>
              <a:rPr lang="zh-CN" altLang="en-US" dirty="0"/>
              <a:t>是输入层的通道数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 </a:t>
            </a:r>
            <a:r>
              <a:rPr lang="en-US" altLang="zh-CN" dirty="0"/>
              <a:t>Growth rate</a:t>
            </a:r>
            <a:r>
              <a:rPr lang="zh-CN" altLang="en-US" dirty="0"/>
              <a:t>。</a:t>
            </a:r>
            <a:r>
              <a:rPr lang="en-US" altLang="zh-CN" dirty="0" err="1"/>
              <a:t>DenseNet</a:t>
            </a:r>
            <a:r>
              <a:rPr lang="zh-CN" altLang="en-US" dirty="0"/>
              <a:t>和</a:t>
            </a:r>
            <a:r>
              <a:rPr lang="en-US" altLang="zh-CN" dirty="0" err="1"/>
              <a:t>resnet</a:t>
            </a:r>
            <a:r>
              <a:rPr lang="zh-CN" altLang="en-US" dirty="0"/>
              <a:t>相比的一个优点是设置很小的</a:t>
            </a:r>
            <a:r>
              <a:rPr lang="en-US" altLang="zh-CN" dirty="0"/>
              <a:t>k</a:t>
            </a:r>
            <a:r>
              <a:rPr lang="zh-CN" altLang="en-US" dirty="0"/>
              <a:t>值，使得网络更窄从而参数更少。在 </a:t>
            </a:r>
            <a:r>
              <a:rPr lang="en-US" altLang="zh-CN" dirty="0"/>
              <a:t>dense block</a:t>
            </a:r>
            <a:r>
              <a:rPr lang="zh-CN" altLang="en-US" dirty="0"/>
              <a:t>中每个卷积层的输出</a:t>
            </a:r>
            <a:r>
              <a:rPr lang="en-US" altLang="zh-CN" dirty="0"/>
              <a:t>feature map</a:t>
            </a:r>
            <a:r>
              <a:rPr lang="zh-CN" altLang="en-US" dirty="0"/>
              <a:t>的数量</a:t>
            </a:r>
            <a:r>
              <a:rPr lang="en-US" altLang="zh-CN" dirty="0"/>
              <a:t>k</a:t>
            </a:r>
            <a:r>
              <a:rPr lang="zh-CN" altLang="en-US" dirty="0"/>
              <a:t>都很小（小于</a:t>
            </a:r>
            <a:r>
              <a:rPr lang="en-US" altLang="zh-CN" dirty="0"/>
              <a:t>100</a:t>
            </a:r>
            <a:r>
              <a:rPr lang="zh-CN" altLang="en-US" dirty="0"/>
              <a:t>），而不是像其他网络一样动不动就几百上千的宽度。另外论文还观察到这种</a:t>
            </a:r>
            <a:r>
              <a:rPr lang="en-US" altLang="zh-CN" dirty="0" err="1"/>
              <a:t>denseblock</a:t>
            </a:r>
            <a:r>
              <a:rPr lang="zh-CN" altLang="en-US" dirty="0"/>
              <a:t>有正则化的效果，因此对于过拟合有一定的抑制作用，我认为主要是网络通道更窄使得参数减少了，所以过拟合现象减轻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9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6CF42-F890-4987-A673-44A5CDE2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DRINet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9722B-D918-4233-8512-878D8665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DRINet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anylasis</a:t>
            </a:r>
            <a:r>
              <a:rPr lang="en-US" altLang="zh-CN" dirty="0" smtClean="0"/>
              <a:t> path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synthesis path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en-US" altLang="zh-CN" dirty="0" err="1" smtClean="0"/>
              <a:t>anylasis</a:t>
            </a:r>
            <a:r>
              <a:rPr lang="en-US" altLang="zh-CN" dirty="0" smtClean="0"/>
              <a:t> path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Dense connection blocks</a:t>
            </a:r>
          </a:p>
          <a:p>
            <a:r>
              <a:rPr lang="en-US" altLang="zh-CN" dirty="0" smtClean="0"/>
              <a:t>Synthesis path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residual inception blocks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unpooling</a:t>
            </a:r>
            <a:r>
              <a:rPr lang="en-US" altLang="zh-CN" dirty="0" smtClean="0"/>
              <a:t> blocks</a:t>
            </a:r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8753432-AA50-467A-B9B6-75EB28DE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0"/>
          <a:stretch/>
        </p:blipFill>
        <p:spPr>
          <a:xfrm>
            <a:off x="995218" y="3796146"/>
            <a:ext cx="10201563" cy="17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 Connection Blocks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Dense connection block </a:t>
            </a:r>
            <a:r>
              <a:rPr lang="zh-CN" altLang="en-US" dirty="0" smtClean="0"/>
              <a:t>结构如图所示</a:t>
            </a:r>
            <a:endParaRPr lang="zh-CN" altLang="en-US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6" y="2396837"/>
            <a:ext cx="10942847" cy="25735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6073" y="5264727"/>
            <a:ext cx="985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如果使用普通的卷积，那么输出的通道数通常是固定，一般为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。然而内存是昂贵的，因此这里使用一个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的卷积在每个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输出的位置，用来减少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的数量。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dense connection block </a:t>
            </a:r>
            <a:r>
              <a:rPr lang="zh-CN" altLang="en-US" dirty="0" smtClean="0"/>
              <a:t>中，每层输出的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数量为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，通常是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，这就是</a:t>
            </a:r>
            <a:r>
              <a:rPr lang="en-US" altLang="zh-CN" dirty="0" smtClean="0"/>
              <a:t>growth rate </a:t>
            </a:r>
            <a:r>
              <a:rPr lang="zh-CN" altLang="en-US" dirty="0" smtClean="0"/>
              <a:t>超参数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77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Dense </a:t>
            </a:r>
            <a:r>
              <a:rPr lang="en-US" altLang="zh-CN" dirty="0"/>
              <a:t>Connection </a:t>
            </a:r>
            <a:r>
              <a:rPr lang="en-US" altLang="zh-CN" dirty="0" smtClean="0"/>
              <a:t>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Dense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 Block</a:t>
            </a:r>
            <a:r>
              <a:rPr lang="zh-CN" altLang="en-US" dirty="0" smtClean="0"/>
              <a:t>的优点：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梯度在整个网络上的传播更加有效。使用传统方法无法保证梯度在低层的的反向传播。使用</a:t>
            </a:r>
            <a:r>
              <a:rPr lang="en-US" altLang="zh-CN" dirty="0" smtClean="0"/>
              <a:t>dense </a:t>
            </a:r>
            <a:r>
              <a:rPr lang="en-US" altLang="zh-CN" dirty="0" err="1" smtClean="0"/>
              <a:t>connecgtion</a:t>
            </a:r>
            <a:r>
              <a:rPr lang="en-US" altLang="zh-CN" dirty="0" smtClean="0"/>
              <a:t> block</a:t>
            </a:r>
            <a:r>
              <a:rPr lang="zh-CN" altLang="en-US" dirty="0" smtClean="0"/>
              <a:t>可以有效减轻梯度消失的问题；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重用之前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而不是仅仅使用最后一层输出的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growth rate </a:t>
            </a:r>
            <a:r>
              <a:rPr lang="zh-CN" altLang="en-US" dirty="0" smtClean="0"/>
              <a:t>超参数可以有效的控制参数数量，调整得到更好的结果。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26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Residual Inception 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DRINet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synthesis path</a:t>
            </a:r>
            <a:r>
              <a:rPr lang="zh-CN" altLang="en-US" dirty="0" smtClean="0"/>
              <a:t>中使用了</a:t>
            </a:r>
            <a:r>
              <a:rPr lang="en-US" altLang="zh-CN" dirty="0" smtClean="0"/>
              <a:t>Residual inception blocks, </a:t>
            </a:r>
            <a:r>
              <a:rPr lang="zh-CN" altLang="en-US" dirty="0" smtClean="0"/>
              <a:t>如图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08" y="2475155"/>
            <a:ext cx="5624438" cy="38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C142D-8227-4B42-8565-5948BA83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43E0C-2026-4672-85DF-D7DAE2AC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近年来，在</a:t>
            </a:r>
            <a:r>
              <a:rPr lang="en-US" altLang="zh-CN" dirty="0"/>
              <a:t>CNN</a:t>
            </a:r>
            <a:r>
              <a:rPr lang="zh-CN" altLang="en-US" dirty="0"/>
              <a:t>的帮助下，医学图像分析领域得到了显著的发展。在医学图像领域，分割依旧是十分具有挑战性的难题。</a:t>
            </a:r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/>
              <a:t>CNN</a:t>
            </a:r>
            <a:r>
              <a:rPr lang="zh-CN" altLang="en-US" dirty="0"/>
              <a:t>进行医学图像分割有许多不同的方法。其中，</a:t>
            </a:r>
            <a:r>
              <a:rPr lang="en-US" altLang="zh-CN" dirty="0"/>
              <a:t>U-Net</a:t>
            </a:r>
            <a:r>
              <a:rPr lang="zh-CN" altLang="en-US" dirty="0"/>
              <a:t>网络结构以及其</a:t>
            </a:r>
            <a:r>
              <a:rPr lang="en-US" altLang="zh-CN" dirty="0"/>
              <a:t>3D</a:t>
            </a:r>
            <a:r>
              <a:rPr lang="zh-CN" altLang="en-US" dirty="0"/>
              <a:t>扩展得益于他们灵活的网络架构而被广泛的应用。</a:t>
            </a:r>
            <a:endParaRPr lang="en-US" altLang="zh-CN" dirty="0"/>
          </a:p>
          <a:p>
            <a:r>
              <a:rPr lang="en-US" altLang="zh-CN" dirty="0"/>
              <a:t>U-Net</a:t>
            </a:r>
            <a:r>
              <a:rPr lang="zh-CN" altLang="en-US" dirty="0"/>
              <a:t>网络由两部分组成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analysis path </a:t>
            </a:r>
            <a:r>
              <a:rPr lang="zh-CN" altLang="en-US" dirty="0"/>
              <a:t>（特征提取部分）：主要用于学习深层特征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synthesis path </a:t>
            </a:r>
            <a:r>
              <a:rPr lang="zh-CN" altLang="en-US" dirty="0"/>
              <a:t>（上采样部分）：基于学习到的特征进行分割</a:t>
            </a:r>
            <a:endParaRPr lang="en-US" altLang="zh-CN" dirty="0"/>
          </a:p>
          <a:p>
            <a:r>
              <a:rPr lang="zh-CN" altLang="en-US" dirty="0"/>
              <a:t>端到端的训练这两部分可以得到非常好的分割效果。</a:t>
            </a:r>
          </a:p>
        </p:txBody>
      </p:sp>
    </p:spTree>
    <p:extLst>
      <p:ext uri="{BB962C8B-B14F-4D97-AF65-F5344CB8AC3E}">
        <p14:creationId xmlns:p14="http://schemas.microsoft.com/office/powerpoint/2010/main" val="11393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CD8A2-067E-4EDD-B50D-7E4CDED7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Inception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1DB55-2C22-4C68-BD01-A1752EA0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Residual Inception </a:t>
            </a:r>
            <a:r>
              <a:rPr lang="en-US" altLang="zh-CN" dirty="0" smtClean="0"/>
              <a:t>Blocks </a:t>
            </a:r>
            <a:r>
              <a:rPr lang="zh-CN" altLang="en-US" dirty="0" smtClean="0"/>
              <a:t>是结合了</a:t>
            </a:r>
            <a:r>
              <a:rPr lang="en-US" altLang="zh-CN" dirty="0" smtClean="0"/>
              <a:t>Inception module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residual block</a:t>
            </a:r>
            <a:r>
              <a:rPr lang="zh-CN" altLang="en-US" dirty="0" smtClean="0"/>
              <a:t>的特点。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Inception module</a:t>
            </a:r>
            <a:r>
              <a:rPr lang="zh-CN" altLang="en-US" dirty="0" smtClean="0"/>
              <a:t>中使用不同尺寸的卷积核并行的进行卷积，输出时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被连接在一起，接着使用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的卷积核进行卷积。</a:t>
            </a:r>
            <a:endParaRPr lang="en-US" altLang="zh-CN" dirty="0" smtClean="0"/>
          </a:p>
          <a:p>
            <a:r>
              <a:rPr lang="zh-CN" altLang="en-US" dirty="0" smtClean="0"/>
              <a:t>不同于</a:t>
            </a:r>
            <a:r>
              <a:rPr lang="en-US" altLang="zh-CN" dirty="0" smtClean="0"/>
              <a:t>Inception Res-Net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Inception module</a:t>
            </a:r>
            <a:r>
              <a:rPr lang="zh-CN" altLang="en-US" dirty="0" smtClean="0"/>
              <a:t>由多种，这里只有一种</a:t>
            </a:r>
            <a:r>
              <a:rPr lang="en-US" altLang="zh-CN" dirty="0" smtClean="0"/>
              <a:t>inception block</a:t>
            </a:r>
            <a:r>
              <a:rPr lang="zh-CN" altLang="en-US" dirty="0" smtClean="0"/>
              <a:t>，包含三种卷积核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en-US" altLang="zh-CN" dirty="0" smtClean="0"/>
              <a:t>,3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 </a:t>
            </a:r>
            <a:r>
              <a:rPr lang="zh-CN" altLang="en-US" dirty="0" smtClean="0"/>
              <a:t>。为了减少参数数量，将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再接一个空洞卷积。</a:t>
            </a:r>
            <a:endParaRPr lang="en-US" altLang="zh-CN" dirty="0" smtClean="0"/>
          </a:p>
          <a:p>
            <a:r>
              <a:rPr lang="zh-CN" altLang="en-US" dirty="0" smtClean="0"/>
              <a:t>为了进一步限制参数空间的大小，使用</a:t>
            </a:r>
            <a:r>
              <a:rPr lang="en-US" altLang="zh-CN" dirty="0" smtClean="0"/>
              <a:t>bottleneck</a:t>
            </a:r>
            <a:r>
              <a:rPr lang="zh-CN" altLang="en-US" dirty="0" smtClean="0"/>
              <a:t>再每一个分支</a:t>
            </a:r>
            <a:endParaRPr lang="en-US" altLang="zh-CN" dirty="0" smtClean="0"/>
          </a:p>
          <a:p>
            <a:r>
              <a:rPr lang="zh-CN" altLang="en-US" dirty="0" smtClean="0"/>
              <a:t>最终将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与连接的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进行融合</a:t>
            </a:r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99" y="5874746"/>
            <a:ext cx="5446419" cy="5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Unpooling</a:t>
            </a:r>
            <a:r>
              <a:rPr lang="en-US" altLang="zh-CN" dirty="0" smtClean="0"/>
              <a:t> 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Unpooling</a:t>
            </a:r>
            <a:r>
              <a:rPr lang="en-US" altLang="zh-CN" dirty="0" smtClean="0"/>
              <a:t> Blocks</a:t>
            </a:r>
            <a:r>
              <a:rPr lang="zh-CN" altLang="en-US" dirty="0" smtClean="0"/>
              <a:t>可以看做有两个分支的</a:t>
            </a:r>
            <a:r>
              <a:rPr lang="en-US" altLang="zh-CN" dirty="0" smtClean="0"/>
              <a:t>mini inception module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50" y="2513994"/>
            <a:ext cx="6573899" cy="32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Unpooling</a:t>
            </a:r>
            <a:r>
              <a:rPr lang="en-US" altLang="zh-CN" dirty="0"/>
              <a:t> 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步长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/>
              <a:t>deconvolution</a:t>
            </a:r>
            <a:endParaRPr lang="en-US" altLang="zh-CN" dirty="0" smtClean="0"/>
          </a:p>
          <a:p>
            <a:r>
              <a:rPr lang="zh-CN" altLang="en-US" dirty="0" smtClean="0"/>
              <a:t>分支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，步长为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deconvolution</a:t>
            </a:r>
            <a:r>
              <a:rPr lang="zh-CN" altLang="en-US" dirty="0" smtClean="0"/>
              <a:t>，可以替换为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的空洞卷积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分支加入</a:t>
            </a:r>
            <a:r>
              <a:rPr lang="en-US" altLang="zh-CN" dirty="0" smtClean="0"/>
              <a:t>bottleneck layer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2" t="10002" r="13321" b="14048"/>
          <a:stretch/>
        </p:blipFill>
        <p:spPr>
          <a:xfrm>
            <a:off x="4066308" y="4378036"/>
            <a:ext cx="4059383" cy="5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Unpooling</a:t>
            </a:r>
            <a:r>
              <a:rPr lang="en-US" altLang="zh-CN" dirty="0"/>
              <a:t> 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使用简单的上采样可能产生错误，一个小的错误可能都会被放大，使得最终结果出错。使用不同尺寸的卷积核可以减小误差。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Dice coefficient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sensitivity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进行评价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2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2121B-C26D-46CF-9F4A-F3D5E92F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11" y="1333408"/>
            <a:ext cx="6989577" cy="5316351"/>
          </a:xfrm>
        </p:spPr>
      </p:pic>
    </p:spTree>
    <p:extLst>
      <p:ext uri="{BB962C8B-B14F-4D97-AF65-F5344CB8AC3E}">
        <p14:creationId xmlns:p14="http://schemas.microsoft.com/office/powerpoint/2010/main" val="2689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 tooltip="https://blog.csdn.net/MargretWG/article/details/78585521"/>
              </a:rPr>
              <a:t>https://blog.csdn.net/MargretWG/article/details/78585521</a:t>
            </a:r>
            <a:endParaRPr lang="en-US" altLang="zh-CN" dirty="0"/>
          </a:p>
          <a:p>
            <a:r>
              <a:rPr lang="en-US" altLang="zh-CN" dirty="0">
                <a:hlinkClick r:id="rId3" tooltip="https://blog.csdn.net/qq_31050167/article/details/79161077"/>
              </a:rPr>
              <a:t>https://blog.csdn.net/qq_31050167/article/details/79161077</a:t>
            </a:r>
            <a:endParaRPr lang="en-US" altLang="zh-CN" dirty="0"/>
          </a:p>
          <a:p>
            <a:r>
              <a:rPr lang="en-US" altLang="zh-CN" dirty="0">
                <a:hlinkClick r:id="rId4" tooltip="http://www.cnblogs.com/Ann21/p/9825602.html"/>
              </a:rPr>
              <a:t>http://www.cnblogs.com/Ann21/p/9825602.html</a:t>
            </a:r>
            <a:endParaRPr lang="en-US" altLang="zh-CN" dirty="0"/>
          </a:p>
          <a:p>
            <a:r>
              <a:rPr lang="en-US" altLang="zh-CN" dirty="0">
                <a:hlinkClick r:id="rId5" tooltip="https://blog.csdn.net/lanran2/article/details/79057994"/>
              </a:rPr>
              <a:t>https://blog.csdn.net/lanran2/article/details/79057994</a:t>
            </a:r>
            <a:endParaRPr lang="en-US" altLang="zh-CN" dirty="0"/>
          </a:p>
          <a:p>
            <a:r>
              <a:rPr lang="en-US" altLang="zh-CN" dirty="0">
                <a:hlinkClick r:id="rId6" tooltip="https://www.cnblogs.com/fanhaha/p/7815315.html"/>
              </a:rPr>
              <a:t>https://www.cnblogs.com/fanhaha/p/7815315.html</a:t>
            </a:r>
            <a:endParaRPr lang="en-US" altLang="zh-CN" dirty="0"/>
          </a:p>
          <a:p>
            <a:r>
              <a:rPr lang="en-US" altLang="zh-CN" dirty="0">
                <a:hlinkClick r:id="rId7" tooltip="https://blog.csdn.net/u013093426/article/details/81132910"/>
              </a:rPr>
              <a:t>https://blog.csdn.net/u013093426/article/details/81132910</a:t>
            </a:r>
            <a:endParaRPr lang="en-US" altLang="zh-CN" dirty="0"/>
          </a:p>
          <a:p>
            <a:r>
              <a:rPr lang="en-US" altLang="zh-CN" dirty="0">
                <a:hlinkClick r:id="rId4" tooltip="http://www.cnblogs.com/Ann21/p/9825602.html"/>
              </a:rPr>
              <a:t>http://www.cnblogs.com/Ann21/p/9825602.html</a:t>
            </a:r>
            <a:endParaRPr lang="en-US" altLang="zh-CN" dirty="0"/>
          </a:p>
          <a:p>
            <a:r>
              <a:rPr lang="en-US" altLang="zh-CN" dirty="0">
                <a:hlinkClick r:id="rId8" tooltip="https://blog.csdn.net/u011974639/article/details/78290448"/>
              </a:rPr>
              <a:t>https://blog.csdn.net/u011974639/article/details/78290448</a:t>
            </a:r>
            <a:endParaRPr lang="en-US" altLang="zh-CN" dirty="0"/>
          </a:p>
          <a:p>
            <a:r>
              <a:rPr lang="en-US" altLang="zh-CN" dirty="0">
                <a:hlinkClick r:id="rId8" tooltip="https://blog.csdn.net/u011974639/article/details/78290448"/>
              </a:rPr>
              <a:t>https://</a:t>
            </a:r>
            <a:r>
              <a:rPr lang="en-US" altLang="zh-CN" dirty="0" smtClean="0">
                <a:hlinkClick r:id="rId8" tooltip="https://blog.csdn.net/u011974639/article/details/78290448"/>
              </a:rPr>
              <a:t>blog.csdn.net/u011974639/article/details/78290448</a:t>
            </a:r>
            <a:endParaRPr lang="en-US" altLang="zh-CN" dirty="0" smtClean="0"/>
          </a:p>
          <a:p>
            <a:r>
              <a:rPr lang="en-US" altLang="zh-CN" dirty="0">
                <a:hlinkClick r:id="rId9" tooltip="https://blog.csdn.net/xjz18298268521/article/details/79078337"/>
              </a:rPr>
              <a:t>https://blog.csdn.net/xjz18298268521/article/details/79078337</a:t>
            </a:r>
            <a:endParaRPr lang="en-US" altLang="zh-CN" dirty="0"/>
          </a:p>
          <a:p>
            <a:r>
              <a:rPr lang="en-US" altLang="zh-CN" dirty="0">
                <a:hlinkClick r:id="rId10" tooltip="https://blog.csdn.net/hjimce/article/details/50866313"/>
              </a:rPr>
              <a:t>https://blog.csdn.net/hjimce/article/details/50866313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6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 tooltip="https://blog.csdn.net/hjimce/article/details/50866313"/>
              </a:rPr>
              <a:t>https</a:t>
            </a:r>
            <a:r>
              <a:rPr lang="en-US" altLang="zh-CN" dirty="0">
                <a:hlinkClick r:id="rId2" tooltip="https://blog.csdn.net/hjimce/article/details/50866313"/>
              </a:rPr>
              <a:t>://blog.csdn.net/hjimce/article/details/50866313</a:t>
            </a:r>
            <a:endParaRPr lang="en-US" altLang="zh-CN" dirty="0"/>
          </a:p>
          <a:p>
            <a:r>
              <a:rPr lang="en-US" altLang="zh-CN" dirty="0">
                <a:hlinkClick r:id="rId3" tooltip="https://www.cnblogs.com/guoyaohua/p/8724433.html"/>
              </a:rPr>
              <a:t>https://www.cnblogs.com/guoyaohua/p/8724433.html</a:t>
            </a:r>
            <a:endParaRPr lang="en-US" altLang="zh-CN" dirty="0"/>
          </a:p>
          <a:p>
            <a:r>
              <a:rPr lang="en-US" altLang="zh-CN" dirty="0">
                <a:hlinkClick r:id="rId4" tooltip="https://www.zhihu.com/question/38102762"/>
              </a:rPr>
              <a:t>https://www.zhihu.com/question/38102762</a:t>
            </a:r>
            <a:endParaRPr lang="en-US" altLang="zh-CN" dirty="0"/>
          </a:p>
          <a:p>
            <a:r>
              <a:rPr lang="en-US" altLang="zh-CN" dirty="0">
                <a:hlinkClick r:id="rId5" tooltip="https://blog.csdn.net/lovelyaiq/article/details/79026181"/>
              </a:rPr>
              <a:t>https://blog.csdn.net/lovelyaiq/article/details/79026181</a:t>
            </a:r>
            <a:endParaRPr lang="en-US" altLang="zh-CN" dirty="0"/>
          </a:p>
          <a:p>
            <a:r>
              <a:rPr lang="en-US" altLang="zh-CN" dirty="0">
                <a:hlinkClick r:id="rId6" tooltip="https://blog.csdn.net/ybdesire/article/details/80628586"/>
              </a:rPr>
              <a:t>https://blog.csdn.net/ybdesire/article/details/80628586</a:t>
            </a:r>
            <a:endParaRPr lang="en-US" altLang="zh-CN" dirty="0"/>
          </a:p>
          <a:p>
            <a:r>
              <a:rPr lang="en-US" altLang="zh-CN" dirty="0">
                <a:hlinkClick r:id="rId7" tooltip="https://blog.csdn.net/dcrmg/article/details/79652487"/>
              </a:rPr>
              <a:t>https://blog.csdn.net/dcrmg/article/details/79652487</a:t>
            </a:r>
            <a:endParaRPr lang="en-US" altLang="zh-CN" dirty="0"/>
          </a:p>
          <a:p>
            <a:r>
              <a:rPr lang="en-US" altLang="zh-CN" dirty="0">
                <a:hlinkClick r:id="rId8" tooltip="https://www.cnblogs.com/cvtoEyes/p/8513958.html"/>
              </a:rPr>
              <a:t>https://www.cnblogs.com/cvtoEyes/p/8513958.html</a:t>
            </a:r>
            <a:endParaRPr lang="en-US" altLang="zh-CN" dirty="0"/>
          </a:p>
          <a:p>
            <a:r>
              <a:rPr lang="en-US" altLang="zh-CN" dirty="0">
                <a:hlinkClick r:id="rId9" tooltip="https://discuss.mxnet.io/t/is-anyone-using-dilated-deconvolution/1190"/>
              </a:rPr>
              <a:t>https://discuss.mxnet.io/t/is-anyone-using-dilated-deconvolution/1190</a:t>
            </a:r>
            <a:endParaRPr lang="en-US" altLang="zh-CN" dirty="0"/>
          </a:p>
          <a:p>
            <a:r>
              <a:rPr lang="en-US" altLang="zh-CN" dirty="0">
                <a:hlinkClick r:id="rId10" tooltip="https://blog.csdn.net/xiaojiajia007/article/details/75041651"/>
              </a:rPr>
              <a:t>https://blog.csdn.net/xiaojiajia007/article/details/75041651</a:t>
            </a:r>
            <a:endParaRPr lang="en-US" altLang="zh-CN" dirty="0"/>
          </a:p>
          <a:p>
            <a:r>
              <a:rPr lang="en-US" altLang="zh-CN" dirty="0">
                <a:hlinkClick r:id="rId11" tooltip="https://blog.csdn.net/u014722627/article/details/60574260"/>
              </a:rPr>
              <a:t>https://blog.csdn.net/u014722627/article/details/60574260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913D4-7A69-4CB8-A853-65E486A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99CFC-125C-4AFD-B386-6DFCF26E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U-Net</a:t>
            </a:r>
            <a:r>
              <a:rPr lang="zh-CN" altLang="en-US" dirty="0"/>
              <a:t>有局限性在于它没有很好的可伸缩性。</a:t>
            </a:r>
            <a:endParaRPr lang="en-US" altLang="zh-CN" dirty="0"/>
          </a:p>
          <a:p>
            <a:r>
              <a:rPr lang="zh-CN" altLang="en-US" dirty="0"/>
              <a:t>对于深度神经网络来说，添加的层越多，网络越深，越能学习好更多特征</a:t>
            </a:r>
            <a:endParaRPr lang="en-US" altLang="zh-CN" dirty="0"/>
          </a:p>
          <a:p>
            <a:r>
              <a:rPr lang="zh-CN" altLang="en-US" dirty="0"/>
              <a:t>然而随着网络深度的增加，模型的训练难度也越大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2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6380-4D67-490F-A962-F6BE492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A8CE1-14F6-4A3A-8F37-9426319A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目前在计算机视觉领域表现最好的两个</a:t>
            </a:r>
            <a:r>
              <a:rPr lang="en-US" altLang="zh-CN" dirty="0"/>
              <a:t>CNN</a:t>
            </a:r>
            <a:r>
              <a:rPr lang="zh-CN" altLang="en-US" dirty="0"/>
              <a:t>网络是</a:t>
            </a:r>
            <a:r>
              <a:rPr lang="en-US" altLang="zh-CN" dirty="0" err="1"/>
              <a:t>DenseNet</a:t>
            </a:r>
            <a:r>
              <a:rPr lang="zh-CN" altLang="en-US" dirty="0"/>
              <a:t>和</a:t>
            </a:r>
            <a:r>
              <a:rPr lang="en-US" altLang="zh-CN" dirty="0" err="1"/>
              <a:t>Inceprion-ResNet</a:t>
            </a:r>
            <a:endParaRPr lang="en-US" altLang="zh-CN" dirty="0"/>
          </a:p>
          <a:p>
            <a:r>
              <a:rPr lang="zh-CN" altLang="en-US" dirty="0"/>
              <a:t>本文的</a:t>
            </a:r>
            <a:r>
              <a:rPr lang="en-US" altLang="zh-CN" dirty="0" err="1"/>
              <a:t>DRINet</a:t>
            </a:r>
            <a:r>
              <a:rPr lang="zh-CN" altLang="en-US" dirty="0"/>
              <a:t>网络是从这两个网络的结构获得的灵感。</a:t>
            </a:r>
            <a:endParaRPr lang="en-US" altLang="zh-CN" dirty="0"/>
          </a:p>
          <a:p>
            <a:r>
              <a:rPr lang="en-US" altLang="zh-CN" dirty="0" err="1"/>
              <a:t>DRINet</a:t>
            </a:r>
            <a:r>
              <a:rPr lang="zh-CN" altLang="en-US" dirty="0"/>
              <a:t>主要包括三部分：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dense connection blocks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residual inception blocks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unpooling</a:t>
            </a:r>
            <a:r>
              <a:rPr lang="en-US" altLang="zh-CN" dirty="0"/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2155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1B75-8CEE-4134-99E4-FB094250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4F963-CA9C-48CF-9FE6-D3BFB3CE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主要贡献有：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）提出一种新的联合</a:t>
            </a:r>
            <a:r>
              <a:rPr lang="en-US" altLang="zh-CN" dirty="0"/>
              <a:t>dense connection</a:t>
            </a:r>
            <a:r>
              <a:rPr lang="zh-CN" altLang="en-US" dirty="0"/>
              <a:t>和</a:t>
            </a:r>
            <a:r>
              <a:rPr lang="en-US" altLang="zh-CN" dirty="0"/>
              <a:t>inception structure</a:t>
            </a:r>
            <a:r>
              <a:rPr lang="zh-CN" altLang="en-US" dirty="0"/>
              <a:t>的网络来解决分割问题。通过使用</a:t>
            </a:r>
            <a:r>
              <a:rPr lang="en-US" altLang="zh-CN" dirty="0"/>
              <a:t>dense connection blocks</a:t>
            </a:r>
            <a:r>
              <a:rPr lang="zh-CN" altLang="en-US" dirty="0"/>
              <a:t>、</a:t>
            </a:r>
            <a:r>
              <a:rPr lang="en-US" altLang="zh-CN" dirty="0"/>
              <a:t> residual inception blocks</a:t>
            </a:r>
            <a:r>
              <a:rPr lang="zh-CN" altLang="en-US" dirty="0"/>
              <a:t>和</a:t>
            </a:r>
            <a:r>
              <a:rPr lang="en-US" altLang="zh-CN" dirty="0" err="1"/>
              <a:t>unpooling</a:t>
            </a:r>
            <a:r>
              <a:rPr lang="en-US" altLang="zh-CN" dirty="0"/>
              <a:t> blocks</a:t>
            </a:r>
            <a:r>
              <a:rPr lang="zh-CN" altLang="en-US" dirty="0"/>
              <a:t>结构，在保证性能的前提下实现高效率计算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）简单，灵活，易于实现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）在图像分割任务挑战上取得了优异的表现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63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919A-AB94-4AB4-8A26-458FA0C8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B7567-14F1-4F94-AC7F-7B5F97C5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ResNet</a:t>
            </a:r>
            <a:r>
              <a:rPr lang="zh-CN" altLang="en-US" dirty="0"/>
              <a:t>（深度残差网络）</a:t>
            </a:r>
            <a:endParaRPr lang="en-US" altLang="zh-CN" dirty="0"/>
          </a:p>
          <a:p>
            <a:r>
              <a:rPr lang="zh-CN" altLang="en-US" dirty="0"/>
              <a:t>前面提到，随着网络的深度加深，训练的难度就越来越高，学习的效率变低，准确率无法提升。在一些场景下，网络的层数增加反而会降低。</a:t>
            </a:r>
            <a:endParaRPr lang="en-US" altLang="zh-CN" dirty="0"/>
          </a:p>
          <a:p>
            <a:r>
              <a:rPr lang="zh-CN" altLang="en-US" dirty="0"/>
              <a:t>出现这种情况并不是由于过拟合导致的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9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B8106-2887-40F6-A822-C53DC27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B59BA-80C0-47A4-8DF9-2C5D265B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可以解决这个问题，其中</a:t>
            </a:r>
            <a:r>
              <a:rPr lang="en-US" altLang="zh-CN" dirty="0" err="1"/>
              <a:t>ResNet</a:t>
            </a:r>
            <a:r>
              <a:rPr lang="zh-CN" altLang="en-US" dirty="0"/>
              <a:t>的核心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Residual </a:t>
            </a:r>
            <a:r>
              <a:rPr lang="en-US" altLang="zh-CN" dirty="0"/>
              <a:t>Block</a:t>
            </a:r>
            <a:r>
              <a:rPr lang="zh-CN" altLang="en-US" dirty="0" smtClean="0"/>
              <a:t>结构，基本思想是跳过一层或基层网络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F9DD0-D6A5-47AD-BC9C-17FB4BD4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26" y="2852385"/>
            <a:ext cx="5936747" cy="33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FC19-A41E-42AE-93E8-C28A321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0894E69-DF05-4365-A84A-D1EFBADE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Residual Block</a:t>
            </a:r>
            <a:r>
              <a:rPr lang="zh-CN" altLang="en-US" dirty="0" smtClean="0"/>
              <a:t>由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mapping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indetity</a:t>
            </a:r>
            <a:r>
              <a:rPr lang="en-US" altLang="zh-CN" dirty="0" smtClean="0"/>
              <a:t> mapping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residual mapping</a:t>
            </a:r>
          </a:p>
          <a:p>
            <a:r>
              <a:rPr lang="zh-CN" altLang="en-US" dirty="0" smtClean="0"/>
              <a:t>这种方法叫</a:t>
            </a:r>
            <a:r>
              <a:rPr lang="en-US" altLang="zh-CN" dirty="0" smtClean="0"/>
              <a:t>shortcut</a:t>
            </a:r>
            <a:r>
              <a:rPr lang="zh-CN" altLang="en-US" dirty="0" smtClean="0"/>
              <a:t>（“捷径”）</a:t>
            </a:r>
            <a:r>
              <a:rPr lang="en-US" altLang="zh-CN" dirty="0" smtClean="0"/>
              <a:t>connection</a:t>
            </a:r>
          </a:p>
          <a:p>
            <a:r>
              <a:rPr lang="en-US" altLang="zh-CN" dirty="0" smtClean="0"/>
              <a:t>Shortcut connection</a:t>
            </a:r>
            <a:r>
              <a:rPr lang="zh-CN" altLang="en-US" dirty="0" smtClean="0"/>
              <a:t>的加入由一下几点好处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）减轻梯度消失问题，有利于训练更快收敛，因为梯度可以直接向前传递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）加强了特征的传递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）坚强了特征的重用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）减少网络参数数量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1981</Words>
  <Application>Microsoft Office PowerPoint</Application>
  <PresentationFormat>宽屏</PresentationFormat>
  <Paragraphs>156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-apple-system</vt:lpstr>
      <vt:lpstr>MathJax_Main</vt:lpstr>
      <vt:lpstr>MathJax_Math-italic</vt:lpstr>
      <vt:lpstr>等线</vt:lpstr>
      <vt:lpstr>等线 Light</vt:lpstr>
      <vt:lpstr>Arial</vt:lpstr>
      <vt:lpstr>Cambria Math</vt:lpstr>
      <vt:lpstr>Office 主题​​</vt:lpstr>
      <vt:lpstr>DRINet for Medical Image Segmentaion</vt:lpstr>
      <vt:lpstr>目录</vt:lpstr>
      <vt:lpstr>背景介绍</vt:lpstr>
      <vt:lpstr>背景介绍</vt:lpstr>
      <vt:lpstr>背景介绍</vt:lpstr>
      <vt:lpstr>背景介绍</vt:lpstr>
      <vt:lpstr>相关内容</vt:lpstr>
      <vt:lpstr>ResNet</vt:lpstr>
      <vt:lpstr>Residual Block</vt:lpstr>
      <vt:lpstr>Residual Block</vt:lpstr>
      <vt:lpstr>Residual Block</vt:lpstr>
      <vt:lpstr>Bottleneck Layer</vt:lpstr>
      <vt:lpstr>Channel数不同的情况</vt:lpstr>
      <vt:lpstr>ResNet</vt:lpstr>
      <vt:lpstr>ResNet存在的问题</vt:lpstr>
      <vt:lpstr>Inception Block</vt:lpstr>
      <vt:lpstr>Inception Block</vt:lpstr>
      <vt:lpstr>Inception 网络的计算代价</vt:lpstr>
      <vt:lpstr>Inception 网络的计算代价</vt:lpstr>
      <vt:lpstr>DenseNet</vt:lpstr>
      <vt:lpstr>Dense Block</vt:lpstr>
      <vt:lpstr>DenseNet结构的优点</vt:lpstr>
      <vt:lpstr>DenseNet</vt:lpstr>
      <vt:lpstr>Dense Block</vt:lpstr>
      <vt:lpstr>Growth rate</vt:lpstr>
      <vt:lpstr>DRINet</vt:lpstr>
      <vt:lpstr>Dense Connection Blocks</vt:lpstr>
      <vt:lpstr>Dense Connection Blocks</vt:lpstr>
      <vt:lpstr>Residual Inception Blocks</vt:lpstr>
      <vt:lpstr>Residual Inception Blocks</vt:lpstr>
      <vt:lpstr>Unpooling Blocks</vt:lpstr>
      <vt:lpstr>Unpooling Blocks</vt:lpstr>
      <vt:lpstr>Unpooling Blocks</vt:lpstr>
      <vt:lpstr>Evaluation Metrics</vt:lpstr>
      <vt:lpstr>Experiment</vt:lpstr>
      <vt:lpstr>引用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DRINet for Medical Image Segmentaion</dc:title>
  <dc:creator>zhang19941219@outlook.com</dc:creator>
  <cp:lastModifiedBy>zhang19941219@outlook.com</cp:lastModifiedBy>
  <cp:revision>42</cp:revision>
  <dcterms:created xsi:type="dcterms:W3CDTF">2018-11-07T13:49:54Z</dcterms:created>
  <dcterms:modified xsi:type="dcterms:W3CDTF">2018-11-08T04:26:14Z</dcterms:modified>
</cp:coreProperties>
</file>