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27"/>
  </p:notesMasterIdLst>
  <p:sldIdLst>
    <p:sldId id="256" r:id="rId2"/>
    <p:sldId id="258" r:id="rId3"/>
    <p:sldId id="261" r:id="rId4"/>
    <p:sldId id="259" r:id="rId5"/>
    <p:sldId id="260" r:id="rId6"/>
    <p:sldId id="262" r:id="rId7"/>
    <p:sldId id="263" r:id="rId8"/>
    <p:sldId id="264" r:id="rId9"/>
    <p:sldId id="265" r:id="rId10"/>
    <p:sldId id="266" r:id="rId11"/>
    <p:sldId id="268" r:id="rId12"/>
    <p:sldId id="269" r:id="rId13"/>
    <p:sldId id="267" r:id="rId14"/>
    <p:sldId id="270" r:id="rId15"/>
    <p:sldId id="272" r:id="rId16"/>
    <p:sldId id="273" r:id="rId17"/>
    <p:sldId id="274" r:id="rId18"/>
    <p:sldId id="275" r:id="rId19"/>
    <p:sldId id="276" r:id="rId20"/>
    <p:sldId id="277" r:id="rId21"/>
    <p:sldId id="278" r:id="rId22"/>
    <p:sldId id="280" r:id="rId23"/>
    <p:sldId id="281" r:id="rId24"/>
    <p:sldId id="279" r:id="rId25"/>
    <p:sldId id="257"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19941219@outlook.com" initials="z" lastIdx="1" clrIdx="0">
    <p:extLst>
      <p:ext uri="{19B8F6BF-5375-455C-9EA6-DF929625EA0E}">
        <p15:presenceInfo xmlns:p15="http://schemas.microsoft.com/office/powerpoint/2012/main" userId="fd66dd5e409ec70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081" autoAdjust="0"/>
  </p:normalViewPr>
  <p:slideViewPr>
    <p:cSldViewPr snapToGrid="0">
      <p:cViewPr varScale="1">
        <p:scale>
          <a:sx n="40" d="100"/>
          <a:sy n="40" d="100"/>
        </p:scale>
        <p:origin x="60" y="168"/>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4489AF-2A10-4DFC-B0F8-FC5CA8A20018}" type="datetimeFigureOut">
              <a:rPr lang="zh-CN" altLang="en-US" smtClean="0"/>
              <a:t>2018/12/6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18B13F-CA45-47C9-B5A9-9FAF375762C8}" type="slidenum">
              <a:rPr lang="zh-CN" altLang="en-US" smtClean="0"/>
              <a:t>‹#›</a:t>
            </a:fld>
            <a:endParaRPr lang="zh-CN" altLang="en-US"/>
          </a:p>
        </p:txBody>
      </p:sp>
    </p:spTree>
    <p:extLst>
      <p:ext uri="{BB962C8B-B14F-4D97-AF65-F5344CB8AC3E}">
        <p14:creationId xmlns:p14="http://schemas.microsoft.com/office/powerpoint/2010/main" val="625113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n.wikipedia.org/wiki/Cardinality"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18B13F-CA45-47C9-B5A9-9FAF375762C8}" type="slidenum">
              <a:rPr lang="zh-CN" altLang="en-US" smtClean="0"/>
              <a:t>1</a:t>
            </a:fld>
            <a:endParaRPr lang="zh-CN" altLang="en-US"/>
          </a:p>
        </p:txBody>
      </p:sp>
    </p:spTree>
    <p:extLst>
      <p:ext uri="{BB962C8B-B14F-4D97-AF65-F5344CB8AC3E}">
        <p14:creationId xmlns:p14="http://schemas.microsoft.com/office/powerpoint/2010/main" val="2178459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我们有一个主流损耗层从“</a:t>
            </a:r>
            <a:r>
              <a:rPr lang="en-US" altLang="zh-CN" sz="1200" kern="1200" dirty="0">
                <a:solidFill>
                  <a:schemeClr val="tx1"/>
                </a:solidFill>
                <a:effectLst/>
                <a:latin typeface="+mn-lt"/>
                <a:ea typeface="+mn-ea"/>
                <a:cs typeface="+mn-cs"/>
              </a:rPr>
              <a:t>Res / Conv1b”</a:t>
            </a:r>
            <a:r>
              <a:rPr lang="zh-CN" altLang="zh-CN" sz="1200" kern="1200" dirty="0">
                <a:solidFill>
                  <a:schemeClr val="tx1"/>
                </a:solidFill>
                <a:effectLst/>
                <a:latin typeface="+mn-lt"/>
                <a:ea typeface="+mn-ea"/>
                <a:cs typeface="+mn-cs"/>
              </a:rPr>
              <a:t>连接到另外两个辅助损耗层，分别从</a:t>
            </a:r>
            <a:r>
              <a:rPr lang="en-US" altLang="zh-CN" sz="1200" kern="1200" dirty="0">
                <a:solidFill>
                  <a:schemeClr val="tx1"/>
                </a:solidFill>
                <a:effectLst/>
                <a:latin typeface="+mn-lt"/>
                <a:ea typeface="+mn-ea"/>
                <a:cs typeface="+mn-cs"/>
              </a:rPr>
              <a:t>“Conv2b”</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“Conv3b”</a:t>
            </a:r>
            <a:r>
              <a:rPr lang="zh-CN" altLang="zh-CN" sz="1200" kern="1200" dirty="0">
                <a:solidFill>
                  <a:schemeClr val="tx1"/>
                </a:solidFill>
                <a:effectLst/>
                <a:latin typeface="+mn-lt"/>
                <a:ea typeface="+mn-ea"/>
                <a:cs typeface="+mn-cs"/>
              </a:rPr>
              <a:t>连接到</a:t>
            </a:r>
            <a:r>
              <a:rPr lang="en-US" altLang="zh-CN" sz="1200" kern="1200" dirty="0">
                <a:solidFill>
                  <a:schemeClr val="tx1"/>
                </a:solidFill>
                <a:effectLst/>
                <a:latin typeface="+mn-lt"/>
                <a:ea typeface="+mn-ea"/>
                <a:cs typeface="+mn-cs"/>
              </a:rPr>
              <a:t>ground truth</a:t>
            </a:r>
            <a:r>
              <a:rPr lang="zh-CN" altLang="zh-CN" sz="1200" kern="1200" dirty="0">
                <a:solidFill>
                  <a:schemeClr val="tx1"/>
                </a:solidFill>
                <a:effectLst/>
                <a:latin typeface="+mn-lt"/>
                <a:ea typeface="+mn-ea"/>
                <a:cs typeface="+mn-cs"/>
              </a:rPr>
              <a:t>标签。 对于“</a:t>
            </a:r>
            <a:r>
              <a:rPr lang="en-US" altLang="zh-CN" sz="1200" kern="1200" dirty="0">
                <a:solidFill>
                  <a:schemeClr val="tx1"/>
                </a:solidFill>
                <a:effectLst/>
                <a:latin typeface="+mn-lt"/>
                <a:ea typeface="+mn-ea"/>
                <a:cs typeface="+mn-cs"/>
              </a:rPr>
              <a:t>Res / Conv1b”</a:t>
            </a:r>
            <a:r>
              <a:rPr lang="zh-CN" altLang="zh-CN" sz="1200" kern="1200" dirty="0">
                <a:solidFill>
                  <a:schemeClr val="tx1"/>
                </a:solidFill>
                <a:effectLst/>
                <a:latin typeface="+mn-lt"/>
                <a:ea typeface="+mn-ea"/>
                <a:cs typeface="+mn-cs"/>
              </a:rPr>
              <a:t>中的主流丢失作为与输入之一具有相同数据流大小的最后一层，遵循</a:t>
            </a:r>
            <a:r>
              <a:rPr lang="en-US" altLang="zh-CN" sz="1200" kern="1200" dirty="0">
                <a:solidFill>
                  <a:schemeClr val="tx1"/>
                </a:solidFill>
                <a:effectLst/>
                <a:latin typeface="+mn-lt"/>
                <a:ea typeface="+mn-ea"/>
                <a:cs typeface="+mn-cs"/>
              </a:rPr>
              <a:t>1×1×1</a:t>
            </a:r>
            <a:r>
              <a:rPr lang="zh-CN" altLang="zh-CN" sz="1200" kern="1200" dirty="0">
                <a:solidFill>
                  <a:schemeClr val="tx1"/>
                </a:solidFill>
                <a:effectLst/>
                <a:latin typeface="+mn-lt"/>
                <a:ea typeface="+mn-ea"/>
                <a:cs typeface="+mn-cs"/>
              </a:rPr>
              <a:t>卷积以将通道数减少到标签类的数量， 在我们的案例中是</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。对于两个辅助损耗层，反卷积层连接到上采样特征图以与输入相同。</a:t>
            </a:r>
            <a:endParaRPr lang="zh-CN" altLang="en-US" dirty="0"/>
          </a:p>
        </p:txBody>
      </p:sp>
      <p:sp>
        <p:nvSpPr>
          <p:cNvPr id="4" name="灯片编号占位符 3"/>
          <p:cNvSpPr>
            <a:spLocks noGrp="1"/>
          </p:cNvSpPr>
          <p:nvPr>
            <p:ph type="sldNum" sz="quarter" idx="5"/>
          </p:nvPr>
        </p:nvSpPr>
        <p:spPr/>
        <p:txBody>
          <a:bodyPr/>
          <a:lstStyle/>
          <a:p>
            <a:fld id="{6418B13F-CA45-47C9-B5A9-9FAF375762C8}" type="slidenum">
              <a:rPr lang="zh-CN" altLang="en-US" smtClean="0"/>
              <a:t>18</a:t>
            </a:fld>
            <a:endParaRPr lang="zh-CN" altLang="en-US"/>
          </a:p>
        </p:txBody>
      </p:sp>
    </p:spTree>
    <p:extLst>
      <p:ext uri="{BB962C8B-B14F-4D97-AF65-F5344CB8AC3E}">
        <p14:creationId xmlns:p14="http://schemas.microsoft.com/office/powerpoint/2010/main" val="1394821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[-100,240]</a:t>
            </a:r>
            <a:r>
              <a:rPr lang="zh-CN" altLang="en-US" dirty="0"/>
              <a:t>可能是与胰腺器官有关</a:t>
            </a:r>
          </a:p>
        </p:txBody>
      </p:sp>
      <p:sp>
        <p:nvSpPr>
          <p:cNvPr id="4" name="灯片编号占位符 3"/>
          <p:cNvSpPr>
            <a:spLocks noGrp="1"/>
          </p:cNvSpPr>
          <p:nvPr>
            <p:ph type="sldNum" sz="quarter" idx="5"/>
          </p:nvPr>
        </p:nvSpPr>
        <p:spPr/>
        <p:txBody>
          <a:bodyPr/>
          <a:lstStyle/>
          <a:p>
            <a:fld id="{6418B13F-CA45-47C9-B5A9-9FAF375762C8}" type="slidenum">
              <a:rPr lang="zh-CN" altLang="en-US" smtClean="0"/>
              <a:t>19</a:t>
            </a:fld>
            <a:endParaRPr lang="zh-CN" altLang="en-US"/>
          </a:p>
        </p:txBody>
      </p:sp>
    </p:spTree>
    <p:extLst>
      <p:ext uri="{BB962C8B-B14F-4D97-AF65-F5344CB8AC3E}">
        <p14:creationId xmlns:p14="http://schemas.microsoft.com/office/powerpoint/2010/main" val="2288629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Dice-</a:t>
            </a:r>
            <a:r>
              <a:rPr lang="en-US" altLang="zh-CN" dirty="0" err="1"/>
              <a:t>Sørensen</a:t>
            </a:r>
            <a:r>
              <a:rPr lang="en-US" altLang="zh-CN" dirty="0"/>
              <a:t> Coefficient</a:t>
            </a:r>
            <a:r>
              <a:rPr lang="zh-CN" altLang="en-US" sz="1200" b="0" i="0" kern="1200" dirty="0">
                <a:solidFill>
                  <a:schemeClr val="tx1"/>
                </a:solidFill>
                <a:effectLst/>
                <a:latin typeface="+mn-lt"/>
                <a:ea typeface="+mn-ea"/>
                <a:cs typeface="+mn-cs"/>
              </a:rPr>
              <a:t>是一种集合相似度度量函数，通常用于计算两个样本的相似度</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 </a:t>
            </a:r>
            <a:r>
              <a:rPr lang="en-US" altLang="zh-CN" sz="1200" b="0" i="1"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 </a:t>
            </a:r>
            <a:r>
              <a:rPr lang="en-US" altLang="zh-CN" sz="1200" b="0" i="1" kern="1200" dirty="0">
                <a:solidFill>
                  <a:schemeClr val="tx1"/>
                </a:solidFill>
                <a:effectLst/>
                <a:latin typeface="+mn-lt"/>
                <a:ea typeface="+mn-ea"/>
                <a:cs typeface="+mn-cs"/>
              </a:rPr>
              <a:t>Y</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是两组的</a:t>
            </a:r>
            <a:r>
              <a:rPr lang="zh-CN" altLang="en-US" sz="1200" b="0" i="0" u="none" strike="noStrike" kern="1200" dirty="0">
                <a:solidFill>
                  <a:schemeClr val="tx1"/>
                </a:solidFill>
                <a:effectLst/>
                <a:latin typeface="+mn-lt"/>
                <a:ea typeface="+mn-ea"/>
                <a:cs typeface="+mn-cs"/>
                <a:hlinkClick r:id="rId3"/>
              </a:rPr>
              <a:t>基数</a:t>
            </a:r>
            <a:r>
              <a:rPr lang="zh-CN" altLang="en-US" sz="1200" b="0" i="0" kern="1200" dirty="0">
                <a:solidFill>
                  <a:schemeClr val="tx1"/>
                </a:solidFill>
                <a:effectLst/>
                <a:latin typeface="+mn-lt"/>
                <a:ea typeface="+mn-ea"/>
                <a:cs typeface="+mn-cs"/>
              </a:rPr>
              <a:t>（即每组中的元素数）。</a:t>
            </a:r>
            <a:r>
              <a:rPr lang="en-US" altLang="zh-CN" sz="1200" b="0" i="0" kern="1200" dirty="0" err="1">
                <a:solidFill>
                  <a:schemeClr val="tx1"/>
                </a:solidFill>
                <a:effectLst/>
                <a:latin typeface="+mn-lt"/>
                <a:ea typeface="+mn-ea"/>
                <a:cs typeface="+mn-cs"/>
              </a:rPr>
              <a:t>Sørensen</a:t>
            </a:r>
            <a:r>
              <a:rPr lang="zh-CN" altLang="en-US" sz="1200" b="0" i="0" kern="1200" dirty="0">
                <a:solidFill>
                  <a:schemeClr val="tx1"/>
                </a:solidFill>
                <a:effectLst/>
                <a:latin typeface="+mn-lt"/>
                <a:ea typeface="+mn-ea"/>
                <a:cs typeface="+mn-cs"/>
              </a:rPr>
              <a:t>指数等于两组共有的元素数量的两倍除以每组中元素数量的总和。</a:t>
            </a:r>
            <a:endParaRPr lang="zh-CN" altLang="en-US" dirty="0"/>
          </a:p>
        </p:txBody>
      </p:sp>
      <p:sp>
        <p:nvSpPr>
          <p:cNvPr id="4" name="灯片编号占位符 3"/>
          <p:cNvSpPr>
            <a:spLocks noGrp="1"/>
          </p:cNvSpPr>
          <p:nvPr>
            <p:ph type="sldNum" sz="quarter" idx="5"/>
          </p:nvPr>
        </p:nvSpPr>
        <p:spPr/>
        <p:txBody>
          <a:bodyPr/>
          <a:lstStyle/>
          <a:p>
            <a:fld id="{6418B13F-CA45-47C9-B5A9-9FAF375762C8}" type="slidenum">
              <a:rPr lang="zh-CN" altLang="en-US" smtClean="0"/>
              <a:t>21</a:t>
            </a:fld>
            <a:endParaRPr lang="zh-CN" altLang="en-US"/>
          </a:p>
        </p:txBody>
      </p:sp>
    </p:spTree>
    <p:extLst>
      <p:ext uri="{BB962C8B-B14F-4D97-AF65-F5344CB8AC3E}">
        <p14:creationId xmlns:p14="http://schemas.microsoft.com/office/powerpoint/2010/main" val="876597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来自</a:t>
            </a:r>
            <a:r>
              <a:rPr lang="en-US" altLang="zh-CN" sz="1200" kern="1200" dirty="0">
                <a:solidFill>
                  <a:schemeClr val="tx1"/>
                </a:solidFill>
                <a:effectLst/>
                <a:latin typeface="+mn-lt"/>
                <a:ea typeface="+mn-ea"/>
                <a:cs typeface="+mn-cs"/>
              </a:rPr>
              <a:t>NIH</a:t>
            </a:r>
            <a:r>
              <a:rPr lang="zh-CN" altLang="zh-CN" sz="1200" kern="1200" dirty="0">
                <a:solidFill>
                  <a:schemeClr val="tx1"/>
                </a:solidFill>
                <a:effectLst/>
                <a:latin typeface="+mn-lt"/>
                <a:ea typeface="+mn-ea"/>
                <a:cs typeface="+mn-cs"/>
              </a:rPr>
              <a:t>案例＃</a:t>
            </a:r>
            <a:r>
              <a:rPr lang="en-US" altLang="zh-CN" sz="1200" kern="1200" dirty="0">
                <a:solidFill>
                  <a:schemeClr val="tx1"/>
                </a:solidFill>
                <a:effectLst/>
                <a:latin typeface="+mn-lt"/>
                <a:ea typeface="+mn-ea"/>
                <a:cs typeface="+mn-cs"/>
              </a:rPr>
              <a:t>33</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63</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74</a:t>
            </a:r>
            <a:r>
              <a:rPr lang="zh-CN" altLang="zh-CN" sz="1200" kern="1200" dirty="0">
                <a:solidFill>
                  <a:schemeClr val="tx1"/>
                </a:solidFill>
                <a:effectLst/>
                <a:latin typeface="+mn-lt"/>
                <a:ea typeface="+mn-ea"/>
                <a:cs typeface="+mn-cs"/>
              </a:rPr>
              <a:t>的轴向视图中的</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ResDSN</a:t>
            </a:r>
            <a:r>
              <a:rPr lang="en-US" altLang="zh-CN" sz="1200" kern="1200" dirty="0">
                <a:solidFill>
                  <a:schemeClr val="tx1"/>
                </a:solidFill>
                <a:effectLst/>
                <a:latin typeface="+mn-lt"/>
                <a:ea typeface="+mn-ea"/>
                <a:cs typeface="+mn-cs"/>
              </a:rPr>
              <a:t> Coarse”</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ResDSN</a:t>
            </a:r>
            <a:r>
              <a:rPr lang="en-US" altLang="zh-CN" sz="1200" kern="1200" dirty="0">
                <a:solidFill>
                  <a:schemeClr val="tx1"/>
                </a:solidFill>
                <a:effectLst/>
                <a:latin typeface="+mn-lt"/>
                <a:ea typeface="+mn-ea"/>
                <a:cs typeface="+mn-cs"/>
              </a:rPr>
              <a:t> C2F”</a:t>
            </a:r>
            <a:r>
              <a:rPr lang="zh-CN" altLang="zh-CN" sz="1200" kern="1200" dirty="0">
                <a:solidFill>
                  <a:schemeClr val="tx1"/>
                </a:solidFill>
                <a:effectLst/>
                <a:latin typeface="+mn-lt"/>
                <a:ea typeface="+mn-ea"/>
                <a:cs typeface="+mn-cs"/>
              </a:rPr>
              <a:t>报告的分割结果的示例。</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粗略</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或</a:t>
            </a:r>
            <a:r>
              <a:rPr lang="en-US" altLang="zh-CN" sz="1200" kern="1200" dirty="0">
                <a:solidFill>
                  <a:schemeClr val="tx1"/>
                </a:solidFill>
                <a:effectLst/>
                <a:latin typeface="+mn-lt"/>
                <a:ea typeface="+mn-ea"/>
                <a:cs typeface="+mn-cs"/>
              </a:rPr>
              <a:t>“C2F”</a:t>
            </a:r>
            <a:r>
              <a:rPr lang="zh-CN" altLang="zh-CN" sz="1200" kern="1200" dirty="0">
                <a:solidFill>
                  <a:schemeClr val="tx1"/>
                </a:solidFill>
                <a:effectLst/>
                <a:latin typeface="+mn-lt"/>
                <a:ea typeface="+mn-ea"/>
                <a:cs typeface="+mn-cs"/>
              </a:rPr>
              <a:t>之后的数字表示测试</a:t>
            </a:r>
            <a:r>
              <a:rPr lang="en-US" altLang="zh-CN" sz="1200" kern="1200" dirty="0">
                <a:solidFill>
                  <a:schemeClr val="tx1"/>
                </a:solidFill>
                <a:effectLst/>
                <a:latin typeface="+mn-lt"/>
                <a:ea typeface="+mn-ea"/>
                <a:cs typeface="+mn-cs"/>
              </a:rPr>
              <a:t>DSC</a:t>
            </a:r>
            <a:r>
              <a:rPr lang="zh-CN" altLang="zh-CN" sz="1200" kern="1200" dirty="0">
                <a:solidFill>
                  <a:schemeClr val="tx1"/>
                </a:solidFill>
                <a:effectLst/>
                <a:latin typeface="+mn-lt"/>
                <a:ea typeface="+mn-ea"/>
                <a:cs typeface="+mn-cs"/>
              </a:rPr>
              <a:t>。 红色，绿色和黄色分别表示地面实况</a:t>
            </a:r>
            <a:endParaRPr lang="zh-CN" altLang="en-US" dirty="0"/>
          </a:p>
        </p:txBody>
      </p:sp>
      <p:sp>
        <p:nvSpPr>
          <p:cNvPr id="4" name="灯片编号占位符 3"/>
          <p:cNvSpPr>
            <a:spLocks noGrp="1"/>
          </p:cNvSpPr>
          <p:nvPr>
            <p:ph type="sldNum" sz="quarter" idx="5"/>
          </p:nvPr>
        </p:nvSpPr>
        <p:spPr/>
        <p:txBody>
          <a:bodyPr/>
          <a:lstStyle/>
          <a:p>
            <a:fld id="{6418B13F-CA45-47C9-B5A9-9FAF375762C8}" type="slidenum">
              <a:rPr lang="zh-CN" altLang="en-US" smtClean="0"/>
              <a:t>22</a:t>
            </a:fld>
            <a:endParaRPr lang="zh-CN" altLang="en-US"/>
          </a:p>
        </p:txBody>
      </p:sp>
    </p:spTree>
    <p:extLst>
      <p:ext uri="{BB962C8B-B14F-4D97-AF65-F5344CB8AC3E}">
        <p14:creationId xmlns:p14="http://schemas.microsoft.com/office/powerpoint/2010/main" val="2747669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NIH</a:t>
            </a:r>
            <a:r>
              <a:rPr lang="zh-CN" altLang="zh-CN" sz="1200" kern="1200" dirty="0">
                <a:solidFill>
                  <a:schemeClr val="tx1"/>
                </a:solidFill>
                <a:effectLst/>
                <a:latin typeface="+mn-lt"/>
                <a:ea typeface="+mn-ea"/>
                <a:cs typeface="+mn-cs"/>
              </a:rPr>
              <a:t>数据集的不同方法的评估。 与</a:t>
            </a:r>
            <a:r>
              <a:rPr lang="zh-CN" altLang="en-US" sz="1200" kern="1200" dirty="0">
                <a:solidFill>
                  <a:schemeClr val="tx1"/>
                </a:solidFill>
                <a:effectLst/>
                <a:latin typeface="+mn-lt"/>
                <a:ea typeface="+mn-ea"/>
                <a:cs typeface="+mn-cs"/>
              </a:rPr>
              <a:t>当前最好表现相比</a:t>
            </a:r>
            <a:r>
              <a:rPr lang="zh-CN" altLang="zh-CN" sz="1200" kern="1200" dirty="0">
                <a:solidFill>
                  <a:schemeClr val="tx1"/>
                </a:solidFill>
                <a:effectLst/>
                <a:latin typeface="+mn-lt"/>
                <a:ea typeface="+mn-ea"/>
                <a:cs typeface="+mn-cs"/>
              </a:rPr>
              <a:t>，我们提出的框架</a:t>
            </a:r>
            <a:r>
              <a:rPr lang="zh-CN" altLang="en-US" sz="1200" kern="1200" dirty="0">
                <a:solidFill>
                  <a:schemeClr val="tx1"/>
                </a:solidFill>
                <a:effectLst/>
                <a:latin typeface="+mn-lt"/>
                <a:ea typeface="+mn-ea"/>
                <a:cs typeface="+mn-cs"/>
              </a:rPr>
              <a:t>不论在</a:t>
            </a:r>
            <a:r>
              <a:rPr lang="en-US" altLang="zh-CN" sz="1200" kern="1200" dirty="0">
                <a:solidFill>
                  <a:schemeClr val="tx1"/>
                </a:solidFill>
                <a:effectLst/>
                <a:latin typeface="+mn-lt"/>
                <a:ea typeface="+mn-ea"/>
                <a:cs typeface="+mn-cs"/>
              </a:rPr>
              <a:t>max</a:t>
            </a:r>
            <a:r>
              <a:rPr lang="zh-CN" altLang="en-US" sz="1200" kern="1200" dirty="0">
                <a:solidFill>
                  <a:schemeClr val="tx1"/>
                </a:solidFill>
                <a:effectLst/>
                <a:latin typeface="+mn-lt"/>
                <a:ea typeface="+mn-ea"/>
                <a:cs typeface="+mn-cs"/>
              </a:rPr>
              <a:t>还是</a:t>
            </a:r>
            <a:r>
              <a:rPr lang="en-US" altLang="zh-CN" sz="1200" kern="1200" dirty="0">
                <a:solidFill>
                  <a:schemeClr val="tx1"/>
                </a:solidFill>
                <a:effectLst/>
                <a:latin typeface="+mn-lt"/>
                <a:ea typeface="+mn-ea"/>
                <a:cs typeface="+mn-cs"/>
              </a:rPr>
              <a:t>min</a:t>
            </a:r>
            <a:r>
              <a:rPr lang="zh-CN" altLang="en-US" sz="1200" kern="1200" dirty="0">
                <a:solidFill>
                  <a:schemeClr val="tx1"/>
                </a:solidFill>
                <a:effectLst/>
                <a:latin typeface="+mn-lt"/>
                <a:ea typeface="+mn-ea"/>
                <a:cs typeface="+mn-cs"/>
              </a:rPr>
              <a:t>还是</a:t>
            </a:r>
            <a:r>
              <a:rPr lang="en-US" altLang="zh-CN" sz="1200" kern="1200" dirty="0">
                <a:solidFill>
                  <a:schemeClr val="tx1"/>
                </a:solidFill>
                <a:effectLst/>
                <a:latin typeface="+mn-lt"/>
                <a:ea typeface="+mn-ea"/>
                <a:cs typeface="+mn-cs"/>
              </a:rPr>
              <a:t>mean</a:t>
            </a:r>
            <a:r>
              <a:rPr lang="zh-CN" altLang="en-US" sz="1200" kern="1200" dirty="0">
                <a:solidFill>
                  <a:schemeClr val="tx1"/>
                </a:solidFill>
                <a:effectLst/>
                <a:latin typeface="+mn-lt"/>
                <a:ea typeface="+mn-ea"/>
                <a:cs typeface="+mn-cs"/>
              </a:rPr>
              <a:t>都要好</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NIH</a:t>
            </a:r>
            <a:r>
              <a:rPr lang="zh-CN" altLang="en-US" sz="1200" kern="1200" dirty="0">
                <a:solidFill>
                  <a:schemeClr val="tx1"/>
                </a:solidFill>
                <a:effectLst/>
                <a:latin typeface="+mn-lt"/>
                <a:ea typeface="+mn-ea"/>
                <a:cs typeface="+mn-cs"/>
              </a:rPr>
              <a:t>是正常胰腺</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JHMI</a:t>
            </a:r>
            <a:r>
              <a:rPr lang="zh-CN" altLang="zh-CN" sz="1200" kern="1200" dirty="0">
                <a:solidFill>
                  <a:schemeClr val="tx1"/>
                </a:solidFill>
                <a:effectLst/>
                <a:latin typeface="+mn-lt"/>
                <a:ea typeface="+mn-ea"/>
                <a:cs typeface="+mn-cs"/>
              </a:rPr>
              <a:t>病理性胰腺的评估</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我们将该框架与该数据集上仅有一个可用的已发布结果进行比较。</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ResDSN</a:t>
            </a:r>
            <a:r>
              <a:rPr lang="en-US" altLang="zh-CN" sz="1200" kern="1200" dirty="0">
                <a:solidFill>
                  <a:schemeClr val="tx1"/>
                </a:solidFill>
                <a:effectLst/>
                <a:latin typeface="+mn-lt"/>
                <a:ea typeface="+mn-ea"/>
                <a:cs typeface="+mn-cs"/>
              </a:rPr>
              <a:t> C2F”</a:t>
            </a:r>
            <a:r>
              <a:rPr lang="zh-CN" altLang="zh-CN" sz="1200" kern="1200" dirty="0">
                <a:solidFill>
                  <a:schemeClr val="tx1"/>
                </a:solidFill>
                <a:effectLst/>
                <a:latin typeface="+mn-lt"/>
                <a:ea typeface="+mn-ea"/>
                <a:cs typeface="+mn-cs"/>
              </a:rPr>
              <a:t>实现了平均</a:t>
            </a:r>
            <a:r>
              <a:rPr lang="en-US" altLang="zh-CN" sz="1200" kern="1200" dirty="0">
                <a:solidFill>
                  <a:schemeClr val="tx1"/>
                </a:solidFill>
                <a:effectLst/>
                <a:latin typeface="+mn-lt"/>
                <a:ea typeface="+mn-ea"/>
                <a:cs typeface="+mn-cs"/>
              </a:rPr>
              <a:t>80.56</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DSC</a:t>
            </a:r>
            <a:r>
              <a:rPr lang="zh-CN" altLang="zh-CN" sz="1200" kern="1200" dirty="0">
                <a:solidFill>
                  <a:schemeClr val="tx1"/>
                </a:solidFill>
                <a:effectLst/>
                <a:latin typeface="+mn-lt"/>
                <a:ea typeface="+mn-ea"/>
                <a:cs typeface="+mn-cs"/>
              </a:rPr>
              <a:t>，其始终优于基于</a:t>
            </a:r>
            <a:r>
              <a:rPr lang="en-US" altLang="zh-CN" sz="1200" kern="1200" dirty="0">
                <a:solidFill>
                  <a:schemeClr val="tx1"/>
                </a:solidFill>
                <a:effectLst/>
                <a:latin typeface="+mn-lt"/>
                <a:ea typeface="+mn-ea"/>
                <a:cs typeface="+mn-cs"/>
              </a:rPr>
              <a:t>2D</a:t>
            </a:r>
            <a:r>
              <a:rPr lang="zh-CN" altLang="zh-CN" sz="1200" kern="1200" dirty="0">
                <a:solidFill>
                  <a:schemeClr val="tx1"/>
                </a:solidFill>
                <a:effectLst/>
                <a:latin typeface="+mn-lt"/>
                <a:ea typeface="+mn-ea"/>
                <a:cs typeface="+mn-cs"/>
              </a:rPr>
              <a:t>的粗</a:t>
            </a:r>
            <a:r>
              <a:rPr lang="en-US" altLang="zh-CN" sz="1200" kern="1200" dirty="0" err="1">
                <a:solidFill>
                  <a:schemeClr val="tx1"/>
                </a:solidFill>
                <a:effectLst/>
                <a:latin typeface="+mn-lt"/>
                <a:ea typeface="+mn-ea"/>
                <a:cs typeface="+mn-cs"/>
              </a:rPr>
              <a:t>tofine</a:t>
            </a:r>
            <a:r>
              <a:rPr lang="zh-CN" altLang="zh-CN" sz="1200" kern="1200" dirty="0">
                <a:solidFill>
                  <a:schemeClr val="tx1"/>
                </a:solidFill>
                <a:effectLst/>
                <a:latin typeface="+mn-lt"/>
                <a:ea typeface="+mn-ea"/>
                <a:cs typeface="+mn-cs"/>
              </a:rPr>
              <a:t>方法，这证实了沿三个轴利用丰富空间信息的优势。平均</a:t>
            </a:r>
            <a:r>
              <a:rPr lang="en-US" altLang="zh-CN" sz="1200" kern="1200" dirty="0">
                <a:solidFill>
                  <a:schemeClr val="tx1"/>
                </a:solidFill>
                <a:effectLst/>
                <a:latin typeface="+mn-lt"/>
                <a:ea typeface="+mn-ea"/>
                <a:cs typeface="+mn-cs"/>
              </a:rPr>
              <a:t>DSC</a:t>
            </a:r>
            <a:r>
              <a:rPr lang="zh-CN" altLang="zh-CN" sz="1200" kern="1200" dirty="0">
                <a:solidFill>
                  <a:schemeClr val="tx1"/>
                </a:solidFill>
                <a:effectLst/>
                <a:latin typeface="+mn-lt"/>
                <a:ea typeface="+mn-ea"/>
                <a:cs typeface="+mn-cs"/>
              </a:rPr>
              <a:t>而言，</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ResDSN</a:t>
            </a:r>
            <a:r>
              <a:rPr lang="en-US" altLang="zh-CN" sz="1200" kern="1200" dirty="0">
                <a:solidFill>
                  <a:schemeClr val="tx1"/>
                </a:solidFill>
                <a:effectLst/>
                <a:latin typeface="+mn-lt"/>
                <a:ea typeface="+mn-ea"/>
                <a:cs typeface="+mn-cs"/>
              </a:rPr>
              <a:t> C2F” </a:t>
            </a:r>
            <a:r>
              <a:rPr lang="zh-CN" altLang="en-US" sz="1200" kern="1200" dirty="0">
                <a:solidFill>
                  <a:schemeClr val="tx1"/>
                </a:solidFill>
                <a:effectLst/>
                <a:latin typeface="+mn-lt"/>
                <a:ea typeface="+mn-ea"/>
                <a:cs typeface="+mn-cs"/>
              </a:rPr>
              <a:t>比</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ResDSN</a:t>
            </a:r>
            <a:r>
              <a:rPr lang="en-US" altLang="zh-CN" sz="1200" kern="1200" dirty="0">
                <a:solidFill>
                  <a:schemeClr val="tx1"/>
                </a:solidFill>
                <a:effectLst/>
                <a:latin typeface="+mn-lt"/>
                <a:ea typeface="+mn-ea"/>
                <a:cs typeface="+mn-cs"/>
              </a:rPr>
              <a:t> Coarse”</a:t>
            </a:r>
            <a:r>
              <a:rPr lang="zh-CN" altLang="en-US" sz="1200" kern="1200" dirty="0">
                <a:solidFill>
                  <a:schemeClr val="tx1"/>
                </a:solidFill>
                <a:effectLst/>
                <a:latin typeface="+mn-lt"/>
                <a:ea typeface="+mn-ea"/>
                <a:cs typeface="+mn-cs"/>
              </a:rPr>
              <a:t>提高了</a:t>
            </a:r>
            <a:r>
              <a:rPr lang="en-US" altLang="zh-CN" sz="1200" kern="1200" dirty="0">
                <a:solidFill>
                  <a:schemeClr val="tx1"/>
                </a:solidFill>
                <a:effectLst/>
                <a:latin typeface="+mn-lt"/>
                <a:ea typeface="+mn-ea"/>
                <a:cs typeface="+mn-cs"/>
              </a:rPr>
              <a:t>2.60</a:t>
            </a:r>
            <a:r>
              <a:rPr lang="zh-CN" altLang="zh-CN" sz="1200" kern="1200" dirty="0">
                <a:solidFill>
                  <a:schemeClr val="tx1"/>
                </a:solidFill>
                <a:effectLst/>
                <a:latin typeface="+mn-lt"/>
                <a:ea typeface="+mn-ea"/>
                <a:cs typeface="+mn-cs"/>
              </a:rPr>
              <a:t>％，这是一个显着的改进，证明了所提出的</a:t>
            </a:r>
            <a:r>
              <a:rPr lang="en-US" altLang="zh-CN" sz="1200" kern="1200" dirty="0">
                <a:solidFill>
                  <a:schemeClr val="tx1"/>
                </a:solidFill>
                <a:effectLst/>
                <a:latin typeface="+mn-lt"/>
                <a:ea typeface="+mn-ea"/>
                <a:cs typeface="+mn-cs"/>
              </a:rPr>
              <a:t>3D</a:t>
            </a:r>
            <a:r>
              <a:rPr lang="zh-CN" altLang="zh-CN" sz="1200" kern="1200" dirty="0">
                <a:solidFill>
                  <a:schemeClr val="tx1"/>
                </a:solidFill>
                <a:effectLst/>
                <a:latin typeface="+mn-lt"/>
                <a:ea typeface="+mn-ea"/>
                <a:cs typeface="+mn-cs"/>
              </a:rPr>
              <a:t>粗</a:t>
            </a:r>
            <a:r>
              <a:rPr lang="en-US" altLang="zh-CN" sz="1200" kern="1200" dirty="0">
                <a:solidFill>
                  <a:schemeClr val="tx1"/>
                </a:solidFill>
                <a:effectLst/>
                <a:latin typeface="+mn-lt"/>
                <a:ea typeface="+mn-ea"/>
                <a:cs typeface="+mn-cs"/>
              </a:rPr>
              <a:t> - </a:t>
            </a:r>
            <a:r>
              <a:rPr lang="zh-CN" altLang="zh-CN" sz="1200" kern="1200" dirty="0">
                <a:solidFill>
                  <a:schemeClr val="tx1"/>
                </a:solidFill>
                <a:effectLst/>
                <a:latin typeface="+mn-lt"/>
                <a:ea typeface="+mn-ea"/>
                <a:cs typeface="+mn-cs"/>
              </a:rPr>
              <a:t>细框架的有效性。</a:t>
            </a:r>
            <a:endParaRPr lang="zh-CN" altLang="en-US" dirty="0"/>
          </a:p>
        </p:txBody>
      </p:sp>
      <p:sp>
        <p:nvSpPr>
          <p:cNvPr id="4" name="灯片编号占位符 3"/>
          <p:cNvSpPr>
            <a:spLocks noGrp="1"/>
          </p:cNvSpPr>
          <p:nvPr>
            <p:ph type="sldNum" sz="quarter" idx="5"/>
          </p:nvPr>
        </p:nvSpPr>
        <p:spPr/>
        <p:txBody>
          <a:bodyPr/>
          <a:lstStyle/>
          <a:p>
            <a:fld id="{6418B13F-CA45-47C9-B5A9-9FAF375762C8}" type="slidenum">
              <a:rPr lang="zh-CN" altLang="en-US" smtClean="0"/>
              <a:t>23</a:t>
            </a:fld>
            <a:endParaRPr lang="zh-CN" altLang="en-US"/>
          </a:p>
        </p:txBody>
      </p:sp>
    </p:spTree>
    <p:extLst>
      <p:ext uri="{BB962C8B-B14F-4D97-AF65-F5344CB8AC3E}">
        <p14:creationId xmlns:p14="http://schemas.microsoft.com/office/powerpoint/2010/main" val="3478496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18B13F-CA45-47C9-B5A9-9FAF375762C8}" type="slidenum">
              <a:rPr lang="zh-CN" altLang="en-US" smtClean="0"/>
              <a:t>25</a:t>
            </a:fld>
            <a:endParaRPr lang="zh-CN" altLang="en-US"/>
          </a:p>
        </p:txBody>
      </p:sp>
    </p:spTree>
    <p:extLst>
      <p:ext uri="{BB962C8B-B14F-4D97-AF65-F5344CB8AC3E}">
        <p14:creationId xmlns:p14="http://schemas.microsoft.com/office/powerpoint/2010/main" val="3792828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即在密集均匀采样的子体积上一个接一个地执行</a:t>
            </a:r>
            <a:r>
              <a:rPr lang="en-US" altLang="zh-CN" sz="1200" kern="1200" dirty="0">
                <a:solidFill>
                  <a:schemeClr val="tx1"/>
                </a:solidFill>
                <a:effectLst/>
                <a:latin typeface="+mn-lt"/>
                <a:ea typeface="+mn-ea"/>
                <a:cs typeface="+mn-cs"/>
              </a:rPr>
              <a:t>3D</a:t>
            </a:r>
            <a:r>
              <a:rPr lang="zh-CN" altLang="zh-CN" sz="1200" kern="1200" dirty="0">
                <a:solidFill>
                  <a:schemeClr val="tx1"/>
                </a:solidFill>
                <a:effectLst/>
                <a:latin typeface="+mn-lt"/>
                <a:ea typeface="+mn-ea"/>
                <a:cs typeface="+mn-cs"/>
              </a:rPr>
              <a:t>分割</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通常，这些相邻的采样子体积彼此重叠，以提高最终</a:t>
            </a:r>
            <a:r>
              <a:rPr lang="en-US" altLang="zh-CN" sz="1200" kern="1200" dirty="0">
                <a:solidFill>
                  <a:schemeClr val="tx1"/>
                </a:solidFill>
                <a:effectLst/>
                <a:latin typeface="+mn-lt"/>
                <a:ea typeface="+mn-ea"/>
                <a:cs typeface="+mn-cs"/>
              </a:rPr>
              <a:t>3D</a:t>
            </a:r>
            <a:r>
              <a:rPr lang="zh-CN" altLang="zh-CN" sz="1200" kern="1200" dirty="0">
                <a:solidFill>
                  <a:schemeClr val="tx1"/>
                </a:solidFill>
                <a:effectLst/>
                <a:latin typeface="+mn-lt"/>
                <a:ea typeface="+mn-ea"/>
                <a:cs typeface="+mn-cs"/>
              </a:rPr>
              <a:t>结果的稳健性。值得注意的是，重叠尺寸是分割精度和时间成本之间的折衷。设置更大</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更小的重叠尺寸通常会导致更好</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更差的分割精度，但在测试期间需要更多</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更少的时间。</a:t>
            </a:r>
          </a:p>
          <a:p>
            <a:r>
              <a:rPr lang="zh-CN" altLang="zh-CN" sz="1200" kern="1200" dirty="0">
                <a:solidFill>
                  <a:schemeClr val="tx1"/>
                </a:solidFill>
                <a:effectLst/>
                <a:latin typeface="+mn-lt"/>
                <a:ea typeface="+mn-ea"/>
                <a:cs typeface="+mn-cs"/>
              </a:rPr>
              <a:t>为了解决这些问题，我们提出了一种基于</a:t>
            </a:r>
            <a:r>
              <a:rPr lang="en-US" altLang="zh-CN" sz="1200" kern="1200" dirty="0">
                <a:solidFill>
                  <a:schemeClr val="tx1"/>
                </a:solidFill>
                <a:effectLst/>
                <a:latin typeface="+mn-lt"/>
                <a:ea typeface="+mn-ea"/>
                <a:cs typeface="+mn-cs"/>
              </a:rPr>
              <a:t>3D</a:t>
            </a:r>
            <a:r>
              <a:rPr lang="zh-CN" altLang="zh-CN" sz="1200" kern="1200" dirty="0">
                <a:solidFill>
                  <a:schemeClr val="tx1"/>
                </a:solidFill>
                <a:effectLst/>
                <a:latin typeface="+mn-lt"/>
                <a:ea typeface="+mn-ea"/>
                <a:cs typeface="+mn-cs"/>
              </a:rPr>
              <a:t>深度网络的简洁有效的胰腺分割框架，可以同时实现高分割精度和低时间成本。我们的框架是以从粗到细的方式制定的</a:t>
            </a:r>
            <a:endParaRPr lang="zh-CN" altLang="en-US" dirty="0"/>
          </a:p>
        </p:txBody>
      </p:sp>
      <p:sp>
        <p:nvSpPr>
          <p:cNvPr id="4" name="灯片编号占位符 3"/>
          <p:cNvSpPr>
            <a:spLocks noGrp="1"/>
          </p:cNvSpPr>
          <p:nvPr>
            <p:ph type="sldNum" sz="quarter" idx="5"/>
          </p:nvPr>
        </p:nvSpPr>
        <p:spPr/>
        <p:txBody>
          <a:bodyPr/>
          <a:lstStyle/>
          <a:p>
            <a:fld id="{6418B13F-CA45-47C9-B5A9-9FAF375762C8}" type="slidenum">
              <a:rPr lang="zh-CN" altLang="en-US" smtClean="0"/>
              <a:t>2</a:t>
            </a:fld>
            <a:endParaRPr lang="zh-CN" altLang="en-US"/>
          </a:p>
        </p:txBody>
      </p:sp>
    </p:spTree>
    <p:extLst>
      <p:ext uri="{BB962C8B-B14F-4D97-AF65-F5344CB8AC3E}">
        <p14:creationId xmlns:p14="http://schemas.microsoft.com/office/powerpoint/2010/main" val="934813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18B13F-CA45-47C9-B5A9-9FAF375762C8}" type="slidenum">
              <a:rPr lang="zh-CN" altLang="en-US" smtClean="0"/>
              <a:t>10</a:t>
            </a:fld>
            <a:endParaRPr lang="zh-CN" altLang="en-US"/>
          </a:p>
        </p:txBody>
      </p:sp>
    </p:spTree>
    <p:extLst>
      <p:ext uri="{BB962C8B-B14F-4D97-AF65-F5344CB8AC3E}">
        <p14:creationId xmlns:p14="http://schemas.microsoft.com/office/powerpoint/2010/main" val="3022096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其指定从</a:t>
            </a:r>
            <a:r>
              <a:rPr lang="en-US" altLang="zh-CN" sz="1200" kern="1200" dirty="0">
                <a:solidFill>
                  <a:schemeClr val="tx1"/>
                </a:solidFill>
                <a:effectLst/>
                <a:latin typeface="+mn-lt"/>
                <a:ea typeface="+mn-ea"/>
                <a:cs typeface="+mn-cs"/>
              </a:rPr>
              <a:t>X</a:t>
            </a:r>
            <a:r>
              <a:rPr lang="en-US" altLang="zh-CN" sz="1200" kern="1200" baseline="300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裁剪</a:t>
            </a:r>
            <a:r>
              <a:rPr lang="en-US" altLang="zh-CN" sz="1200" kern="1200" dirty="0">
                <a:solidFill>
                  <a:schemeClr val="tx1"/>
                </a:solidFill>
                <a:effectLst/>
                <a:latin typeface="+mn-lt"/>
                <a:ea typeface="+mn-ea"/>
                <a:cs typeface="+mn-cs"/>
              </a:rPr>
              <a:t>X</a:t>
            </a:r>
            <a:r>
              <a:rPr lang="en-US" altLang="zh-CN" sz="1200" kern="1200" baseline="30000" dirty="0">
                <a:solidFill>
                  <a:schemeClr val="tx1"/>
                </a:solidFill>
                <a:effectLst/>
                <a:latin typeface="+mn-lt"/>
                <a:ea typeface="+mn-ea"/>
                <a:cs typeface="+mn-cs"/>
              </a:rPr>
              <a:t>F</a:t>
            </a:r>
            <a:r>
              <a:rPr lang="zh-CN" altLang="zh-CN" sz="1200" kern="1200" dirty="0">
                <a:solidFill>
                  <a:schemeClr val="tx1"/>
                </a:solidFill>
                <a:effectLst/>
                <a:latin typeface="+mn-lt"/>
                <a:ea typeface="+mn-ea"/>
                <a:cs typeface="+mn-cs"/>
              </a:rPr>
              <a:t>的位置，以将精细分割结果映射回其在全</a:t>
            </a:r>
            <a:r>
              <a:rPr lang="en-US" altLang="zh-CN" sz="1200" kern="1200" dirty="0">
                <a:solidFill>
                  <a:schemeClr val="tx1"/>
                </a:solidFill>
                <a:effectLst/>
                <a:latin typeface="+mn-lt"/>
                <a:ea typeface="+mn-ea"/>
                <a:cs typeface="+mn-cs"/>
              </a:rPr>
              <a:t>CT</a:t>
            </a:r>
            <a:r>
              <a:rPr lang="zh-CN" altLang="zh-CN" sz="1200" kern="1200" dirty="0">
                <a:solidFill>
                  <a:schemeClr val="tx1"/>
                </a:solidFill>
                <a:effectLst/>
                <a:latin typeface="+mn-lt"/>
                <a:ea typeface="+mn-ea"/>
                <a:cs typeface="+mn-cs"/>
              </a:rPr>
              <a:t>扫描中的位置</a:t>
            </a:r>
            <a:endParaRPr lang="zh-CN" altLang="en-US" dirty="0"/>
          </a:p>
        </p:txBody>
      </p:sp>
      <p:sp>
        <p:nvSpPr>
          <p:cNvPr id="4" name="灯片编号占位符 3"/>
          <p:cNvSpPr>
            <a:spLocks noGrp="1"/>
          </p:cNvSpPr>
          <p:nvPr>
            <p:ph type="sldNum" sz="quarter" idx="5"/>
          </p:nvPr>
        </p:nvSpPr>
        <p:spPr/>
        <p:txBody>
          <a:bodyPr/>
          <a:lstStyle/>
          <a:p>
            <a:fld id="{6418B13F-CA45-47C9-B5A9-9FAF375762C8}" type="slidenum">
              <a:rPr lang="zh-CN" altLang="en-US" smtClean="0"/>
              <a:t>11</a:t>
            </a:fld>
            <a:endParaRPr lang="zh-CN" altLang="en-US"/>
          </a:p>
        </p:txBody>
      </p:sp>
    </p:spTree>
    <p:extLst>
      <p:ext uri="{BB962C8B-B14F-4D97-AF65-F5344CB8AC3E}">
        <p14:creationId xmlns:p14="http://schemas.microsoft.com/office/powerpoint/2010/main" val="3342224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18B13F-CA45-47C9-B5A9-9FAF375762C8}" type="slidenum">
              <a:rPr lang="zh-CN" altLang="en-US" smtClean="0"/>
              <a:t>12</a:t>
            </a:fld>
            <a:endParaRPr lang="zh-CN" altLang="en-US"/>
          </a:p>
        </p:txBody>
      </p:sp>
    </p:spTree>
    <p:extLst>
      <p:ext uri="{BB962C8B-B14F-4D97-AF65-F5344CB8AC3E}">
        <p14:creationId xmlns:p14="http://schemas.microsoft.com/office/powerpoint/2010/main" val="2846574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18B13F-CA45-47C9-B5A9-9FAF375762C8}" type="slidenum">
              <a:rPr lang="zh-CN" altLang="en-US" smtClean="0"/>
              <a:t>13</a:t>
            </a:fld>
            <a:endParaRPr lang="zh-CN" altLang="en-US"/>
          </a:p>
        </p:txBody>
      </p:sp>
    </p:spTree>
    <p:extLst>
      <p:ext uri="{BB962C8B-B14F-4D97-AF65-F5344CB8AC3E}">
        <p14:creationId xmlns:p14="http://schemas.microsoft.com/office/powerpoint/2010/main" val="846880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左侧的编码器子网分为不同的步骤，可以处理不同的分辨率。 每个步骤由一到两个卷积组成，其中每个卷积由</a:t>
            </a:r>
            <a:r>
              <a:rPr lang="en-US" altLang="zh-CN" sz="1200" kern="1200" dirty="0">
                <a:solidFill>
                  <a:schemeClr val="tx1"/>
                </a:solidFill>
                <a:effectLst/>
                <a:latin typeface="+mn-lt"/>
                <a:ea typeface="+mn-ea"/>
                <a:cs typeface="+mn-cs"/>
              </a:rPr>
              <a:t>3×3×3</a:t>
            </a:r>
            <a:r>
              <a:rPr lang="zh-CN" altLang="zh-CN" sz="1200" kern="1200" dirty="0">
                <a:solidFill>
                  <a:schemeClr val="tx1"/>
                </a:solidFill>
                <a:effectLst/>
                <a:latin typeface="+mn-lt"/>
                <a:ea typeface="+mn-ea"/>
                <a:cs typeface="+mn-cs"/>
              </a:rPr>
              <a:t>卷积，然后是批量归一化（</a:t>
            </a:r>
            <a:r>
              <a:rPr lang="en-US" altLang="zh-CN" sz="1200" kern="1200" dirty="0">
                <a:solidFill>
                  <a:schemeClr val="tx1"/>
                </a:solidFill>
                <a:effectLst/>
                <a:latin typeface="+mn-lt"/>
                <a:ea typeface="+mn-ea"/>
                <a:cs typeface="+mn-cs"/>
              </a:rPr>
              <a:t>BN [13]</a:t>
            </a:r>
            <a:r>
              <a:rPr lang="zh-CN" altLang="zh-CN" sz="1200" kern="1200" dirty="0">
                <a:solidFill>
                  <a:schemeClr val="tx1"/>
                </a:solidFill>
                <a:effectLst/>
                <a:latin typeface="+mn-lt"/>
                <a:ea typeface="+mn-ea"/>
                <a:cs typeface="+mn-cs"/>
              </a:rPr>
              <a:t>）和整流线性单位</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修正线性单元</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ReLU</a:t>
            </a:r>
            <a:r>
              <a:rPr lang="en-US" altLang="zh-CN" sz="1200" kern="1200" dirty="0">
                <a:solidFill>
                  <a:schemeClr val="tx1"/>
                </a:solidFill>
                <a:effectLst/>
                <a:latin typeface="+mn-lt"/>
                <a:ea typeface="+mn-ea"/>
                <a:cs typeface="+mn-cs"/>
              </a:rPr>
              <a:t> [22]</a:t>
            </a:r>
            <a:r>
              <a:rPr lang="zh-CN" altLang="zh-CN" sz="1200" kern="1200" dirty="0">
                <a:solidFill>
                  <a:schemeClr val="tx1"/>
                </a:solidFill>
                <a:effectLst/>
                <a:latin typeface="+mn-lt"/>
                <a:ea typeface="+mn-ea"/>
                <a:cs typeface="+mn-cs"/>
              </a:rPr>
              <a:t>）以达到更好的收敛，然后 最大池化层，内核大小为</a:t>
            </a:r>
            <a:r>
              <a:rPr lang="en-US" altLang="zh-CN" sz="1200" kern="1200" dirty="0">
                <a:solidFill>
                  <a:schemeClr val="tx1"/>
                </a:solidFill>
                <a:effectLst/>
                <a:latin typeface="+mn-lt"/>
                <a:ea typeface="+mn-ea"/>
                <a:cs typeface="+mn-cs"/>
              </a:rPr>
              <a:t>2×2×2</a:t>
            </a:r>
            <a:r>
              <a:rPr lang="zh-CN" altLang="zh-CN" sz="1200" kern="1200" dirty="0">
                <a:solidFill>
                  <a:schemeClr val="tx1"/>
                </a:solidFill>
                <a:effectLst/>
                <a:latin typeface="+mn-lt"/>
                <a:ea typeface="+mn-ea"/>
                <a:cs typeface="+mn-cs"/>
              </a:rPr>
              <a:t>，步长大小为</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，以降低分辨率并学习更紧凑的特征。 通过</a:t>
            </a:r>
            <a:r>
              <a:rPr lang="en-US" altLang="zh-CN" sz="1200" kern="1200" dirty="0">
                <a:solidFill>
                  <a:schemeClr val="tx1"/>
                </a:solidFill>
                <a:effectLst/>
                <a:latin typeface="+mn-lt"/>
                <a:ea typeface="+mn-ea"/>
                <a:cs typeface="+mn-cs"/>
              </a:rPr>
              <a:t>max-pooling</a:t>
            </a:r>
            <a:r>
              <a:rPr lang="zh-CN" altLang="zh-CN" sz="1200" kern="1200" dirty="0">
                <a:solidFill>
                  <a:schemeClr val="tx1"/>
                </a:solidFill>
                <a:effectLst/>
                <a:latin typeface="+mn-lt"/>
                <a:ea typeface="+mn-ea"/>
                <a:cs typeface="+mn-cs"/>
              </a:rPr>
              <a:t>实现的下采样操作可以减小中间特征映射的大小，同时增加感受野的大小。 在给定有限的计算资源的情况下，具有较少的激活函数使得在特征聚合期间可以使信道的数量加倍。</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右侧的解码器子网络由几个步骤组成，这些步骤也可以在不同的分辨率上运行。 每个步骤有两个卷积，每个卷积后跟一个</a:t>
            </a:r>
            <a:r>
              <a:rPr lang="en-US" altLang="zh-CN" sz="1200" kern="1200" dirty="0" err="1">
                <a:solidFill>
                  <a:schemeClr val="tx1"/>
                </a:solidFill>
                <a:effectLst/>
                <a:latin typeface="+mn-lt"/>
                <a:ea typeface="+mn-ea"/>
                <a:cs typeface="+mn-cs"/>
              </a:rPr>
              <a:t>BatchNorm</a:t>
            </a:r>
            <a:r>
              <a:rPr lang="zh-CN" altLang="zh-CN" sz="1200" kern="1200" dirty="0">
                <a:solidFill>
                  <a:schemeClr val="tx1"/>
                </a:solidFill>
                <a:effectLst/>
                <a:latin typeface="+mn-lt"/>
                <a:ea typeface="+mn-ea"/>
                <a:cs typeface="+mn-cs"/>
              </a:rPr>
              <a:t>和一个</a:t>
            </a:r>
            <a:r>
              <a:rPr lang="en-US" altLang="zh-CN" sz="1200" kern="1200" dirty="0" err="1">
                <a:solidFill>
                  <a:schemeClr val="tx1"/>
                </a:solidFill>
                <a:effectLst/>
                <a:latin typeface="+mn-lt"/>
                <a:ea typeface="+mn-ea"/>
                <a:cs typeface="+mn-cs"/>
              </a:rPr>
              <a:t>ReLU</a:t>
            </a:r>
            <a:r>
              <a:rPr lang="zh-CN" altLang="zh-CN" sz="1200" kern="1200" dirty="0">
                <a:solidFill>
                  <a:schemeClr val="tx1"/>
                </a:solidFill>
                <a:effectLst/>
                <a:latin typeface="+mn-lt"/>
                <a:ea typeface="+mn-ea"/>
                <a:cs typeface="+mn-cs"/>
              </a:rPr>
              <a:t>，然后连接一个卷积核大小为</a:t>
            </a:r>
            <a:r>
              <a:rPr lang="en-US" altLang="zh-CN" sz="1200" kern="1200" dirty="0">
                <a:solidFill>
                  <a:schemeClr val="tx1"/>
                </a:solidFill>
                <a:effectLst/>
                <a:latin typeface="+mn-lt"/>
                <a:ea typeface="+mn-ea"/>
                <a:cs typeface="+mn-cs"/>
              </a:rPr>
              <a:t>4×4×4</a:t>
            </a:r>
            <a:r>
              <a:rPr lang="zh-CN" altLang="zh-CN" sz="1200" kern="1200" dirty="0">
                <a:solidFill>
                  <a:schemeClr val="tx1"/>
                </a:solidFill>
                <a:effectLst/>
                <a:latin typeface="+mn-lt"/>
                <a:ea typeface="+mn-ea"/>
                <a:cs typeface="+mn-cs"/>
              </a:rPr>
              <a:t>和步长为</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的反卷积，来扩大特征图，在最后一层最终预测分割掩码。通过反卷积执行的上采样操作扩大了每个步骤之间的分辨率，这中间激活函数增加了尺寸，因此由于</a:t>
            </a:r>
            <a:r>
              <a:rPr lang="en-US" altLang="zh-CN" sz="1200" kern="1200" dirty="0">
                <a:solidFill>
                  <a:schemeClr val="tx1"/>
                </a:solidFill>
                <a:effectLst/>
                <a:latin typeface="+mn-lt"/>
                <a:ea typeface="+mn-ea"/>
                <a:cs typeface="+mn-cs"/>
              </a:rPr>
              <a:t>GPU</a:t>
            </a:r>
            <a:r>
              <a:rPr lang="zh-CN" altLang="zh-CN" sz="1200" kern="1200" dirty="0">
                <a:solidFill>
                  <a:schemeClr val="tx1"/>
                </a:solidFill>
                <a:effectLst/>
                <a:latin typeface="+mn-lt"/>
                <a:ea typeface="+mn-ea"/>
                <a:cs typeface="+mn-cs"/>
              </a:rPr>
              <a:t>卡的有限存储器，我们需要将信道数量减半。</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除了左子网和右子网之外，我们还建立了一个残差连接</a:t>
            </a:r>
            <a:r>
              <a:rPr lang="en-US" altLang="zh-CN" sz="1200" kern="1200" dirty="0">
                <a:solidFill>
                  <a:schemeClr val="tx1"/>
                </a:solidFill>
                <a:effectLst/>
                <a:latin typeface="+mn-lt"/>
                <a:ea typeface="+mn-ea"/>
                <a:cs typeface="+mn-cs"/>
              </a:rPr>
              <a:t>[12]</a:t>
            </a:r>
            <a:r>
              <a:rPr lang="zh-CN" altLang="zh-CN" sz="1200" kern="1200" dirty="0">
                <a:solidFill>
                  <a:schemeClr val="tx1"/>
                </a:solidFill>
                <a:effectLst/>
                <a:latin typeface="+mn-lt"/>
                <a:ea typeface="+mn-ea"/>
                <a:cs typeface="+mn-cs"/>
              </a:rPr>
              <a:t>来连接低层和高层之间的特征。 在前向阶段期间，由网络提取的低级提示被直接添加到高级别提示，这可以帮助精细化精细缩放的分割，例如，靠近边界的小部分，由于高级层的感受野大，因此在特征聚合期间可能会被忽略。对于反向传播阶段，高级别层的监督线索可以通过残差连接通过快捷方式反向传播。 这种机制可以防止网络梯度消失和爆炸</a:t>
            </a:r>
            <a:r>
              <a:rPr lang="en-US" altLang="zh-CN" sz="1200" kern="1200" dirty="0">
                <a:solidFill>
                  <a:schemeClr val="tx1"/>
                </a:solidFill>
                <a:effectLst/>
                <a:latin typeface="+mn-lt"/>
                <a:ea typeface="+mn-ea"/>
                <a:cs typeface="+mn-cs"/>
              </a:rPr>
              <a:t>[9]</a:t>
            </a:r>
            <a:r>
              <a:rPr lang="zh-CN" altLang="zh-CN" sz="1200" kern="1200" dirty="0">
                <a:solidFill>
                  <a:schemeClr val="tx1"/>
                </a:solidFill>
                <a:effectLst/>
                <a:latin typeface="+mn-lt"/>
                <a:ea typeface="+mn-ea"/>
                <a:cs typeface="+mn-cs"/>
              </a:rPr>
              <a:t>，这阻碍了训练期间的网络融合</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ξ1= 0.2</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ξ2= 0.4</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6418B13F-CA45-47C9-B5A9-9FAF375762C8}" type="slidenum">
              <a:rPr lang="zh-CN" altLang="en-US" smtClean="0"/>
              <a:t>14</a:t>
            </a:fld>
            <a:endParaRPr lang="zh-CN" altLang="en-US"/>
          </a:p>
        </p:txBody>
      </p:sp>
    </p:spTree>
    <p:extLst>
      <p:ext uri="{BB962C8B-B14F-4D97-AF65-F5344CB8AC3E}">
        <p14:creationId xmlns:p14="http://schemas.microsoft.com/office/powerpoint/2010/main" val="1979929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由于内存的限制，具有较小尺寸的激活层可以是通道数量增加</a:t>
            </a:r>
          </a:p>
        </p:txBody>
      </p:sp>
      <p:sp>
        <p:nvSpPr>
          <p:cNvPr id="4" name="灯片编号占位符 3"/>
          <p:cNvSpPr>
            <a:spLocks noGrp="1"/>
          </p:cNvSpPr>
          <p:nvPr>
            <p:ph type="sldNum" sz="quarter" idx="5"/>
          </p:nvPr>
        </p:nvSpPr>
        <p:spPr/>
        <p:txBody>
          <a:bodyPr/>
          <a:lstStyle/>
          <a:p>
            <a:fld id="{6418B13F-CA45-47C9-B5A9-9FAF375762C8}" type="slidenum">
              <a:rPr lang="zh-CN" altLang="en-US" smtClean="0"/>
              <a:t>15</a:t>
            </a:fld>
            <a:endParaRPr lang="zh-CN" altLang="en-US"/>
          </a:p>
        </p:txBody>
      </p:sp>
    </p:spTree>
    <p:extLst>
      <p:ext uri="{BB962C8B-B14F-4D97-AF65-F5344CB8AC3E}">
        <p14:creationId xmlns:p14="http://schemas.microsoft.com/office/powerpoint/2010/main" val="1806141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Feature map</a:t>
            </a:r>
          </a:p>
          <a:p>
            <a:r>
              <a:rPr lang="zh-CN" altLang="en-US" dirty="0"/>
              <a:t>由于中间激活函数增大了尺寸，由于内存的限制，需要减小通道数，这里是减半</a:t>
            </a:r>
          </a:p>
        </p:txBody>
      </p:sp>
      <p:sp>
        <p:nvSpPr>
          <p:cNvPr id="4" name="灯片编号占位符 3"/>
          <p:cNvSpPr>
            <a:spLocks noGrp="1"/>
          </p:cNvSpPr>
          <p:nvPr>
            <p:ph type="sldNum" sz="quarter" idx="5"/>
          </p:nvPr>
        </p:nvSpPr>
        <p:spPr/>
        <p:txBody>
          <a:bodyPr/>
          <a:lstStyle/>
          <a:p>
            <a:fld id="{6418B13F-CA45-47C9-B5A9-9FAF375762C8}" type="slidenum">
              <a:rPr lang="zh-CN" altLang="en-US" smtClean="0"/>
              <a:t>16</a:t>
            </a:fld>
            <a:endParaRPr lang="zh-CN" altLang="en-US"/>
          </a:p>
        </p:txBody>
      </p:sp>
    </p:spTree>
    <p:extLst>
      <p:ext uri="{BB962C8B-B14F-4D97-AF65-F5344CB8AC3E}">
        <p14:creationId xmlns:p14="http://schemas.microsoft.com/office/powerpoint/2010/main" val="252969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24B0DA-EB37-442A-8493-A74778FEAC3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AAA5D72-2F1A-4B86-B38B-3F96CB3ECF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D400BF6-4B15-4B5C-8A6C-15047C854012}"/>
              </a:ext>
            </a:extLst>
          </p:cNvPr>
          <p:cNvSpPr>
            <a:spLocks noGrp="1"/>
          </p:cNvSpPr>
          <p:nvPr>
            <p:ph type="dt" sz="half" idx="10"/>
          </p:nvPr>
        </p:nvSpPr>
        <p:spPr/>
        <p:txBody>
          <a:bodyPr/>
          <a:lstStyle/>
          <a:p>
            <a:fld id="{4A04B466-645A-4438-B5F5-17E76A1DB216}" type="datetimeFigureOut">
              <a:rPr lang="zh-CN" altLang="en-US" smtClean="0"/>
              <a:t>2018/12/6</a:t>
            </a:fld>
            <a:endParaRPr lang="zh-CN" altLang="en-US"/>
          </a:p>
        </p:txBody>
      </p:sp>
      <p:sp>
        <p:nvSpPr>
          <p:cNvPr id="5" name="页脚占位符 4">
            <a:extLst>
              <a:ext uri="{FF2B5EF4-FFF2-40B4-BE49-F238E27FC236}">
                <a16:creationId xmlns:a16="http://schemas.microsoft.com/office/drawing/2014/main" id="{02E8B77F-B759-48F0-BA68-142D7701B3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BA0D20-3F43-45A3-A9D2-CD33BA7A4FC9}"/>
              </a:ext>
            </a:extLst>
          </p:cNvPr>
          <p:cNvSpPr>
            <a:spLocks noGrp="1"/>
          </p:cNvSpPr>
          <p:nvPr>
            <p:ph type="sldNum" sz="quarter" idx="12"/>
          </p:nvPr>
        </p:nvSpPr>
        <p:spPr/>
        <p:txBody>
          <a:bodyPr/>
          <a:lstStyle/>
          <a:p>
            <a:fld id="{7ED4A218-3A28-4BAB-8123-7A6CAE185DB4}" type="slidenum">
              <a:rPr lang="zh-CN" altLang="en-US" smtClean="0"/>
              <a:t>‹#›</a:t>
            </a:fld>
            <a:endParaRPr lang="zh-CN" altLang="en-US"/>
          </a:p>
        </p:txBody>
      </p:sp>
    </p:spTree>
    <p:extLst>
      <p:ext uri="{BB962C8B-B14F-4D97-AF65-F5344CB8AC3E}">
        <p14:creationId xmlns:p14="http://schemas.microsoft.com/office/powerpoint/2010/main" val="239947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84AF2-96E5-4040-8E78-E9F2BAEBB82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8B739C4-E79D-4D29-B3C6-BC82A021533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B8F9AD5-0608-4CDF-AE6F-B44850CAFD57}"/>
              </a:ext>
            </a:extLst>
          </p:cNvPr>
          <p:cNvSpPr>
            <a:spLocks noGrp="1"/>
          </p:cNvSpPr>
          <p:nvPr>
            <p:ph type="dt" sz="half" idx="10"/>
          </p:nvPr>
        </p:nvSpPr>
        <p:spPr/>
        <p:txBody>
          <a:bodyPr/>
          <a:lstStyle/>
          <a:p>
            <a:fld id="{4A04B466-645A-4438-B5F5-17E76A1DB216}" type="datetimeFigureOut">
              <a:rPr lang="zh-CN" altLang="en-US" smtClean="0"/>
              <a:t>2018/12/6</a:t>
            </a:fld>
            <a:endParaRPr lang="zh-CN" altLang="en-US"/>
          </a:p>
        </p:txBody>
      </p:sp>
      <p:sp>
        <p:nvSpPr>
          <p:cNvPr id="5" name="页脚占位符 4">
            <a:extLst>
              <a:ext uri="{FF2B5EF4-FFF2-40B4-BE49-F238E27FC236}">
                <a16:creationId xmlns:a16="http://schemas.microsoft.com/office/drawing/2014/main" id="{F860A792-B440-4F0A-BEE1-18E5B9DD17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EEA44A-83F7-4BBC-940B-DB7DB294AABB}"/>
              </a:ext>
            </a:extLst>
          </p:cNvPr>
          <p:cNvSpPr>
            <a:spLocks noGrp="1"/>
          </p:cNvSpPr>
          <p:nvPr>
            <p:ph type="sldNum" sz="quarter" idx="12"/>
          </p:nvPr>
        </p:nvSpPr>
        <p:spPr/>
        <p:txBody>
          <a:bodyPr/>
          <a:lstStyle/>
          <a:p>
            <a:fld id="{7ED4A218-3A28-4BAB-8123-7A6CAE185DB4}" type="slidenum">
              <a:rPr lang="zh-CN" altLang="en-US" smtClean="0"/>
              <a:t>‹#›</a:t>
            </a:fld>
            <a:endParaRPr lang="zh-CN" altLang="en-US"/>
          </a:p>
        </p:txBody>
      </p:sp>
    </p:spTree>
    <p:extLst>
      <p:ext uri="{BB962C8B-B14F-4D97-AF65-F5344CB8AC3E}">
        <p14:creationId xmlns:p14="http://schemas.microsoft.com/office/powerpoint/2010/main" val="625723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954D85-958B-430E-913C-D65A9244C9C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F7F3A18-2620-473D-9C06-47D1BAC1387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461AC8C-104E-4A29-AECA-B4121B185666}"/>
              </a:ext>
            </a:extLst>
          </p:cNvPr>
          <p:cNvSpPr>
            <a:spLocks noGrp="1"/>
          </p:cNvSpPr>
          <p:nvPr>
            <p:ph type="dt" sz="half" idx="10"/>
          </p:nvPr>
        </p:nvSpPr>
        <p:spPr/>
        <p:txBody>
          <a:bodyPr/>
          <a:lstStyle/>
          <a:p>
            <a:fld id="{4A04B466-645A-4438-B5F5-17E76A1DB216}" type="datetimeFigureOut">
              <a:rPr lang="zh-CN" altLang="en-US" smtClean="0"/>
              <a:t>2018/12/6</a:t>
            </a:fld>
            <a:endParaRPr lang="zh-CN" altLang="en-US"/>
          </a:p>
        </p:txBody>
      </p:sp>
      <p:sp>
        <p:nvSpPr>
          <p:cNvPr id="5" name="页脚占位符 4">
            <a:extLst>
              <a:ext uri="{FF2B5EF4-FFF2-40B4-BE49-F238E27FC236}">
                <a16:creationId xmlns:a16="http://schemas.microsoft.com/office/drawing/2014/main" id="{2D354FC7-67D6-46C9-A401-55A168467A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38B51C-89E8-4BB8-8034-A92142B5A30B}"/>
              </a:ext>
            </a:extLst>
          </p:cNvPr>
          <p:cNvSpPr>
            <a:spLocks noGrp="1"/>
          </p:cNvSpPr>
          <p:nvPr>
            <p:ph type="sldNum" sz="quarter" idx="12"/>
          </p:nvPr>
        </p:nvSpPr>
        <p:spPr/>
        <p:txBody>
          <a:bodyPr/>
          <a:lstStyle/>
          <a:p>
            <a:fld id="{7ED4A218-3A28-4BAB-8123-7A6CAE185DB4}" type="slidenum">
              <a:rPr lang="zh-CN" altLang="en-US" smtClean="0"/>
              <a:t>‹#›</a:t>
            </a:fld>
            <a:endParaRPr lang="zh-CN" altLang="en-US"/>
          </a:p>
        </p:txBody>
      </p:sp>
    </p:spTree>
    <p:extLst>
      <p:ext uri="{BB962C8B-B14F-4D97-AF65-F5344CB8AC3E}">
        <p14:creationId xmlns:p14="http://schemas.microsoft.com/office/powerpoint/2010/main" val="4098189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E1A09C-CAF4-4BCE-AAA5-69AA06DC874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172DE72-8E87-48C3-87E4-9A44DDC3F4F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5AC136B-B442-4759-B88A-FC1A0F353A8D}"/>
              </a:ext>
            </a:extLst>
          </p:cNvPr>
          <p:cNvSpPr>
            <a:spLocks noGrp="1"/>
          </p:cNvSpPr>
          <p:nvPr>
            <p:ph type="dt" sz="half" idx="10"/>
          </p:nvPr>
        </p:nvSpPr>
        <p:spPr/>
        <p:txBody>
          <a:bodyPr/>
          <a:lstStyle/>
          <a:p>
            <a:fld id="{4A04B466-645A-4438-B5F5-17E76A1DB216}" type="datetimeFigureOut">
              <a:rPr lang="zh-CN" altLang="en-US" smtClean="0"/>
              <a:t>2018/12/6</a:t>
            </a:fld>
            <a:endParaRPr lang="zh-CN" altLang="en-US"/>
          </a:p>
        </p:txBody>
      </p:sp>
      <p:sp>
        <p:nvSpPr>
          <p:cNvPr id="5" name="页脚占位符 4">
            <a:extLst>
              <a:ext uri="{FF2B5EF4-FFF2-40B4-BE49-F238E27FC236}">
                <a16:creationId xmlns:a16="http://schemas.microsoft.com/office/drawing/2014/main" id="{6C15B850-00B7-4BC2-9170-EEDB8324AA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9A8D2B-D9CF-477A-BEB6-69FEAFCED43A}"/>
              </a:ext>
            </a:extLst>
          </p:cNvPr>
          <p:cNvSpPr>
            <a:spLocks noGrp="1"/>
          </p:cNvSpPr>
          <p:nvPr>
            <p:ph type="sldNum" sz="quarter" idx="12"/>
          </p:nvPr>
        </p:nvSpPr>
        <p:spPr/>
        <p:txBody>
          <a:bodyPr/>
          <a:lstStyle/>
          <a:p>
            <a:fld id="{7ED4A218-3A28-4BAB-8123-7A6CAE185DB4}" type="slidenum">
              <a:rPr lang="zh-CN" altLang="en-US" smtClean="0"/>
              <a:t>‹#›</a:t>
            </a:fld>
            <a:endParaRPr lang="zh-CN" altLang="en-US"/>
          </a:p>
        </p:txBody>
      </p:sp>
    </p:spTree>
    <p:extLst>
      <p:ext uri="{BB962C8B-B14F-4D97-AF65-F5344CB8AC3E}">
        <p14:creationId xmlns:p14="http://schemas.microsoft.com/office/powerpoint/2010/main" val="591001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9C43F7-BAEC-4557-BE55-4A120C36E0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37F2A07-9858-4622-AA55-3178401223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BF3F6110-20BD-42A8-ADD0-765B9A98FAB0}"/>
              </a:ext>
            </a:extLst>
          </p:cNvPr>
          <p:cNvSpPr>
            <a:spLocks noGrp="1"/>
          </p:cNvSpPr>
          <p:nvPr>
            <p:ph type="dt" sz="half" idx="10"/>
          </p:nvPr>
        </p:nvSpPr>
        <p:spPr/>
        <p:txBody>
          <a:bodyPr/>
          <a:lstStyle/>
          <a:p>
            <a:fld id="{4A04B466-645A-4438-B5F5-17E76A1DB216}" type="datetimeFigureOut">
              <a:rPr lang="zh-CN" altLang="en-US" smtClean="0"/>
              <a:t>2018/12/6</a:t>
            </a:fld>
            <a:endParaRPr lang="zh-CN" altLang="en-US"/>
          </a:p>
        </p:txBody>
      </p:sp>
      <p:sp>
        <p:nvSpPr>
          <p:cNvPr id="5" name="页脚占位符 4">
            <a:extLst>
              <a:ext uri="{FF2B5EF4-FFF2-40B4-BE49-F238E27FC236}">
                <a16:creationId xmlns:a16="http://schemas.microsoft.com/office/drawing/2014/main" id="{1CF222AC-74A6-4156-B03D-09817D504B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96F7BA-D34E-4B29-A7DF-5C3AEEEFC384}"/>
              </a:ext>
            </a:extLst>
          </p:cNvPr>
          <p:cNvSpPr>
            <a:spLocks noGrp="1"/>
          </p:cNvSpPr>
          <p:nvPr>
            <p:ph type="sldNum" sz="quarter" idx="12"/>
          </p:nvPr>
        </p:nvSpPr>
        <p:spPr/>
        <p:txBody>
          <a:bodyPr/>
          <a:lstStyle/>
          <a:p>
            <a:fld id="{7ED4A218-3A28-4BAB-8123-7A6CAE185DB4}" type="slidenum">
              <a:rPr lang="zh-CN" altLang="en-US" smtClean="0"/>
              <a:t>‹#›</a:t>
            </a:fld>
            <a:endParaRPr lang="zh-CN" altLang="en-US"/>
          </a:p>
        </p:txBody>
      </p:sp>
    </p:spTree>
    <p:extLst>
      <p:ext uri="{BB962C8B-B14F-4D97-AF65-F5344CB8AC3E}">
        <p14:creationId xmlns:p14="http://schemas.microsoft.com/office/powerpoint/2010/main" val="1998793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F4452-39ED-4581-B05B-57D45323167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BCBDA01-7E95-4BB2-A687-7E17B781BDE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EA9068B9-3CB7-422D-8446-B96176B76DC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4BA12B4-23D9-4E6F-9EF4-19978F1044F4}"/>
              </a:ext>
            </a:extLst>
          </p:cNvPr>
          <p:cNvSpPr>
            <a:spLocks noGrp="1"/>
          </p:cNvSpPr>
          <p:nvPr>
            <p:ph type="dt" sz="half" idx="10"/>
          </p:nvPr>
        </p:nvSpPr>
        <p:spPr/>
        <p:txBody>
          <a:bodyPr/>
          <a:lstStyle/>
          <a:p>
            <a:fld id="{4A04B466-645A-4438-B5F5-17E76A1DB216}" type="datetimeFigureOut">
              <a:rPr lang="zh-CN" altLang="en-US" smtClean="0"/>
              <a:t>2018/12/6</a:t>
            </a:fld>
            <a:endParaRPr lang="zh-CN" altLang="en-US"/>
          </a:p>
        </p:txBody>
      </p:sp>
      <p:sp>
        <p:nvSpPr>
          <p:cNvPr id="6" name="页脚占位符 5">
            <a:extLst>
              <a:ext uri="{FF2B5EF4-FFF2-40B4-BE49-F238E27FC236}">
                <a16:creationId xmlns:a16="http://schemas.microsoft.com/office/drawing/2014/main" id="{5B143744-91FF-48F5-B822-C5D5E3DABC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C4D4110-C513-4681-BF49-A3284734F774}"/>
              </a:ext>
            </a:extLst>
          </p:cNvPr>
          <p:cNvSpPr>
            <a:spLocks noGrp="1"/>
          </p:cNvSpPr>
          <p:nvPr>
            <p:ph type="sldNum" sz="quarter" idx="12"/>
          </p:nvPr>
        </p:nvSpPr>
        <p:spPr/>
        <p:txBody>
          <a:bodyPr/>
          <a:lstStyle/>
          <a:p>
            <a:fld id="{7ED4A218-3A28-4BAB-8123-7A6CAE185DB4}" type="slidenum">
              <a:rPr lang="zh-CN" altLang="en-US" smtClean="0"/>
              <a:t>‹#›</a:t>
            </a:fld>
            <a:endParaRPr lang="zh-CN" altLang="en-US"/>
          </a:p>
        </p:txBody>
      </p:sp>
    </p:spTree>
    <p:extLst>
      <p:ext uri="{BB962C8B-B14F-4D97-AF65-F5344CB8AC3E}">
        <p14:creationId xmlns:p14="http://schemas.microsoft.com/office/powerpoint/2010/main" val="1573111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9F6179-360C-4745-B572-8CFD1F50300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EA65A94-847B-4ABF-BE89-05089AE18E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204EA954-5C88-4A1A-9B67-85D7043978E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8E7BC0FB-92A7-4F4D-9AA2-5D4AA84B49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86F16BE-0E80-48D0-A086-3DF780359CA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EF232F5-86E6-4C5D-A54F-57F602F344E7}"/>
              </a:ext>
            </a:extLst>
          </p:cNvPr>
          <p:cNvSpPr>
            <a:spLocks noGrp="1"/>
          </p:cNvSpPr>
          <p:nvPr>
            <p:ph type="dt" sz="half" idx="10"/>
          </p:nvPr>
        </p:nvSpPr>
        <p:spPr/>
        <p:txBody>
          <a:bodyPr/>
          <a:lstStyle/>
          <a:p>
            <a:fld id="{4A04B466-645A-4438-B5F5-17E76A1DB216}" type="datetimeFigureOut">
              <a:rPr lang="zh-CN" altLang="en-US" smtClean="0"/>
              <a:t>2018/12/6</a:t>
            </a:fld>
            <a:endParaRPr lang="zh-CN" altLang="en-US"/>
          </a:p>
        </p:txBody>
      </p:sp>
      <p:sp>
        <p:nvSpPr>
          <p:cNvPr id="8" name="页脚占位符 7">
            <a:extLst>
              <a:ext uri="{FF2B5EF4-FFF2-40B4-BE49-F238E27FC236}">
                <a16:creationId xmlns:a16="http://schemas.microsoft.com/office/drawing/2014/main" id="{781F0810-E430-446D-B342-050DF321E31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A2BFD49-E263-4F58-8E29-8CB356DE4E93}"/>
              </a:ext>
            </a:extLst>
          </p:cNvPr>
          <p:cNvSpPr>
            <a:spLocks noGrp="1"/>
          </p:cNvSpPr>
          <p:nvPr>
            <p:ph type="sldNum" sz="quarter" idx="12"/>
          </p:nvPr>
        </p:nvSpPr>
        <p:spPr/>
        <p:txBody>
          <a:bodyPr/>
          <a:lstStyle/>
          <a:p>
            <a:fld id="{7ED4A218-3A28-4BAB-8123-7A6CAE185DB4}" type="slidenum">
              <a:rPr lang="zh-CN" altLang="en-US" smtClean="0"/>
              <a:t>‹#›</a:t>
            </a:fld>
            <a:endParaRPr lang="zh-CN" altLang="en-US"/>
          </a:p>
        </p:txBody>
      </p:sp>
    </p:spTree>
    <p:extLst>
      <p:ext uri="{BB962C8B-B14F-4D97-AF65-F5344CB8AC3E}">
        <p14:creationId xmlns:p14="http://schemas.microsoft.com/office/powerpoint/2010/main" val="2356505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6920DF-A191-40C1-B28E-C8644035435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B77A35B-23EE-445B-9C67-0A0076C53DEF}"/>
              </a:ext>
            </a:extLst>
          </p:cNvPr>
          <p:cNvSpPr>
            <a:spLocks noGrp="1"/>
          </p:cNvSpPr>
          <p:nvPr>
            <p:ph type="dt" sz="half" idx="10"/>
          </p:nvPr>
        </p:nvSpPr>
        <p:spPr/>
        <p:txBody>
          <a:bodyPr/>
          <a:lstStyle/>
          <a:p>
            <a:fld id="{4A04B466-645A-4438-B5F5-17E76A1DB216}" type="datetimeFigureOut">
              <a:rPr lang="zh-CN" altLang="en-US" smtClean="0"/>
              <a:t>2018/12/6</a:t>
            </a:fld>
            <a:endParaRPr lang="zh-CN" altLang="en-US"/>
          </a:p>
        </p:txBody>
      </p:sp>
      <p:sp>
        <p:nvSpPr>
          <p:cNvPr id="4" name="页脚占位符 3">
            <a:extLst>
              <a:ext uri="{FF2B5EF4-FFF2-40B4-BE49-F238E27FC236}">
                <a16:creationId xmlns:a16="http://schemas.microsoft.com/office/drawing/2014/main" id="{F78B4BDB-D45E-47FE-8EFE-01ADA8D8D99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24283C3-AA81-4DE8-A8F9-51F0645AEBF6}"/>
              </a:ext>
            </a:extLst>
          </p:cNvPr>
          <p:cNvSpPr>
            <a:spLocks noGrp="1"/>
          </p:cNvSpPr>
          <p:nvPr>
            <p:ph type="sldNum" sz="quarter" idx="12"/>
          </p:nvPr>
        </p:nvSpPr>
        <p:spPr/>
        <p:txBody>
          <a:bodyPr/>
          <a:lstStyle/>
          <a:p>
            <a:fld id="{7ED4A218-3A28-4BAB-8123-7A6CAE185DB4}" type="slidenum">
              <a:rPr lang="zh-CN" altLang="en-US" smtClean="0"/>
              <a:t>‹#›</a:t>
            </a:fld>
            <a:endParaRPr lang="zh-CN" altLang="en-US"/>
          </a:p>
        </p:txBody>
      </p:sp>
    </p:spTree>
    <p:extLst>
      <p:ext uri="{BB962C8B-B14F-4D97-AF65-F5344CB8AC3E}">
        <p14:creationId xmlns:p14="http://schemas.microsoft.com/office/powerpoint/2010/main" val="1474406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690FD41-B018-4593-8072-A57A0C249640}"/>
              </a:ext>
            </a:extLst>
          </p:cNvPr>
          <p:cNvSpPr>
            <a:spLocks noGrp="1"/>
          </p:cNvSpPr>
          <p:nvPr>
            <p:ph type="dt" sz="half" idx="10"/>
          </p:nvPr>
        </p:nvSpPr>
        <p:spPr/>
        <p:txBody>
          <a:bodyPr/>
          <a:lstStyle/>
          <a:p>
            <a:fld id="{4A04B466-645A-4438-B5F5-17E76A1DB216}" type="datetimeFigureOut">
              <a:rPr lang="zh-CN" altLang="en-US" smtClean="0"/>
              <a:t>2018/12/6</a:t>
            </a:fld>
            <a:endParaRPr lang="zh-CN" altLang="en-US"/>
          </a:p>
        </p:txBody>
      </p:sp>
      <p:sp>
        <p:nvSpPr>
          <p:cNvPr id="3" name="页脚占位符 2">
            <a:extLst>
              <a:ext uri="{FF2B5EF4-FFF2-40B4-BE49-F238E27FC236}">
                <a16:creationId xmlns:a16="http://schemas.microsoft.com/office/drawing/2014/main" id="{78871F1F-4F02-4EE3-98DA-470DC261495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CFFCD9D-0C22-4529-9490-457AF10F87D9}"/>
              </a:ext>
            </a:extLst>
          </p:cNvPr>
          <p:cNvSpPr>
            <a:spLocks noGrp="1"/>
          </p:cNvSpPr>
          <p:nvPr>
            <p:ph type="sldNum" sz="quarter" idx="12"/>
          </p:nvPr>
        </p:nvSpPr>
        <p:spPr/>
        <p:txBody>
          <a:bodyPr/>
          <a:lstStyle/>
          <a:p>
            <a:fld id="{7ED4A218-3A28-4BAB-8123-7A6CAE185DB4}" type="slidenum">
              <a:rPr lang="zh-CN" altLang="en-US" smtClean="0"/>
              <a:t>‹#›</a:t>
            </a:fld>
            <a:endParaRPr lang="zh-CN" altLang="en-US"/>
          </a:p>
        </p:txBody>
      </p:sp>
    </p:spTree>
    <p:extLst>
      <p:ext uri="{BB962C8B-B14F-4D97-AF65-F5344CB8AC3E}">
        <p14:creationId xmlns:p14="http://schemas.microsoft.com/office/powerpoint/2010/main" val="317400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1EC76-40EC-405D-8B1A-710B692B224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478333C-C5A6-43C6-B128-E3D7D4E59E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E406C6E1-38D1-44E4-A58E-B4D37779B3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A5D5A67-FA20-4F52-8F63-797EDEFA6FA3}"/>
              </a:ext>
            </a:extLst>
          </p:cNvPr>
          <p:cNvSpPr>
            <a:spLocks noGrp="1"/>
          </p:cNvSpPr>
          <p:nvPr>
            <p:ph type="dt" sz="half" idx="10"/>
          </p:nvPr>
        </p:nvSpPr>
        <p:spPr/>
        <p:txBody>
          <a:bodyPr/>
          <a:lstStyle/>
          <a:p>
            <a:fld id="{4A04B466-645A-4438-B5F5-17E76A1DB216}" type="datetimeFigureOut">
              <a:rPr lang="zh-CN" altLang="en-US" smtClean="0"/>
              <a:t>2018/12/6</a:t>
            </a:fld>
            <a:endParaRPr lang="zh-CN" altLang="en-US"/>
          </a:p>
        </p:txBody>
      </p:sp>
      <p:sp>
        <p:nvSpPr>
          <p:cNvPr id="6" name="页脚占位符 5">
            <a:extLst>
              <a:ext uri="{FF2B5EF4-FFF2-40B4-BE49-F238E27FC236}">
                <a16:creationId xmlns:a16="http://schemas.microsoft.com/office/drawing/2014/main" id="{0D1EFA54-224C-40BC-BC6D-4F28572175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B38D95-5A38-4918-91C7-2E9C5F47D7A5}"/>
              </a:ext>
            </a:extLst>
          </p:cNvPr>
          <p:cNvSpPr>
            <a:spLocks noGrp="1"/>
          </p:cNvSpPr>
          <p:nvPr>
            <p:ph type="sldNum" sz="quarter" idx="12"/>
          </p:nvPr>
        </p:nvSpPr>
        <p:spPr/>
        <p:txBody>
          <a:bodyPr/>
          <a:lstStyle/>
          <a:p>
            <a:fld id="{7ED4A218-3A28-4BAB-8123-7A6CAE185DB4}" type="slidenum">
              <a:rPr lang="zh-CN" altLang="en-US" smtClean="0"/>
              <a:t>‹#›</a:t>
            </a:fld>
            <a:endParaRPr lang="zh-CN" altLang="en-US"/>
          </a:p>
        </p:txBody>
      </p:sp>
    </p:spTree>
    <p:extLst>
      <p:ext uri="{BB962C8B-B14F-4D97-AF65-F5344CB8AC3E}">
        <p14:creationId xmlns:p14="http://schemas.microsoft.com/office/powerpoint/2010/main" val="85931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C4314-7AF6-4F47-A994-E886CC6233B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DBB16F1-D0B1-4873-951B-5D2BF58C62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8487050-9CEB-4F67-9A9A-6967EB8EE8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7B27FD7-7E17-4BAF-9AD6-FF6C1B0ED82B}"/>
              </a:ext>
            </a:extLst>
          </p:cNvPr>
          <p:cNvSpPr>
            <a:spLocks noGrp="1"/>
          </p:cNvSpPr>
          <p:nvPr>
            <p:ph type="dt" sz="half" idx="10"/>
          </p:nvPr>
        </p:nvSpPr>
        <p:spPr/>
        <p:txBody>
          <a:bodyPr/>
          <a:lstStyle/>
          <a:p>
            <a:fld id="{4A04B466-645A-4438-B5F5-17E76A1DB216}" type="datetimeFigureOut">
              <a:rPr lang="zh-CN" altLang="en-US" smtClean="0"/>
              <a:t>2018/12/6</a:t>
            </a:fld>
            <a:endParaRPr lang="zh-CN" altLang="en-US"/>
          </a:p>
        </p:txBody>
      </p:sp>
      <p:sp>
        <p:nvSpPr>
          <p:cNvPr id="6" name="页脚占位符 5">
            <a:extLst>
              <a:ext uri="{FF2B5EF4-FFF2-40B4-BE49-F238E27FC236}">
                <a16:creationId xmlns:a16="http://schemas.microsoft.com/office/drawing/2014/main" id="{8ED1FF52-30D8-420B-A622-635BEA51201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C343C74-6F4E-4CBF-B5AF-6B5F0788524A}"/>
              </a:ext>
            </a:extLst>
          </p:cNvPr>
          <p:cNvSpPr>
            <a:spLocks noGrp="1"/>
          </p:cNvSpPr>
          <p:nvPr>
            <p:ph type="sldNum" sz="quarter" idx="12"/>
          </p:nvPr>
        </p:nvSpPr>
        <p:spPr/>
        <p:txBody>
          <a:bodyPr/>
          <a:lstStyle/>
          <a:p>
            <a:fld id="{7ED4A218-3A28-4BAB-8123-7A6CAE185DB4}" type="slidenum">
              <a:rPr lang="zh-CN" altLang="en-US" smtClean="0"/>
              <a:t>‹#›</a:t>
            </a:fld>
            <a:endParaRPr lang="zh-CN" altLang="en-US"/>
          </a:p>
        </p:txBody>
      </p:sp>
    </p:spTree>
    <p:extLst>
      <p:ext uri="{BB962C8B-B14F-4D97-AF65-F5344CB8AC3E}">
        <p14:creationId xmlns:p14="http://schemas.microsoft.com/office/powerpoint/2010/main" val="1906709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27D12B6-4D27-446E-AA61-286F6FFEF1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1BC0EBC-0426-4374-8FDA-AB26B6A1F7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C2595BD-763A-4222-9AF2-6141D0AD2D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04B466-645A-4438-B5F5-17E76A1DB216}" type="datetimeFigureOut">
              <a:rPr lang="zh-CN" altLang="en-US" smtClean="0"/>
              <a:t>2018/12/6</a:t>
            </a:fld>
            <a:endParaRPr lang="zh-CN" altLang="en-US"/>
          </a:p>
        </p:txBody>
      </p:sp>
      <p:sp>
        <p:nvSpPr>
          <p:cNvPr id="5" name="页脚占位符 4">
            <a:extLst>
              <a:ext uri="{FF2B5EF4-FFF2-40B4-BE49-F238E27FC236}">
                <a16:creationId xmlns:a16="http://schemas.microsoft.com/office/drawing/2014/main" id="{7098023E-3363-40E9-A0AF-D8947D8CA2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BA94323-2D18-4A0D-9C0E-D38042A567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D4A218-3A28-4BAB-8123-7A6CAE185DB4}" type="slidenum">
              <a:rPr lang="zh-CN" altLang="en-US" smtClean="0"/>
              <a:t>‹#›</a:t>
            </a:fld>
            <a:endParaRPr lang="zh-CN" altLang="en-US"/>
          </a:p>
        </p:txBody>
      </p:sp>
    </p:spTree>
    <p:extLst>
      <p:ext uri="{BB962C8B-B14F-4D97-AF65-F5344CB8AC3E}">
        <p14:creationId xmlns:p14="http://schemas.microsoft.com/office/powerpoint/2010/main" val="3314357527"/>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tmp"/><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tmp"/><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09B044-AB55-4BC3-A4D1-A1DFB20CA41E}"/>
              </a:ext>
            </a:extLst>
          </p:cNvPr>
          <p:cNvSpPr>
            <a:spLocks noGrp="1"/>
          </p:cNvSpPr>
          <p:nvPr>
            <p:ph type="ctrTitle"/>
          </p:nvPr>
        </p:nvSpPr>
        <p:spPr/>
        <p:txBody>
          <a:bodyPr>
            <a:normAutofit fontScale="90000"/>
          </a:bodyPr>
          <a:lstStyle/>
          <a:p>
            <a:r>
              <a:rPr lang="en-US" altLang="zh-CN" dirty="0"/>
              <a:t>A 3D Coarse-to-Fine Framework for Volumetric Medical Image Segmentation</a:t>
            </a:r>
            <a:endParaRPr lang="zh-CN" altLang="en-US" dirty="0"/>
          </a:p>
        </p:txBody>
      </p:sp>
      <p:sp>
        <p:nvSpPr>
          <p:cNvPr id="5" name="副标题 4">
            <a:extLst>
              <a:ext uri="{FF2B5EF4-FFF2-40B4-BE49-F238E27FC236}">
                <a16:creationId xmlns:a16="http://schemas.microsoft.com/office/drawing/2014/main" id="{792DE3F8-5EE5-4484-B4AA-9C6634D99736}"/>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064871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7576A8-7857-4CBB-B876-74257A1D6C0A}"/>
              </a:ext>
            </a:extLst>
          </p:cNvPr>
          <p:cNvSpPr>
            <a:spLocks noGrp="1"/>
          </p:cNvSpPr>
          <p:nvPr>
            <p:ph type="title"/>
          </p:nvPr>
        </p:nvSpPr>
        <p:spPr/>
        <p:txBody>
          <a:bodyPr/>
          <a:lstStyle/>
          <a:p>
            <a:r>
              <a:rPr lang="en-US" altLang="zh-CN" dirty="0"/>
              <a:t>Coarse </a:t>
            </a:r>
            <a:r>
              <a:rPr lang="zh-CN" altLang="en-US" dirty="0"/>
              <a:t>阶段</a:t>
            </a:r>
          </a:p>
        </p:txBody>
      </p:sp>
      <p:sp>
        <p:nvSpPr>
          <p:cNvPr id="3" name="内容占位符 2">
            <a:extLst>
              <a:ext uri="{FF2B5EF4-FFF2-40B4-BE49-F238E27FC236}">
                <a16:creationId xmlns:a16="http://schemas.microsoft.com/office/drawing/2014/main" id="{815B811E-1361-43C4-B1D1-2072A2A3DF93}"/>
              </a:ext>
            </a:extLst>
          </p:cNvPr>
          <p:cNvSpPr>
            <a:spLocks noGrp="1"/>
          </p:cNvSpPr>
          <p:nvPr>
            <p:ph idx="1"/>
          </p:nvPr>
        </p:nvSpPr>
        <p:spPr/>
        <p:txBody>
          <a:bodyPr/>
          <a:lstStyle/>
          <a:p>
            <a:r>
              <a:rPr lang="zh-CN" altLang="en-US" dirty="0"/>
              <a:t>粗分割模型：</a:t>
            </a:r>
            <a:endParaRPr lang="en-US" altLang="zh-CN" dirty="0"/>
          </a:p>
          <a:p>
            <a:endParaRPr lang="en-US" altLang="zh-CN" dirty="0"/>
          </a:p>
          <a:p>
            <a:r>
              <a:rPr lang="zh-CN" altLang="zh-CN" dirty="0"/>
              <a:t>该阶段的目标是从复杂背景中有效地产生粗略的二元分割</a:t>
            </a:r>
            <a:r>
              <a:rPr lang="en-US" altLang="zh-CN" b="1" dirty="0"/>
              <a:t>P</a:t>
            </a:r>
            <a:r>
              <a:rPr lang="en-US" altLang="zh-CN" baseline="30000" dirty="0"/>
              <a:t>C</a:t>
            </a:r>
            <a:r>
              <a:rPr lang="zh-CN" altLang="zh-CN" dirty="0"/>
              <a:t>，</a:t>
            </a:r>
            <a:r>
              <a:rPr lang="zh-CN" altLang="en-US" dirty="0"/>
              <a:t>这样</a:t>
            </a:r>
            <a:r>
              <a:rPr lang="zh-CN" altLang="zh-CN" dirty="0"/>
              <a:t>可以去除非胰腺的区域，</a:t>
            </a:r>
            <a:r>
              <a:rPr lang="zh-CN" altLang="en-US" dirty="0"/>
              <a:t>进而</a:t>
            </a:r>
            <a:r>
              <a:rPr lang="zh-CN" altLang="zh-CN" dirty="0"/>
              <a:t>获得近似的胰腺</a:t>
            </a:r>
            <a:r>
              <a:rPr lang="zh-CN" altLang="en-US" dirty="0"/>
              <a:t>立方体</a:t>
            </a:r>
            <a:r>
              <a:rPr lang="zh-CN" altLang="zh-CN" dirty="0"/>
              <a:t>。</a:t>
            </a:r>
            <a:endParaRPr lang="en-US" altLang="zh-CN" dirty="0"/>
          </a:p>
          <a:p>
            <a:r>
              <a:rPr lang="zh-CN" altLang="zh-CN" dirty="0"/>
              <a:t>基于这个近似的胰腺</a:t>
            </a:r>
            <a:r>
              <a:rPr lang="zh-CN" altLang="en-US" dirty="0"/>
              <a:t>立方体</a:t>
            </a:r>
            <a:r>
              <a:rPr lang="zh-CN" altLang="zh-CN" dirty="0"/>
              <a:t>，我们可以从原始输入</a:t>
            </a:r>
            <a:r>
              <a:rPr lang="en-US" altLang="zh-CN" dirty="0"/>
              <a:t>X</a:t>
            </a:r>
            <a:r>
              <a:rPr lang="en-US" altLang="zh-CN" baseline="30000" dirty="0"/>
              <a:t>C</a:t>
            </a:r>
            <a:r>
              <a:rPr lang="zh-CN" altLang="zh-CN" dirty="0"/>
              <a:t>中裁剪出更小的</a:t>
            </a:r>
            <a:r>
              <a:rPr lang="en-US" altLang="zh-CN" dirty="0"/>
              <a:t>3D</a:t>
            </a:r>
            <a:r>
              <a:rPr lang="zh-CN" altLang="zh-CN" dirty="0"/>
              <a:t>图像空间</a:t>
            </a:r>
            <a:r>
              <a:rPr lang="en-US" altLang="zh-CN" dirty="0"/>
              <a:t>X</a:t>
            </a:r>
            <a:r>
              <a:rPr lang="en-US" altLang="zh-CN" baseline="30000" dirty="0"/>
              <a:t>F</a:t>
            </a:r>
            <a:r>
              <a:rPr lang="zh-CN" altLang="zh-CN" dirty="0"/>
              <a:t>，与</a:t>
            </a:r>
            <a:r>
              <a:rPr lang="en-US" altLang="zh-CN" dirty="0"/>
              <a:t>X</a:t>
            </a:r>
            <a:r>
              <a:rPr lang="en-US" altLang="zh-CN" baseline="30000" dirty="0"/>
              <a:t>C</a:t>
            </a:r>
            <a:r>
              <a:rPr lang="zh-CN" altLang="zh-CN" dirty="0"/>
              <a:t>相比，</a:t>
            </a:r>
            <a:r>
              <a:rPr lang="zh-CN" altLang="en-US" dirty="0"/>
              <a:t>它的上下文更加简单</a:t>
            </a:r>
            <a:r>
              <a:rPr lang="zh-CN" altLang="zh-CN" dirty="0"/>
              <a:t>。</a:t>
            </a:r>
            <a:r>
              <a:rPr lang="en-US" altLang="zh-CN" b="1" dirty="0"/>
              <a:t>X</a:t>
            </a:r>
            <a:r>
              <a:rPr lang="en-US" altLang="zh-CN" baseline="30000" dirty="0"/>
              <a:t>F</a:t>
            </a:r>
            <a:r>
              <a:rPr lang="zh-CN" altLang="zh-CN" dirty="0"/>
              <a:t>表示为</a:t>
            </a:r>
            <a:r>
              <a:rPr lang="en-US" altLang="zh-CN" dirty="0"/>
              <a:t>:</a:t>
            </a:r>
          </a:p>
          <a:p>
            <a:endParaRPr lang="zh-CN" altLang="en-US" dirty="0"/>
          </a:p>
        </p:txBody>
      </p:sp>
      <p:pic>
        <p:nvPicPr>
          <p:cNvPr id="4" name="图片 3">
            <a:extLst>
              <a:ext uri="{FF2B5EF4-FFF2-40B4-BE49-F238E27FC236}">
                <a16:creationId xmlns:a16="http://schemas.microsoft.com/office/drawing/2014/main" id="{1B1BA4A5-4FFB-48FD-8210-9BBF67DA9474}"/>
              </a:ext>
            </a:extLst>
          </p:cNvPr>
          <p:cNvPicPr>
            <a:picLocks noChangeAspect="1"/>
          </p:cNvPicPr>
          <p:nvPr/>
        </p:nvPicPr>
        <p:blipFill>
          <a:blip r:embed="rId3"/>
          <a:stretch>
            <a:fillRect/>
          </a:stretch>
        </p:blipFill>
        <p:spPr>
          <a:xfrm>
            <a:off x="1180368" y="2300727"/>
            <a:ext cx="1919754" cy="512811"/>
          </a:xfrm>
          <a:prstGeom prst="rect">
            <a:avLst/>
          </a:prstGeom>
        </p:spPr>
      </p:pic>
      <p:pic>
        <p:nvPicPr>
          <p:cNvPr id="5" name="图片 4">
            <a:extLst>
              <a:ext uri="{FF2B5EF4-FFF2-40B4-BE49-F238E27FC236}">
                <a16:creationId xmlns:a16="http://schemas.microsoft.com/office/drawing/2014/main" id="{73CAB366-FB22-4050-900B-F817AE3C309B}"/>
              </a:ext>
            </a:extLst>
          </p:cNvPr>
          <p:cNvPicPr>
            <a:picLocks noChangeAspect="1"/>
          </p:cNvPicPr>
          <p:nvPr/>
        </p:nvPicPr>
        <p:blipFill>
          <a:blip r:embed="rId4"/>
          <a:stretch>
            <a:fillRect/>
          </a:stretch>
        </p:blipFill>
        <p:spPr>
          <a:xfrm>
            <a:off x="3039557" y="2404732"/>
            <a:ext cx="1520247" cy="408806"/>
          </a:xfrm>
          <a:prstGeom prst="rect">
            <a:avLst/>
          </a:prstGeom>
        </p:spPr>
      </p:pic>
      <p:pic>
        <p:nvPicPr>
          <p:cNvPr id="6" name="图片 5">
            <a:extLst>
              <a:ext uri="{FF2B5EF4-FFF2-40B4-BE49-F238E27FC236}">
                <a16:creationId xmlns:a16="http://schemas.microsoft.com/office/drawing/2014/main" id="{4B4EF659-AB3D-4A28-8B80-2899AF8042B6}"/>
              </a:ext>
            </a:extLst>
          </p:cNvPr>
          <p:cNvPicPr/>
          <p:nvPr/>
        </p:nvPicPr>
        <p:blipFill>
          <a:blip r:embed="rId5">
            <a:extLst>
              <a:ext uri="{28A0092B-C50C-407E-A947-70E740481C1C}">
                <a14:useLocalDpi xmlns:a14="http://schemas.microsoft.com/office/drawing/2010/main" val="0"/>
              </a:ext>
            </a:extLst>
          </a:blip>
          <a:stretch>
            <a:fillRect/>
          </a:stretch>
        </p:blipFill>
        <p:spPr>
          <a:xfrm>
            <a:off x="3327112" y="4861511"/>
            <a:ext cx="4747743" cy="568618"/>
          </a:xfrm>
          <a:prstGeom prst="rect">
            <a:avLst/>
          </a:prstGeom>
        </p:spPr>
      </p:pic>
    </p:spTree>
    <p:extLst>
      <p:ext uri="{BB962C8B-B14F-4D97-AF65-F5344CB8AC3E}">
        <p14:creationId xmlns:p14="http://schemas.microsoft.com/office/powerpoint/2010/main" val="1731579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6578F8-3A6D-4A87-BF79-99B390E400B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8AA87A7-EC76-4D17-811F-535EEF9904BD}"/>
              </a:ext>
            </a:extLst>
          </p:cNvPr>
          <p:cNvSpPr>
            <a:spLocks noGrp="1"/>
          </p:cNvSpPr>
          <p:nvPr>
            <p:ph idx="1"/>
          </p:nvPr>
        </p:nvSpPr>
        <p:spPr/>
        <p:txBody>
          <a:bodyPr/>
          <a:lstStyle/>
          <a:p>
            <a:endParaRPr lang="en-US" altLang="zh-CN" dirty="0"/>
          </a:p>
          <a:p>
            <a:endParaRPr lang="en-US" altLang="zh-CN" dirty="0"/>
          </a:p>
          <a:p>
            <a:r>
              <a:rPr lang="zh-CN" altLang="zh-CN" dirty="0"/>
              <a:t>其中⊗表示</a:t>
            </a:r>
            <a:r>
              <a:rPr lang="zh-CN" altLang="en-US" dirty="0"/>
              <a:t>对应</a:t>
            </a:r>
            <a:r>
              <a:rPr lang="zh-CN" altLang="zh-CN" dirty="0"/>
              <a:t>元素乘积</a:t>
            </a:r>
            <a:endParaRPr lang="en-US" altLang="zh-CN" dirty="0"/>
          </a:p>
          <a:p>
            <a:r>
              <a:rPr lang="en-US" altLang="zh-CN" dirty="0"/>
              <a:t>                  </a:t>
            </a:r>
            <a:r>
              <a:rPr lang="zh-CN" altLang="en-US" dirty="0"/>
              <a:t>表示从</a:t>
            </a:r>
            <a:r>
              <a:rPr lang="en-US" altLang="zh-CN" dirty="0"/>
              <a:t>X</a:t>
            </a:r>
            <a:r>
              <a:rPr lang="zh-CN" altLang="en-US" dirty="0"/>
              <a:t>中剪裁出</a:t>
            </a:r>
            <a:r>
              <a:rPr lang="en-US" altLang="zh-CN" dirty="0"/>
              <a:t>P</a:t>
            </a:r>
            <a:r>
              <a:rPr lang="zh-CN" altLang="en-US" dirty="0"/>
              <a:t>的所以体素值为</a:t>
            </a:r>
            <a:r>
              <a:rPr lang="en-US" altLang="zh-CN" dirty="0"/>
              <a:t>1</a:t>
            </a:r>
            <a:r>
              <a:rPr lang="zh-CN" altLang="en-US" dirty="0"/>
              <a:t>的区域</a:t>
            </a:r>
            <a:endParaRPr lang="en-US" altLang="zh-CN" dirty="0"/>
          </a:p>
          <a:p>
            <a:r>
              <a:rPr lang="en-US" altLang="zh-CN" dirty="0"/>
              <a:t>m</a:t>
            </a:r>
            <a:r>
              <a:rPr lang="zh-CN" altLang="en-US" dirty="0"/>
              <a:t>为填充边，在实验中凭经验确定，</a:t>
            </a:r>
            <a:r>
              <a:rPr lang="zh-CN" altLang="zh-CN" dirty="0"/>
              <a:t>用于在精细</a:t>
            </a:r>
            <a:r>
              <a:rPr lang="zh-CN" altLang="en-US" dirty="0"/>
              <a:t>分割</a:t>
            </a:r>
            <a:r>
              <a:rPr lang="zh-CN" altLang="zh-CN" dirty="0"/>
              <a:t>阶段更好地分割胰腺的边界体素</a:t>
            </a:r>
            <a:endParaRPr lang="en-US" altLang="zh-CN" dirty="0"/>
          </a:p>
          <a:p>
            <a:endParaRPr lang="zh-CN" altLang="en-US" dirty="0"/>
          </a:p>
        </p:txBody>
      </p:sp>
      <p:pic>
        <p:nvPicPr>
          <p:cNvPr id="4" name="图片 3">
            <a:extLst>
              <a:ext uri="{FF2B5EF4-FFF2-40B4-BE49-F238E27FC236}">
                <a16:creationId xmlns:a16="http://schemas.microsoft.com/office/drawing/2014/main" id="{397C787D-F556-45E5-808C-ECDED5E8CA9B}"/>
              </a:ext>
            </a:extLst>
          </p:cNvPr>
          <p:cNvPicPr/>
          <p:nvPr/>
        </p:nvPicPr>
        <p:blipFill>
          <a:blip r:embed="rId3">
            <a:extLst>
              <a:ext uri="{28A0092B-C50C-407E-A947-70E740481C1C}">
                <a14:useLocalDpi xmlns:a14="http://schemas.microsoft.com/office/drawing/2010/main" val="0"/>
              </a:ext>
            </a:extLst>
          </a:blip>
          <a:stretch>
            <a:fillRect/>
          </a:stretch>
        </p:blipFill>
        <p:spPr>
          <a:xfrm>
            <a:off x="3270841" y="2106978"/>
            <a:ext cx="4747743" cy="568618"/>
          </a:xfrm>
          <a:prstGeom prst="rect">
            <a:avLst/>
          </a:prstGeom>
        </p:spPr>
      </p:pic>
      <p:pic>
        <p:nvPicPr>
          <p:cNvPr id="5" name="图片 4">
            <a:extLst>
              <a:ext uri="{FF2B5EF4-FFF2-40B4-BE49-F238E27FC236}">
                <a16:creationId xmlns:a16="http://schemas.microsoft.com/office/drawing/2014/main" id="{70442B92-036B-4D49-876B-28C0CE1661C9}"/>
              </a:ext>
            </a:extLst>
          </p:cNvPr>
          <p:cNvPicPr>
            <a:picLocks noChangeAspect="1"/>
          </p:cNvPicPr>
          <p:nvPr/>
        </p:nvPicPr>
        <p:blipFill>
          <a:blip r:embed="rId4"/>
          <a:stretch>
            <a:fillRect/>
          </a:stretch>
        </p:blipFill>
        <p:spPr>
          <a:xfrm>
            <a:off x="1171720" y="3383866"/>
            <a:ext cx="1679039" cy="395068"/>
          </a:xfrm>
          <a:prstGeom prst="rect">
            <a:avLst/>
          </a:prstGeom>
        </p:spPr>
      </p:pic>
      <p:pic>
        <p:nvPicPr>
          <p:cNvPr id="6" name="内容占位符 3">
            <a:extLst>
              <a:ext uri="{FF2B5EF4-FFF2-40B4-BE49-F238E27FC236}">
                <a16:creationId xmlns:a16="http://schemas.microsoft.com/office/drawing/2014/main" id="{D1BA4BDB-8F1F-4218-ADD8-FBA2F841EF41}"/>
              </a:ext>
            </a:extLst>
          </p:cNvPr>
          <p:cNvPicPr>
            <a:picLocks noChangeAspect="1"/>
          </p:cNvPicPr>
          <p:nvPr/>
        </p:nvPicPr>
        <p:blipFill>
          <a:blip r:embed="rId5"/>
          <a:stretch>
            <a:fillRect/>
          </a:stretch>
        </p:blipFill>
        <p:spPr>
          <a:xfrm>
            <a:off x="1551062" y="4733167"/>
            <a:ext cx="9089875" cy="1906784"/>
          </a:xfrm>
          <a:prstGeom prst="rect">
            <a:avLst/>
          </a:prstGeom>
        </p:spPr>
      </p:pic>
    </p:spTree>
    <p:extLst>
      <p:ext uri="{BB962C8B-B14F-4D97-AF65-F5344CB8AC3E}">
        <p14:creationId xmlns:p14="http://schemas.microsoft.com/office/powerpoint/2010/main" val="814229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81E7E-83F0-477B-8274-4CA770B8DAA0}"/>
              </a:ext>
            </a:extLst>
          </p:cNvPr>
          <p:cNvSpPr>
            <a:spLocks noGrp="1"/>
          </p:cNvSpPr>
          <p:nvPr>
            <p:ph type="title"/>
          </p:nvPr>
        </p:nvSpPr>
        <p:spPr/>
        <p:txBody>
          <a:bodyPr/>
          <a:lstStyle/>
          <a:p>
            <a:r>
              <a:rPr lang="en-US" altLang="zh-CN" dirty="0"/>
              <a:t>Fine </a:t>
            </a:r>
            <a:r>
              <a:rPr lang="zh-CN" altLang="en-US" dirty="0"/>
              <a:t>阶段</a:t>
            </a:r>
          </a:p>
        </p:txBody>
      </p:sp>
      <p:sp>
        <p:nvSpPr>
          <p:cNvPr id="3" name="内容占位符 2">
            <a:extLst>
              <a:ext uri="{FF2B5EF4-FFF2-40B4-BE49-F238E27FC236}">
                <a16:creationId xmlns:a16="http://schemas.microsoft.com/office/drawing/2014/main" id="{4E7047A3-5268-410B-9ABE-ACE1B234E934}"/>
              </a:ext>
            </a:extLst>
          </p:cNvPr>
          <p:cNvSpPr>
            <a:spLocks noGrp="1"/>
          </p:cNvSpPr>
          <p:nvPr>
            <p:ph idx="1"/>
          </p:nvPr>
        </p:nvSpPr>
        <p:spPr/>
        <p:txBody>
          <a:bodyPr/>
          <a:lstStyle/>
          <a:p>
            <a:r>
              <a:rPr lang="zh-CN" altLang="en-US" dirty="0"/>
              <a:t>在</a:t>
            </a:r>
            <a:r>
              <a:rPr lang="zh-CN" altLang="zh-CN" dirty="0"/>
              <a:t>精细阶段</a:t>
            </a:r>
            <a:r>
              <a:rPr lang="zh-CN" altLang="en-US" dirty="0"/>
              <a:t>，</a:t>
            </a:r>
            <a:r>
              <a:rPr lang="en-US" altLang="zh-CN" dirty="0"/>
              <a:t>3D FCN</a:t>
            </a:r>
            <a:r>
              <a:rPr lang="zh-CN" altLang="en-US" dirty="0"/>
              <a:t>的输入是</a:t>
            </a:r>
            <a:r>
              <a:rPr lang="en-US" altLang="zh-CN" dirty="0"/>
              <a:t>Coarse </a:t>
            </a:r>
            <a:r>
              <a:rPr lang="zh-CN" altLang="en-US" dirty="0"/>
              <a:t>阶段剪裁出的立方体</a:t>
            </a:r>
            <a:r>
              <a:rPr lang="en-US" altLang="zh-CN" dirty="0"/>
              <a:t>X</a:t>
            </a:r>
            <a:r>
              <a:rPr lang="en-US" altLang="zh-CN" baseline="30000" dirty="0"/>
              <a:t>F</a:t>
            </a:r>
            <a:r>
              <a:rPr lang="zh-CN" altLang="en-US" dirty="0"/>
              <a:t>中采样的得到的子立方体</a:t>
            </a:r>
            <a:endParaRPr lang="en-US" altLang="zh-CN" dirty="0"/>
          </a:p>
          <a:p>
            <a:endParaRPr lang="en-US" altLang="zh-CN" dirty="0"/>
          </a:p>
          <a:p>
            <a:r>
              <a:rPr lang="zh-CN" altLang="en-US" dirty="0"/>
              <a:t>这个阶段的</a:t>
            </a:r>
            <a:r>
              <a:rPr lang="zh-CN" altLang="zh-CN" dirty="0"/>
              <a:t>目标是细化前一阶段的粗分割结果</a:t>
            </a:r>
            <a:endParaRPr lang="en-US" altLang="zh-CN" dirty="0"/>
          </a:p>
          <a:p>
            <a:endParaRPr lang="zh-CN" altLang="en-US" dirty="0"/>
          </a:p>
        </p:txBody>
      </p:sp>
      <p:pic>
        <p:nvPicPr>
          <p:cNvPr id="4" name="图片 3">
            <a:extLst>
              <a:ext uri="{FF2B5EF4-FFF2-40B4-BE49-F238E27FC236}">
                <a16:creationId xmlns:a16="http://schemas.microsoft.com/office/drawing/2014/main" id="{E1C0E822-4DA1-47AD-8DE4-4D86727A3DAA}"/>
              </a:ext>
            </a:extLst>
          </p:cNvPr>
          <p:cNvPicPr>
            <a:picLocks noChangeAspect="1"/>
          </p:cNvPicPr>
          <p:nvPr/>
        </p:nvPicPr>
        <p:blipFill>
          <a:blip r:embed="rId3"/>
          <a:stretch>
            <a:fillRect/>
          </a:stretch>
        </p:blipFill>
        <p:spPr>
          <a:xfrm>
            <a:off x="4382452" y="2675939"/>
            <a:ext cx="3209346" cy="612384"/>
          </a:xfrm>
          <a:prstGeom prst="rect">
            <a:avLst/>
          </a:prstGeom>
        </p:spPr>
      </p:pic>
      <p:pic>
        <p:nvPicPr>
          <p:cNvPr id="5" name="内容占位符 3">
            <a:extLst>
              <a:ext uri="{FF2B5EF4-FFF2-40B4-BE49-F238E27FC236}">
                <a16:creationId xmlns:a16="http://schemas.microsoft.com/office/drawing/2014/main" id="{C65499CA-2134-445F-847C-DE8B5CDA9FAA}"/>
              </a:ext>
            </a:extLst>
          </p:cNvPr>
          <p:cNvPicPr>
            <a:picLocks noChangeAspect="1"/>
          </p:cNvPicPr>
          <p:nvPr/>
        </p:nvPicPr>
        <p:blipFill>
          <a:blip r:embed="rId4"/>
          <a:stretch>
            <a:fillRect/>
          </a:stretch>
        </p:blipFill>
        <p:spPr>
          <a:xfrm>
            <a:off x="1315578" y="4001294"/>
            <a:ext cx="9343094" cy="1959902"/>
          </a:xfrm>
          <a:prstGeom prst="rect">
            <a:avLst/>
          </a:prstGeom>
        </p:spPr>
      </p:pic>
    </p:spTree>
    <p:extLst>
      <p:ext uri="{BB962C8B-B14F-4D97-AF65-F5344CB8AC3E}">
        <p14:creationId xmlns:p14="http://schemas.microsoft.com/office/powerpoint/2010/main" val="1177565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A00409-0DC1-4FD1-A2AC-C304E9266596}"/>
              </a:ext>
            </a:extLst>
          </p:cNvPr>
          <p:cNvSpPr>
            <a:spLocks noGrp="1"/>
          </p:cNvSpPr>
          <p:nvPr>
            <p:ph type="title"/>
          </p:nvPr>
        </p:nvSpPr>
        <p:spPr/>
        <p:txBody>
          <a:bodyPr/>
          <a:lstStyle/>
          <a:p>
            <a:r>
              <a:rPr lang="en-US" altLang="zh-CN" dirty="0"/>
              <a:t>Coarse-to-Fine Segmentation</a:t>
            </a:r>
            <a:endParaRPr lang="zh-CN" altLang="en-US" dirty="0"/>
          </a:p>
        </p:txBody>
      </p:sp>
      <p:sp>
        <p:nvSpPr>
          <p:cNvPr id="6" name="内容占位符 5">
            <a:extLst>
              <a:ext uri="{FF2B5EF4-FFF2-40B4-BE49-F238E27FC236}">
                <a16:creationId xmlns:a16="http://schemas.microsoft.com/office/drawing/2014/main" id="{7A1CD637-8BCF-4B9D-9FF0-663CC048A668}"/>
              </a:ext>
            </a:extLst>
          </p:cNvPr>
          <p:cNvSpPr>
            <a:spLocks noGrp="1"/>
          </p:cNvSpPr>
          <p:nvPr>
            <p:ph idx="1"/>
          </p:nvPr>
        </p:nvSpPr>
        <p:spPr>
          <a:xfrm>
            <a:off x="838200" y="1994437"/>
            <a:ext cx="10515600" cy="4351338"/>
          </a:xfrm>
        </p:spPr>
        <p:txBody>
          <a:bodyPr/>
          <a:lstStyle/>
          <a:p>
            <a:r>
              <a:rPr lang="zh-CN" altLang="en-US" dirty="0"/>
              <a:t>分割的任务是对</a:t>
            </a:r>
            <a:r>
              <a:rPr lang="en-US" altLang="zh-CN" dirty="0"/>
              <a:t>X</a:t>
            </a:r>
            <a:r>
              <a:rPr lang="en-US" altLang="zh-CN" baseline="30000" dirty="0"/>
              <a:t>C</a:t>
            </a:r>
            <a:r>
              <a:rPr lang="zh-CN" altLang="zh-CN" dirty="0"/>
              <a:t>的每个体素进行预测</a:t>
            </a:r>
            <a:r>
              <a:rPr lang="zh-CN" altLang="en-US" dirty="0"/>
              <a:t>，</a:t>
            </a:r>
            <a:r>
              <a:rPr lang="zh-CN" altLang="zh-CN" dirty="0"/>
              <a:t>因此需要将</a:t>
            </a:r>
            <a:r>
              <a:rPr lang="en-US" altLang="zh-CN" dirty="0"/>
              <a:t>P</a:t>
            </a:r>
            <a:r>
              <a:rPr lang="en-US" altLang="zh-CN" baseline="30000" dirty="0"/>
              <a:t>F</a:t>
            </a:r>
            <a:r>
              <a:rPr lang="zh-CN" altLang="zh-CN" dirty="0"/>
              <a:t>映射回完全相同的</a:t>
            </a:r>
            <a:r>
              <a:rPr lang="en-US" altLang="zh-CN" dirty="0"/>
              <a:t>X</a:t>
            </a:r>
            <a:r>
              <a:rPr lang="en-US" altLang="zh-CN" baseline="30000" dirty="0"/>
              <a:t>C</a:t>
            </a:r>
            <a:r>
              <a:rPr lang="zh-CN" altLang="zh-CN" dirty="0"/>
              <a:t>大小</a:t>
            </a:r>
            <a:endParaRPr lang="en-US" altLang="zh-CN" dirty="0"/>
          </a:p>
          <a:p>
            <a:endParaRPr lang="en-US" altLang="zh-CN" dirty="0"/>
          </a:p>
          <a:p>
            <a:r>
              <a:rPr lang="en-US" altLang="zh-CN" b="1" dirty="0"/>
              <a:t>P</a:t>
            </a:r>
            <a:r>
              <a:rPr lang="en-US" altLang="zh-CN" baseline="30000" dirty="0"/>
              <a:t>C2F</a:t>
            </a:r>
            <a:r>
              <a:rPr lang="zh-CN" altLang="zh-CN" dirty="0"/>
              <a:t>表示最终</a:t>
            </a:r>
            <a:r>
              <a:rPr lang="zh-CN" altLang="en-US" dirty="0"/>
              <a:t>分割结果，  表示对应元素替换</a:t>
            </a:r>
          </a:p>
        </p:txBody>
      </p:sp>
      <p:pic>
        <p:nvPicPr>
          <p:cNvPr id="7" name="图片 6">
            <a:extLst>
              <a:ext uri="{FF2B5EF4-FFF2-40B4-BE49-F238E27FC236}">
                <a16:creationId xmlns:a16="http://schemas.microsoft.com/office/drawing/2014/main" id="{41F1DE21-2F2C-4248-A8B3-05024881DFC6}"/>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366888" y="2602792"/>
            <a:ext cx="5458224" cy="657396"/>
          </a:xfrm>
          <a:prstGeom prst="rect">
            <a:avLst/>
          </a:prstGeom>
        </p:spPr>
      </p:pic>
      <p:pic>
        <p:nvPicPr>
          <p:cNvPr id="8" name="Picture 32631">
            <a:extLst>
              <a:ext uri="{FF2B5EF4-FFF2-40B4-BE49-F238E27FC236}">
                <a16:creationId xmlns:a16="http://schemas.microsoft.com/office/drawing/2014/main" id="{818B8AE4-EA74-4BDB-A2CE-5B3F62EC8720}"/>
              </a:ext>
            </a:extLst>
          </p:cNvPr>
          <p:cNvPicPr/>
          <p:nvPr/>
        </p:nvPicPr>
        <p:blipFill rotWithShape="1">
          <a:blip r:embed="rId4"/>
          <a:srcRect l="63289" t="-13108" r="-9252" b="-9754"/>
          <a:stretch/>
        </p:blipFill>
        <p:spPr bwMode="auto">
          <a:xfrm>
            <a:off x="4783016" y="3260188"/>
            <a:ext cx="305752" cy="446868"/>
          </a:xfrm>
          <a:prstGeom prst="rect">
            <a:avLst/>
          </a:prstGeom>
          <a:ln>
            <a:noFill/>
          </a:ln>
          <a:extLst>
            <a:ext uri="{53640926-AAD7-44D8-BBD7-CCE9431645EC}">
              <a14:shadowObscured xmlns:a14="http://schemas.microsoft.com/office/drawing/2010/main"/>
            </a:ext>
          </a:extLst>
        </p:spPr>
      </p:pic>
      <p:pic>
        <p:nvPicPr>
          <p:cNvPr id="9" name="内容占位符 3">
            <a:extLst>
              <a:ext uri="{FF2B5EF4-FFF2-40B4-BE49-F238E27FC236}">
                <a16:creationId xmlns:a16="http://schemas.microsoft.com/office/drawing/2014/main" id="{32E2068D-3952-4349-B625-FE97FB34DBC8}"/>
              </a:ext>
            </a:extLst>
          </p:cNvPr>
          <p:cNvPicPr>
            <a:picLocks noChangeAspect="1"/>
          </p:cNvPicPr>
          <p:nvPr/>
        </p:nvPicPr>
        <p:blipFill>
          <a:blip r:embed="rId5"/>
          <a:stretch>
            <a:fillRect/>
          </a:stretch>
        </p:blipFill>
        <p:spPr>
          <a:xfrm>
            <a:off x="1315578" y="4001294"/>
            <a:ext cx="9343094" cy="1959902"/>
          </a:xfrm>
          <a:prstGeom prst="rect">
            <a:avLst/>
          </a:prstGeom>
        </p:spPr>
      </p:pic>
    </p:spTree>
    <p:extLst>
      <p:ext uri="{BB962C8B-B14F-4D97-AF65-F5344CB8AC3E}">
        <p14:creationId xmlns:p14="http://schemas.microsoft.com/office/powerpoint/2010/main" val="3310482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23EFEC-8EDF-425C-9A59-713576143193}"/>
              </a:ext>
            </a:extLst>
          </p:cNvPr>
          <p:cNvSpPr>
            <a:spLocks noGrp="1"/>
          </p:cNvSpPr>
          <p:nvPr>
            <p:ph type="title"/>
          </p:nvPr>
        </p:nvSpPr>
        <p:spPr/>
        <p:txBody>
          <a:bodyPr/>
          <a:lstStyle/>
          <a:p>
            <a:r>
              <a:rPr lang="zh-CN" altLang="en-US" dirty="0"/>
              <a:t>网络结构</a:t>
            </a:r>
          </a:p>
        </p:txBody>
      </p:sp>
      <p:sp>
        <p:nvSpPr>
          <p:cNvPr id="3" name="内容占位符 2">
            <a:extLst>
              <a:ext uri="{FF2B5EF4-FFF2-40B4-BE49-F238E27FC236}">
                <a16:creationId xmlns:a16="http://schemas.microsoft.com/office/drawing/2014/main" id="{63A771B5-DA00-40D9-9D7B-E579290DDBDF}"/>
              </a:ext>
            </a:extLst>
          </p:cNvPr>
          <p:cNvSpPr>
            <a:spLocks noGrp="1"/>
          </p:cNvSpPr>
          <p:nvPr>
            <p:ph idx="1"/>
          </p:nvPr>
        </p:nvSpPr>
        <p:spPr/>
        <p:txBody>
          <a:bodyPr/>
          <a:lstStyle/>
          <a:p>
            <a:r>
              <a:rPr lang="zh-CN" altLang="en-US" dirty="0"/>
              <a:t>从</a:t>
            </a:r>
            <a:r>
              <a:rPr lang="en-US" altLang="zh-CN" dirty="0"/>
              <a:t>3D U-Net</a:t>
            </a:r>
            <a:r>
              <a:rPr lang="zh-CN" altLang="en-US" dirty="0"/>
              <a:t>，</a:t>
            </a:r>
            <a:r>
              <a:rPr lang="en-US" altLang="zh-CN" dirty="0"/>
              <a:t>V-Net</a:t>
            </a:r>
            <a:r>
              <a:rPr lang="zh-CN" altLang="en-US" dirty="0"/>
              <a:t>和</a:t>
            </a:r>
            <a:r>
              <a:rPr lang="en-US" altLang="zh-CN" dirty="0" err="1"/>
              <a:t>VoxResNet</a:t>
            </a:r>
            <a:r>
              <a:rPr lang="en-US" altLang="zh-CN" dirty="0"/>
              <a:t> </a:t>
            </a:r>
            <a:r>
              <a:rPr lang="zh-CN" altLang="en-US" dirty="0"/>
              <a:t>受到启发。本文的网络结构也有一个编码器了路径和一个解码器路径</a:t>
            </a:r>
            <a:endParaRPr lang="en-US" altLang="zh-CN" dirty="0"/>
          </a:p>
          <a:p>
            <a:endParaRPr lang="zh-CN" altLang="en-US" dirty="0"/>
          </a:p>
        </p:txBody>
      </p:sp>
      <p:pic>
        <p:nvPicPr>
          <p:cNvPr id="4" name="图片 3">
            <a:extLst>
              <a:ext uri="{FF2B5EF4-FFF2-40B4-BE49-F238E27FC236}">
                <a16:creationId xmlns:a16="http://schemas.microsoft.com/office/drawing/2014/main" id="{763F8AC5-AA8D-4650-9150-EB58D9372778}"/>
              </a:ext>
            </a:extLst>
          </p:cNvPr>
          <p:cNvPicPr>
            <a:picLocks noChangeAspect="1"/>
          </p:cNvPicPr>
          <p:nvPr/>
        </p:nvPicPr>
        <p:blipFill>
          <a:blip r:embed="rId3"/>
          <a:stretch>
            <a:fillRect/>
          </a:stretch>
        </p:blipFill>
        <p:spPr>
          <a:xfrm>
            <a:off x="838200" y="2854325"/>
            <a:ext cx="10534650" cy="3457575"/>
          </a:xfrm>
          <a:prstGeom prst="rect">
            <a:avLst/>
          </a:prstGeom>
        </p:spPr>
      </p:pic>
    </p:spTree>
    <p:extLst>
      <p:ext uri="{BB962C8B-B14F-4D97-AF65-F5344CB8AC3E}">
        <p14:creationId xmlns:p14="http://schemas.microsoft.com/office/powerpoint/2010/main" val="1328974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1488AE-AE7D-4B15-B349-966DC0DDDEB2}"/>
              </a:ext>
            </a:extLst>
          </p:cNvPr>
          <p:cNvSpPr>
            <a:spLocks noGrp="1"/>
          </p:cNvSpPr>
          <p:nvPr>
            <p:ph type="title"/>
          </p:nvPr>
        </p:nvSpPr>
        <p:spPr/>
        <p:txBody>
          <a:bodyPr/>
          <a:lstStyle/>
          <a:p>
            <a:r>
              <a:rPr lang="zh-CN" altLang="en-US" dirty="0"/>
              <a:t>编码器子网络</a:t>
            </a:r>
          </a:p>
        </p:txBody>
      </p:sp>
      <p:sp>
        <p:nvSpPr>
          <p:cNvPr id="3" name="内容占位符 2">
            <a:extLst>
              <a:ext uri="{FF2B5EF4-FFF2-40B4-BE49-F238E27FC236}">
                <a16:creationId xmlns:a16="http://schemas.microsoft.com/office/drawing/2014/main" id="{2DBB04C4-9459-4C2C-A0BD-0A373F30CF2F}"/>
              </a:ext>
            </a:extLst>
          </p:cNvPr>
          <p:cNvSpPr>
            <a:spLocks noGrp="1"/>
          </p:cNvSpPr>
          <p:nvPr>
            <p:ph idx="1"/>
          </p:nvPr>
        </p:nvSpPr>
        <p:spPr/>
        <p:txBody>
          <a:bodyPr/>
          <a:lstStyle/>
          <a:p>
            <a:r>
              <a:rPr lang="zh-CN" altLang="en-US" dirty="0"/>
              <a:t>左侧的编码器子网络由四个部分组成，每个部分由</a:t>
            </a:r>
            <a:r>
              <a:rPr lang="en-US" altLang="zh-CN" dirty="0"/>
              <a:t>1</a:t>
            </a:r>
            <a:r>
              <a:rPr lang="zh-CN" altLang="en-US" dirty="0"/>
              <a:t>到</a:t>
            </a:r>
            <a:r>
              <a:rPr lang="en-US" altLang="zh-CN" dirty="0"/>
              <a:t>2</a:t>
            </a:r>
            <a:r>
              <a:rPr lang="zh-CN" altLang="en-US" dirty="0"/>
              <a:t>个卷积核为</a:t>
            </a:r>
            <a:r>
              <a:rPr lang="en-US" altLang="zh-CN" dirty="0"/>
              <a:t>3</a:t>
            </a:r>
            <a:r>
              <a:rPr lang="zh-CN" altLang="en-US" dirty="0"/>
              <a:t>*</a:t>
            </a:r>
            <a:r>
              <a:rPr lang="en-US" altLang="zh-CN" dirty="0"/>
              <a:t>3</a:t>
            </a:r>
            <a:r>
              <a:rPr lang="zh-CN" altLang="en-US" dirty="0"/>
              <a:t>*</a:t>
            </a:r>
            <a:r>
              <a:rPr lang="en-US" altLang="zh-CN" dirty="0"/>
              <a:t>3</a:t>
            </a:r>
            <a:r>
              <a:rPr lang="zh-CN" altLang="en-US" dirty="0"/>
              <a:t>的卷积组成，每个卷积后面跟着一个</a:t>
            </a:r>
            <a:r>
              <a:rPr lang="en-US" altLang="zh-CN" dirty="0"/>
              <a:t>BN</a:t>
            </a:r>
            <a:r>
              <a:rPr lang="zh-CN" altLang="en-US" dirty="0"/>
              <a:t>和一个</a:t>
            </a:r>
            <a:r>
              <a:rPr lang="en-US" altLang="zh-CN" dirty="0" err="1"/>
              <a:t>ReLU</a:t>
            </a:r>
            <a:endParaRPr lang="en-US" altLang="zh-CN" dirty="0"/>
          </a:p>
          <a:p>
            <a:r>
              <a:rPr lang="zh-CN" altLang="en-US" dirty="0"/>
              <a:t>卷积操作之后连接一个补偿为</a:t>
            </a:r>
            <a:r>
              <a:rPr lang="en-US" altLang="zh-CN" dirty="0"/>
              <a:t>2 </a:t>
            </a:r>
            <a:r>
              <a:rPr lang="zh-CN" altLang="en-US" dirty="0"/>
              <a:t>的，内核大小为</a:t>
            </a:r>
            <a:r>
              <a:rPr lang="en-US" altLang="zh-CN" dirty="0"/>
              <a:t>2</a:t>
            </a:r>
            <a:r>
              <a:rPr lang="zh-CN" altLang="en-US" dirty="0"/>
              <a:t>*</a:t>
            </a:r>
            <a:r>
              <a:rPr lang="en-US" altLang="zh-CN" dirty="0"/>
              <a:t>2</a:t>
            </a:r>
            <a:r>
              <a:rPr lang="zh-CN" altLang="en-US" dirty="0"/>
              <a:t>*</a:t>
            </a:r>
            <a:r>
              <a:rPr lang="en-US" altLang="zh-CN" dirty="0"/>
              <a:t>2</a:t>
            </a:r>
            <a:r>
              <a:rPr lang="zh-CN" altLang="en-US" dirty="0"/>
              <a:t>的最大池化层，用来降低特征图的分辨率，增大感受野</a:t>
            </a:r>
            <a:endParaRPr lang="en-US" altLang="zh-CN" dirty="0"/>
          </a:p>
          <a:p>
            <a:endParaRPr lang="zh-CN" altLang="en-US" dirty="0"/>
          </a:p>
        </p:txBody>
      </p:sp>
    </p:spTree>
    <p:extLst>
      <p:ext uri="{BB962C8B-B14F-4D97-AF65-F5344CB8AC3E}">
        <p14:creationId xmlns:p14="http://schemas.microsoft.com/office/powerpoint/2010/main" val="4190345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FCB00C-A456-4AFB-B90D-90B5B07F2A0E}"/>
              </a:ext>
            </a:extLst>
          </p:cNvPr>
          <p:cNvSpPr>
            <a:spLocks noGrp="1"/>
          </p:cNvSpPr>
          <p:nvPr>
            <p:ph type="title"/>
          </p:nvPr>
        </p:nvSpPr>
        <p:spPr/>
        <p:txBody>
          <a:bodyPr/>
          <a:lstStyle/>
          <a:p>
            <a:r>
              <a:rPr lang="zh-CN" altLang="en-US" dirty="0"/>
              <a:t>解码器子网络</a:t>
            </a:r>
          </a:p>
        </p:txBody>
      </p:sp>
      <p:sp>
        <p:nvSpPr>
          <p:cNvPr id="3" name="内容占位符 2">
            <a:extLst>
              <a:ext uri="{FF2B5EF4-FFF2-40B4-BE49-F238E27FC236}">
                <a16:creationId xmlns:a16="http://schemas.microsoft.com/office/drawing/2014/main" id="{D10CE7AC-9C79-4230-BE00-FC1AB3D98B44}"/>
              </a:ext>
            </a:extLst>
          </p:cNvPr>
          <p:cNvSpPr>
            <a:spLocks noGrp="1"/>
          </p:cNvSpPr>
          <p:nvPr>
            <p:ph idx="1"/>
          </p:nvPr>
        </p:nvSpPr>
        <p:spPr/>
        <p:txBody>
          <a:bodyPr/>
          <a:lstStyle/>
          <a:p>
            <a:r>
              <a:rPr lang="zh-CN" altLang="en-US" dirty="0"/>
              <a:t>右侧的解码器同样有几个部分，每个部分由两个卷积层，卷积和的大小同样为</a:t>
            </a:r>
            <a:r>
              <a:rPr lang="en-US" altLang="zh-CN" dirty="0"/>
              <a:t>3</a:t>
            </a:r>
            <a:r>
              <a:rPr lang="zh-CN" altLang="en-US" dirty="0"/>
              <a:t>*</a:t>
            </a:r>
            <a:r>
              <a:rPr lang="en-US" altLang="zh-CN" dirty="0"/>
              <a:t>3</a:t>
            </a:r>
            <a:r>
              <a:rPr lang="zh-CN" altLang="en-US" dirty="0"/>
              <a:t>*</a:t>
            </a:r>
            <a:r>
              <a:rPr lang="en-US" altLang="zh-CN" dirty="0"/>
              <a:t>3</a:t>
            </a:r>
          </a:p>
          <a:p>
            <a:r>
              <a:rPr lang="zh-CN" altLang="en-US" dirty="0"/>
              <a:t>卷积操作后跟着卷积核大小为</a:t>
            </a:r>
            <a:r>
              <a:rPr lang="en-US" altLang="zh-CN" dirty="0"/>
              <a:t>4</a:t>
            </a:r>
            <a:r>
              <a:rPr lang="zh-CN" altLang="en-US" dirty="0"/>
              <a:t>*</a:t>
            </a:r>
            <a:r>
              <a:rPr lang="en-US" altLang="zh-CN" dirty="0"/>
              <a:t>4</a:t>
            </a:r>
            <a:r>
              <a:rPr lang="zh-CN" altLang="en-US" dirty="0"/>
              <a:t>*</a:t>
            </a:r>
            <a:r>
              <a:rPr lang="en-US" altLang="zh-CN" dirty="0"/>
              <a:t>4</a:t>
            </a:r>
            <a:r>
              <a:rPr lang="zh-CN" altLang="en-US" dirty="0"/>
              <a:t>，步长为</a:t>
            </a:r>
            <a:r>
              <a:rPr lang="en-US" altLang="zh-CN" dirty="0"/>
              <a:t>2</a:t>
            </a:r>
            <a:r>
              <a:rPr lang="zh-CN" altLang="en-US" dirty="0"/>
              <a:t>的反卷积，用来扩大特征图的尺寸</a:t>
            </a:r>
          </a:p>
        </p:txBody>
      </p:sp>
    </p:spTree>
    <p:extLst>
      <p:ext uri="{BB962C8B-B14F-4D97-AF65-F5344CB8AC3E}">
        <p14:creationId xmlns:p14="http://schemas.microsoft.com/office/powerpoint/2010/main" val="543148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42C34-B433-4FC0-915D-71193EFFFA67}"/>
              </a:ext>
            </a:extLst>
          </p:cNvPr>
          <p:cNvSpPr>
            <a:spLocks noGrp="1"/>
          </p:cNvSpPr>
          <p:nvPr>
            <p:ph type="title"/>
          </p:nvPr>
        </p:nvSpPr>
        <p:spPr/>
        <p:txBody>
          <a:bodyPr/>
          <a:lstStyle/>
          <a:p>
            <a:r>
              <a:rPr lang="zh-CN" altLang="en-US" dirty="0"/>
              <a:t>残差连接</a:t>
            </a:r>
          </a:p>
        </p:txBody>
      </p:sp>
      <p:sp>
        <p:nvSpPr>
          <p:cNvPr id="3" name="内容占位符 2">
            <a:extLst>
              <a:ext uri="{FF2B5EF4-FFF2-40B4-BE49-F238E27FC236}">
                <a16:creationId xmlns:a16="http://schemas.microsoft.com/office/drawing/2014/main" id="{02B7FDAB-7CA2-4125-8D72-9B56EE09C4DD}"/>
              </a:ext>
            </a:extLst>
          </p:cNvPr>
          <p:cNvSpPr>
            <a:spLocks noGrp="1"/>
          </p:cNvSpPr>
          <p:nvPr>
            <p:ph idx="1"/>
          </p:nvPr>
        </p:nvSpPr>
        <p:spPr/>
        <p:txBody>
          <a:bodyPr/>
          <a:lstStyle/>
          <a:p>
            <a:r>
              <a:rPr lang="zh-CN" altLang="en-US" dirty="0"/>
              <a:t>在两个子网络之间建立了残差连接用来连接低层与高层之间的特征。</a:t>
            </a:r>
            <a:endParaRPr lang="en-US" altLang="zh-CN" dirty="0"/>
          </a:p>
          <a:p>
            <a:r>
              <a:rPr lang="zh-CN" altLang="en-US" dirty="0"/>
              <a:t>防止梯度消失</a:t>
            </a:r>
          </a:p>
        </p:txBody>
      </p:sp>
    </p:spTree>
    <p:extLst>
      <p:ext uri="{BB962C8B-B14F-4D97-AF65-F5344CB8AC3E}">
        <p14:creationId xmlns:p14="http://schemas.microsoft.com/office/powerpoint/2010/main" val="2892795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614CEC-3387-4953-B43D-60244C27822F}"/>
              </a:ext>
            </a:extLst>
          </p:cNvPr>
          <p:cNvSpPr>
            <a:spLocks noGrp="1"/>
          </p:cNvSpPr>
          <p:nvPr>
            <p:ph type="title"/>
          </p:nvPr>
        </p:nvSpPr>
        <p:spPr/>
        <p:txBody>
          <a:bodyPr/>
          <a:lstStyle/>
          <a:p>
            <a:r>
              <a:rPr lang="zh-CN" altLang="en-US" dirty="0"/>
              <a:t>辅助监督（</a:t>
            </a:r>
            <a:r>
              <a:rPr lang="en-US" altLang="zh-CN" dirty="0"/>
              <a:t>auxiliary </a:t>
            </a:r>
            <a:r>
              <a:rPr lang="en-US" altLang="zh-CN" dirty="0" err="1"/>
              <a:t>surpervision</a:t>
            </a:r>
            <a:r>
              <a:rPr lang="zh-CN" altLang="en-US" dirty="0"/>
              <a:t>）</a:t>
            </a:r>
          </a:p>
        </p:txBody>
      </p:sp>
      <p:sp>
        <p:nvSpPr>
          <p:cNvPr id="3" name="内容占位符 2">
            <a:extLst>
              <a:ext uri="{FF2B5EF4-FFF2-40B4-BE49-F238E27FC236}">
                <a16:creationId xmlns:a16="http://schemas.microsoft.com/office/drawing/2014/main" id="{44AAB5E1-83A4-4F08-873B-7D0987C206D7}"/>
              </a:ext>
            </a:extLst>
          </p:cNvPr>
          <p:cNvSpPr>
            <a:spLocks noGrp="1"/>
          </p:cNvSpPr>
          <p:nvPr>
            <p:ph idx="1"/>
          </p:nvPr>
        </p:nvSpPr>
        <p:spPr/>
        <p:txBody>
          <a:bodyPr/>
          <a:lstStyle/>
          <a:p>
            <a:r>
              <a:rPr lang="zh-CN" altLang="en-US" dirty="0"/>
              <a:t>主网络的损失函数是由</a:t>
            </a:r>
            <a:r>
              <a:rPr lang="zh-CN" altLang="zh-CN" dirty="0"/>
              <a:t>“</a:t>
            </a:r>
            <a:r>
              <a:rPr lang="en-US" altLang="zh-CN" dirty="0"/>
              <a:t>Res / Conv1b”</a:t>
            </a:r>
            <a:r>
              <a:rPr lang="zh-CN" altLang="en-US" dirty="0"/>
              <a:t>计算得到的。这一层的输出的尺寸与整个网络的输出尺寸相同，使用</a:t>
            </a:r>
            <a:r>
              <a:rPr lang="en-US" altLang="zh-CN" dirty="0"/>
              <a:t>1</a:t>
            </a:r>
            <a:r>
              <a:rPr lang="zh-CN" altLang="en-US" dirty="0"/>
              <a:t>*</a:t>
            </a:r>
            <a:r>
              <a:rPr lang="en-US" altLang="zh-CN" dirty="0"/>
              <a:t>1</a:t>
            </a:r>
            <a:r>
              <a:rPr lang="zh-CN" altLang="en-US" dirty="0"/>
              <a:t>*</a:t>
            </a:r>
            <a:r>
              <a:rPr lang="en-US" altLang="zh-CN" dirty="0"/>
              <a:t>1</a:t>
            </a:r>
            <a:r>
              <a:rPr lang="zh-CN" altLang="en-US" dirty="0"/>
              <a:t>的卷积核进行卷积，将通道数变为</a:t>
            </a:r>
            <a:r>
              <a:rPr lang="en-US" altLang="zh-CN" dirty="0"/>
              <a:t>2</a:t>
            </a:r>
            <a:r>
              <a:rPr lang="zh-CN" altLang="en-US" dirty="0"/>
              <a:t>，然后通过</a:t>
            </a:r>
            <a:r>
              <a:rPr lang="en-US" altLang="zh-CN" dirty="0"/>
              <a:t>ground truth</a:t>
            </a:r>
            <a:r>
              <a:rPr lang="zh-CN" altLang="en-US" dirty="0"/>
              <a:t>计算损失</a:t>
            </a:r>
            <a:endParaRPr lang="en-US" altLang="zh-CN" dirty="0"/>
          </a:p>
          <a:p>
            <a:r>
              <a:rPr lang="zh-CN" altLang="en-US" dirty="0"/>
              <a:t>辅助网络的损失由</a:t>
            </a:r>
            <a:r>
              <a:rPr lang="en-US" altLang="zh-CN" dirty="0"/>
              <a:t>“Conv2b”</a:t>
            </a:r>
            <a:r>
              <a:rPr lang="zh-CN" altLang="zh-CN" dirty="0"/>
              <a:t>和</a:t>
            </a:r>
            <a:r>
              <a:rPr lang="en-US" altLang="zh-CN" dirty="0"/>
              <a:t>“Conv3b”</a:t>
            </a:r>
            <a:r>
              <a:rPr lang="zh-CN" altLang="en-US" dirty="0"/>
              <a:t>产生，由于此时的特征图的大小与</a:t>
            </a:r>
            <a:r>
              <a:rPr lang="en-US" altLang="zh-CN" dirty="0"/>
              <a:t>input</a:t>
            </a:r>
            <a:r>
              <a:rPr lang="zh-CN" altLang="en-US" dirty="0"/>
              <a:t>不同，需要对该特征图进行反卷积，得到与</a:t>
            </a:r>
            <a:r>
              <a:rPr lang="en-US" altLang="zh-CN" dirty="0"/>
              <a:t>input</a:t>
            </a:r>
            <a:r>
              <a:rPr lang="zh-CN" altLang="en-US" dirty="0"/>
              <a:t>相同的大小，然后通过</a:t>
            </a:r>
            <a:r>
              <a:rPr lang="en-US" altLang="zh-CN" dirty="0"/>
              <a:t>ground truth</a:t>
            </a:r>
            <a:r>
              <a:rPr lang="zh-CN" altLang="en-US" dirty="0"/>
              <a:t>计算损失</a:t>
            </a:r>
            <a:endParaRPr lang="en-US" altLang="zh-CN" dirty="0"/>
          </a:p>
          <a:p>
            <a:r>
              <a:rPr lang="zh-CN" altLang="en-US" dirty="0"/>
              <a:t>两个辅助分支的权重设为</a:t>
            </a:r>
            <a:r>
              <a:rPr lang="en-US" altLang="zh-CN" dirty="0"/>
              <a:t>ξ1= 0.2</a:t>
            </a:r>
            <a:r>
              <a:rPr lang="zh-CN" altLang="zh-CN" dirty="0"/>
              <a:t>和</a:t>
            </a:r>
            <a:r>
              <a:rPr lang="en-US" altLang="zh-CN" dirty="0"/>
              <a:t>ξ2= 0.4</a:t>
            </a:r>
          </a:p>
        </p:txBody>
      </p:sp>
    </p:spTree>
    <p:extLst>
      <p:ext uri="{BB962C8B-B14F-4D97-AF65-F5344CB8AC3E}">
        <p14:creationId xmlns:p14="http://schemas.microsoft.com/office/powerpoint/2010/main" val="3036793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570C5C-B65E-41B5-B659-AF0A4A4C84DE}"/>
              </a:ext>
            </a:extLst>
          </p:cNvPr>
          <p:cNvSpPr>
            <a:spLocks noGrp="1"/>
          </p:cNvSpPr>
          <p:nvPr>
            <p:ph type="title"/>
          </p:nvPr>
        </p:nvSpPr>
        <p:spPr/>
        <p:txBody>
          <a:bodyPr/>
          <a:lstStyle/>
          <a:p>
            <a:r>
              <a:rPr lang="zh-CN" altLang="en-US" dirty="0"/>
              <a:t>网络实现细节</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7A9D17F-3C14-40FC-A7F3-E3052CC539DD}"/>
                  </a:ext>
                </a:extLst>
              </p:cNvPr>
              <p:cNvSpPr>
                <a:spLocks noGrp="1"/>
              </p:cNvSpPr>
              <p:nvPr>
                <p:ph idx="1"/>
              </p:nvPr>
            </p:nvSpPr>
            <p:spPr/>
            <p:txBody>
              <a:bodyPr/>
              <a:lstStyle/>
              <a:p>
                <a:r>
                  <a:rPr lang="en-US" altLang="zh-CN" dirty="0"/>
                  <a:t>1</a:t>
                </a:r>
                <a:r>
                  <a:rPr lang="zh-CN" altLang="en-US" dirty="0"/>
                  <a:t>、数据预处理</a:t>
                </a:r>
                <a:endParaRPr lang="en-US" altLang="zh-CN" dirty="0"/>
              </a:p>
              <a:p>
                <a:pPr lvl="1"/>
                <a:r>
                  <a:rPr lang="zh-CN" altLang="en-US" dirty="0"/>
                  <a:t>将原始的</a:t>
                </a:r>
                <a:r>
                  <a:rPr lang="en-US" altLang="zh-CN" dirty="0"/>
                  <a:t>CT</a:t>
                </a:r>
                <a:r>
                  <a:rPr lang="zh-CN" altLang="en-US" dirty="0"/>
                  <a:t>图像的</a:t>
                </a:r>
                <a:r>
                  <a:rPr lang="en-US" altLang="zh-CN" dirty="0"/>
                  <a:t>CT</a:t>
                </a:r>
                <a:r>
                  <a:rPr lang="zh-CN" altLang="en-US" dirty="0"/>
                  <a:t>值截断为</a:t>
                </a:r>
                <a:r>
                  <a:rPr lang="en-US" altLang="zh-CN" dirty="0"/>
                  <a:t>[-100,240]</a:t>
                </a:r>
                <a:r>
                  <a:rPr lang="zh-CN" altLang="en-US" dirty="0"/>
                  <a:t>，然后将</a:t>
                </a:r>
                <a:r>
                  <a:rPr lang="en-US" altLang="zh-CN" dirty="0"/>
                  <a:t>CT</a:t>
                </a:r>
                <a:r>
                  <a:rPr lang="zh-CN" altLang="en-US" dirty="0"/>
                  <a:t>值标准化为均值为</a:t>
                </a:r>
                <a:r>
                  <a:rPr lang="en-US" altLang="zh-CN" dirty="0"/>
                  <a:t>0</a:t>
                </a:r>
                <a:r>
                  <a:rPr lang="zh-CN" altLang="en-US" dirty="0"/>
                  <a:t>，方差为</a:t>
                </a:r>
                <a:r>
                  <a:rPr lang="en-US" altLang="zh-CN" dirty="0"/>
                  <a:t>1 </a:t>
                </a:r>
              </a:p>
              <a:p>
                <a:pPr lvl="1"/>
                <a:r>
                  <a:rPr lang="zh-CN" altLang="en-US" dirty="0"/>
                  <a:t>数据增强：</a:t>
                </a:r>
                <a:endParaRPr lang="en-US" altLang="zh-CN" dirty="0"/>
              </a:p>
              <a:p>
                <a:pPr lvl="2"/>
                <a:r>
                  <a:rPr lang="zh-CN" altLang="en-US" dirty="0"/>
                  <a:t>旋转：</a:t>
                </a:r>
                <a14:m>
                  <m:oMath xmlns:m="http://schemas.openxmlformats.org/officeDocument/2006/math">
                    <m:r>
                      <a:rPr lang="en-US" altLang="zh-CN" b="0" i="0" smtClean="0">
                        <a:latin typeface="Cambria Math" panose="02040503050406030204" pitchFamily="18" charset="0"/>
                        <a:ea typeface="Cambria Math" panose="02040503050406030204" pitchFamily="18" charset="0"/>
                      </a:rPr>
                      <m:t>90</m:t>
                    </m:r>
                    <m:r>
                      <a:rPr lang="en-US" altLang="zh-CN"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180°</m:t>
                    </m:r>
                    <m:r>
                      <a:rPr lang="zh-CN" altLang="en-US"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270°</m:t>
                    </m:r>
                  </m:oMath>
                </a14:m>
                <a:endParaRPr lang="en-US" altLang="zh-CN" dirty="0"/>
              </a:p>
              <a:p>
                <a:pPr lvl="2"/>
                <a:r>
                  <a:rPr lang="zh-CN" altLang="en-US" dirty="0"/>
                  <a:t>翻转：沿三个轴</a:t>
                </a:r>
                <a:endParaRPr lang="en-US" altLang="zh-CN" dirty="0"/>
              </a:p>
            </p:txBody>
          </p:sp>
        </mc:Choice>
        <mc:Fallback xmlns="">
          <p:sp>
            <p:nvSpPr>
              <p:cNvPr id="3" name="内容占位符 2">
                <a:extLst>
                  <a:ext uri="{FF2B5EF4-FFF2-40B4-BE49-F238E27FC236}">
                    <a16:creationId xmlns:a16="http://schemas.microsoft.com/office/drawing/2014/main" id="{F7A9D17F-3C14-40FC-A7F3-E3052CC539DD}"/>
                  </a:ext>
                </a:extLst>
              </p:cNvPr>
              <p:cNvSpPr>
                <a:spLocks noGrp="1" noRot="1" noChangeAspect="1" noMove="1" noResize="1" noEditPoints="1" noAdjustHandles="1" noChangeArrowheads="1" noChangeShapeType="1" noTextEdit="1"/>
              </p:cNvSpPr>
              <p:nvPr>
                <p:ph idx="1"/>
              </p:nvPr>
            </p:nvSpPr>
            <p:spPr>
              <a:blipFill>
                <a:blip r:embed="rId3"/>
                <a:stretch>
                  <a:fillRect l="-1043" t="-2521" r="-30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53607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5DA21D-2242-461C-A0D6-1BEA797E1778}"/>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99AF1188-0446-4632-8707-03C6407C48E6}"/>
              </a:ext>
            </a:extLst>
          </p:cNvPr>
          <p:cNvSpPr>
            <a:spLocks noGrp="1"/>
          </p:cNvSpPr>
          <p:nvPr>
            <p:ph idx="1"/>
          </p:nvPr>
        </p:nvSpPr>
        <p:spPr/>
        <p:txBody>
          <a:bodyPr/>
          <a:lstStyle/>
          <a:p>
            <a:r>
              <a:rPr lang="zh-CN" altLang="en-US" dirty="0"/>
              <a:t>本文采用</a:t>
            </a:r>
            <a:r>
              <a:rPr lang="en-US" altLang="zh-CN" dirty="0"/>
              <a:t>3D</a:t>
            </a:r>
            <a:r>
              <a:rPr lang="zh-CN" altLang="en-US" dirty="0"/>
              <a:t>神经网络进行器官的分割，相比于传统的</a:t>
            </a:r>
            <a:r>
              <a:rPr lang="en-US" altLang="zh-CN" dirty="0"/>
              <a:t>2D FCN</a:t>
            </a:r>
            <a:r>
              <a:rPr lang="zh-CN" altLang="en-US" dirty="0"/>
              <a:t>对</a:t>
            </a:r>
            <a:r>
              <a:rPr lang="en-US" altLang="zh-CN" dirty="0"/>
              <a:t>CT</a:t>
            </a:r>
            <a:r>
              <a:rPr lang="zh-CN" altLang="en-US" dirty="0"/>
              <a:t>进行逐片的分割，</a:t>
            </a:r>
            <a:r>
              <a:rPr lang="en-US" altLang="zh-CN" dirty="0"/>
              <a:t>3D FCN </a:t>
            </a:r>
            <a:r>
              <a:rPr lang="zh-CN" altLang="en-US" dirty="0"/>
              <a:t>更能捕获一些</a:t>
            </a:r>
            <a:r>
              <a:rPr lang="en-US" altLang="zh-CN" dirty="0"/>
              <a:t>3D </a:t>
            </a:r>
            <a:r>
              <a:rPr lang="zh-CN" altLang="en-US" dirty="0"/>
              <a:t>上下文，这对于辨别背景区域和胰腺器官是非常重要的。</a:t>
            </a:r>
            <a:endParaRPr lang="en-US" altLang="zh-CN" dirty="0"/>
          </a:p>
          <a:p>
            <a:r>
              <a:rPr lang="en-US" altLang="zh-CN" dirty="0"/>
              <a:t>3D </a:t>
            </a:r>
            <a:r>
              <a:rPr lang="zh-CN" altLang="en-US" dirty="0"/>
              <a:t>深度神经网络的训练需要更多的内存，由于</a:t>
            </a:r>
            <a:r>
              <a:rPr lang="en-US" altLang="zh-CN" dirty="0"/>
              <a:t>GPU</a:t>
            </a:r>
            <a:r>
              <a:rPr lang="zh-CN" altLang="en-US" dirty="0"/>
              <a:t>的内存大小有限，无法将整个</a:t>
            </a:r>
            <a:r>
              <a:rPr lang="en-US" altLang="zh-CN" dirty="0"/>
              <a:t>CT</a:t>
            </a:r>
            <a:r>
              <a:rPr lang="zh-CN" altLang="en-US" dirty="0"/>
              <a:t>扫描的</a:t>
            </a:r>
            <a:r>
              <a:rPr lang="en-US" altLang="zh-CN" dirty="0"/>
              <a:t>3D</a:t>
            </a:r>
            <a:r>
              <a:rPr lang="zh-CN" altLang="en-US" dirty="0"/>
              <a:t>立方体输入</a:t>
            </a:r>
            <a:r>
              <a:rPr lang="zh-CN" altLang="zh-CN" dirty="0"/>
              <a:t>小的子</a:t>
            </a:r>
            <a:r>
              <a:rPr lang="zh-CN" altLang="en-US" dirty="0"/>
              <a:t>立方体</a:t>
            </a:r>
            <a:r>
              <a:rPr lang="zh-CN" altLang="zh-CN" dirty="0"/>
              <a:t>训练</a:t>
            </a:r>
            <a:r>
              <a:rPr lang="en-US" altLang="zh-CN" dirty="0"/>
              <a:t>3D FCN</a:t>
            </a:r>
            <a:r>
              <a:rPr lang="zh-CN" altLang="zh-CN" dirty="0"/>
              <a:t>并以滑动窗口方式测试它们</a:t>
            </a:r>
            <a:r>
              <a:rPr lang="zh-CN" altLang="en-US" dirty="0"/>
              <a:t>。</a:t>
            </a:r>
          </a:p>
        </p:txBody>
      </p:sp>
    </p:spTree>
    <p:extLst>
      <p:ext uri="{BB962C8B-B14F-4D97-AF65-F5344CB8AC3E}">
        <p14:creationId xmlns:p14="http://schemas.microsoft.com/office/powerpoint/2010/main" val="1502492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36C1E-EA5C-4470-AC2F-97948AFAB65A}"/>
              </a:ext>
            </a:extLst>
          </p:cNvPr>
          <p:cNvSpPr>
            <a:spLocks noGrp="1"/>
          </p:cNvSpPr>
          <p:nvPr>
            <p:ph type="title"/>
          </p:nvPr>
        </p:nvSpPr>
        <p:spPr/>
        <p:txBody>
          <a:bodyPr/>
          <a:lstStyle/>
          <a:p>
            <a:r>
              <a:rPr lang="zh-CN" altLang="en-US" dirty="0"/>
              <a:t>网络实现细节</a:t>
            </a:r>
          </a:p>
        </p:txBody>
      </p:sp>
      <p:sp>
        <p:nvSpPr>
          <p:cNvPr id="3" name="内容占位符 2">
            <a:extLst>
              <a:ext uri="{FF2B5EF4-FFF2-40B4-BE49-F238E27FC236}">
                <a16:creationId xmlns:a16="http://schemas.microsoft.com/office/drawing/2014/main" id="{D80B9D1A-1BDF-4DD5-9C91-1BF46C7FE473}"/>
              </a:ext>
            </a:extLst>
          </p:cNvPr>
          <p:cNvSpPr>
            <a:spLocks noGrp="1"/>
          </p:cNvSpPr>
          <p:nvPr>
            <p:ph idx="1"/>
          </p:nvPr>
        </p:nvSpPr>
        <p:spPr/>
        <p:txBody>
          <a:bodyPr/>
          <a:lstStyle/>
          <a:p>
            <a:r>
              <a:rPr lang="en-US" altLang="zh-CN" dirty="0"/>
              <a:t>2</a:t>
            </a:r>
            <a:r>
              <a:rPr lang="zh-CN" altLang="en-US" dirty="0"/>
              <a:t>、粗分割阶段</a:t>
            </a:r>
            <a:endParaRPr lang="en-US" altLang="zh-CN" dirty="0"/>
          </a:p>
          <a:p>
            <a:pPr lvl="1"/>
            <a:r>
              <a:rPr lang="zh-CN" altLang="en-US" dirty="0"/>
              <a:t>训练时保留一些只包含一部分胰腺的立方体和非胰腺立方体，可以减少</a:t>
            </a:r>
            <a:r>
              <a:rPr lang="en-US" altLang="zh-CN" dirty="0"/>
              <a:t>False Positive</a:t>
            </a:r>
          </a:p>
          <a:p>
            <a:pPr lvl="1"/>
            <a:r>
              <a:rPr lang="zh-CN" altLang="en-US" dirty="0"/>
              <a:t>测试时设置滑动窗口重叠的参数</a:t>
            </a:r>
            <a:r>
              <a:rPr lang="en-US" altLang="zh-CN" dirty="0"/>
              <a:t>n=6</a:t>
            </a:r>
          </a:p>
          <a:p>
            <a:r>
              <a:rPr lang="en-US" altLang="zh-CN" dirty="0"/>
              <a:t>3</a:t>
            </a:r>
            <a:r>
              <a:rPr lang="zh-CN" altLang="en-US" dirty="0"/>
              <a:t>、细分割阶段</a:t>
            </a:r>
            <a:endParaRPr lang="en-US" altLang="zh-CN" dirty="0"/>
          </a:p>
          <a:p>
            <a:pPr lvl="1"/>
            <a:r>
              <a:rPr lang="zh-CN" altLang="en-US" dirty="0"/>
              <a:t>训练时限定在</a:t>
            </a:r>
            <a:r>
              <a:rPr lang="en-US" altLang="zh-CN" dirty="0"/>
              <a:t>ground truth</a:t>
            </a:r>
            <a:r>
              <a:rPr lang="zh-CN" altLang="en-US" dirty="0"/>
              <a:t>标记出的胰腺区域进行训练</a:t>
            </a:r>
            <a:endParaRPr lang="en-US" altLang="zh-CN" dirty="0"/>
          </a:p>
          <a:p>
            <a:pPr lvl="1"/>
            <a:r>
              <a:rPr lang="zh-CN" altLang="en-US" dirty="0"/>
              <a:t>测试时滑动窗口的重叠参数</a:t>
            </a:r>
            <a:r>
              <a:rPr lang="en-US" altLang="zh-CN" dirty="0"/>
              <a:t>n=12</a:t>
            </a:r>
            <a:endParaRPr lang="zh-CN" altLang="en-US" dirty="0"/>
          </a:p>
          <a:p>
            <a:pPr lvl="1"/>
            <a:endParaRPr lang="en-US" altLang="zh-CN" dirty="0"/>
          </a:p>
          <a:p>
            <a:endParaRPr lang="zh-CN" altLang="en-US" dirty="0"/>
          </a:p>
        </p:txBody>
      </p:sp>
    </p:spTree>
    <p:extLst>
      <p:ext uri="{BB962C8B-B14F-4D97-AF65-F5344CB8AC3E}">
        <p14:creationId xmlns:p14="http://schemas.microsoft.com/office/powerpoint/2010/main" val="1524169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8378E3-A5C3-4AA9-AE96-FD4E920C3E31}"/>
              </a:ext>
            </a:extLst>
          </p:cNvPr>
          <p:cNvSpPr>
            <a:spLocks noGrp="1"/>
          </p:cNvSpPr>
          <p:nvPr>
            <p:ph type="title"/>
          </p:nvPr>
        </p:nvSpPr>
        <p:spPr/>
        <p:txBody>
          <a:bodyPr/>
          <a:lstStyle/>
          <a:p>
            <a:r>
              <a:rPr lang="zh-CN" altLang="en-US" dirty="0"/>
              <a:t>网络实现细节</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49E25B1-6A4D-44E2-8891-915DEB0A9262}"/>
                  </a:ext>
                </a:extLst>
              </p:cNvPr>
              <p:cNvSpPr>
                <a:spLocks noGrp="1"/>
              </p:cNvSpPr>
              <p:nvPr>
                <p:ph idx="1"/>
              </p:nvPr>
            </p:nvSpPr>
            <p:spPr/>
            <p:txBody>
              <a:bodyPr/>
              <a:lstStyle/>
              <a:p>
                <a:r>
                  <a:rPr lang="zh-CN" altLang="en-US" dirty="0"/>
                  <a:t>评价指标</a:t>
                </a:r>
                <a:endParaRPr lang="en-US" altLang="zh-CN" dirty="0"/>
              </a:p>
              <a:p>
                <a:r>
                  <a:rPr lang="en-US" altLang="zh-CN" dirty="0"/>
                  <a:t>Dice-</a:t>
                </a:r>
                <a:r>
                  <a:rPr lang="en-US" altLang="zh-CN" dirty="0" err="1"/>
                  <a:t>Sørensen</a:t>
                </a:r>
                <a:r>
                  <a:rPr lang="en-US" altLang="zh-CN" dirty="0"/>
                  <a:t> Coefficient</a:t>
                </a:r>
              </a:p>
              <a:p>
                <a:r>
                  <a:rPr lang="zh-CN" altLang="en-US" dirty="0"/>
                  <a:t>另</a:t>
                </a:r>
                <a:r>
                  <a:rPr lang="en-US" altLang="zh-CN" dirty="0"/>
                  <a:t>P</a:t>
                </a:r>
                <a:r>
                  <a:rPr lang="zh-CN" altLang="en-US" dirty="0"/>
                  <a:t>为预测的胰腺体素集合</a:t>
                </a:r>
                <a:r>
                  <a:rPr lang="en-US" altLang="zh-CN" dirty="0"/>
                  <a:t>, </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=1}</m:t>
                    </m:r>
                  </m:oMath>
                </a14:m>
                <a:endParaRPr lang="en-US" altLang="zh-CN" dirty="0"/>
              </a:p>
              <a:p>
                <a:r>
                  <a:rPr lang="zh-CN" altLang="en-US" dirty="0"/>
                  <a:t>另</a:t>
                </a:r>
                <a:r>
                  <a:rPr lang="en-US" altLang="zh-CN" dirty="0"/>
                  <a:t>Y</a:t>
                </a:r>
                <a:r>
                  <a:rPr lang="zh-CN" altLang="en-US" dirty="0"/>
                  <a:t>为</a:t>
                </a:r>
                <a:r>
                  <a:rPr lang="en-US" altLang="zh-CN" dirty="0"/>
                  <a:t>ground</a:t>
                </a:r>
                <a:r>
                  <a:rPr lang="zh-CN" altLang="en-US" dirty="0"/>
                  <a:t> </a:t>
                </a:r>
                <a:r>
                  <a:rPr lang="en-US" altLang="zh-CN" dirty="0"/>
                  <a:t>truth</a:t>
                </a:r>
                <a:r>
                  <a:rPr lang="zh-CN" altLang="en-US" dirty="0"/>
                  <a:t>的胰腺体素集合，</a:t>
                </a:r>
                <a:r>
                  <a:rPr lang="en-US" altLang="zh-CN" dirty="0"/>
                  <a:t> </a:t>
                </a:r>
                <a14:m>
                  <m:oMath xmlns:m="http://schemas.openxmlformats.org/officeDocument/2006/math">
                    <m:r>
                      <a:rPr lang="en-US" altLang="zh-CN" b="0" i="1" smtClean="0">
                        <a:latin typeface="Cambria Math" panose="02040503050406030204" pitchFamily="18" charset="0"/>
                      </a:rPr>
                      <m:t>𝑌</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=1}</m:t>
                    </m:r>
                  </m:oMath>
                </a14:m>
                <a:endParaRPr lang="en-US" altLang="zh-CN" dirty="0"/>
              </a:p>
              <a:p>
                <a14:m>
                  <m:oMath xmlns:m="http://schemas.openxmlformats.org/officeDocument/2006/math">
                    <m:r>
                      <a:rPr lang="en-US" altLang="zh-CN" b="0" i="1" smtClean="0">
                        <a:latin typeface="Cambria Math" panose="02040503050406030204" pitchFamily="18" charset="0"/>
                      </a:rPr>
                      <m:t>𝐷𝑆𝐶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𝑃</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𝑌</m:t>
                            </m:r>
                          </m:e>
                        </m:d>
                      </m:num>
                      <m:den>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𝑃</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𝑌</m:t>
                            </m:r>
                          </m:e>
                        </m:d>
                      </m:den>
                    </m:f>
                  </m:oMath>
                </a14:m>
                <a:endParaRPr lang="zh-CN" altLang="en-US" dirty="0"/>
              </a:p>
            </p:txBody>
          </p:sp>
        </mc:Choice>
        <mc:Fallback xmlns="">
          <p:sp>
            <p:nvSpPr>
              <p:cNvPr id="3" name="内容占位符 2">
                <a:extLst>
                  <a:ext uri="{FF2B5EF4-FFF2-40B4-BE49-F238E27FC236}">
                    <a16:creationId xmlns:a16="http://schemas.microsoft.com/office/drawing/2014/main" id="{449E25B1-6A4D-44E2-8891-915DEB0A9262}"/>
                  </a:ext>
                </a:extLst>
              </p:cNvPr>
              <p:cNvSpPr>
                <a:spLocks noGrp="1" noRot="1" noChangeAspect="1" noMove="1" noResize="1" noEditPoints="1" noAdjustHandles="1" noChangeArrowheads="1" noChangeShapeType="1" noTextEdit="1"/>
              </p:cNvSpPr>
              <p:nvPr>
                <p:ph idx="1"/>
              </p:nvPr>
            </p:nvSpPr>
            <p:spPr>
              <a:blipFill>
                <a:blip r:embed="rId3"/>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22802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EC4D42-E64A-48E0-BF7A-C966874648B3}"/>
              </a:ext>
            </a:extLst>
          </p:cNvPr>
          <p:cNvSpPr>
            <a:spLocks noGrp="1"/>
          </p:cNvSpPr>
          <p:nvPr>
            <p:ph type="title"/>
          </p:nvPr>
        </p:nvSpPr>
        <p:spPr/>
        <p:txBody>
          <a:bodyPr/>
          <a:lstStyle/>
          <a:p>
            <a:r>
              <a:rPr lang="zh-CN" altLang="en-US" dirty="0"/>
              <a:t>分割效果</a:t>
            </a:r>
          </a:p>
        </p:txBody>
      </p:sp>
      <p:pic>
        <p:nvPicPr>
          <p:cNvPr id="5" name="内容占位符 4">
            <a:extLst>
              <a:ext uri="{FF2B5EF4-FFF2-40B4-BE49-F238E27FC236}">
                <a16:creationId xmlns:a16="http://schemas.microsoft.com/office/drawing/2014/main" id="{8F99440B-0D1E-439D-A35B-EDA11D27D5B9}"/>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251"/>
          <a:stretch/>
        </p:blipFill>
        <p:spPr>
          <a:xfrm>
            <a:off x="76200" y="2015208"/>
            <a:ext cx="12039600" cy="2503352"/>
          </a:xfrm>
        </p:spPr>
      </p:pic>
    </p:spTree>
    <p:extLst>
      <p:ext uri="{BB962C8B-B14F-4D97-AF65-F5344CB8AC3E}">
        <p14:creationId xmlns:p14="http://schemas.microsoft.com/office/powerpoint/2010/main" val="4150518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8905A9-F812-4F1D-A934-050E41E5CC3F}"/>
              </a:ext>
            </a:extLst>
          </p:cNvPr>
          <p:cNvSpPr>
            <a:spLocks noGrp="1"/>
          </p:cNvSpPr>
          <p:nvPr>
            <p:ph type="title"/>
          </p:nvPr>
        </p:nvSpPr>
        <p:spPr/>
        <p:txBody>
          <a:bodyPr/>
          <a:lstStyle/>
          <a:p>
            <a:r>
              <a:rPr lang="zh-CN" altLang="en-US" dirty="0"/>
              <a:t>对比</a:t>
            </a:r>
          </a:p>
        </p:txBody>
      </p:sp>
      <p:pic>
        <p:nvPicPr>
          <p:cNvPr id="4" name="内容占位符 3">
            <a:extLst>
              <a:ext uri="{FF2B5EF4-FFF2-40B4-BE49-F238E27FC236}">
                <a16:creationId xmlns:a16="http://schemas.microsoft.com/office/drawing/2014/main" id="{4182EBD2-7C5B-4369-9A21-3D6C36C9E6FA}"/>
              </a:ext>
            </a:extLst>
          </p:cNvPr>
          <p:cNvPicPr>
            <a:picLocks noGrp="1" noChangeAspect="1"/>
          </p:cNvPicPr>
          <p:nvPr>
            <p:ph idx="1"/>
          </p:nvPr>
        </p:nvPicPr>
        <p:blipFill rotWithShape="1">
          <a:blip r:embed="rId3"/>
          <a:srcRect t="11010"/>
          <a:stretch/>
        </p:blipFill>
        <p:spPr>
          <a:xfrm>
            <a:off x="495300" y="1347788"/>
            <a:ext cx="6500287" cy="2309812"/>
          </a:xfrm>
          <a:prstGeom prst="rect">
            <a:avLst/>
          </a:prstGeom>
        </p:spPr>
      </p:pic>
      <p:pic>
        <p:nvPicPr>
          <p:cNvPr id="5" name="图片 4">
            <a:extLst>
              <a:ext uri="{FF2B5EF4-FFF2-40B4-BE49-F238E27FC236}">
                <a16:creationId xmlns:a16="http://schemas.microsoft.com/office/drawing/2014/main" id="{00BE906C-5745-4A25-A81A-234AC29E8A34}"/>
              </a:ext>
            </a:extLst>
          </p:cNvPr>
          <p:cNvPicPr>
            <a:picLocks noChangeAspect="1"/>
          </p:cNvPicPr>
          <p:nvPr/>
        </p:nvPicPr>
        <p:blipFill>
          <a:blip r:embed="rId4"/>
          <a:stretch>
            <a:fillRect/>
          </a:stretch>
        </p:blipFill>
        <p:spPr>
          <a:xfrm>
            <a:off x="361950" y="3941200"/>
            <a:ext cx="5448300" cy="1569012"/>
          </a:xfrm>
          <a:prstGeom prst="rect">
            <a:avLst/>
          </a:prstGeom>
        </p:spPr>
      </p:pic>
    </p:spTree>
    <p:extLst>
      <p:ext uri="{BB962C8B-B14F-4D97-AF65-F5344CB8AC3E}">
        <p14:creationId xmlns:p14="http://schemas.microsoft.com/office/powerpoint/2010/main" val="1028917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8F5A52-3268-4258-811D-0B54E036F7E4}"/>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F254F5DA-A31A-42CE-8F6C-4E1F5D9AECD7}"/>
              </a:ext>
            </a:extLst>
          </p:cNvPr>
          <p:cNvSpPr>
            <a:spLocks noGrp="1"/>
          </p:cNvSpPr>
          <p:nvPr>
            <p:ph idx="1"/>
          </p:nvPr>
        </p:nvSpPr>
        <p:spPr/>
        <p:txBody>
          <a:bodyPr/>
          <a:lstStyle/>
          <a:p>
            <a:r>
              <a:rPr lang="zh-CN" altLang="en-US" dirty="0"/>
              <a:t>扩充数据集的方法</a:t>
            </a:r>
            <a:endParaRPr lang="en-US" altLang="zh-CN" dirty="0"/>
          </a:p>
          <a:p>
            <a:r>
              <a:rPr lang="zh-CN" altLang="en-US" dirty="0"/>
              <a:t>由粗到细的分割思想</a:t>
            </a:r>
          </a:p>
        </p:txBody>
      </p:sp>
    </p:spTree>
    <p:extLst>
      <p:ext uri="{BB962C8B-B14F-4D97-AF65-F5344CB8AC3E}">
        <p14:creationId xmlns:p14="http://schemas.microsoft.com/office/powerpoint/2010/main" val="1632064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5A6070-5CD8-4E3E-8368-D1C82FCA5255}"/>
              </a:ext>
            </a:extLst>
          </p:cNvPr>
          <p:cNvSpPr>
            <a:spLocks noGrp="1"/>
          </p:cNvSpPr>
          <p:nvPr>
            <p:ph type="title"/>
          </p:nvPr>
        </p:nvSpPr>
        <p:spPr/>
        <p:txBody>
          <a:bodyPr/>
          <a:lstStyle/>
          <a:p>
            <a:r>
              <a:rPr lang="zh-CN" altLang="en-US" dirty="0"/>
              <a:t>现有问题</a:t>
            </a:r>
          </a:p>
        </p:txBody>
      </p:sp>
      <p:sp>
        <p:nvSpPr>
          <p:cNvPr id="3" name="内容占位符 2">
            <a:extLst>
              <a:ext uri="{FF2B5EF4-FFF2-40B4-BE49-F238E27FC236}">
                <a16:creationId xmlns:a16="http://schemas.microsoft.com/office/drawing/2014/main" id="{5D0F4A04-3593-442D-8B6F-36C367ADE83B}"/>
              </a:ext>
            </a:extLst>
          </p:cNvPr>
          <p:cNvSpPr>
            <a:spLocks noGrp="1"/>
          </p:cNvSpPr>
          <p:nvPr>
            <p:ph idx="1"/>
          </p:nvPr>
        </p:nvSpPr>
        <p:spPr/>
        <p:txBody>
          <a:bodyPr/>
          <a:lstStyle/>
          <a:p>
            <a:r>
              <a:rPr lang="zh-CN" altLang="en-US" dirty="0"/>
              <a:t>本文对腹部</a:t>
            </a:r>
            <a:r>
              <a:rPr lang="en-US" altLang="zh-CN" dirty="0"/>
              <a:t>CT</a:t>
            </a:r>
            <a:r>
              <a:rPr lang="zh-CN" altLang="en-US" dirty="0"/>
              <a:t>进行胰腺器官的分割，主要面临的困难有以下三点</a:t>
            </a:r>
            <a:endParaRPr lang="en-US" altLang="zh-CN" dirty="0"/>
          </a:p>
          <a:p>
            <a:r>
              <a:rPr lang="en-US" altLang="zh-CN" dirty="0"/>
              <a:t>1</a:t>
            </a:r>
            <a:r>
              <a:rPr lang="zh-CN" altLang="en-US" dirty="0"/>
              <a:t>、整个腹部</a:t>
            </a:r>
            <a:r>
              <a:rPr lang="en-US" altLang="zh-CN" dirty="0"/>
              <a:t>CT</a:t>
            </a:r>
            <a:r>
              <a:rPr lang="zh-CN" altLang="en-US" dirty="0"/>
              <a:t>中胰腺的尺寸很小</a:t>
            </a:r>
            <a:endParaRPr lang="en-US" altLang="zh-CN" dirty="0"/>
          </a:p>
          <a:p>
            <a:r>
              <a:rPr lang="en-US" altLang="zh-CN" dirty="0"/>
              <a:t>2</a:t>
            </a:r>
            <a:r>
              <a:rPr lang="zh-CN" altLang="en-US" dirty="0"/>
              <a:t>、胰腺的纹理、位置、形状和大小十分多样</a:t>
            </a:r>
            <a:endParaRPr lang="en-US" altLang="zh-CN" dirty="0"/>
          </a:p>
          <a:p>
            <a:r>
              <a:rPr lang="en-US" altLang="zh-CN" dirty="0"/>
              <a:t>3</a:t>
            </a:r>
            <a:r>
              <a:rPr lang="zh-CN" altLang="en-US" dirty="0"/>
              <a:t>、异常的胰腺，如胰腺囊肿可能会很大程度改变胰腺的样子</a:t>
            </a:r>
            <a:endParaRPr lang="en-US" altLang="zh-CN" dirty="0"/>
          </a:p>
          <a:p>
            <a:endParaRPr lang="en-US" altLang="zh-CN" dirty="0"/>
          </a:p>
        </p:txBody>
      </p:sp>
    </p:spTree>
    <p:extLst>
      <p:ext uri="{BB962C8B-B14F-4D97-AF65-F5344CB8AC3E}">
        <p14:creationId xmlns:p14="http://schemas.microsoft.com/office/powerpoint/2010/main" val="778752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AE930-B6C3-4111-8D04-26B9FB4A0CDC}"/>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4211D4AF-9F87-4C46-9C72-3DE7A34B7129}"/>
              </a:ext>
            </a:extLst>
          </p:cNvPr>
          <p:cNvSpPr>
            <a:spLocks noGrp="1"/>
          </p:cNvSpPr>
          <p:nvPr>
            <p:ph idx="1"/>
          </p:nvPr>
        </p:nvSpPr>
        <p:spPr/>
        <p:txBody>
          <a:bodyPr/>
          <a:lstStyle/>
          <a:p>
            <a:r>
              <a:rPr lang="zh-CN" altLang="zh-CN" dirty="0"/>
              <a:t>我们提出了适用于正常和异常的</a:t>
            </a:r>
            <a:r>
              <a:rPr lang="en-US" altLang="zh-CN" dirty="0"/>
              <a:t>3D</a:t>
            </a:r>
            <a:r>
              <a:rPr lang="zh-CN" altLang="en-US" dirty="0"/>
              <a:t>有</a:t>
            </a:r>
            <a:r>
              <a:rPr lang="zh-CN" altLang="zh-CN" dirty="0"/>
              <a:t>粗</a:t>
            </a:r>
            <a:r>
              <a:rPr lang="zh-CN" altLang="en-US" dirty="0"/>
              <a:t>略</a:t>
            </a:r>
            <a:r>
              <a:rPr lang="zh-CN" altLang="zh-CN" dirty="0"/>
              <a:t>到</a:t>
            </a:r>
            <a:r>
              <a:rPr lang="zh-CN" altLang="en-US" dirty="0"/>
              <a:t>精</a:t>
            </a:r>
            <a:r>
              <a:rPr lang="zh-CN" altLang="zh-CN" dirty="0"/>
              <a:t>细</a:t>
            </a:r>
            <a:r>
              <a:rPr lang="zh-CN" altLang="en-US" dirty="0"/>
              <a:t>的</a:t>
            </a:r>
            <a:r>
              <a:rPr lang="zh-CN" altLang="zh-CN" dirty="0"/>
              <a:t>框架，以确保低计算成本和高胰腺分割准确性</a:t>
            </a:r>
            <a:endParaRPr lang="en-US" altLang="zh-CN" dirty="0"/>
          </a:p>
          <a:p>
            <a:r>
              <a:rPr lang="zh-CN" altLang="en-US" dirty="0"/>
              <a:t>大致思想是首先粗略的进行分割得到胰腺的大致位置，接下来继续对这个大致位置进行细致的分割</a:t>
            </a:r>
          </a:p>
        </p:txBody>
      </p:sp>
    </p:spTree>
    <p:extLst>
      <p:ext uri="{BB962C8B-B14F-4D97-AF65-F5344CB8AC3E}">
        <p14:creationId xmlns:p14="http://schemas.microsoft.com/office/powerpoint/2010/main" val="4243067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0C39EA-96C5-4011-AAF9-9B6489D153E1}"/>
              </a:ext>
            </a:extLst>
          </p:cNvPr>
          <p:cNvSpPr>
            <a:spLocks noGrp="1"/>
          </p:cNvSpPr>
          <p:nvPr>
            <p:ph type="title"/>
          </p:nvPr>
        </p:nvSpPr>
        <p:spPr/>
        <p:txBody>
          <a:bodyPr/>
          <a:lstStyle/>
          <a:p>
            <a:r>
              <a:rPr lang="zh-CN" altLang="en-US" dirty="0"/>
              <a:t>训练阶段</a:t>
            </a:r>
          </a:p>
        </p:txBody>
      </p:sp>
      <p:sp>
        <p:nvSpPr>
          <p:cNvPr id="3" name="内容占位符 2">
            <a:extLst>
              <a:ext uri="{FF2B5EF4-FFF2-40B4-BE49-F238E27FC236}">
                <a16:creationId xmlns:a16="http://schemas.microsoft.com/office/drawing/2014/main" id="{E4C93DAD-7AB5-4C3E-BD1E-6155190D554F}"/>
              </a:ext>
            </a:extLst>
          </p:cNvPr>
          <p:cNvSpPr>
            <a:spLocks noGrp="1"/>
          </p:cNvSpPr>
          <p:nvPr>
            <p:ph idx="1"/>
          </p:nvPr>
        </p:nvSpPr>
        <p:spPr/>
        <p:txBody>
          <a:bodyPr/>
          <a:lstStyle/>
          <a:p>
            <a:r>
              <a:rPr lang="zh-CN" altLang="en-US" dirty="0"/>
              <a:t>（</a:t>
            </a:r>
            <a:r>
              <a:rPr lang="en-US" altLang="zh-CN" dirty="0"/>
              <a:t>1</a:t>
            </a:r>
            <a:r>
              <a:rPr lang="zh-CN" altLang="en-US" dirty="0"/>
              <a:t>）从整个</a:t>
            </a:r>
            <a:r>
              <a:rPr lang="en-US" altLang="zh-CN" dirty="0"/>
              <a:t>CT</a:t>
            </a:r>
            <a:r>
              <a:rPr lang="zh-CN" altLang="en-US" dirty="0"/>
              <a:t>立方体中采样的子立方体训练</a:t>
            </a:r>
            <a:r>
              <a:rPr lang="en-US" altLang="zh-CN" dirty="0"/>
              <a:t>3D FCN</a:t>
            </a:r>
            <a:r>
              <a:rPr lang="zh-CN" altLang="en-US" dirty="0"/>
              <a:t>，通过充分利用整体</a:t>
            </a:r>
            <a:r>
              <a:rPr lang="en-US" altLang="zh-CN" dirty="0"/>
              <a:t>3D</a:t>
            </a:r>
            <a:r>
              <a:rPr lang="zh-CN" altLang="en-US" dirty="0"/>
              <a:t>背景从整个</a:t>
            </a:r>
            <a:r>
              <a:rPr lang="en-US" altLang="zh-CN" dirty="0"/>
              <a:t>3D</a:t>
            </a:r>
            <a:r>
              <a:rPr lang="zh-CN" altLang="en-US" dirty="0"/>
              <a:t>立方体获得胰腺的粗略位置。</a:t>
            </a:r>
            <a:endParaRPr lang="en-US" altLang="zh-CN" dirty="0"/>
          </a:p>
          <a:p>
            <a:r>
              <a:rPr lang="zh-CN" altLang="en-US" dirty="0"/>
              <a:t>（</a:t>
            </a:r>
            <a:r>
              <a:rPr lang="en-US" altLang="zh-CN" dirty="0"/>
              <a:t>2</a:t>
            </a:r>
            <a:r>
              <a:rPr lang="zh-CN" altLang="en-US" dirty="0"/>
              <a:t>）从</a:t>
            </a:r>
            <a:r>
              <a:rPr lang="en-US" altLang="zh-CN" dirty="0"/>
              <a:t>ground truth</a:t>
            </a:r>
            <a:r>
              <a:rPr lang="zh-CN" altLang="en-US" dirty="0"/>
              <a:t>获得真实的胰腺位置的子立方体，用部分训练</a:t>
            </a:r>
            <a:r>
              <a:rPr lang="en-US" altLang="zh-CN" dirty="0"/>
              <a:t>3D FCN</a:t>
            </a:r>
            <a:r>
              <a:rPr lang="zh-CN" altLang="en-US" dirty="0"/>
              <a:t>，以达到细化分割的目的</a:t>
            </a:r>
          </a:p>
        </p:txBody>
      </p:sp>
    </p:spTree>
    <p:extLst>
      <p:ext uri="{BB962C8B-B14F-4D97-AF65-F5344CB8AC3E}">
        <p14:creationId xmlns:p14="http://schemas.microsoft.com/office/powerpoint/2010/main" val="3826317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5278FB-4B58-46DA-BD04-85712D2302DE}"/>
              </a:ext>
            </a:extLst>
          </p:cNvPr>
          <p:cNvSpPr>
            <a:spLocks noGrp="1"/>
          </p:cNvSpPr>
          <p:nvPr>
            <p:ph type="title"/>
          </p:nvPr>
        </p:nvSpPr>
        <p:spPr/>
        <p:txBody>
          <a:bodyPr/>
          <a:lstStyle/>
          <a:p>
            <a:r>
              <a:rPr lang="zh-CN" altLang="en-US" dirty="0"/>
              <a:t>测试阶段</a:t>
            </a:r>
          </a:p>
        </p:txBody>
      </p:sp>
      <p:sp>
        <p:nvSpPr>
          <p:cNvPr id="3" name="内容占位符 2">
            <a:extLst>
              <a:ext uri="{FF2B5EF4-FFF2-40B4-BE49-F238E27FC236}">
                <a16:creationId xmlns:a16="http://schemas.microsoft.com/office/drawing/2014/main" id="{76895A98-6257-43C6-BEB3-67CCADA6D605}"/>
              </a:ext>
            </a:extLst>
          </p:cNvPr>
          <p:cNvSpPr>
            <a:spLocks noGrp="1"/>
          </p:cNvSpPr>
          <p:nvPr>
            <p:ph idx="1"/>
          </p:nvPr>
        </p:nvSpPr>
        <p:spPr/>
        <p:txBody>
          <a:bodyPr/>
          <a:lstStyle/>
          <a:p>
            <a:r>
              <a:rPr lang="zh-CN" altLang="en-US" dirty="0"/>
              <a:t>（</a:t>
            </a:r>
            <a:r>
              <a:rPr lang="en-US" altLang="zh-CN" dirty="0"/>
              <a:t>1</a:t>
            </a:r>
            <a:r>
              <a:rPr lang="zh-CN" altLang="en-US" dirty="0"/>
              <a:t>）首先用滑动窗口的方法将粗糙模型应用在整个</a:t>
            </a:r>
            <a:r>
              <a:rPr lang="en-US" altLang="zh-CN" dirty="0"/>
              <a:t>CT</a:t>
            </a:r>
            <a:r>
              <a:rPr lang="zh-CN" altLang="en-US" dirty="0"/>
              <a:t>立方体上，提取胰腺最有可能的位置。因为在此步骤中我们只需要目标胰腺的粗略位置，因此重叠尺寸可以设置得较小</a:t>
            </a:r>
            <a:endParaRPr lang="en-US" altLang="zh-CN" dirty="0"/>
          </a:p>
          <a:p>
            <a:r>
              <a:rPr lang="zh-CN" altLang="en-US" dirty="0"/>
              <a:t>（</a:t>
            </a:r>
            <a:r>
              <a:rPr lang="en-US" altLang="zh-CN" dirty="0"/>
              <a:t>2</a:t>
            </a:r>
            <a:r>
              <a:rPr lang="zh-CN" altLang="en-US" dirty="0"/>
              <a:t>）用滑动窗口的方式将精细模型应用于上一步找到的粗略的胰腺器官位置，设置较大的重叠尺寸来获得更加精细的模型</a:t>
            </a:r>
          </a:p>
        </p:txBody>
      </p:sp>
    </p:spTree>
    <p:extLst>
      <p:ext uri="{BB962C8B-B14F-4D97-AF65-F5344CB8AC3E}">
        <p14:creationId xmlns:p14="http://schemas.microsoft.com/office/powerpoint/2010/main" val="716173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88852-F5E8-4D44-9C56-83505509071D}"/>
              </a:ext>
            </a:extLst>
          </p:cNvPr>
          <p:cNvSpPr>
            <a:spLocks noGrp="1"/>
          </p:cNvSpPr>
          <p:nvPr>
            <p:ph type="title"/>
          </p:nvPr>
        </p:nvSpPr>
        <p:spPr/>
        <p:txBody>
          <a:bodyPr/>
          <a:lstStyle/>
          <a:p>
            <a:r>
              <a:rPr lang="zh-CN" altLang="en-US" dirty="0"/>
              <a:t>框架</a:t>
            </a:r>
          </a:p>
        </p:txBody>
      </p:sp>
      <p:sp>
        <p:nvSpPr>
          <p:cNvPr id="3" name="内容占位符 2">
            <a:extLst>
              <a:ext uri="{FF2B5EF4-FFF2-40B4-BE49-F238E27FC236}">
                <a16:creationId xmlns:a16="http://schemas.microsoft.com/office/drawing/2014/main" id="{B68210F6-E9DF-43F7-8C71-B44348EAA814}"/>
              </a:ext>
            </a:extLst>
          </p:cNvPr>
          <p:cNvSpPr>
            <a:spLocks noGrp="1"/>
          </p:cNvSpPr>
          <p:nvPr>
            <p:ph idx="1"/>
          </p:nvPr>
        </p:nvSpPr>
        <p:spPr/>
        <p:txBody>
          <a:bodyPr>
            <a:normAutofit lnSpcReduction="10000"/>
          </a:bodyPr>
          <a:lstStyle/>
          <a:p>
            <a:r>
              <a:rPr lang="zh-CN" altLang="en-US" dirty="0"/>
              <a:t>首先定义一个可以推广到粗阶段和细阶段的分割模型</a:t>
            </a:r>
            <a:endParaRPr lang="en-US" altLang="zh-CN" dirty="0"/>
          </a:p>
          <a:p>
            <a:endParaRPr lang="en-US" altLang="zh-CN" dirty="0"/>
          </a:p>
          <a:p>
            <a:r>
              <a:rPr lang="zh-CN" altLang="en-US" dirty="0"/>
              <a:t>其中：</a:t>
            </a:r>
            <a:endParaRPr lang="en-US" altLang="zh-CN" dirty="0"/>
          </a:p>
          <a:p>
            <a:r>
              <a:rPr lang="en-US" altLang="zh-CN" b="1" dirty="0"/>
              <a:t>X</a:t>
            </a:r>
            <a:r>
              <a:rPr lang="zh-CN" altLang="en-US" dirty="0"/>
              <a:t>：表示</a:t>
            </a:r>
            <a:r>
              <a:rPr lang="en-US" altLang="zh-CN" dirty="0"/>
              <a:t>3D CT</a:t>
            </a:r>
            <a:r>
              <a:rPr lang="zh-CN" altLang="en-US" dirty="0"/>
              <a:t>图片，与标记好的标签</a:t>
            </a:r>
            <a:r>
              <a:rPr lang="en-US" altLang="zh-CN" dirty="0"/>
              <a:t>Y</a:t>
            </a:r>
            <a:r>
              <a:rPr lang="zh-CN" altLang="en-US" dirty="0"/>
              <a:t>各个像素值一一对应</a:t>
            </a:r>
            <a:endParaRPr lang="en-US" altLang="zh-CN" dirty="0"/>
          </a:p>
          <a:p>
            <a:r>
              <a:rPr lang="en-US" altLang="zh-CN" b="1" dirty="0"/>
              <a:t>Θ</a:t>
            </a:r>
            <a:r>
              <a:rPr lang="zh-CN" altLang="en-US" dirty="0"/>
              <a:t>：表示</a:t>
            </a:r>
            <a:r>
              <a:rPr lang="zh-CN" altLang="zh-CN" dirty="0"/>
              <a:t>模型参数</a:t>
            </a:r>
            <a:endParaRPr lang="en-US" altLang="zh-CN" dirty="0"/>
          </a:p>
          <a:p>
            <a:r>
              <a:rPr lang="en-US" altLang="zh-CN" b="1" dirty="0"/>
              <a:t>P</a:t>
            </a:r>
            <a:r>
              <a:rPr lang="zh-CN" altLang="en-US" dirty="0"/>
              <a:t>：表示二进制的预测立方体</a:t>
            </a:r>
            <a:endParaRPr lang="en-US" altLang="zh-CN" dirty="0"/>
          </a:p>
          <a:p>
            <a:r>
              <a:rPr lang="en-US" altLang="zh-CN" b="1" dirty="0"/>
              <a:t>Θ </a:t>
            </a:r>
            <a:r>
              <a:rPr lang="en-US" altLang="zh-CN" dirty="0"/>
              <a:t>= {W</a:t>
            </a:r>
            <a:r>
              <a:rPr lang="en-US" altLang="zh-CN" i="1" dirty="0"/>
              <a:t>,</a:t>
            </a:r>
            <a:r>
              <a:rPr lang="en-US" altLang="zh-CN" dirty="0"/>
              <a:t>B}</a:t>
            </a:r>
          </a:p>
          <a:p>
            <a:r>
              <a:rPr lang="en-US" altLang="zh-CN" dirty="0"/>
              <a:t>W = {</a:t>
            </a:r>
            <a:r>
              <a:rPr lang="en-US" altLang="zh-CN" b="1" dirty="0"/>
              <a:t>W</a:t>
            </a:r>
            <a:r>
              <a:rPr lang="en-US" altLang="zh-CN" baseline="30000" dirty="0"/>
              <a:t>1</a:t>
            </a:r>
            <a:r>
              <a:rPr lang="en-US" altLang="zh-CN" i="1" dirty="0"/>
              <a:t>,</a:t>
            </a:r>
            <a:r>
              <a:rPr lang="en-US" altLang="zh-CN" b="1" dirty="0"/>
              <a:t>W</a:t>
            </a:r>
            <a:r>
              <a:rPr lang="en-US" altLang="zh-CN" baseline="30000" dirty="0"/>
              <a:t>2</a:t>
            </a:r>
            <a:r>
              <a:rPr lang="en-US" altLang="zh-CN" i="1" dirty="0"/>
              <a:t>,</a:t>
            </a:r>
            <a:r>
              <a:rPr lang="en-US" altLang="zh-CN" dirty="0"/>
              <a:t>··· </a:t>
            </a:r>
            <a:r>
              <a:rPr lang="en-US" altLang="zh-CN" i="1" dirty="0"/>
              <a:t>,</a:t>
            </a:r>
            <a:r>
              <a:rPr lang="en-US" altLang="zh-CN" b="1" dirty="0"/>
              <a:t>W</a:t>
            </a:r>
            <a:r>
              <a:rPr lang="en-US" altLang="zh-CN" i="1" baseline="30000" dirty="0"/>
              <a:t>L</a:t>
            </a:r>
            <a:r>
              <a:rPr lang="en-US" altLang="zh-CN" dirty="0"/>
              <a:t>}</a:t>
            </a:r>
            <a:r>
              <a:rPr lang="zh-CN" altLang="en-US" dirty="0"/>
              <a:t>是一组权重</a:t>
            </a:r>
            <a:endParaRPr lang="en-US" altLang="zh-CN" dirty="0"/>
          </a:p>
          <a:p>
            <a:r>
              <a:rPr lang="en-US" altLang="zh-CN" dirty="0"/>
              <a:t>B = {</a:t>
            </a:r>
            <a:r>
              <a:rPr lang="en-US" altLang="zh-CN" b="1" dirty="0"/>
              <a:t>B</a:t>
            </a:r>
            <a:r>
              <a:rPr lang="en-US" altLang="zh-CN" baseline="30000" dirty="0"/>
              <a:t>1</a:t>
            </a:r>
            <a:r>
              <a:rPr lang="en-US" altLang="zh-CN" i="1" dirty="0"/>
              <a:t>,</a:t>
            </a:r>
            <a:r>
              <a:rPr lang="en-US" altLang="zh-CN" b="1" dirty="0"/>
              <a:t>B</a:t>
            </a:r>
            <a:r>
              <a:rPr lang="en-US" altLang="zh-CN" baseline="30000" dirty="0"/>
              <a:t>2</a:t>
            </a:r>
            <a:r>
              <a:rPr lang="en-US" altLang="zh-CN" i="1" dirty="0"/>
              <a:t>,</a:t>
            </a:r>
            <a:r>
              <a:rPr lang="en-US" altLang="zh-CN" dirty="0"/>
              <a:t>··· </a:t>
            </a:r>
            <a:r>
              <a:rPr lang="en-US" altLang="zh-CN" i="1" dirty="0"/>
              <a:t>,</a:t>
            </a:r>
            <a:r>
              <a:rPr lang="en-US" altLang="zh-CN" b="1" dirty="0"/>
              <a:t>B</a:t>
            </a:r>
            <a:r>
              <a:rPr lang="en-US" altLang="zh-CN" i="1" baseline="30000" dirty="0"/>
              <a:t>L</a:t>
            </a:r>
            <a:r>
              <a:rPr lang="en-US" altLang="zh-CN" dirty="0"/>
              <a:t>}</a:t>
            </a:r>
            <a:r>
              <a:rPr lang="zh-CN" altLang="en-US" dirty="0"/>
              <a:t>是一组偏差</a:t>
            </a:r>
            <a:endParaRPr lang="en-US" altLang="zh-CN" b="1" dirty="0"/>
          </a:p>
          <a:p>
            <a:endParaRPr lang="zh-CN" altLang="en-US" dirty="0"/>
          </a:p>
        </p:txBody>
      </p:sp>
      <p:pic>
        <p:nvPicPr>
          <p:cNvPr id="5" name="图片 4">
            <a:extLst>
              <a:ext uri="{FF2B5EF4-FFF2-40B4-BE49-F238E27FC236}">
                <a16:creationId xmlns:a16="http://schemas.microsoft.com/office/drawing/2014/main" id="{1EF15756-EE97-45B0-8B40-F7E90943301D}"/>
              </a:ext>
            </a:extLst>
          </p:cNvPr>
          <p:cNvPicPr/>
          <p:nvPr/>
        </p:nvPicPr>
        <p:blipFill>
          <a:blip r:embed="rId2">
            <a:extLst>
              <a:ext uri="{28A0092B-C50C-407E-A947-70E740481C1C}">
                <a14:useLocalDpi xmlns:a14="http://schemas.microsoft.com/office/drawing/2010/main" val="0"/>
              </a:ext>
            </a:extLst>
          </a:blip>
          <a:stretch>
            <a:fillRect/>
          </a:stretch>
        </p:blipFill>
        <p:spPr>
          <a:xfrm>
            <a:off x="4919662" y="2438399"/>
            <a:ext cx="2352675" cy="304800"/>
          </a:xfrm>
          <a:prstGeom prst="rect">
            <a:avLst/>
          </a:prstGeom>
        </p:spPr>
      </p:pic>
    </p:spTree>
    <p:extLst>
      <p:ext uri="{BB962C8B-B14F-4D97-AF65-F5344CB8AC3E}">
        <p14:creationId xmlns:p14="http://schemas.microsoft.com/office/powerpoint/2010/main" val="4029128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D81C05-1C5D-4A28-B862-9AD10CDE7F3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6B8CC5D-132F-4C07-8E01-125606EFE859}"/>
              </a:ext>
            </a:extLst>
          </p:cNvPr>
          <p:cNvSpPr>
            <a:spLocks noGrp="1"/>
          </p:cNvSpPr>
          <p:nvPr>
            <p:ph idx="1"/>
          </p:nvPr>
        </p:nvSpPr>
        <p:spPr/>
        <p:txBody>
          <a:bodyPr/>
          <a:lstStyle/>
          <a:p>
            <a:r>
              <a:rPr lang="zh-CN" altLang="en-US" dirty="0"/>
              <a:t>假设</a:t>
            </a:r>
            <a:r>
              <a:rPr lang="en-US" altLang="zh-CN" i="1" dirty="0"/>
              <a:t>p</a:t>
            </a:r>
            <a:r>
              <a:rPr lang="en-US" altLang="zh-CN" dirty="0"/>
              <a:t>(</a:t>
            </a:r>
            <a:r>
              <a:rPr lang="en-US" altLang="zh-CN" i="1" dirty="0" err="1"/>
              <a:t>y</a:t>
            </a:r>
            <a:r>
              <a:rPr lang="en-US" altLang="zh-CN" i="1" baseline="-25000" dirty="0" err="1"/>
              <a:t>i</a:t>
            </a:r>
            <a:r>
              <a:rPr lang="en-US" altLang="zh-CN" dirty="0" err="1"/>
              <a:t>|</a:t>
            </a:r>
            <a:r>
              <a:rPr lang="en-US" altLang="zh-CN" i="1" dirty="0" err="1"/>
              <a:t>x</a:t>
            </a:r>
            <a:r>
              <a:rPr lang="en-US" altLang="zh-CN" i="1" baseline="-25000" dirty="0" err="1"/>
              <a:t>i</a:t>
            </a:r>
            <a:r>
              <a:rPr lang="en-US" altLang="zh-CN" dirty="0" err="1"/>
              <a:t>;</a:t>
            </a:r>
            <a:r>
              <a:rPr lang="en-US" altLang="zh-CN" b="1" dirty="0" err="1"/>
              <a:t>Θ</a:t>
            </a:r>
            <a:r>
              <a:rPr lang="en-US" altLang="zh-CN" dirty="0"/>
              <a:t>)</a:t>
            </a:r>
            <a:r>
              <a:rPr lang="zh-CN" altLang="en-US" dirty="0"/>
              <a:t>表示体素</a:t>
            </a:r>
            <a:r>
              <a:rPr lang="en-US" altLang="zh-CN" i="1" dirty="0"/>
              <a:t>x</a:t>
            </a:r>
            <a:r>
              <a:rPr lang="en-US" altLang="zh-CN" i="1" baseline="-25000" dirty="0"/>
              <a:t>i</a:t>
            </a:r>
            <a:r>
              <a:rPr lang="en-US" altLang="zh-CN" dirty="0"/>
              <a:t> </a:t>
            </a:r>
            <a:r>
              <a:rPr lang="zh-CN" altLang="en-US" dirty="0"/>
              <a:t>是最后一层输出的标签类的预测概率，则损失函数为</a:t>
            </a:r>
            <a:endParaRPr lang="en-US" altLang="zh-CN" dirty="0"/>
          </a:p>
          <a:p>
            <a:endParaRPr lang="en-US" altLang="zh-CN" dirty="0"/>
          </a:p>
          <a:p>
            <a:endParaRPr lang="en-US" altLang="zh-CN" dirty="0"/>
          </a:p>
          <a:p>
            <a:endParaRPr lang="en-US" altLang="zh-CN" dirty="0"/>
          </a:p>
          <a:p>
            <a:r>
              <a:rPr lang="zh-CN" altLang="zh-CN" dirty="0"/>
              <a:t>通过阈值化</a:t>
            </a:r>
            <a:r>
              <a:rPr lang="en-US" altLang="zh-CN" i="1" dirty="0"/>
              <a:t>p</a:t>
            </a:r>
            <a:r>
              <a:rPr lang="en-US" altLang="zh-CN" dirty="0"/>
              <a:t>(</a:t>
            </a:r>
            <a:r>
              <a:rPr lang="en-US" altLang="zh-CN" i="1" dirty="0" err="1"/>
              <a:t>y</a:t>
            </a:r>
            <a:r>
              <a:rPr lang="en-US" altLang="zh-CN" i="1" baseline="-25000" dirty="0" err="1"/>
              <a:t>i</a:t>
            </a:r>
            <a:r>
              <a:rPr lang="en-US" altLang="zh-CN" dirty="0" err="1"/>
              <a:t>|</a:t>
            </a:r>
            <a:r>
              <a:rPr lang="en-US" altLang="zh-CN" i="1" dirty="0" err="1"/>
              <a:t>x</a:t>
            </a:r>
            <a:r>
              <a:rPr lang="en-US" altLang="zh-CN" i="1" baseline="-25000" dirty="0" err="1"/>
              <a:t>i</a:t>
            </a:r>
            <a:r>
              <a:rPr lang="en-US" altLang="zh-CN" dirty="0" err="1"/>
              <a:t>;</a:t>
            </a:r>
            <a:r>
              <a:rPr lang="en-US" altLang="zh-CN" b="1" dirty="0" err="1"/>
              <a:t>Θ</a:t>
            </a:r>
            <a:r>
              <a:rPr lang="en-US" altLang="zh-CN" dirty="0"/>
              <a:t>)</a:t>
            </a:r>
            <a:r>
              <a:rPr lang="zh-CN" altLang="zh-CN" dirty="0"/>
              <a:t>，我们</a:t>
            </a:r>
            <a:r>
              <a:rPr lang="zh-CN" altLang="en-US" dirty="0"/>
              <a:t>可以得到</a:t>
            </a:r>
            <a:r>
              <a:rPr lang="en-US" altLang="zh-CN" dirty="0"/>
              <a:t>P</a:t>
            </a:r>
          </a:p>
          <a:p>
            <a:endParaRPr lang="zh-CN" altLang="en-US" dirty="0"/>
          </a:p>
        </p:txBody>
      </p:sp>
      <p:pic>
        <p:nvPicPr>
          <p:cNvPr id="4" name="图片 3">
            <a:extLst>
              <a:ext uri="{FF2B5EF4-FFF2-40B4-BE49-F238E27FC236}">
                <a16:creationId xmlns:a16="http://schemas.microsoft.com/office/drawing/2014/main" id="{B7F7BA18-55AA-43B5-991F-68FA5A701300}"/>
              </a:ext>
            </a:extLst>
          </p:cNvPr>
          <p:cNvPicPr/>
          <p:nvPr/>
        </p:nvPicPr>
        <p:blipFill>
          <a:blip r:embed="rId2">
            <a:extLst>
              <a:ext uri="{28A0092B-C50C-407E-A947-70E740481C1C}">
                <a14:useLocalDpi xmlns:a14="http://schemas.microsoft.com/office/drawing/2010/main" val="0"/>
              </a:ext>
            </a:extLst>
          </a:blip>
          <a:stretch>
            <a:fillRect/>
          </a:stretch>
        </p:blipFill>
        <p:spPr>
          <a:xfrm>
            <a:off x="2771335" y="2976440"/>
            <a:ext cx="5655213" cy="905120"/>
          </a:xfrm>
          <a:prstGeom prst="rect">
            <a:avLst/>
          </a:prstGeom>
        </p:spPr>
      </p:pic>
    </p:spTree>
    <p:extLst>
      <p:ext uri="{BB962C8B-B14F-4D97-AF65-F5344CB8AC3E}">
        <p14:creationId xmlns:p14="http://schemas.microsoft.com/office/powerpoint/2010/main" val="3466314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32D574-09DC-42FE-AB3C-BCD4EFF9EFD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8465CA3-AADE-43A5-B466-F892685B432B}"/>
              </a:ext>
            </a:extLst>
          </p:cNvPr>
          <p:cNvSpPr>
            <a:spLocks noGrp="1"/>
          </p:cNvSpPr>
          <p:nvPr>
            <p:ph idx="1"/>
          </p:nvPr>
        </p:nvSpPr>
        <p:spPr/>
        <p:txBody>
          <a:bodyPr/>
          <a:lstStyle/>
          <a:p>
            <a:r>
              <a:rPr lang="zh-CN" altLang="en-US" dirty="0"/>
              <a:t>本文还</a:t>
            </a:r>
            <a:r>
              <a:rPr lang="zh-CN" altLang="zh-CN" dirty="0"/>
              <a:t>为这样一个神经网络添加了一些辅助层</a:t>
            </a:r>
            <a:r>
              <a:rPr lang="zh-CN" altLang="en-US" dirty="0"/>
              <a:t>，</a:t>
            </a:r>
            <a:r>
              <a:rPr lang="zh-CN" altLang="zh-CN" dirty="0"/>
              <a:t>它在深度监督下产生侧输出</a:t>
            </a:r>
            <a:r>
              <a:rPr lang="zh-CN" altLang="en-US" dirty="0"/>
              <a:t>（</a:t>
            </a:r>
            <a:r>
              <a:rPr lang="en-US" altLang="zh-CN"/>
              <a:t>side outputs</a:t>
            </a:r>
            <a:r>
              <a:rPr lang="zh-CN" altLang="en-US"/>
              <a:t>）</a:t>
            </a:r>
            <a:r>
              <a:rPr lang="zh-CN" altLang="zh-CN"/>
              <a:t>。</a:t>
            </a:r>
            <a:r>
              <a:rPr lang="zh-CN" altLang="zh-CN" dirty="0"/>
              <a:t>这些辅助层形成分支网络，便于在主干网络的较低层进行特征学习。</a:t>
            </a:r>
            <a:endParaRPr lang="en-US" altLang="zh-CN" dirty="0"/>
          </a:p>
          <a:p>
            <a:r>
              <a:rPr lang="zh-CN" altLang="zh-CN" dirty="0"/>
              <a:t>每个分支网络共享来自主流网络的前</a:t>
            </a:r>
            <a:r>
              <a:rPr lang="en-US" altLang="zh-CN" dirty="0"/>
              <a:t>d</a:t>
            </a:r>
            <a:r>
              <a:rPr lang="zh-CN" altLang="zh-CN" dirty="0"/>
              <a:t>层的权重，其由</a:t>
            </a:r>
            <a:r>
              <a:rPr lang="en-US" altLang="zh-CN" b="1" dirty="0"/>
              <a:t>               </a:t>
            </a:r>
            <a:r>
              <a:rPr lang="zh-CN" altLang="zh-CN" dirty="0"/>
              <a:t>表示</a:t>
            </a:r>
            <a:r>
              <a:rPr lang="zh-CN" altLang="en-US" dirty="0"/>
              <a:t>。</a:t>
            </a:r>
            <a:endParaRPr lang="en-US" altLang="zh-CN" dirty="0"/>
          </a:p>
          <a:p>
            <a:r>
              <a:rPr lang="zh-CN" altLang="zh-CN" dirty="0"/>
              <a:t>除了共享权重之外，它还拥有各自的权重</a:t>
            </a:r>
            <a:r>
              <a:rPr lang="en-US" altLang="zh-CN" b="1" dirty="0"/>
              <a:t>    </a:t>
            </a:r>
            <a:r>
              <a:rPr lang="zh-CN" altLang="zh-CN" dirty="0"/>
              <a:t>来输出每个体素的预测。</a:t>
            </a:r>
            <a:endParaRPr lang="en-US" altLang="zh-CN" dirty="0"/>
          </a:p>
          <a:p>
            <a:r>
              <a:rPr lang="zh-CN" altLang="en-US" dirty="0"/>
              <a:t>损失函数表示为：</a:t>
            </a:r>
            <a:endParaRPr lang="en-US" altLang="zh-CN" dirty="0"/>
          </a:p>
          <a:p>
            <a:endParaRPr lang="zh-CN" altLang="en-US" dirty="0"/>
          </a:p>
        </p:txBody>
      </p:sp>
      <p:pic>
        <p:nvPicPr>
          <p:cNvPr id="6" name="图片 5">
            <a:extLst>
              <a:ext uri="{FF2B5EF4-FFF2-40B4-BE49-F238E27FC236}">
                <a16:creationId xmlns:a16="http://schemas.microsoft.com/office/drawing/2014/main" id="{19594D6F-E2AD-411D-97C3-3878E7E0EB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1837" y="4033493"/>
            <a:ext cx="438612" cy="412812"/>
          </a:xfrm>
          <a:prstGeom prst="rect">
            <a:avLst/>
          </a:prstGeom>
        </p:spPr>
      </p:pic>
      <p:pic>
        <p:nvPicPr>
          <p:cNvPr id="7" name="图片 6">
            <a:extLst>
              <a:ext uri="{FF2B5EF4-FFF2-40B4-BE49-F238E27FC236}">
                <a16:creationId xmlns:a16="http://schemas.microsoft.com/office/drawing/2014/main" id="{DF4CD9AB-E171-4876-8E36-CB1A92CC0A09}"/>
              </a:ext>
            </a:extLst>
          </p:cNvPr>
          <p:cNvPicPr/>
          <p:nvPr/>
        </p:nvPicPr>
        <p:blipFill>
          <a:blip r:embed="rId3">
            <a:extLst>
              <a:ext uri="{28A0092B-C50C-407E-A947-70E740481C1C}">
                <a14:useLocalDpi xmlns:a14="http://schemas.microsoft.com/office/drawing/2010/main" val="0"/>
              </a:ext>
            </a:extLst>
          </a:blip>
          <a:stretch>
            <a:fillRect/>
          </a:stretch>
        </p:blipFill>
        <p:spPr>
          <a:xfrm>
            <a:off x="9565151" y="3167470"/>
            <a:ext cx="1788649" cy="326115"/>
          </a:xfrm>
          <a:prstGeom prst="rect">
            <a:avLst/>
          </a:prstGeom>
        </p:spPr>
      </p:pic>
      <p:pic>
        <p:nvPicPr>
          <p:cNvPr id="8" name="图片 7">
            <a:extLst>
              <a:ext uri="{FF2B5EF4-FFF2-40B4-BE49-F238E27FC236}">
                <a16:creationId xmlns:a16="http://schemas.microsoft.com/office/drawing/2014/main" id="{CFF8D0B8-4FEF-4F4B-BE1E-6AA6FAE864FA}"/>
              </a:ext>
            </a:extLst>
          </p:cNvPr>
          <p:cNvPicPr>
            <a:picLocks noChangeAspect="1"/>
          </p:cNvPicPr>
          <p:nvPr/>
        </p:nvPicPr>
        <p:blipFill>
          <a:blip r:embed="rId4"/>
          <a:stretch>
            <a:fillRect/>
          </a:stretch>
        </p:blipFill>
        <p:spPr>
          <a:xfrm>
            <a:off x="3528645" y="5458265"/>
            <a:ext cx="5755152" cy="718698"/>
          </a:xfrm>
          <a:prstGeom prst="rect">
            <a:avLst/>
          </a:prstGeom>
        </p:spPr>
      </p:pic>
    </p:spTree>
    <p:extLst>
      <p:ext uri="{BB962C8B-B14F-4D97-AF65-F5344CB8AC3E}">
        <p14:creationId xmlns:p14="http://schemas.microsoft.com/office/powerpoint/2010/main" val="2793794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4D42A3-D16C-42F9-9A9A-3E5A81FD73AB}"/>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1CD9BD2D-8E56-48AB-9C0C-0AED01BA16A9}"/>
              </a:ext>
            </a:extLst>
          </p:cNvPr>
          <p:cNvSpPr>
            <a:spLocks noGrp="1"/>
          </p:cNvSpPr>
          <p:nvPr>
            <p:ph idx="1"/>
          </p:nvPr>
        </p:nvSpPr>
        <p:spPr/>
        <p:txBody>
          <a:bodyPr>
            <a:normAutofit/>
          </a:bodyPr>
          <a:lstStyle/>
          <a:p>
            <a:r>
              <a:rPr lang="zh-CN" altLang="en-US" dirty="0"/>
              <a:t>总体的损失函数由一下公式表示：</a:t>
            </a:r>
            <a:endParaRPr lang="en-US" altLang="zh-CN" dirty="0"/>
          </a:p>
          <a:p>
            <a:endParaRPr lang="en-US" altLang="zh-CN" dirty="0"/>
          </a:p>
          <a:p>
            <a:endParaRPr lang="en-US" altLang="zh-CN" dirty="0"/>
          </a:p>
          <a:p>
            <a:endParaRPr lang="en-US" altLang="zh-CN" dirty="0"/>
          </a:p>
          <a:p>
            <a:r>
              <a:rPr lang="zh-CN" altLang="zh-CN" dirty="0"/>
              <a:t>其中</a:t>
            </a:r>
            <a:r>
              <a:rPr lang="en-US" altLang="zh-CN" dirty="0"/>
              <a:t>    </a:t>
            </a:r>
            <a:r>
              <a:rPr lang="zh-CN" altLang="en-US" dirty="0"/>
              <a:t>表示一组分支网络，   为每个分支网络的重要性，</a:t>
            </a:r>
            <a:endParaRPr lang="en-US" altLang="zh-CN" dirty="0"/>
          </a:p>
          <a:p>
            <a:pPr marL="0" indent="0">
              <a:buNone/>
            </a:pPr>
            <a:r>
              <a:rPr lang="en-US" altLang="zh-CN" dirty="0"/>
              <a:t>                             </a:t>
            </a:r>
            <a:r>
              <a:rPr lang="zh-CN" altLang="en-US" dirty="0"/>
              <a:t>为正则化项</a:t>
            </a:r>
            <a:endParaRPr lang="en-US" altLang="zh-CN" dirty="0"/>
          </a:p>
          <a:p>
            <a:pPr marL="0" indent="0">
              <a:buNone/>
            </a:pPr>
            <a:r>
              <a:rPr lang="en-US" altLang="zh-CN" dirty="0"/>
              <a:t>                                </a:t>
            </a:r>
            <a:endParaRPr lang="zh-CN" altLang="en-US" dirty="0"/>
          </a:p>
        </p:txBody>
      </p:sp>
      <p:pic>
        <p:nvPicPr>
          <p:cNvPr id="6" name="图片 5">
            <a:extLst>
              <a:ext uri="{FF2B5EF4-FFF2-40B4-BE49-F238E27FC236}">
                <a16:creationId xmlns:a16="http://schemas.microsoft.com/office/drawing/2014/main" id="{6678E3E2-940A-46FA-BDD4-CC1C68D3954D}"/>
              </a:ext>
            </a:extLst>
          </p:cNvPr>
          <p:cNvPicPr/>
          <p:nvPr/>
        </p:nvPicPr>
        <p:blipFill>
          <a:blip r:embed="rId2">
            <a:extLst>
              <a:ext uri="{28A0092B-C50C-407E-A947-70E740481C1C}">
                <a14:useLocalDpi xmlns:a14="http://schemas.microsoft.com/office/drawing/2010/main" val="0"/>
              </a:ext>
            </a:extLst>
          </a:blip>
          <a:stretch>
            <a:fillRect/>
          </a:stretch>
        </p:blipFill>
        <p:spPr>
          <a:xfrm>
            <a:off x="2362362" y="2501558"/>
            <a:ext cx="6485972" cy="927442"/>
          </a:xfrm>
          <a:prstGeom prst="rect">
            <a:avLst/>
          </a:prstGeom>
        </p:spPr>
      </p:pic>
      <p:pic>
        <p:nvPicPr>
          <p:cNvPr id="7" name="图片 6">
            <a:extLst>
              <a:ext uri="{FF2B5EF4-FFF2-40B4-BE49-F238E27FC236}">
                <a16:creationId xmlns:a16="http://schemas.microsoft.com/office/drawing/2014/main" id="{D2F6BF15-4483-4A16-BAA5-D36ADAB158D4}"/>
              </a:ext>
            </a:extLst>
          </p:cNvPr>
          <p:cNvPicPr>
            <a:picLocks noChangeAspect="1"/>
          </p:cNvPicPr>
          <p:nvPr/>
        </p:nvPicPr>
        <p:blipFill>
          <a:blip r:embed="rId3"/>
          <a:stretch>
            <a:fillRect/>
          </a:stretch>
        </p:blipFill>
        <p:spPr>
          <a:xfrm>
            <a:off x="1864628" y="3886493"/>
            <a:ext cx="366650" cy="446356"/>
          </a:xfrm>
          <a:prstGeom prst="rect">
            <a:avLst/>
          </a:prstGeom>
        </p:spPr>
      </p:pic>
      <p:pic>
        <p:nvPicPr>
          <p:cNvPr id="8" name="图片 7">
            <a:extLst>
              <a:ext uri="{FF2B5EF4-FFF2-40B4-BE49-F238E27FC236}">
                <a16:creationId xmlns:a16="http://schemas.microsoft.com/office/drawing/2014/main" id="{719D8C1C-558A-41F9-B23F-9D1905E99C5A}"/>
              </a:ext>
            </a:extLst>
          </p:cNvPr>
          <p:cNvPicPr>
            <a:picLocks noChangeAspect="1"/>
          </p:cNvPicPr>
          <p:nvPr/>
        </p:nvPicPr>
        <p:blipFill>
          <a:blip r:embed="rId4"/>
          <a:stretch>
            <a:fillRect/>
          </a:stretch>
        </p:blipFill>
        <p:spPr>
          <a:xfrm>
            <a:off x="5335341" y="3881755"/>
            <a:ext cx="398532" cy="446356"/>
          </a:xfrm>
          <a:prstGeom prst="rect">
            <a:avLst/>
          </a:prstGeom>
        </p:spPr>
      </p:pic>
      <p:pic>
        <p:nvPicPr>
          <p:cNvPr id="9" name="图片 8">
            <a:extLst>
              <a:ext uri="{FF2B5EF4-FFF2-40B4-BE49-F238E27FC236}">
                <a16:creationId xmlns:a16="http://schemas.microsoft.com/office/drawing/2014/main" id="{5ECD49D5-3CA7-451B-9D59-1A640DEE90D3}"/>
              </a:ext>
            </a:extLst>
          </p:cNvPr>
          <p:cNvPicPr>
            <a:picLocks noChangeAspect="1"/>
          </p:cNvPicPr>
          <p:nvPr/>
        </p:nvPicPr>
        <p:blipFill rotWithShape="1">
          <a:blip r:embed="rId5"/>
          <a:srcRect t="-2" r="1596" b="-2018"/>
          <a:stretch/>
        </p:blipFill>
        <p:spPr>
          <a:xfrm>
            <a:off x="1060735" y="4354293"/>
            <a:ext cx="2603253" cy="710530"/>
          </a:xfrm>
          <a:prstGeom prst="rect">
            <a:avLst/>
          </a:prstGeom>
        </p:spPr>
      </p:pic>
    </p:spTree>
    <p:extLst>
      <p:ext uri="{BB962C8B-B14F-4D97-AF65-F5344CB8AC3E}">
        <p14:creationId xmlns:p14="http://schemas.microsoft.com/office/powerpoint/2010/main" val="31681874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921</TotalTime>
  <Words>2179</Words>
  <Application>Microsoft Office PowerPoint</Application>
  <PresentationFormat>宽屏</PresentationFormat>
  <Paragraphs>133</Paragraphs>
  <Slides>25</Slides>
  <Notes>15</Notes>
  <HiddenSlides>1</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25</vt:i4>
      </vt:variant>
    </vt:vector>
  </HeadingPairs>
  <TitlesOfParts>
    <vt:vector size="30" baseType="lpstr">
      <vt:lpstr>等线</vt:lpstr>
      <vt:lpstr>等线 Light</vt:lpstr>
      <vt:lpstr>Arial</vt:lpstr>
      <vt:lpstr>Cambria Math</vt:lpstr>
      <vt:lpstr>Office 主题​​</vt:lpstr>
      <vt:lpstr>A 3D Coarse-to-Fine Framework for Volumetric Medical Image Segmentation</vt:lpstr>
      <vt:lpstr>PowerPoint 演示文稿</vt:lpstr>
      <vt:lpstr>PowerPoint 演示文稿</vt:lpstr>
      <vt:lpstr>训练阶段</vt:lpstr>
      <vt:lpstr>测试阶段</vt:lpstr>
      <vt:lpstr>框架</vt:lpstr>
      <vt:lpstr>PowerPoint 演示文稿</vt:lpstr>
      <vt:lpstr>PowerPoint 演示文稿</vt:lpstr>
      <vt:lpstr>PowerPoint 演示文稿</vt:lpstr>
      <vt:lpstr>Coarse 阶段</vt:lpstr>
      <vt:lpstr>PowerPoint 演示文稿</vt:lpstr>
      <vt:lpstr>Fine 阶段</vt:lpstr>
      <vt:lpstr>Coarse-to-Fine Segmentation</vt:lpstr>
      <vt:lpstr>网络结构</vt:lpstr>
      <vt:lpstr>编码器子网络</vt:lpstr>
      <vt:lpstr>解码器子网络</vt:lpstr>
      <vt:lpstr>残差连接</vt:lpstr>
      <vt:lpstr>辅助监督（auxiliary surpervision）</vt:lpstr>
      <vt:lpstr>网络实现细节</vt:lpstr>
      <vt:lpstr>网络实现细节</vt:lpstr>
      <vt:lpstr>网络实现细节</vt:lpstr>
      <vt:lpstr>分割效果</vt:lpstr>
      <vt:lpstr>对比</vt:lpstr>
      <vt:lpstr>总结</vt:lpstr>
      <vt:lpstr>现有问题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zhang19941219@outlook.com</dc:creator>
  <cp:lastModifiedBy>zhang19941219@outlook.com</cp:lastModifiedBy>
  <cp:revision>61</cp:revision>
  <dcterms:created xsi:type="dcterms:W3CDTF">2018-11-21T13:01:19Z</dcterms:created>
  <dcterms:modified xsi:type="dcterms:W3CDTF">2018-12-06T00:40:40Z</dcterms:modified>
</cp:coreProperties>
</file>