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79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89DC03-579A-4C42-BF48-B8FE1BEB5B7D}">
          <p14:sldIdLst>
            <p14:sldId id="256"/>
            <p14:sldId id="259"/>
            <p14:sldId id="260"/>
            <p14:sldId id="257"/>
            <p14:sldId id="258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  <p14:sldId id="282"/>
            <p14:sldId id="283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24" autoAdjust="0"/>
  </p:normalViewPr>
  <p:slideViewPr>
    <p:cSldViewPr snapToGrid="0">
      <p:cViewPr>
        <p:scale>
          <a:sx n="100" d="100"/>
          <a:sy n="100" d="100"/>
        </p:scale>
        <p:origin x="954" y="-12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1AEF1-6482-47A6-A4B3-9A665A86100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D308-31A2-40AB-89DF-10E262BA2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1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DWI</a:t>
            </a:r>
            <a:r>
              <a:rPr lang="zh-CN" altLang="en-US" dirty="0"/>
              <a:t>是指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磁共振弥散加权成像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使用的损失函数是交叉熵函数，使用反向传播进行优化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1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DWI</a:t>
            </a:r>
            <a:r>
              <a:rPr lang="zh-CN" altLang="en-US" dirty="0"/>
              <a:t>的病变区域有限，如果在图像切片水平或病变实例水平下生成训练数据，那么仅有少量可用的图片。</a:t>
            </a:r>
            <a:endParaRPr lang="en-US" altLang="zh-CN" dirty="0"/>
          </a:p>
          <a:p>
            <a:r>
              <a:rPr lang="zh-CN" altLang="en-US" dirty="0"/>
              <a:t>通过这种方式提取</a:t>
            </a:r>
            <a:r>
              <a:rPr lang="en-US" altLang="zh-CN" dirty="0"/>
              <a:t>patch</a:t>
            </a:r>
            <a:r>
              <a:rPr lang="zh-CN" altLang="en-US" dirty="0"/>
              <a:t>可以减少上下文信息的冗余并平衡正常像素和病变像素的数量，是一种有效的数据增强方式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5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对比实验为</a:t>
            </a:r>
            <a:r>
              <a:rPr lang="en-US" altLang="zh-CN" dirty="0" err="1"/>
              <a:t>Deeplab</a:t>
            </a:r>
            <a:r>
              <a:rPr lang="zh-CN" altLang="en-US" dirty="0"/>
              <a:t>， </a:t>
            </a:r>
            <a:r>
              <a:rPr lang="en-US" altLang="zh-CN" dirty="0"/>
              <a:t>FCN</a:t>
            </a:r>
            <a:r>
              <a:rPr lang="zh-CN" altLang="en-US" dirty="0"/>
              <a:t>，</a:t>
            </a:r>
            <a:r>
              <a:rPr lang="en-US" altLang="zh-CN" dirty="0"/>
              <a:t> U-Net</a:t>
            </a:r>
            <a:r>
              <a:rPr lang="zh-CN" altLang="en-US" dirty="0"/>
              <a:t>，这四种网络都可以作为基础网络，四种网络各有特点</a:t>
            </a:r>
            <a:endParaRPr lang="en-US" altLang="zh-CN" dirty="0"/>
          </a:p>
          <a:p>
            <a:r>
              <a:rPr lang="en-US" altLang="zh-CN" dirty="0" err="1"/>
              <a:t>Deeplab</a:t>
            </a:r>
            <a:r>
              <a:rPr lang="zh-CN" altLang="en-US" dirty="0"/>
              <a:t> 包含空洞卷积和空洞空间金字塔池化（</a:t>
            </a:r>
            <a:r>
              <a:rPr lang="en-US" altLang="zh-CN" dirty="0"/>
              <a:t>ASPP</a:t>
            </a:r>
            <a:r>
              <a:rPr lang="zh-CN" altLang="en-US" dirty="0"/>
              <a:t>）层</a:t>
            </a:r>
            <a:endParaRPr lang="en-US" altLang="zh-CN" dirty="0"/>
          </a:p>
          <a:p>
            <a:r>
              <a:rPr lang="en-US" altLang="zh-CN" dirty="0"/>
              <a:t>FCN</a:t>
            </a:r>
            <a:r>
              <a:rPr lang="zh-CN" altLang="en-US" dirty="0"/>
              <a:t>使用了多尺度的方法，全卷积</a:t>
            </a:r>
            <a:endParaRPr lang="en-US" altLang="zh-CN" dirty="0"/>
          </a:p>
          <a:p>
            <a:r>
              <a:rPr lang="en-US" altLang="zh-CN" dirty="0"/>
              <a:t>U-Net</a:t>
            </a:r>
            <a:r>
              <a:rPr lang="zh-CN" altLang="en-US" dirty="0"/>
              <a:t>在相关层之间具有连接</a:t>
            </a:r>
            <a:endParaRPr lang="en-US" altLang="zh-CN" dirty="0"/>
          </a:p>
          <a:p>
            <a:r>
              <a:rPr lang="en-US" altLang="zh-CN" dirty="0" err="1"/>
              <a:t>Deconvent</a:t>
            </a:r>
            <a:r>
              <a:rPr lang="zh-CN" altLang="en-US" dirty="0"/>
              <a:t>保留了反卷积和反池化</a:t>
            </a:r>
            <a:endParaRPr lang="en-US" altLang="zh-CN" dirty="0"/>
          </a:p>
          <a:p>
            <a:r>
              <a:rPr lang="zh-CN" altLang="en-US" dirty="0"/>
              <a:t>结果如图所示，发现</a:t>
            </a:r>
            <a:r>
              <a:rPr lang="en-US" altLang="zh-CN" dirty="0" err="1"/>
              <a:t>deconvnet</a:t>
            </a:r>
            <a:r>
              <a:rPr lang="zh-CN" altLang="en-US" dirty="0"/>
              <a:t>效果最好</a:t>
            </a:r>
            <a:endParaRPr lang="en-US" altLang="zh-CN" dirty="0"/>
          </a:p>
          <a:p>
            <a:r>
              <a:rPr lang="zh-CN" altLang="en-US" dirty="0"/>
              <a:t>分析</a:t>
            </a:r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 et 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）通过在最低分辨率的特征图上进行双线性插值来产生输出，这引入了许多假阴性。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将多个分辨率的特征图组合在一起以构建分割图。高分辨率的特征图包含来自小病变的信号，但也包含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伪影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和噪声，这导致大量误报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之间的差距不是很大，我们在测试数据集中对它们进行了配对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检验（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 t-test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1.12×10_4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在此情况下优于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U-Net</a:t>
            </a:r>
            <a:r>
              <a:rPr lang="zh-CN" altLang="zh-CN" dirty="0">
                <a:effectLst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Noh et 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）的成功归功于记录了池化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和反池化策略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它们共同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，能够保护小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的病变区域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。尽管小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病变区域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的激活被削弱，但如果它们通过池化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记录，它们很可能在反卷积阶段被重建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作者得出的结论是：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当存在小病变时，联合掩码记录和反池化策略比双线性插值更有效</a:t>
            </a:r>
            <a:endParaRPr lang="en-US" altLang="zh-CN" dirty="0"/>
          </a:p>
          <a:p>
            <a:r>
              <a:rPr lang="zh-CN" altLang="en-US" dirty="0"/>
              <a:t>怀疑！！！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6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实验测试了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四种不同的尺寸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，最大尺寸是整个图像的切片，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采用不同数量的卷积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池化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</a:t>
            </a:r>
            <a:endParaRPr lang="en-US" altLang="zh-CN" dirty="0"/>
          </a:p>
          <a:p>
            <a:r>
              <a:rPr lang="zh-CN" altLang="en-US" dirty="0"/>
              <a:t>由表格我们可以看出，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当训练阶段的输入补丁尺寸较小（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32×32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）或较大（即完整图像尺寸为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128×128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分割效果不好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，因为它们包含的背景信息不足或过多。虽然小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区分病变与正常组织，将假阴性减少到最小，但难以区分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伪影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和真实病变。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因此出现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了大量误报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，如果输入整张图片伪影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病变由于比较小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很容易被卷积和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池化消除，因此假阳性很少但假阴性很多。同时，这样又忽略了真实病变区域，使检测率下降。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中等大小（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64×64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96×96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能够实现假阳性和假阴性数量之间的平衡，因此整体上的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系数增加到达到最佳值。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当训练输入补丁的大小固定时，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）感受野的大小通常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不大。特别是当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尺寸极小或太大时，总体结果在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系数方面变化不大。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感受野的大小差异反映在假阳性和假阴性的数量上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的尺寸适中，则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系数几乎没有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当训练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64×64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像素时，其感受野分别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32×32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44×44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像素，网络表现类似。但是，当感受野的大小增加到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64×64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像素时，性能略有提高。当训练补丁为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96×96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像素时，具有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44×44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像素的感受野的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更大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感受野的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网络有更好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稍好的性能。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1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EDD Net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最佳配置下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从表中我们可以看出两个网络的集成是性能得到明显的改善，这时由于两个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DenconvNet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的多样性使假阳性的减少。由于他们都能检测到大部分病变，因此多样性表明它们给出的假阳性是不同的，将他们融合在能够减少大量的假阳性。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最后添加几层卷积层来精细化集成网络的分割结果，两个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非常深，输入的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在前向传播时可能会丢失细节。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U-Net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方法的启发，原始输入与集成网络分割的结果连接，再添加一些卷积层得到最终的分割结果。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6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在验证集上训练后统计了假阳性的尺寸，发现</a:t>
            </a:r>
            <a:r>
              <a:rPr lang="en-US" altLang="zh-CN" dirty="0"/>
              <a:t>99%</a:t>
            </a:r>
            <a:r>
              <a:rPr lang="zh-CN" altLang="en-US" dirty="0"/>
              <a:t>的伪影小于</a:t>
            </a:r>
            <a:r>
              <a:rPr lang="en-US" altLang="zh-CN" dirty="0"/>
              <a:t>60</a:t>
            </a:r>
            <a:r>
              <a:rPr lang="zh-CN" altLang="en-US" dirty="0"/>
              <a:t>像素，因此</a:t>
            </a:r>
            <a:r>
              <a:rPr lang="en-US" altLang="zh-CN" dirty="0"/>
              <a:t>MUSCLE Net</a:t>
            </a:r>
            <a:r>
              <a:rPr lang="zh-CN" altLang="en-US" dirty="0"/>
              <a:t>仅评估小于等于</a:t>
            </a:r>
            <a:r>
              <a:rPr lang="en-US" altLang="zh-CN" dirty="0"/>
              <a:t>60</a:t>
            </a:r>
            <a:r>
              <a:rPr lang="zh-CN" altLang="en-US" dirty="0"/>
              <a:t>像素的候选区域。</a:t>
            </a:r>
            <a:endParaRPr lang="en-US" altLang="zh-CN" dirty="0"/>
          </a:p>
          <a:p>
            <a:r>
              <a:rPr lang="zh-CN" altLang="en-US" dirty="0"/>
              <a:t>伪影通常是孤立的不予其他病变区域重叠，（图</a:t>
            </a:r>
            <a:r>
              <a:rPr lang="en-US" altLang="zh-CN" dirty="0"/>
              <a:t>6</a:t>
            </a:r>
            <a:r>
              <a:rPr lang="zh-CN" altLang="en-US" dirty="0"/>
              <a:t>和图</a:t>
            </a:r>
            <a:r>
              <a:rPr lang="en-US" altLang="zh-CN" dirty="0"/>
              <a:t>8</a:t>
            </a:r>
            <a:r>
              <a:rPr lang="zh-CN" altLang="en-US" dirty="0"/>
              <a:t>）这是使</a:t>
            </a:r>
            <a:r>
              <a:rPr lang="en-US" altLang="zh-CN" dirty="0"/>
              <a:t>MUSCLE Net</a:t>
            </a:r>
            <a:r>
              <a:rPr lang="zh-CN" altLang="en-US" dirty="0"/>
              <a:t>网络有效的主要原因</a:t>
            </a:r>
            <a:endParaRPr lang="en-US" altLang="zh-CN" dirty="0"/>
          </a:p>
          <a:p>
            <a:r>
              <a:rPr lang="zh-CN" altLang="en-US" dirty="0"/>
              <a:t>尽管去除了伪影，但是</a:t>
            </a:r>
            <a:r>
              <a:rPr lang="en-US" altLang="zh-CN" dirty="0"/>
              <a:t>FP</a:t>
            </a:r>
            <a:r>
              <a:rPr lang="zh-CN" altLang="en-US" dirty="0"/>
              <a:t>的平均大小增大了，这是因为大多数比较小的伪影被消除了，而一些稍大的伪影被保留了。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提出的方法的结果。 第一列显示原始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第二列显示急性缺血性病变的手动注释。 第三列展示了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EDD 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给出的结果。 最后一栏说明了由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MUSCLE 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改进的病变分割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0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当仅有小尺寸病变区域是，所有的</a:t>
            </a:r>
            <a:r>
              <a:rPr lang="en-US" altLang="zh-CN" dirty="0"/>
              <a:t>CNN</a:t>
            </a:r>
            <a:r>
              <a:rPr lang="zh-CN" altLang="en-US" dirty="0"/>
              <a:t>的性能下降。当只有大尺寸病变区域是，检出率为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r>
              <a:rPr lang="en-US" altLang="zh-CN" dirty="0"/>
              <a:t>EDD Net</a:t>
            </a:r>
            <a:r>
              <a:rPr lang="zh-CN" altLang="en-US" dirty="0"/>
              <a:t>的表现明显优于其他</a:t>
            </a:r>
            <a:r>
              <a:rPr lang="en-US" altLang="zh-CN" dirty="0"/>
              <a:t>CNN</a:t>
            </a:r>
            <a:r>
              <a:rPr lang="zh-CN" altLang="en-US" dirty="0"/>
              <a:t>，平均</a:t>
            </a:r>
            <a:r>
              <a:rPr lang="en-US" altLang="zh-CN" dirty="0"/>
              <a:t>Dice</a:t>
            </a:r>
            <a:r>
              <a:rPr lang="zh-CN" altLang="en-US" dirty="0"/>
              <a:t>比最佳基准高</a:t>
            </a:r>
            <a:r>
              <a:rPr lang="en-US" altLang="zh-CN" dirty="0"/>
              <a:t>9%</a:t>
            </a:r>
            <a:r>
              <a:rPr lang="zh-CN" altLang="en-US" dirty="0"/>
              <a:t>。这种改进是由于假阳性数量的明显减少，因为其</a:t>
            </a:r>
            <a:r>
              <a:rPr lang="en-US" altLang="zh-CN" dirty="0" err="1"/>
              <a:t>m#FN,MsPF</a:t>
            </a:r>
            <a:r>
              <a:rPr lang="zh-CN" altLang="en-US" dirty="0"/>
              <a:t>和</a:t>
            </a:r>
            <a:r>
              <a:rPr lang="en-US" altLang="zh-CN" dirty="0" err="1"/>
              <a:t>MsFN</a:t>
            </a:r>
            <a:r>
              <a:rPr lang="zh-CN" altLang="en-US" dirty="0"/>
              <a:t>与其他方法相似。</a:t>
            </a:r>
            <a:endParaRPr lang="en-US" altLang="zh-CN" dirty="0"/>
          </a:p>
          <a:p>
            <a:r>
              <a:rPr lang="zh-CN" altLang="en-US" dirty="0"/>
              <a:t>另外</a:t>
            </a:r>
            <a:r>
              <a:rPr lang="en-US" altLang="zh-CN" dirty="0"/>
              <a:t>MUSCLE Net</a:t>
            </a:r>
            <a:r>
              <a:rPr lang="zh-CN" altLang="en-US" dirty="0"/>
              <a:t>还进一步删除了近一半的伪影（假阳性区域）（</a:t>
            </a:r>
            <a:r>
              <a:rPr lang="en-US" altLang="zh-CN" dirty="0"/>
              <a:t>5.58-&gt;2.97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EDD Net</a:t>
            </a:r>
            <a:r>
              <a:rPr lang="zh-CN" altLang="en-US" dirty="0"/>
              <a:t>相比添加了</a:t>
            </a:r>
            <a:r>
              <a:rPr lang="en-US" altLang="zh-CN" dirty="0"/>
              <a:t>MUSCL Net</a:t>
            </a:r>
            <a:r>
              <a:rPr lang="zh-CN" altLang="en-US" dirty="0"/>
              <a:t>的网络的</a:t>
            </a:r>
            <a:r>
              <a:rPr lang="en-US" altLang="zh-CN" dirty="0" err="1"/>
              <a:t>m#FN</a:t>
            </a:r>
            <a:r>
              <a:rPr lang="zh-CN" altLang="en-US" dirty="0"/>
              <a:t>只增加了一点，表明了他维持了大多数真正的病变区域。</a:t>
            </a:r>
            <a:endParaRPr lang="en-US" altLang="zh-CN" dirty="0"/>
          </a:p>
          <a:p>
            <a:r>
              <a:rPr lang="zh-CN" altLang="en-US" dirty="0"/>
              <a:t>对于病变区域较大的区域，</a:t>
            </a:r>
            <a:r>
              <a:rPr lang="en-US" altLang="zh-CN" dirty="0"/>
              <a:t>EDD Net</a:t>
            </a:r>
            <a:r>
              <a:rPr lang="zh-CN" altLang="en-US" dirty="0"/>
              <a:t>的</a:t>
            </a:r>
            <a:r>
              <a:rPr lang="en-US" altLang="zh-CN" dirty="0"/>
              <a:t>Dice</a:t>
            </a:r>
            <a:r>
              <a:rPr lang="zh-CN" altLang="en-US" dirty="0"/>
              <a:t>系数达到</a:t>
            </a:r>
            <a:r>
              <a:rPr lang="en-US" altLang="zh-CN" dirty="0"/>
              <a:t>83%</a:t>
            </a:r>
            <a:r>
              <a:rPr lang="zh-CN" altLang="en-US" dirty="0"/>
              <a:t>。但添加了</a:t>
            </a:r>
            <a:r>
              <a:rPr lang="en-US" altLang="zh-CN" dirty="0"/>
              <a:t>MUSCLE Net</a:t>
            </a:r>
            <a:r>
              <a:rPr lang="zh-CN" altLang="en-US" dirty="0"/>
              <a:t>虽然能够消除一些小的伪影，但是无法反应在</a:t>
            </a:r>
            <a:r>
              <a:rPr lang="en-US" altLang="zh-CN" dirty="0"/>
              <a:t>Dice</a:t>
            </a:r>
            <a:r>
              <a:rPr lang="zh-CN" altLang="en-US" dirty="0"/>
              <a:t>系数上。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3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红色圆圈表示急性缺血性病变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，黄色圆圈代表伪影，可以看出伪影与病灶区域肉眼是很难分辨的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人工识别病变需要耗费很大的人工成本和时间成本，而目前已有的使用深度学习进行分割的方法中，大多数都存在局限性。由于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它们是在仅包含数十个主题的小型数据集上开发的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，然而缺血性病变可能发生在脑中的任何地方，并且存在各种形状和大小，一个小的数据集难以完全覆盖位置，形状和大小的巨大变化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目前半自动分割的方法主要有一下两种：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结合空间约束的自适应阈值算法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，一些小的病变区域可能在全自动自适应阈值分割中无法实现，因此引入了手动编辑以优化自动分割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）基于活动轮廓法，在应用算法之前，首先手动移除伪影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目前已有的全自动方法只能识别枕叶部位的病变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2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这篇论文是</a:t>
            </a:r>
            <a:r>
              <a:rPr lang="en-US" altLang="zh-CN" dirty="0"/>
              <a:t>2017</a:t>
            </a:r>
            <a:r>
              <a:rPr lang="zh-CN" altLang="en-US" dirty="0"/>
              <a:t>年的，本文提到的网络不是</a:t>
            </a:r>
            <a:r>
              <a:rPr lang="en-US" altLang="zh-CN" dirty="0"/>
              <a:t>end-to-end</a:t>
            </a:r>
            <a:r>
              <a:rPr lang="zh-CN" altLang="en-US" dirty="0"/>
              <a:t>的网络，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6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这部分集成了</a:t>
            </a:r>
            <a:r>
              <a:rPr lang="en-US" altLang="zh-CN" dirty="0"/>
              <a:t>N</a:t>
            </a:r>
            <a:r>
              <a:rPr lang="zh-CN" altLang="en-US" dirty="0"/>
              <a:t>个并行的</a:t>
            </a:r>
            <a:r>
              <a:rPr lang="en-US" altLang="zh-CN" dirty="0" err="1"/>
              <a:t>DeconvNet</a:t>
            </a:r>
            <a:r>
              <a:rPr lang="zh-CN" altLang="en-US" dirty="0"/>
              <a:t>，输入是一个图像的</a:t>
            </a:r>
            <a:r>
              <a:rPr lang="en-US" altLang="zh-CN" dirty="0"/>
              <a:t>patch</a:t>
            </a:r>
            <a:r>
              <a:rPr lang="zh-CN" altLang="en-US" dirty="0"/>
              <a:t>，被送到</a:t>
            </a:r>
            <a:r>
              <a:rPr lang="en-US" altLang="zh-CN" dirty="0"/>
              <a:t>N</a:t>
            </a:r>
            <a:r>
              <a:rPr lang="zh-CN" altLang="en-US" dirty="0"/>
              <a:t>个并行的</a:t>
            </a:r>
            <a:r>
              <a:rPr lang="en-US" altLang="zh-CN" dirty="0" err="1"/>
              <a:t>DeconvNet</a:t>
            </a:r>
            <a:r>
              <a:rPr lang="zh-CN" altLang="en-US" dirty="0"/>
              <a:t>中分别进行语义分割，然后将他们合并在一起，并将合并的结果与输入连接，最后添加几个卷积层产生最终的输出。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Eltwise</a:t>
            </a:r>
            <a:r>
              <a:rPr lang="zh-CN" altLang="en-US" dirty="0"/>
              <a:t>为对应元素相加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5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几种用于语义分割的通用</a:t>
            </a:r>
            <a:r>
              <a:rPr lang="en-US" altLang="zh-CN" dirty="0"/>
              <a:t>CNN</a:t>
            </a:r>
            <a:r>
              <a:rPr lang="zh-CN" altLang="en-US" dirty="0"/>
              <a:t>架构，</a:t>
            </a:r>
            <a:r>
              <a:rPr lang="en-US" altLang="zh-CN" dirty="0"/>
              <a:t>U-Net</a:t>
            </a:r>
            <a:r>
              <a:rPr lang="zh-CN" altLang="en-US" dirty="0"/>
              <a:t>，</a:t>
            </a:r>
            <a:r>
              <a:rPr lang="en-US" altLang="zh-CN" dirty="0"/>
              <a:t>FCN,  </a:t>
            </a:r>
            <a:r>
              <a:rPr lang="en-US" altLang="zh-CN" dirty="0" err="1"/>
              <a:t>Deeplab</a:t>
            </a:r>
            <a:r>
              <a:rPr lang="zh-CN" altLang="en-US" dirty="0"/>
              <a:t>等，他们在卷积阶段有着许多的卷积层和池化层，在反卷积阶段有许多反卷积和反池化层，在每个</a:t>
            </a:r>
            <a:r>
              <a:rPr lang="en-US" altLang="zh-CN" dirty="0"/>
              <a:t>stack</a:t>
            </a:r>
            <a:r>
              <a:rPr lang="zh-CN" altLang="en-US" dirty="0"/>
              <a:t>中有几个卷积</a:t>
            </a:r>
            <a:r>
              <a:rPr lang="en-US" altLang="zh-CN" dirty="0"/>
              <a:t>/</a:t>
            </a:r>
            <a:r>
              <a:rPr lang="zh-CN" altLang="en-US" dirty="0"/>
              <a:t>反卷积层，在两个</a:t>
            </a:r>
            <a:r>
              <a:rPr lang="en-US" altLang="zh-CN" dirty="0"/>
              <a:t>stack</a:t>
            </a:r>
            <a:r>
              <a:rPr lang="zh-CN" altLang="en-US" dirty="0"/>
              <a:t>之间有一个池化</a:t>
            </a:r>
            <a:r>
              <a:rPr lang="en-US" altLang="zh-CN" dirty="0"/>
              <a:t>/</a:t>
            </a:r>
            <a:r>
              <a:rPr lang="zh-CN" altLang="en-US" dirty="0"/>
              <a:t>反池化层，</a:t>
            </a:r>
            <a:r>
              <a:rPr lang="en-US" altLang="zh-CN" dirty="0"/>
              <a:t>stack</a:t>
            </a:r>
            <a:r>
              <a:rPr lang="zh-CN" altLang="en-US" dirty="0"/>
              <a:t>的数量和每个</a:t>
            </a:r>
            <a:r>
              <a:rPr lang="en-US" altLang="zh-CN" dirty="0"/>
              <a:t>stack</a:t>
            </a:r>
            <a:r>
              <a:rPr lang="zh-CN" altLang="en-US" dirty="0"/>
              <a:t>中包含的层数决定了网络的大小</a:t>
            </a:r>
            <a:endParaRPr lang="en-US" altLang="zh-CN" dirty="0"/>
          </a:p>
          <a:p>
            <a:r>
              <a:rPr lang="zh-CN" altLang="en-US" dirty="0"/>
              <a:t>本网络具有</a:t>
            </a:r>
            <a:r>
              <a:rPr lang="en-US" altLang="zh-CN" dirty="0"/>
              <a:t>3stack</a:t>
            </a:r>
            <a:r>
              <a:rPr lang="zh-CN" altLang="en-US" dirty="0"/>
              <a:t>个卷积层和</a:t>
            </a:r>
            <a:r>
              <a:rPr lang="en-US" altLang="zh-CN" dirty="0"/>
              <a:t>2</a:t>
            </a:r>
            <a:r>
              <a:rPr lang="zh-CN" altLang="en-US" dirty="0"/>
              <a:t>个池化层。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变了数据的分布：对于给定图像的切片，由于局部发生急性缺血性病变，因此病变相比与代表正常组织的像素之间存在数量上的显著不平衡，代表病变的标志与整个图片的噪声和伪影标志一样弱。然而基于图像</a:t>
            </a:r>
            <a:r>
              <a:rPr lang="en-US" altLang="zh-CN" dirty="0"/>
              <a:t>patch</a:t>
            </a:r>
            <a:r>
              <a:rPr lang="zh-CN" altLang="en-US" dirty="0"/>
              <a:t>的数据分布，正常组织与病变区域像素数量上是基本上平衡的，因此病变的标志是明显的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）增加了训练数据的数量： 可以从图像的切片中提取出大量的</a:t>
            </a:r>
            <a:r>
              <a:rPr lang="en-US" altLang="zh-CN" dirty="0"/>
              <a:t>patch</a:t>
            </a:r>
            <a:r>
              <a:rPr lang="zh-CN" altLang="en-US" dirty="0"/>
              <a:t>，如果使用图像切片作为训练数据则数据量十分有限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）由于图像</a:t>
            </a:r>
            <a:r>
              <a:rPr lang="en-US" altLang="zh-CN" dirty="0"/>
              <a:t>patch</a:t>
            </a:r>
            <a:r>
              <a:rPr lang="zh-CN" altLang="en-US" dirty="0"/>
              <a:t>比图像切片小，因此训练的</a:t>
            </a:r>
            <a:r>
              <a:rPr lang="en-US" altLang="zh-CN" dirty="0"/>
              <a:t>batch</a:t>
            </a:r>
            <a:r>
              <a:rPr lang="zh-CN" altLang="en-US" dirty="0"/>
              <a:t>大小可以设置得更大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2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其中损失函数</a:t>
            </a:r>
            <a:r>
              <a:rPr lang="en-US" altLang="zh-CN" dirty="0"/>
              <a:t>li </a:t>
            </a:r>
            <a:r>
              <a:rPr lang="en-US" altLang="zh-CN" dirty="0" err="1"/>
              <a:t>i</a:t>
            </a:r>
            <a:r>
              <a:rPr lang="en-US" altLang="zh-CN" dirty="0"/>
              <a:t>=(1,2,3,4,…,N+2)</a:t>
            </a:r>
            <a:r>
              <a:rPr lang="zh-CN" altLang="en-US" dirty="0"/>
              <a:t>是</a:t>
            </a:r>
            <a:r>
              <a:rPr lang="en-US" altLang="zh-CN" dirty="0"/>
              <a:t>cross-entropy </a:t>
            </a:r>
            <a:r>
              <a:rPr lang="zh-CN" altLang="en-US" dirty="0"/>
              <a:t>交叉熵损失函数，</a:t>
            </a:r>
            <a:r>
              <a:rPr lang="en-US" altLang="zh-CN" dirty="0"/>
              <a:t>lambda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是相应的权重，损失函数通过反向传播优化</a:t>
            </a:r>
            <a:endParaRPr lang="en-US" altLang="zh-CN" dirty="0"/>
          </a:p>
          <a:p>
            <a:r>
              <a:rPr lang="zh-CN" altLang="en-US" dirty="0"/>
              <a:t>另外</a:t>
            </a:r>
            <a:r>
              <a:rPr lang="en-US" altLang="zh-CN" dirty="0"/>
              <a:t>EDD Net</a:t>
            </a:r>
            <a:r>
              <a:rPr lang="zh-CN" altLang="en-US" dirty="0"/>
              <a:t>是全卷积网络，所有的子网络都是全卷积网络，因此输入的图像的尺寸是可变的</a:t>
            </a:r>
            <a:endParaRPr lang="en-US" altLang="zh-CN" dirty="0"/>
          </a:p>
          <a:p>
            <a:r>
              <a:rPr lang="zh-CN" altLang="en-US" dirty="0"/>
              <a:t>本网络使用图像的</a:t>
            </a:r>
            <a:r>
              <a:rPr lang="en-US" altLang="zh-CN" dirty="0"/>
              <a:t>patch</a:t>
            </a:r>
            <a:r>
              <a:rPr lang="zh-CN" altLang="en-US" dirty="0"/>
              <a:t>训练，测试时使用的是整张图像切片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9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输入是从原始</a:t>
            </a:r>
            <a:r>
              <a:rPr lang="en-US" altLang="zh-CN" dirty="0"/>
              <a:t>DMI</a:t>
            </a:r>
            <a:r>
              <a:rPr lang="zh-CN" altLang="en-US" dirty="0"/>
              <a:t>提取的三个尺度的图像</a:t>
            </a:r>
            <a:r>
              <a:rPr lang="en-US" altLang="zh-CN" dirty="0"/>
              <a:t>patch</a:t>
            </a:r>
            <a:r>
              <a:rPr lang="zh-CN" altLang="en-US" dirty="0"/>
              <a:t>，以及</a:t>
            </a:r>
            <a:r>
              <a:rPr lang="en-US" altLang="zh-CN" dirty="0"/>
              <a:t>EDD</a:t>
            </a:r>
            <a:r>
              <a:rPr lang="zh-CN" altLang="en-US" dirty="0"/>
              <a:t>网络分割得到的概率图，</a:t>
            </a:r>
            <a:r>
              <a:rPr lang="en-US" altLang="zh-CN" dirty="0"/>
              <a:t>MUSCLE Net</a:t>
            </a:r>
            <a:r>
              <a:rPr lang="zh-CN" altLang="en-US" dirty="0"/>
              <a:t> 能评估候选区域是够是真正的病变区域，考虑到输入的</a:t>
            </a:r>
            <a:r>
              <a:rPr lang="en-US" altLang="zh-CN" dirty="0"/>
              <a:t>patch</a:t>
            </a:r>
            <a:r>
              <a:rPr lang="zh-CN" altLang="en-US" dirty="0"/>
              <a:t>非常小，</a:t>
            </a:r>
            <a:r>
              <a:rPr lang="en-US" altLang="zh-CN" dirty="0"/>
              <a:t>MUSCLE Net</a:t>
            </a:r>
            <a:r>
              <a:rPr lang="zh-CN" altLang="en-US" dirty="0"/>
              <a:t>的卷积层数设置很小。</a:t>
            </a:r>
            <a:r>
              <a:rPr lang="en-US" altLang="zh-CN" dirty="0"/>
              <a:t>MUSCLE Net</a:t>
            </a:r>
            <a:r>
              <a:rPr lang="zh-CN" altLang="en-US" dirty="0"/>
              <a:t>有四个卷积层，一个池化层和三个全连接层，其架构来自于</a:t>
            </a:r>
            <a:r>
              <a:rPr lang="en-US" altLang="zh-CN" dirty="0"/>
              <a:t>mini VGG Net</a:t>
            </a:r>
            <a:r>
              <a:rPr lang="zh-CN" altLang="en-US" dirty="0"/>
              <a:t>。卷积层用来抽取特征，全连接层用来分类。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6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D308-31A2-40AB-89DF-10E262BA2E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F1FC-0F5A-44C7-9583-845CC93A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6CEE7-E831-4025-B527-A5DEE577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87552-456F-4430-B250-FAEA207B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58C2C-E5E7-4777-A309-8058F676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4B682-CB09-42A9-8550-EC84ED35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0321-5D1A-475C-A1C8-F81496A8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70F1D-D28E-409A-B0E8-EA9C748E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AF0A6-3CCC-4E79-A978-95F219C8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789AF-C6DD-492C-A69F-EAC23E8C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7302-8E1C-4AE2-B203-8D05E400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2E18B6-32F0-43DE-B3B4-1D6F1BD1F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658E5-D9DF-4854-9092-18E578CC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EBC6-455A-45AF-AE0C-90B7B159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62B42-2F2F-4E19-BE76-C7C65A42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E4C7B-1EA8-4F17-8DF8-33C8DD6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97AA-AD91-4568-930C-D05A37C6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F2C4F-133C-41C4-B63F-9016B5D3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15333-8531-4325-AEBE-8C119F3B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3D6BD-F1CB-42F8-ADCF-D18AB5B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A23EC-B55F-46EA-A87D-3CC23D60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6339-9907-4765-960D-E1A7A431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C09B3-996B-44A2-9D67-2A8A175F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0B351-5932-4623-8641-00EC7AA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0DFC7-A20B-48B6-9EFE-C1A2E6C7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A792-9250-42C8-B7EF-346C253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24B6-FA8E-4EDE-90E2-A50A6BB9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E767-2A52-430D-9844-52B13AE69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6B607-F8EF-4ED7-AA94-181BEA63C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E7AFA-8088-4D39-BF35-9066EEB0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AD0D0-BAE7-4415-BB52-F51874DA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4B3C8-78DE-40C4-A11B-EAC56F02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AD49-56BB-4AE2-ABC6-5E8058E1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65A72-DBB2-4F6A-960D-962DB38E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9FE51-5ECE-477C-99DE-14F987DF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BCB8F-841D-49C5-8793-E3BAE260D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E68CE3-D6AA-4D6F-9541-5B3CB0F9D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BAFB1-A364-4776-9E9A-58C779A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C030E6-A8DD-4E78-A9BF-EBC2F95F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F6CEF-55C3-459F-A64F-122E86FD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611D-C77A-4751-B891-4F9D4B9A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352F4-3D97-414F-80D7-FD39E207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54367-5A71-4670-9E6A-DAB28A25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55C19-3143-47FF-91F3-1D3F5DF6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3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585CF-0F85-4538-8828-69C414E4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3A9F77-31BC-4A32-AD41-90F732F6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12C59-611D-4AA7-ADE6-A108A7E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8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0F5F-AB72-41E2-A2D6-62F55D64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F954-7527-4C9E-9F43-7B263299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5D30C-5F39-4BE2-817D-A40EC9FD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E481D-A97E-4C69-960C-1ADF001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FB6A9-4F69-4BBD-8E13-62D43AC7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9AAD3-0E4B-458C-9A8A-0189BA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DD7B4-6174-46F8-BC71-0CD420B2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EA3BE-6D51-47A8-BBCA-3DB083A3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CE944-5C25-416C-98FA-1F928AB8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5901E-DE88-4473-80D7-56ADCF36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7B656-FADA-46DF-98D9-7E7E8C2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96F07-5F21-4621-87FC-5226A3E1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D768B-2665-4906-8842-2F26D01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575CB-BD42-4026-AC1D-70250276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EDE6-5892-4119-A3BD-356182F8E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0CB2-73E4-4BA6-AD6A-EB1823B2D00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2C878-C329-4CDB-AE4F-3946BE1C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83F54-9D99-4CD9-AB51-A8385F785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F723-CE22-4872-BA36-261180C0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zhangjunhit/article/details/72528610" TargetMode="External"/><Relationship Id="rId13" Type="http://schemas.openxmlformats.org/officeDocument/2006/relationships/hyperlink" Target="https://blog.csdn.net/LanerGaming/article/details/49207435?utm_source=blogxgwz5" TargetMode="External"/><Relationship Id="rId18" Type="http://schemas.openxmlformats.org/officeDocument/2006/relationships/hyperlink" Target="https://blog.csdn.net/shenziheng1/article/details/53487101" TargetMode="External"/><Relationship Id="rId3" Type="http://schemas.openxmlformats.org/officeDocument/2006/relationships/hyperlink" Target="https://blog.csdn.net/mieleizhi0522/article/details/83786682" TargetMode="External"/><Relationship Id="rId7" Type="http://schemas.openxmlformats.org/officeDocument/2006/relationships/hyperlink" Target="https://blog.csdn.net/icvpr/article/details/10259577" TargetMode="External"/><Relationship Id="rId12" Type="http://schemas.openxmlformats.org/officeDocument/2006/relationships/hyperlink" Target="https://blog.csdn.net/leviopku/article/details/80418672" TargetMode="External"/><Relationship Id="rId17" Type="http://schemas.openxmlformats.org/officeDocument/2006/relationships/hyperlink" Target="https://blog.csdn.net/qq_30638831/article/details/81638379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machinelearning.wustl.edu/mlpapers/paper_files/AISTATS2010_GlorotB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hemeinvyiqiluoben/article/details/39854315" TargetMode="External"/><Relationship Id="rId11" Type="http://schemas.openxmlformats.org/officeDocument/2006/relationships/hyperlink" Target="https://www.cnblogs.com/paladinzxl/p/9686017.html" TargetMode="External"/><Relationship Id="rId5" Type="http://schemas.openxmlformats.org/officeDocument/2006/relationships/hyperlink" Target="http://blog.sina.com.cn/s/blog_80ce3a550102vk58.html" TargetMode="External"/><Relationship Id="rId15" Type="http://schemas.openxmlformats.org/officeDocument/2006/relationships/hyperlink" Target="https://blog.csdn.net/shuzfan/article/details/51338178" TargetMode="External"/><Relationship Id="rId10" Type="http://schemas.openxmlformats.org/officeDocument/2006/relationships/hyperlink" Target="https://blog.csdn.net/lemianli/article/details/53171951" TargetMode="External"/><Relationship Id="rId4" Type="http://schemas.openxmlformats.org/officeDocument/2006/relationships/hyperlink" Target="https://www.cnblogs.com/fireae/p/3723782.html" TargetMode="External"/><Relationship Id="rId9" Type="http://schemas.openxmlformats.org/officeDocument/2006/relationships/hyperlink" Target="http://www.cnblogs.com/hellcat/p/7754795.html" TargetMode="External"/><Relationship Id="rId14" Type="http://schemas.openxmlformats.org/officeDocument/2006/relationships/hyperlink" Target="https://baijiahao.baidu.com/s?id=1589005428169477078&amp;wfr=spider&amp;for=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E6E38-14EA-4308-8C8F-320B58F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>
                <a:latin typeface="+mn-lt"/>
                <a:ea typeface="宋体" panose="02010600030101010101" pitchFamily="2" charset="-122"/>
              </a:rPr>
              <a:t>Fully automatic acute ischemic lesion segmentation in DWI using convolutional neural networks</a:t>
            </a:r>
            <a:endParaRPr lang="zh-CN" altLang="en-US" sz="44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A9719-8CD4-493F-8305-4AA32E285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5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12287-9888-4FAF-86CF-C11EB3CB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5ED16-8683-491B-BE92-CC3BB470E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本文提出使用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 err="1"/>
                  <a:t>DeconvNet</a:t>
                </a:r>
                <a:r>
                  <a:rPr lang="zh-CN" altLang="en-US" dirty="0"/>
                  <a:t>集成出一组分类器，来进一步提高结果的精确度。</a:t>
                </a:r>
                <a:endParaRPr lang="en-US" altLang="zh-CN" dirty="0"/>
              </a:p>
              <a:p>
                <a:r>
                  <a:rPr lang="zh-CN" altLang="en-US" dirty="0"/>
                  <a:t>另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/>
                  <a:t> 表示融合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个网络的集成方法，则：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dirty="0"/>
                  <a:t> …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 err="1"/>
                  <a:t>DeconvNet</a:t>
                </a:r>
                <a:r>
                  <a:rPr lang="zh-CN" altLang="en-US" dirty="0"/>
                  <a:t>的初始化不同，他们会聚集在不同的最佳状态，但所有的子网络都能产生准确的病变分割。因此，</a:t>
                </a:r>
                <a:r>
                  <a:rPr lang="en-US" altLang="zh-CN" dirty="0"/>
                  <a:t>CNN</a:t>
                </a:r>
                <a:r>
                  <a:rPr lang="zh-CN" altLang="en-US" dirty="0"/>
                  <a:t>的集成因为他们的准确性和多样性使整个网络的性能提高</a:t>
                </a: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5ED16-8683-491B-BE92-CC3BB470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3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B8729-2456-4C8F-A873-B77CA08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292969-D4AC-4C34-9160-D366428C2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此外，受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的启发，本文在原生的集成的输出层后又增加了额外的卷积和来细化分割。</a:t>
                </a:r>
                <a:endParaRPr lang="en-US" altLang="zh-CN" dirty="0"/>
              </a:p>
              <a:p>
                <a:r>
                  <a:rPr lang="zh-CN" altLang="en-US" dirty="0"/>
                  <a:t>因为原始的输入图片会在多次的卷积池化、反卷积和反池化中丢失掉一些细节信息，所以将输出图片与集成后的语义分割结构连接起来，在添加一些额外的卷积层，以便可以根据原始图像细化分割，经过试验证明，细化过后性能略有提高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 ⋅</m:t>
                        </m:r>
                      </m:e>
                    </m:d>
                  </m:oMath>
                </a14:m>
                <a:r>
                  <a:rPr lang="zh-CN" altLang="en-US" dirty="0"/>
                  <a:t>代表连接和卷积，因此</a:t>
                </a:r>
                <a:r>
                  <a:rPr lang="en-US" altLang="zh-CN" dirty="0"/>
                  <a:t>EDD Net</a:t>
                </a:r>
                <a:r>
                  <a:rPr lang="zh-CN" altLang="en-US" dirty="0"/>
                  <a:t>的损失函数为：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292969-D4AC-4C34-9160-D366428C2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28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3D417-925B-4BD8-8792-55F9EA09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1D5C7-43E9-4FDA-9095-C6FE5FB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r>
              <a:rPr lang="zh-CN" altLang="en-US" dirty="0"/>
              <a:t>是</a:t>
            </a:r>
            <a:r>
              <a:rPr lang="en-US" altLang="zh-CN" dirty="0"/>
              <a:t>multiscale convolutional label evaluation net </a:t>
            </a:r>
            <a:r>
              <a:rPr lang="zh-CN" altLang="en-US" dirty="0"/>
              <a:t>的缩写，即多尺度卷积标签评价网络</a:t>
            </a:r>
            <a:endParaRPr lang="en-US" altLang="zh-CN" dirty="0"/>
          </a:p>
          <a:p>
            <a:r>
              <a:rPr lang="en-US" altLang="zh-CN" dirty="0"/>
              <a:t>EDD Net</a:t>
            </a:r>
            <a:r>
              <a:rPr lang="zh-CN" altLang="en-US" dirty="0"/>
              <a:t>准确的识别出急性缺血性病变，然而不可避免的产生许多假阳性簇（伪影）。它们与小尺寸的病变具有相似的外观，为了消除它们，本文使用了</a:t>
            </a:r>
            <a:r>
              <a:rPr lang="en-US" altLang="zh-CN" dirty="0"/>
              <a:t>MUSCLE Net</a:t>
            </a:r>
            <a:r>
              <a:rPr lang="zh-CN" altLang="en-US" dirty="0"/>
              <a:t>这个网络，它能评价</a:t>
            </a:r>
            <a:r>
              <a:rPr lang="en-US" altLang="zh-CN" dirty="0"/>
              <a:t>EDD</a:t>
            </a:r>
            <a:r>
              <a:rPr lang="zh-CN" altLang="en-US" dirty="0"/>
              <a:t>网络检测到的病变区域，来区分假阳性和真阳性。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46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964B-C150-4212-A7BF-CDF358AE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67AE3-2C27-496A-8561-C07CA9D0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7092">
            <a:extLst>
              <a:ext uri="{FF2B5EF4-FFF2-40B4-BE49-F238E27FC236}">
                <a16:creationId xmlns:a16="http://schemas.microsoft.com/office/drawing/2014/main" id="{81FEDA48-8CC9-4F5D-9FEB-169FCB27C4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8295" y="2448899"/>
            <a:ext cx="6015409" cy="34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D6FE-8175-438F-9E47-AB93E53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C3BA-3362-45AE-9FC5-807876B3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r>
              <a:rPr lang="zh-CN" altLang="en-US" dirty="0"/>
              <a:t>网络得到的二元分割图，是由</a:t>
            </a:r>
            <a:r>
              <a:rPr lang="en-US" altLang="zh-CN" dirty="0"/>
              <a:t>EDD Net</a:t>
            </a:r>
            <a:r>
              <a:rPr lang="zh-CN" altLang="en-US" dirty="0"/>
              <a:t>输出的概率图经过阈值化得到的。基于这个二元分割图，候选病变区域使用</a:t>
            </a:r>
            <a:r>
              <a:rPr lang="zh-CN" altLang="zh-CN" dirty="0"/>
              <a:t>连通区域分析</a:t>
            </a:r>
            <a:r>
              <a:rPr lang="zh-CN" altLang="en-US" dirty="0"/>
              <a:t>获得。</a:t>
            </a:r>
            <a:endParaRPr lang="en-US" altLang="zh-CN" dirty="0"/>
          </a:p>
          <a:p>
            <a:r>
              <a:rPr lang="zh-CN" altLang="en-US" dirty="0"/>
              <a:t>在它们的周围提取出多个尺度的原始图片和有</a:t>
            </a:r>
            <a:r>
              <a:rPr lang="en-US" altLang="zh-CN" dirty="0"/>
              <a:t>EDD</a:t>
            </a:r>
            <a:r>
              <a:rPr lang="zh-CN" altLang="en-US" dirty="0"/>
              <a:t>网络生成的相应的概率图</a:t>
            </a:r>
            <a:r>
              <a:rPr lang="en-US" altLang="zh-CN" dirty="0"/>
              <a:t>patch</a:t>
            </a:r>
            <a:r>
              <a:rPr lang="zh-CN" altLang="en-US" dirty="0"/>
              <a:t>作为输入。</a:t>
            </a:r>
            <a:endParaRPr lang="en-US" altLang="zh-CN" dirty="0"/>
          </a:p>
          <a:p>
            <a:r>
              <a:rPr lang="zh-CN" altLang="en-US" dirty="0"/>
              <a:t>其中真正的病变区域标记为阳性，伪影标记为阴性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19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16F7-7B5B-4942-B11F-0BB3E12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pic>
        <p:nvPicPr>
          <p:cNvPr id="4" name="Picture 1512">
            <a:extLst>
              <a:ext uri="{FF2B5EF4-FFF2-40B4-BE49-F238E27FC236}">
                <a16:creationId xmlns:a16="http://schemas.microsoft.com/office/drawing/2014/main" id="{925C47E0-EEFC-4297-8D7D-265071D2E8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7073" y="1825625"/>
            <a:ext cx="4397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E88B8-2F6C-490B-8A73-E9CD3486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593C2-6790-4FD2-B846-DF9D3FE7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r>
              <a:rPr lang="zh-CN" altLang="en-US" dirty="0"/>
              <a:t>的输出结果是实例级的，而不是像素级的，表示候选区域为真正病变区域的概率，然后利用贝叶斯公式，与</a:t>
            </a:r>
            <a:r>
              <a:rPr lang="en-US" altLang="zh-CN" dirty="0"/>
              <a:t>EDD Net</a:t>
            </a:r>
            <a:r>
              <a:rPr lang="zh-CN" altLang="en-US" dirty="0"/>
              <a:t>输出的概率计算得到真正的分割概率图。</a:t>
            </a:r>
          </a:p>
        </p:txBody>
      </p:sp>
    </p:spTree>
    <p:extLst>
      <p:ext uri="{BB962C8B-B14F-4D97-AF65-F5344CB8AC3E}">
        <p14:creationId xmlns:p14="http://schemas.microsoft.com/office/powerpoint/2010/main" val="132583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413F-66EB-49CB-8A24-4C305E9C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8D71B1-7385-4E72-93AE-DB7D74CA5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采用</a:t>
                </a:r>
                <a:r>
                  <a:rPr lang="en-US" altLang="zh-CN" dirty="0"/>
                  <a:t>Dice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来比较分割结果与</a:t>
                </a:r>
                <a:r>
                  <a:rPr lang="en-US" altLang="zh-CN" dirty="0"/>
                  <a:t>ground truth</a:t>
                </a:r>
                <a:r>
                  <a:rPr lang="zh-CN" altLang="en-US" dirty="0"/>
                  <a:t>是否一致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ice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8D71B1-7385-4E72-93AE-DB7D74CA5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93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3243-55B6-441F-96E4-A57D58C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F2D44-3731-49AA-A35B-9A99534C9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基于重叠的相似性度量方法不是在所有的情况下都是鲁棒的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ground truth</a:t>
                </a:r>
                <a:r>
                  <a:rPr lang="zh-CN" altLang="en-US" dirty="0"/>
                  <a:t>包含数百的像素，则一个像素的误差不会显著地影响</a:t>
                </a:r>
                <a:r>
                  <a:rPr lang="en-US" altLang="zh-CN" dirty="0"/>
                  <a:t>Dice</a:t>
                </a:r>
                <a:r>
                  <a:rPr lang="zh-CN" altLang="en-US" dirty="0"/>
                  <a:t>系数；如果</a:t>
                </a:r>
                <a:r>
                  <a:rPr lang="en-US" altLang="zh-CN" dirty="0"/>
                  <a:t>ground truth</a:t>
                </a:r>
                <a:r>
                  <a:rPr lang="zh-CN" altLang="en-US" dirty="0"/>
                  <a:t>只包含几个像素，那么一个像素的误差将会对</a:t>
                </a:r>
                <a:r>
                  <a:rPr lang="en-US" altLang="zh-CN" dirty="0"/>
                  <a:t>Dice</a:t>
                </a:r>
                <a:r>
                  <a:rPr lang="zh-CN" altLang="en-US" dirty="0"/>
                  <a:t>系数产生显著的影响。</a:t>
                </a:r>
                <a:endParaRPr lang="en-US" altLang="zh-CN" dirty="0"/>
              </a:p>
              <a:p>
                <a:r>
                  <a:rPr lang="zh-CN" altLang="en-US" dirty="0"/>
                  <a:t>由于病变区域普遍不大，因此本文提出了一种新的评价标准。</a:t>
                </a:r>
                <a:endParaRPr lang="en-US" altLang="zh-CN" dirty="0"/>
              </a:p>
              <a:p>
                <a:r>
                  <a:rPr lang="zh-CN" altLang="en-US" dirty="0"/>
                  <a:t>引入了以下参数</a:t>
                </a:r>
                <a:endParaRPr lang="en-US" altLang="zh-CN" dirty="0"/>
              </a:p>
              <a:p>
                <a:r>
                  <a:rPr lang="en-US" altLang="zh-CN" dirty="0"/>
                  <a:t>FP</a:t>
                </a:r>
                <a:r>
                  <a:rPr lang="zh-CN" altLang="en-US" dirty="0"/>
                  <a:t>：表示假阳性</a:t>
                </a:r>
                <a:endParaRPr lang="en-US" altLang="zh-CN" dirty="0"/>
              </a:p>
              <a:p>
                <a:r>
                  <a:rPr lang="en-US" altLang="zh-CN" dirty="0"/>
                  <a:t>FN</a:t>
                </a:r>
                <a:r>
                  <a:rPr lang="zh-CN" altLang="en-US" dirty="0"/>
                  <a:t>：表示假阴性</a:t>
                </a:r>
                <a:endParaRPr lang="en-US" altLang="zh-CN" dirty="0"/>
              </a:p>
              <a:p>
                <a:r>
                  <a:rPr lang="en-US" altLang="zh-CN" dirty="0"/>
                  <a:t>m#</a:t>
                </a:r>
                <a:r>
                  <a:rPr lang="zh-CN" altLang="en-US" dirty="0"/>
                  <a:t>：平均数</a:t>
                </a:r>
                <a:endParaRPr lang="en-US" altLang="zh-CN" dirty="0"/>
              </a:p>
              <a:p>
                <a:r>
                  <a:rPr lang="en-US" altLang="zh-CN" dirty="0"/>
                  <a:t>mS</a:t>
                </a:r>
                <a:r>
                  <a:rPr lang="zh-CN" altLang="en-US" dirty="0"/>
                  <a:t>：平均像素大小</a:t>
                </a:r>
                <a:endParaRPr lang="en-US" altLang="zh-CN" dirty="0"/>
              </a:p>
              <a:p>
                <a:r>
                  <a:rPr lang="zh-CN" altLang="en-US" dirty="0"/>
                  <a:t>我们的目标是减小</a:t>
                </a:r>
                <a:r>
                  <a:rPr lang="en-US" altLang="zh-CN" dirty="0"/>
                  <a:t>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FN</a:t>
                </a:r>
                <a:r>
                  <a:rPr lang="zh-CN" altLang="en-US" dirty="0"/>
                  <a:t>的大小和数值</a:t>
                </a:r>
                <a:endParaRPr lang="en-US" altLang="zh-CN" dirty="0"/>
              </a:p>
              <a:p>
                <a:r>
                  <a:rPr lang="zh-CN" altLang="en-US" dirty="0"/>
                  <a:t>检测率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表示所有所有候选区域的数量，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sub>
                    </m:sSub>
                  </m:oMath>
                </a14:m>
                <a:r>
                  <a:rPr lang="zh-CN" altLang="en-US" dirty="0"/>
                  <a:t>表示候选区域为</a:t>
                </a:r>
                <a:r>
                  <a:rPr lang="en-US" altLang="zh-CN" dirty="0"/>
                  <a:t>TP</a:t>
                </a:r>
                <a:r>
                  <a:rPr lang="zh-CN" altLang="en-US" dirty="0"/>
                  <a:t>的数量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F2D44-3731-49AA-A35B-9A99534C9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23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285F-BCEF-4332-8F6A-791E83F4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F8564E-9A20-46FA-91A7-C372291AE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使用随机梯度下降算法实现训练期间的优化，学习率固定为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，动量和权重衰减分别为</a:t>
                </a:r>
                <a:r>
                  <a:rPr lang="en-US" altLang="zh-CN" dirty="0"/>
                  <a:t>0.9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。使用</a:t>
                </a:r>
                <a:r>
                  <a:rPr lang="en-US" altLang="zh-CN" dirty="0"/>
                  <a:t>Xavier</a:t>
                </a:r>
                <a:r>
                  <a:rPr lang="zh-CN" altLang="en-US" dirty="0"/>
                  <a:t>算法初始化网络中的权重，卷积核与反卷积核的尺寸是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，步长为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，使用</a:t>
                </a:r>
                <a:r>
                  <a:rPr lang="en-US" altLang="zh-CN" dirty="0"/>
                  <a:t>BN</a:t>
                </a:r>
                <a:r>
                  <a:rPr lang="zh-CN" altLang="en-US" dirty="0"/>
                  <a:t>。设置</a:t>
                </a:r>
                <a:r>
                  <a:rPr lang="en-US" altLang="zh-CN" dirty="0"/>
                  <a:t>N=2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F8564E-9A20-46FA-91A7-C372291AE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66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73ED3-FE6B-4FAA-8C6B-6577F24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普通图像分割与医学图像分割的区别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8597-4F55-4288-A23C-0432F7A0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在普通图像中</a:t>
            </a:r>
            <a:r>
              <a:rPr lang="zh-CN" altLang="zh-CN" dirty="0"/>
              <a:t>，感兴趣的目标对象在图像中占主导地位</a:t>
            </a:r>
            <a:r>
              <a:rPr lang="zh-CN" altLang="en-US" dirty="0"/>
              <a:t>，物体通常与背景的反差比较明显，或者有比较确定的边缘</a:t>
            </a:r>
            <a:endParaRPr lang="en-US" altLang="zh-CN" dirty="0"/>
          </a:p>
          <a:p>
            <a:r>
              <a:rPr lang="zh-CN" altLang="en-US" dirty="0"/>
              <a:t>医学图像中，由于病变区域非常小，导致很容易被忽略，病变与正常组织之间的边界线难以区分，并且还存在着大量的与病变区域表现相似的伪影</a:t>
            </a:r>
          </a:p>
        </p:txBody>
      </p:sp>
    </p:spTree>
    <p:extLst>
      <p:ext uri="{BB962C8B-B14F-4D97-AF65-F5344CB8AC3E}">
        <p14:creationId xmlns:p14="http://schemas.microsoft.com/office/powerpoint/2010/main" val="144883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F7891-ABD9-4610-ABFD-47F986BA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72637-EE00-4A52-83AC-1D450795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有来自</a:t>
            </a:r>
            <a:r>
              <a:rPr lang="en-US" altLang="zh-CN" dirty="0"/>
              <a:t>741</a:t>
            </a:r>
            <a:r>
              <a:rPr lang="zh-CN" altLang="en-US" dirty="0"/>
              <a:t>名急性中分患者的</a:t>
            </a:r>
            <a:r>
              <a:rPr lang="en-US" altLang="zh-CN" dirty="0"/>
              <a:t>DWI</a:t>
            </a:r>
            <a:r>
              <a:rPr lang="zh-CN" altLang="en-US" dirty="0"/>
              <a:t>数据，其中用作训练和验证集有</a:t>
            </a:r>
            <a:r>
              <a:rPr lang="en-US" altLang="zh-CN" dirty="0"/>
              <a:t>380</a:t>
            </a:r>
            <a:r>
              <a:rPr lang="zh-CN" altLang="en-US" dirty="0"/>
              <a:t>个，其中</a:t>
            </a:r>
            <a:r>
              <a:rPr lang="en-US" altLang="zh-CN" dirty="0"/>
              <a:t>274</a:t>
            </a:r>
            <a:r>
              <a:rPr lang="zh-CN" altLang="en-US" dirty="0"/>
              <a:t>用来做训练集，</a:t>
            </a:r>
            <a:r>
              <a:rPr lang="en-US" altLang="zh-CN" dirty="0"/>
              <a:t>106</a:t>
            </a:r>
            <a:r>
              <a:rPr lang="zh-CN" altLang="en-US" dirty="0"/>
              <a:t>用来做验证集，其余</a:t>
            </a:r>
            <a:r>
              <a:rPr lang="en-US" altLang="zh-CN" dirty="0"/>
              <a:t>361</a:t>
            </a:r>
            <a:r>
              <a:rPr lang="zh-CN" altLang="en-US" dirty="0"/>
              <a:t>个样本做测试集</a:t>
            </a:r>
            <a:endParaRPr lang="en-US" altLang="zh-CN" dirty="0"/>
          </a:p>
          <a:p>
            <a:r>
              <a:rPr lang="zh-CN" altLang="en-US" dirty="0"/>
              <a:t>由于是从不同的扫描仪得到的图像，因此需要对图像进行预处理。不同图像在</a:t>
            </a:r>
            <a:r>
              <a:rPr lang="en-US" altLang="zh-CN" dirty="0"/>
              <a:t>Z</a:t>
            </a:r>
            <a:r>
              <a:rPr lang="zh-CN" altLang="en-US" dirty="0"/>
              <a:t>轴上是不同的，而对</a:t>
            </a:r>
            <a:r>
              <a:rPr lang="en-US" altLang="zh-CN" dirty="0"/>
              <a:t>Z</a:t>
            </a:r>
            <a:r>
              <a:rPr lang="zh-CN" altLang="en-US" dirty="0"/>
              <a:t>轴重采样可能引入差值误差，因此本网络只用</a:t>
            </a:r>
            <a:r>
              <a:rPr lang="en-US" altLang="zh-CN" dirty="0"/>
              <a:t>2D</a:t>
            </a:r>
            <a:r>
              <a:rPr lang="zh-CN" altLang="en-US" dirty="0"/>
              <a:t>切片作为输入数据，而不是</a:t>
            </a:r>
            <a:r>
              <a:rPr lang="en-US" altLang="zh-CN" dirty="0"/>
              <a:t>3D</a:t>
            </a:r>
            <a:r>
              <a:rPr lang="zh-CN" altLang="en-US" dirty="0"/>
              <a:t>立方体。为了确保</a:t>
            </a:r>
            <a:r>
              <a:rPr lang="en-US" altLang="zh-CN" dirty="0"/>
              <a:t>2D</a:t>
            </a:r>
            <a:r>
              <a:rPr lang="zh-CN" altLang="en-US" dirty="0"/>
              <a:t>切片中每个像素具有一致的物理像素尺寸，在</a:t>
            </a:r>
            <a:r>
              <a:rPr lang="en-US" altLang="zh-CN" dirty="0"/>
              <a:t>2D</a:t>
            </a:r>
            <a:r>
              <a:rPr lang="zh-CN" altLang="en-US" dirty="0"/>
              <a:t>切片中执行线性均匀重采样。所有的图片都重采样为像素尺寸为</a:t>
            </a:r>
            <a:r>
              <a:rPr lang="en-US" altLang="zh-CN" dirty="0"/>
              <a:t>1.6mm×1.6mm</a:t>
            </a:r>
            <a:r>
              <a:rPr lang="zh-CN" altLang="en-US" dirty="0"/>
              <a:t>大小。</a:t>
            </a:r>
            <a:endParaRPr lang="en-US" altLang="zh-CN" dirty="0"/>
          </a:p>
          <a:p>
            <a:r>
              <a:rPr lang="zh-CN" altLang="en-US" dirty="0"/>
              <a:t>之后对每个图片进行均值为</a:t>
            </a:r>
            <a:r>
              <a:rPr lang="en-US" altLang="zh-CN" dirty="0"/>
              <a:t>0</a:t>
            </a:r>
            <a:r>
              <a:rPr lang="zh-CN" altLang="en-US" dirty="0"/>
              <a:t>，方差为</a:t>
            </a:r>
            <a:r>
              <a:rPr lang="en-US" altLang="zh-CN" dirty="0"/>
              <a:t>1</a:t>
            </a:r>
            <a:r>
              <a:rPr lang="zh-CN" altLang="en-US" dirty="0"/>
              <a:t>的归一化处理</a:t>
            </a:r>
          </a:p>
        </p:txBody>
      </p:sp>
    </p:spTree>
    <p:extLst>
      <p:ext uri="{BB962C8B-B14F-4D97-AF65-F5344CB8AC3E}">
        <p14:creationId xmlns:p14="http://schemas.microsoft.com/office/powerpoint/2010/main" val="246617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8964D-EA4B-4942-B438-3340DB7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数据的扩充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02D7-F978-4D9D-A0D6-DAD869BA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对提取的图片</a:t>
            </a:r>
            <a:r>
              <a:rPr lang="en-US" altLang="zh-CN" dirty="0"/>
              <a:t>patch</a:t>
            </a:r>
            <a:r>
              <a:rPr lang="zh-CN" altLang="en-US" dirty="0"/>
              <a:t>进行水平翻转，并随机旋转</a:t>
            </a:r>
            <a:endParaRPr lang="en-US" altLang="zh-CN" dirty="0"/>
          </a:p>
          <a:p>
            <a:r>
              <a:rPr lang="en-US" altLang="zh-CN" dirty="0"/>
              <a:t>Patch</a:t>
            </a:r>
            <a:r>
              <a:rPr lang="zh-CN" altLang="en-US" dirty="0"/>
              <a:t>的提取策略：</a:t>
            </a:r>
            <a:endParaRPr lang="en-US" altLang="zh-CN" dirty="0"/>
          </a:p>
          <a:p>
            <a:r>
              <a:rPr lang="zh-CN" altLang="en-US" dirty="0"/>
              <a:t>对标记为病变部分的所有像素进行提取，对每个像素，提取它周围的像素形成一个</a:t>
            </a:r>
            <a:r>
              <a:rPr lang="en-US" altLang="zh-CN" dirty="0"/>
              <a:t>patch</a:t>
            </a:r>
            <a:r>
              <a:rPr lang="zh-CN" altLang="en-US" dirty="0"/>
              <a:t>，该像素位于</a:t>
            </a:r>
            <a:r>
              <a:rPr lang="en-US" altLang="zh-CN" dirty="0"/>
              <a:t>patch</a:t>
            </a:r>
            <a:r>
              <a:rPr lang="zh-CN" altLang="en-US" dirty="0"/>
              <a:t>中的随机位置。因此，每个</a:t>
            </a:r>
            <a:r>
              <a:rPr lang="en-US" altLang="zh-CN" dirty="0"/>
              <a:t>patch</a:t>
            </a:r>
            <a:r>
              <a:rPr lang="zh-CN" altLang="en-US" dirty="0"/>
              <a:t>可能既包含病变像素又包含背景像素。如果病变很大，像素落在病变区域中心，那么这个</a:t>
            </a:r>
            <a:r>
              <a:rPr lang="en-US" altLang="zh-CN" dirty="0"/>
              <a:t>patch</a:t>
            </a:r>
            <a:r>
              <a:rPr lang="zh-CN" altLang="en-US" dirty="0"/>
              <a:t>将仅包含病变的像素。</a:t>
            </a:r>
            <a:endParaRPr lang="en-US" altLang="zh-CN" dirty="0"/>
          </a:p>
          <a:p>
            <a:r>
              <a:rPr lang="zh-CN" altLang="en-US" dirty="0"/>
              <a:t>病变区域的像素通常有多个（如</a:t>
            </a:r>
            <a:r>
              <a:rPr lang="en-US" altLang="zh-CN" dirty="0"/>
              <a:t>20</a:t>
            </a:r>
            <a:r>
              <a:rPr lang="zh-CN" altLang="en-US" dirty="0"/>
              <a:t>个），那个就可以产生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patch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62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EB71-83AF-4843-AE83-96DB8301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08B11-35D7-4C09-AA74-A37B3406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首先对</a:t>
            </a:r>
            <a:r>
              <a:rPr lang="en-US" altLang="zh-CN" dirty="0"/>
              <a:t>EDD Net</a:t>
            </a:r>
            <a:r>
              <a:rPr lang="zh-CN" altLang="en-US" dirty="0"/>
              <a:t>的基础结构进行实验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14479C-BE27-4F9A-834F-6A3E109AD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"/>
          <a:stretch/>
        </p:blipFill>
        <p:spPr>
          <a:xfrm>
            <a:off x="3815442" y="2288949"/>
            <a:ext cx="4791529" cy="3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7283-A778-4588-8CB9-D42961C3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Patch</a:t>
            </a:r>
            <a:r>
              <a:rPr lang="zh-CN" altLang="en-US" dirty="0"/>
              <a:t>的尺寸与感受野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7759F-CB50-4179-ABD1-94BCEFDE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除</a:t>
            </a:r>
            <a:r>
              <a:rPr lang="en-US" altLang="zh-CN" dirty="0"/>
              <a:t>CNN</a:t>
            </a:r>
            <a:r>
              <a:rPr lang="zh-CN" altLang="zh-CN" dirty="0"/>
              <a:t>架构外，网络的配置还会显著影响性能。它主要在两个方面，即输入图像块的大小和网络的感受野的大小。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981301-D3FF-48F0-85C5-BDE2857F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9" y="2718905"/>
            <a:ext cx="950727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0E2D-9677-435C-A452-2A112062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集成与精细化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83AAB0-9D85-4503-B75A-1838A988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6427" y="1833000"/>
            <a:ext cx="4959145" cy="38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4FAB3-6F4D-4659-BC4E-6A764FC2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MUSCLE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013DB-A8D9-4310-9608-17A2BDC8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EDD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虽然具有分割</a:t>
            </a:r>
            <a:r>
              <a:rPr lang="en-US" altLang="zh-CN" dirty="0"/>
              <a:t>DWI</a:t>
            </a:r>
            <a:r>
              <a:rPr lang="zh-CN" altLang="en-US" dirty="0"/>
              <a:t>急性缺血性病变的能力，但是，误报很难避免。</a:t>
            </a:r>
          </a:p>
        </p:txBody>
      </p:sp>
      <p:pic>
        <p:nvPicPr>
          <p:cNvPr id="4" name="Picture 2294">
            <a:extLst>
              <a:ext uri="{FF2B5EF4-FFF2-40B4-BE49-F238E27FC236}">
                <a16:creationId xmlns:a16="http://schemas.microsoft.com/office/drawing/2014/main" id="{32E12BD6-2CE1-4D90-87ED-A9F693494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1678" y="2605564"/>
            <a:ext cx="5288643" cy="40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4A3A-C52B-4171-B3F8-BB911C7B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过大和多小的病变区域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9CC35-FFF1-4B9E-9579-90C0EAFC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在只有小尺寸病变区域的数据集和只有大尺寸病变区域的数据集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A23A45-AB97-4636-8A1E-63AE6D95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30" y="2654300"/>
            <a:ext cx="69109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0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C2A6C-FC40-4E5D-A21D-20734DFA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51C9F-E7CB-4D4B-A87A-6C0CC90E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、伪影的识别网络</a:t>
            </a:r>
            <a:r>
              <a:rPr lang="en-US" altLang="zh-CN" dirty="0"/>
              <a:t>MUSCLE Net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、数据增强的方法</a:t>
            </a:r>
          </a:p>
        </p:txBody>
      </p:sp>
    </p:spTree>
    <p:extLst>
      <p:ext uri="{BB962C8B-B14F-4D97-AF65-F5344CB8AC3E}">
        <p14:creationId xmlns:p14="http://schemas.microsoft.com/office/powerpoint/2010/main" val="248057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9272-D2FE-4599-8497-E873E800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3AF0C-7159-4E03-BC11-A16ECDD0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u="sng" dirty="0">
                <a:hlinkClick r:id="rId3"/>
              </a:rPr>
              <a:t>https://blog.csdn.net/mieleizhi0522/article/details/83786682</a:t>
            </a:r>
            <a:endParaRPr lang="en-US" altLang="zh-CN" dirty="0"/>
          </a:p>
          <a:p>
            <a:r>
              <a:rPr lang="zh-CN" altLang="zh-CN" dirty="0"/>
              <a:t>连通区域分析</a:t>
            </a:r>
          </a:p>
          <a:p>
            <a:r>
              <a:rPr lang="en-US" altLang="zh-CN" u="sng" dirty="0">
                <a:hlinkClick r:id="rId4"/>
              </a:rPr>
              <a:t>https://www.cnblogs.com/fireae/p/3723782.html</a:t>
            </a:r>
            <a:endParaRPr lang="zh-CN" altLang="zh-CN" dirty="0"/>
          </a:p>
          <a:p>
            <a:r>
              <a:rPr lang="en-US" altLang="zh-CN" u="sng" dirty="0">
                <a:hlinkClick r:id="rId5"/>
              </a:rPr>
              <a:t>http://blog.sina.com.cn/s/blog_80ce3a550102vk58.html</a:t>
            </a:r>
            <a:endParaRPr lang="zh-CN" altLang="zh-CN" dirty="0"/>
          </a:p>
          <a:p>
            <a:r>
              <a:rPr lang="en-US" altLang="zh-CN" u="sng" dirty="0">
                <a:hlinkClick r:id="rId6"/>
              </a:rPr>
              <a:t>https://blog.csdn.net/hemeinvyiqiluoben/article/details/39854315</a:t>
            </a:r>
            <a:endParaRPr lang="zh-CN" altLang="zh-CN" dirty="0"/>
          </a:p>
          <a:p>
            <a:r>
              <a:rPr lang="en-US" altLang="zh-CN" u="sng" dirty="0">
                <a:hlinkClick r:id="rId7"/>
              </a:rPr>
              <a:t>https://blog.csdn.net/icvpr/article/details/10259577</a:t>
            </a:r>
            <a:endParaRPr lang="zh-CN" altLang="zh-CN" dirty="0"/>
          </a:p>
          <a:p>
            <a:r>
              <a:rPr lang="en-US" altLang="zh-CN" dirty="0" err="1"/>
              <a:t>deconvnet</a:t>
            </a:r>
            <a:endParaRPr lang="zh-CN" altLang="zh-CN" dirty="0"/>
          </a:p>
          <a:p>
            <a:r>
              <a:rPr lang="zh-CN" altLang="zh-CN" dirty="0"/>
              <a:t>论文：</a:t>
            </a:r>
            <a:r>
              <a:rPr lang="en-US" altLang="zh-CN" dirty="0"/>
              <a:t>Learning Deconvolution Network for Semantic Segmentation </a:t>
            </a:r>
            <a:endParaRPr lang="zh-CN" altLang="zh-CN" dirty="0"/>
          </a:p>
          <a:p>
            <a:r>
              <a:rPr lang="en-US" altLang="zh-CN" u="sng" dirty="0">
                <a:hlinkClick r:id="rId8"/>
              </a:rPr>
              <a:t>https://blog.csdn.net/zhangjunhit/article/details/72528610</a:t>
            </a:r>
            <a:endParaRPr lang="zh-CN" altLang="zh-CN" dirty="0"/>
          </a:p>
          <a:p>
            <a:r>
              <a:rPr lang="en-US" altLang="zh-CN" u="sng" dirty="0">
                <a:hlinkClick r:id="rId9"/>
              </a:rPr>
              <a:t>http://www.cnblogs.com/hellcat/p/7754795.html</a:t>
            </a:r>
            <a:endParaRPr lang="zh-CN" altLang="zh-CN" dirty="0"/>
          </a:p>
          <a:p>
            <a:r>
              <a:rPr lang="en-US" altLang="zh-CN" u="sng" dirty="0">
                <a:hlinkClick r:id="rId10"/>
              </a:rPr>
              <a:t>https://blog.csdn.net/lemianli/article/details/53171951</a:t>
            </a:r>
            <a:endParaRPr lang="zh-CN" altLang="zh-CN" dirty="0"/>
          </a:p>
          <a:p>
            <a:r>
              <a:rPr lang="en-US" altLang="zh-CN" dirty="0"/>
              <a:t>mini </a:t>
            </a:r>
            <a:r>
              <a:rPr lang="en-US" altLang="zh-CN" dirty="0" err="1"/>
              <a:t>vgg</a:t>
            </a:r>
            <a:r>
              <a:rPr lang="en-US" altLang="zh-CN" dirty="0"/>
              <a:t> net</a:t>
            </a:r>
            <a:endParaRPr lang="zh-CN" altLang="zh-CN" dirty="0"/>
          </a:p>
          <a:p>
            <a:r>
              <a:rPr lang="en-US" altLang="zh-CN" u="sng" dirty="0">
                <a:hlinkClick r:id="rId11"/>
              </a:rPr>
              <a:t>https://www.cnblogs.com/paladinzxl/p/9686017.html</a:t>
            </a:r>
            <a:endParaRPr lang="zh-CN" altLang="zh-CN" dirty="0"/>
          </a:p>
          <a:p>
            <a:r>
              <a:rPr lang="zh-CN" altLang="zh-CN" dirty="0"/>
              <a:t>随机梯度下降与动量</a:t>
            </a:r>
          </a:p>
          <a:p>
            <a:r>
              <a:rPr lang="en-US" altLang="zh-CN" u="sng" dirty="0">
                <a:hlinkClick r:id="rId12"/>
              </a:rPr>
              <a:t>https://blog.csdn.net/leviopku/article/details/80418672</a:t>
            </a:r>
            <a:endParaRPr lang="zh-CN" altLang="zh-CN" dirty="0"/>
          </a:p>
          <a:p>
            <a:r>
              <a:rPr lang="zh-CN" altLang="zh-CN" dirty="0"/>
              <a:t>像素重采样</a:t>
            </a:r>
          </a:p>
          <a:p>
            <a:r>
              <a:rPr lang="en-US" altLang="zh-CN" u="sng" dirty="0">
                <a:hlinkClick r:id="rId13"/>
              </a:rPr>
              <a:t>https://blog.csdn.net/LanerGaming/article/details/49207435?utm_source=blogxgwz5</a:t>
            </a:r>
            <a:endParaRPr lang="zh-CN" altLang="zh-CN" dirty="0"/>
          </a:p>
          <a:p>
            <a:r>
              <a:rPr lang="en-US" altLang="zh-CN" dirty="0"/>
              <a:t>Xavier</a:t>
            </a:r>
            <a:r>
              <a:rPr lang="zh-CN" altLang="zh-CN" dirty="0"/>
              <a:t>初始化方法</a:t>
            </a:r>
            <a:endParaRPr lang="en-US" altLang="zh-CN" dirty="0"/>
          </a:p>
          <a:p>
            <a:r>
              <a:rPr lang="en-US" altLang="zh-CN">
                <a:hlinkClick r:id="rId14"/>
              </a:rPr>
              <a:t>https://baijiahao.baidu.com/s?id=1589005428169477078&amp;wfr=spider&amp;for=pc</a:t>
            </a:r>
            <a:endParaRPr lang="zh-CN" altLang="zh-CN" dirty="0"/>
          </a:p>
          <a:p>
            <a:r>
              <a:rPr lang="en-US" altLang="zh-CN" u="sng" dirty="0">
                <a:hlinkClick r:id="rId15"/>
              </a:rPr>
              <a:t>https://blog.csdn.net/shuzfan/article/details/51338178</a:t>
            </a:r>
            <a:endParaRPr lang="zh-CN" altLang="zh-CN" dirty="0"/>
          </a:p>
          <a:p>
            <a:r>
              <a:rPr lang="en-US" altLang="zh-CN" u="sng" dirty="0"/>
              <a:t>U</a:t>
            </a:r>
            <a:r>
              <a:rPr lang="en-US" altLang="zh-CN" u="sng" dirty="0">
                <a:hlinkClick r:id="rId16"/>
              </a:rPr>
              <a:t>nderstanding the difficulty of training deep feedforward neural networks</a:t>
            </a:r>
            <a:endParaRPr lang="zh-CN" altLang="zh-CN" dirty="0"/>
          </a:p>
          <a:p>
            <a:r>
              <a:rPr lang="en-US" altLang="zh-CN" u="sng" dirty="0">
                <a:hlinkClick r:id="rId17"/>
              </a:rPr>
              <a:t>https://blog.csdn.net/qq_30638831/article/details/81638379</a:t>
            </a:r>
            <a:endParaRPr lang="zh-CN" altLang="zh-CN" dirty="0"/>
          </a:p>
          <a:p>
            <a:r>
              <a:rPr lang="en-US" altLang="zh-CN" dirty="0"/>
              <a:t>3D</a:t>
            </a:r>
            <a:r>
              <a:rPr lang="zh-CN" altLang="zh-CN" dirty="0"/>
              <a:t>各向同性</a:t>
            </a:r>
          </a:p>
          <a:p>
            <a:r>
              <a:rPr lang="en-US" altLang="zh-CN" u="sng" dirty="0">
                <a:hlinkClick r:id="rId18"/>
              </a:rPr>
              <a:t>https://blog.csdn.net/shenziheng1/article/details/53487101</a:t>
            </a:r>
            <a:endParaRPr lang="en-US" altLang="zh-CN" u="sng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61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49A6-CFE8-45AD-92BD-5341695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50">
            <a:extLst>
              <a:ext uri="{FF2B5EF4-FFF2-40B4-BE49-F238E27FC236}">
                <a16:creationId xmlns:a16="http://schemas.microsoft.com/office/drawing/2014/main" id="{576795B0-8C33-45A1-A051-7AB55A921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4485" y="1825625"/>
            <a:ext cx="4203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4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0635-B74C-450B-B5C0-28846E5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0D411-F211-4D44-9A16-C36A367F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本文提出了一个新框架，用来全自动分割</a:t>
            </a:r>
            <a:r>
              <a:rPr lang="en-US" altLang="zh-CN" dirty="0"/>
              <a:t>DWI</a:t>
            </a:r>
            <a:r>
              <a:rPr lang="zh-CN" altLang="en-US" dirty="0"/>
              <a:t>中的中风病变区域</a:t>
            </a:r>
            <a:endParaRPr lang="en-US" altLang="zh-CN" dirty="0"/>
          </a:p>
          <a:p>
            <a:r>
              <a:rPr lang="zh-CN" altLang="en-US" dirty="0"/>
              <a:t>本框架由两个卷积神经网络构成：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）由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DeconvNet</a:t>
            </a:r>
            <a:r>
              <a:rPr lang="zh-CN" altLang="en-US" dirty="0"/>
              <a:t>集成组成的</a:t>
            </a:r>
            <a:r>
              <a:rPr lang="en-US" altLang="zh-CN" dirty="0"/>
              <a:t>EDD Net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MUSCLE Net</a:t>
            </a:r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r>
              <a:rPr lang="en-US" altLang="zh-CN" dirty="0"/>
              <a:t>EDD Net</a:t>
            </a:r>
            <a:r>
              <a:rPr lang="zh-CN" altLang="en-US" dirty="0"/>
              <a:t>尽可能找到所有的病变区域</a:t>
            </a:r>
            <a:endParaRPr lang="en-US" altLang="zh-CN" dirty="0"/>
          </a:p>
          <a:p>
            <a:r>
              <a:rPr lang="en-US" altLang="zh-CN" dirty="0"/>
              <a:t>MUSCLE Net</a:t>
            </a:r>
            <a:r>
              <a:rPr lang="zh-CN" altLang="en-US" dirty="0"/>
              <a:t>则对已经找到的病变区域进行检测，防止出现误报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9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8F7F1-4734-4050-8E36-299AE0A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endParaRPr lang="zh-CN" altLang="en-US" dirty="0"/>
          </a:p>
        </p:txBody>
      </p:sp>
      <p:pic>
        <p:nvPicPr>
          <p:cNvPr id="4" name="Picture 1001">
            <a:extLst>
              <a:ext uri="{FF2B5EF4-FFF2-40B4-BE49-F238E27FC236}">
                <a16:creationId xmlns:a16="http://schemas.microsoft.com/office/drawing/2014/main" id="{E3369259-2CA6-4716-AA8D-6CF80C5E5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1790700"/>
            <a:ext cx="7404931" cy="3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5D67-3A86-4049-8F09-A3D34A9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BDE5F-8FCE-4827-9505-201EF99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EDD Net</a:t>
            </a:r>
            <a:r>
              <a:rPr lang="zh-CN" altLang="en-US" dirty="0"/>
              <a:t>架构的基础是</a:t>
            </a:r>
            <a:r>
              <a:rPr lang="en-US" altLang="zh-CN" dirty="0" err="1"/>
              <a:t>DeconvNet</a:t>
            </a:r>
            <a:r>
              <a:rPr lang="zh-CN" altLang="en-US" dirty="0"/>
              <a:t>，是一种图像分割网络</a:t>
            </a:r>
            <a:endParaRPr lang="en-US" altLang="zh-CN" dirty="0"/>
          </a:p>
          <a:p>
            <a:r>
              <a:rPr lang="zh-CN" altLang="en-US" dirty="0"/>
              <a:t>在图像分割中，上下文信息通常为解决标签分配提供重要知识，然而，选择多少的上下文最好是不好确定的。如果背景信息过多，则会阻碍病变的识别；而如果上下文不足，又无法区分伪影和真正的病变区域。</a:t>
            </a:r>
            <a:endParaRPr lang="en-US" altLang="zh-CN" dirty="0"/>
          </a:p>
          <a:p>
            <a:r>
              <a:rPr lang="zh-CN" altLang="en-US" dirty="0"/>
              <a:t>如果网络变得很深，包含了很多的卷积和池化操作，虽然能够处理大量的信息，但是卷积和池化的增加也使得输入的图片被过多地下采样，由此得到的特征图分辨率较低，而有些尺寸较小的病变区域在这个过程中被消除了。这将很难被重建。</a:t>
            </a:r>
            <a:endParaRPr lang="en-US" altLang="zh-CN" dirty="0"/>
          </a:p>
          <a:p>
            <a:r>
              <a:rPr lang="zh-CN" altLang="en-US" dirty="0"/>
              <a:t>如果网络很浅，即仅使用少量卷积和池化，使用的上下文也有限。在这种情况下，与病变区域具有相似性的区域（伪影）将很难区分</a:t>
            </a:r>
          </a:p>
        </p:txBody>
      </p:sp>
    </p:spTree>
    <p:extLst>
      <p:ext uri="{BB962C8B-B14F-4D97-AF65-F5344CB8AC3E}">
        <p14:creationId xmlns:p14="http://schemas.microsoft.com/office/powerpoint/2010/main" val="29917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FB14-C21A-4D20-AB70-401E81F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3C097-A794-430D-9BD9-1884E34C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本文提出的网络的数据是图像的</a:t>
            </a:r>
            <a:r>
              <a:rPr lang="en-US" altLang="zh-CN" dirty="0"/>
              <a:t>patch</a:t>
            </a:r>
            <a:r>
              <a:rPr lang="zh-CN" altLang="en-US" dirty="0"/>
              <a:t>，而不是整个图片切片，这样做有以下三个优点：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）改变了数据的分布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）增加了训练数据的数量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）图片的</a:t>
            </a:r>
            <a:r>
              <a:rPr lang="en-US" altLang="zh-CN" dirty="0"/>
              <a:t>patch</a:t>
            </a:r>
            <a:r>
              <a:rPr lang="zh-CN" altLang="en-US" dirty="0"/>
              <a:t>比较小，可以设置比较大的</a:t>
            </a:r>
            <a:r>
              <a:rPr lang="en-US" altLang="zh-CN" dirty="0"/>
              <a:t>Batch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1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F37C3-5CB6-4DBE-894D-28B95BF5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F7D250-8702-4A38-9005-26C62667E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69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 err="1"/>
                  <a:t>DeconvNet</a:t>
                </a:r>
                <a:r>
                  <a:rPr lang="zh-CN" altLang="en-US" dirty="0"/>
                  <a:t>作为</a:t>
                </a:r>
                <a:r>
                  <a:rPr lang="en-US" altLang="zh-CN" dirty="0"/>
                  <a:t>EDD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</a:t>
                </a:r>
                <a:r>
                  <a:rPr lang="zh-CN" altLang="en-US" dirty="0"/>
                  <a:t>的基础网络，除了它的卷积层和池化层外，还有其相对应的反卷积层和反池化层，将粗糙的、低分辨率的特征图变成分割概率图</a:t>
                </a:r>
                <a:endParaRPr lang="en-US" altLang="zh-CN" dirty="0"/>
              </a:p>
              <a:p>
                <a:r>
                  <a:rPr lang="zh-CN" altLang="en-US" dirty="0"/>
                  <a:t>另输入的图像</a:t>
                </a:r>
                <a:r>
                  <a:rPr lang="en-US" altLang="zh-CN" dirty="0"/>
                  <a:t>patch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，假设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是从卷积和池化操作获得的特征图，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表示卷积和反卷积函数，他们共同产生分割图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F7D250-8702-4A38-9005-26C62667E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694" y="1825625"/>
                <a:ext cx="10515600" cy="4351338"/>
              </a:xfrm>
              <a:blipFill>
                <a:blip r:embed="rId2"/>
                <a:stretch>
                  <a:fillRect l="-1043" t="-2521" r="-4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1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174CE-FAFC-48E0-B5D0-BC22E4B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 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8C56F-FC3B-49AB-8343-FF02116F6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DeconvNet </a:t>
                </a:r>
                <a:r>
                  <a:rPr lang="zh-CN" altLang="en-US" dirty="0"/>
                  <a:t>使用许多反卷积和反池化操作，一步步构建输出，使用了</a:t>
                </a:r>
                <a:r>
                  <a:rPr lang="en-US" altLang="zh-CN" dirty="0"/>
                  <a:t>mask </a:t>
                </a:r>
                <a:r>
                  <a:rPr lang="zh-CN" altLang="en-US" dirty="0"/>
                  <a:t>来记录每次最大池化的激活的位置</a:t>
                </a:r>
                <a:endParaRPr lang="en-US" altLang="zh-CN" dirty="0"/>
              </a:p>
              <a:p>
                <a:r>
                  <a:rPr lang="zh-CN" altLang="en-US" dirty="0"/>
                  <a:t>另</a:t>
                </a:r>
                <a:r>
                  <a:rPr lang="en-US" altLang="zh-CN" dirty="0"/>
                  <a:t>mask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表示反卷积和反池化操作，利用池化</a:t>
                </a:r>
                <a:r>
                  <a:rPr lang="en-US" altLang="zh-CN" dirty="0"/>
                  <a:t>mask m</a:t>
                </a:r>
                <a:r>
                  <a:rPr lang="zh-CN" altLang="en-US" dirty="0"/>
                  <a:t>更好的构建语义输出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8C56F-FC3B-49AB-8343-FF02116F6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3392</Words>
  <Application>Microsoft Office PowerPoint</Application>
  <PresentationFormat>宽屏</PresentationFormat>
  <Paragraphs>187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Cambria Math</vt:lpstr>
      <vt:lpstr>Office 主题​​</vt:lpstr>
      <vt:lpstr>Fully automatic acute ischemic lesion segmentation in DWI using convolutional neural networks</vt:lpstr>
      <vt:lpstr>普通图像分割与医学图像分割的区别</vt:lpstr>
      <vt:lpstr>PowerPoint 演示文稿</vt:lpstr>
      <vt:lpstr>PowerPoint 演示文稿</vt:lpstr>
      <vt:lpstr>EDD Net</vt:lpstr>
      <vt:lpstr>EDD Net</vt:lpstr>
      <vt:lpstr>EDD Net</vt:lpstr>
      <vt:lpstr>EDD Net</vt:lpstr>
      <vt:lpstr>EDD Net</vt:lpstr>
      <vt:lpstr>PowerPoint 演示文稿</vt:lpstr>
      <vt:lpstr>PowerPoint 演示文稿</vt:lpstr>
      <vt:lpstr>MUSCLE Net</vt:lpstr>
      <vt:lpstr>MUSCLE Net</vt:lpstr>
      <vt:lpstr>MUSCLE Net</vt:lpstr>
      <vt:lpstr>MUSCLE Net</vt:lpstr>
      <vt:lpstr>MUSCLE Net</vt:lpstr>
      <vt:lpstr>评价方法</vt:lpstr>
      <vt:lpstr>评价方法</vt:lpstr>
      <vt:lpstr>实现细节</vt:lpstr>
      <vt:lpstr>数据预处理</vt:lpstr>
      <vt:lpstr>数据的扩充</vt:lpstr>
      <vt:lpstr>实验</vt:lpstr>
      <vt:lpstr>Patch的尺寸与感受野</vt:lpstr>
      <vt:lpstr>集成与精细化</vt:lpstr>
      <vt:lpstr>MUSCLE Net</vt:lpstr>
      <vt:lpstr>过大和多小的病变区域</vt:lpstr>
      <vt:lpstr>启发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zhang19941219@outlook.com</dc:creator>
  <cp:lastModifiedBy>zhangbohang</cp:lastModifiedBy>
  <cp:revision>103</cp:revision>
  <dcterms:created xsi:type="dcterms:W3CDTF">2018-11-28T00:23:11Z</dcterms:created>
  <dcterms:modified xsi:type="dcterms:W3CDTF">2018-11-29T09:34:58Z</dcterms:modified>
</cp:coreProperties>
</file>