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36576000" cy="27432000"/>
  <p:notesSz cx="25749250" cy="3575685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A2"/>
    <a:srgbClr val="00287A"/>
    <a:srgbClr val="E54D6E"/>
    <a:srgbClr val="B11A3B"/>
    <a:srgbClr val="0028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7" d="100"/>
          <a:sy n="27" d="100"/>
        </p:scale>
        <p:origin x="1188" y="114"/>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11158008" cy="1787845"/>
          </a:xfrm>
          <a:prstGeom prst="rect">
            <a:avLst/>
          </a:prstGeom>
        </p:spPr>
        <p:txBody>
          <a:bodyPr vert="horz" lIns="366894" tIns="183447" rIns="366894" bIns="183447" rtlCol="0"/>
          <a:lstStyle>
            <a:lvl1pPr algn="l">
              <a:defRPr sz="4800"/>
            </a:lvl1pPr>
          </a:lstStyle>
          <a:p>
            <a:endParaRPr lang="en-US"/>
          </a:p>
        </p:txBody>
      </p:sp>
      <p:sp>
        <p:nvSpPr>
          <p:cNvPr id="3" name="Date Placeholder 2"/>
          <p:cNvSpPr>
            <a:spLocks noGrp="1"/>
          </p:cNvSpPr>
          <p:nvPr>
            <p:ph type="dt" idx="1"/>
          </p:nvPr>
        </p:nvSpPr>
        <p:spPr>
          <a:xfrm>
            <a:off x="14585285" y="2"/>
            <a:ext cx="11158008" cy="1787845"/>
          </a:xfrm>
          <a:prstGeom prst="rect">
            <a:avLst/>
          </a:prstGeom>
        </p:spPr>
        <p:txBody>
          <a:bodyPr vert="horz" lIns="366894" tIns="183447" rIns="366894" bIns="183447" rtlCol="0"/>
          <a:lstStyle>
            <a:lvl1pPr algn="r">
              <a:defRPr sz="4800"/>
            </a:lvl1pPr>
          </a:lstStyle>
          <a:p>
            <a:fld id="{863DC80C-802B-4C59-B8D4-248CC2D6B75A}" type="datetimeFigureOut">
              <a:rPr lang="en-US" smtClean="0"/>
              <a:t>12/11/2015</a:t>
            </a:fld>
            <a:endParaRPr lang="en-US"/>
          </a:p>
        </p:txBody>
      </p:sp>
      <p:sp>
        <p:nvSpPr>
          <p:cNvPr id="4" name="Slide Image Placeholder 3"/>
          <p:cNvSpPr>
            <a:spLocks noGrp="1" noRot="1" noChangeAspect="1"/>
          </p:cNvSpPr>
          <p:nvPr>
            <p:ph type="sldImg" idx="2"/>
          </p:nvPr>
        </p:nvSpPr>
        <p:spPr>
          <a:xfrm>
            <a:off x="3938588" y="2684463"/>
            <a:ext cx="17872075" cy="13404850"/>
          </a:xfrm>
          <a:prstGeom prst="rect">
            <a:avLst/>
          </a:prstGeom>
          <a:noFill/>
          <a:ln w="12700">
            <a:solidFill>
              <a:prstClr val="black"/>
            </a:solidFill>
          </a:ln>
        </p:spPr>
        <p:txBody>
          <a:bodyPr vert="horz" lIns="366894" tIns="183447" rIns="366894" bIns="183447" rtlCol="0" anchor="ctr"/>
          <a:lstStyle/>
          <a:p>
            <a:endParaRPr lang="en-US"/>
          </a:p>
        </p:txBody>
      </p:sp>
      <p:sp>
        <p:nvSpPr>
          <p:cNvPr id="5" name="Notes Placeholder 4"/>
          <p:cNvSpPr>
            <a:spLocks noGrp="1"/>
          </p:cNvSpPr>
          <p:nvPr>
            <p:ph type="body" sz="quarter" idx="3"/>
          </p:nvPr>
        </p:nvSpPr>
        <p:spPr>
          <a:xfrm>
            <a:off x="2574925" y="16984507"/>
            <a:ext cx="20599400" cy="16090585"/>
          </a:xfrm>
          <a:prstGeom prst="rect">
            <a:avLst/>
          </a:prstGeom>
        </p:spPr>
        <p:txBody>
          <a:bodyPr vert="horz" lIns="366894" tIns="183447" rIns="366894" bIns="18344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33962804"/>
            <a:ext cx="11158008" cy="1787845"/>
          </a:xfrm>
          <a:prstGeom prst="rect">
            <a:avLst/>
          </a:prstGeom>
        </p:spPr>
        <p:txBody>
          <a:bodyPr vert="horz" lIns="366894" tIns="183447" rIns="366894" bIns="183447" rtlCol="0" anchor="b"/>
          <a:lstStyle>
            <a:lvl1pPr algn="l">
              <a:defRPr sz="4800"/>
            </a:lvl1pPr>
          </a:lstStyle>
          <a:p>
            <a:endParaRPr lang="en-US"/>
          </a:p>
        </p:txBody>
      </p:sp>
      <p:sp>
        <p:nvSpPr>
          <p:cNvPr id="7" name="Slide Number Placeholder 6"/>
          <p:cNvSpPr>
            <a:spLocks noGrp="1"/>
          </p:cNvSpPr>
          <p:nvPr>
            <p:ph type="sldNum" sz="quarter" idx="5"/>
          </p:nvPr>
        </p:nvSpPr>
        <p:spPr>
          <a:xfrm>
            <a:off x="14585285" y="33962804"/>
            <a:ext cx="11158008" cy="1787845"/>
          </a:xfrm>
          <a:prstGeom prst="rect">
            <a:avLst/>
          </a:prstGeom>
        </p:spPr>
        <p:txBody>
          <a:bodyPr vert="horz" lIns="366894" tIns="183447" rIns="366894" bIns="183447" rtlCol="0" anchor="b"/>
          <a:lstStyle>
            <a:lvl1pPr algn="r">
              <a:defRPr sz="4800"/>
            </a:lvl1pPr>
          </a:lstStyle>
          <a:p>
            <a:fld id="{2AF1E722-B6A6-4975-A20A-A456CF04E5E7}" type="slidenum">
              <a:rPr lang="en-US" smtClean="0"/>
              <a:t>‹#›</a:t>
            </a:fld>
            <a:endParaRPr lang="en-US"/>
          </a:p>
        </p:txBody>
      </p:sp>
    </p:spTree>
    <p:extLst>
      <p:ext uri="{BB962C8B-B14F-4D97-AF65-F5344CB8AC3E}">
        <p14:creationId xmlns:p14="http://schemas.microsoft.com/office/powerpoint/2010/main" val="272091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F1E722-B6A6-4975-A20A-A456CF04E5E7}" type="slidenum">
              <a:rPr lang="en-US" smtClean="0"/>
              <a:t>1</a:t>
            </a:fld>
            <a:endParaRPr lang="en-US"/>
          </a:p>
        </p:txBody>
      </p:sp>
    </p:spTree>
    <p:extLst>
      <p:ext uri="{BB962C8B-B14F-4D97-AF65-F5344CB8AC3E}">
        <p14:creationId xmlns:p14="http://schemas.microsoft.com/office/powerpoint/2010/main" val="302935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4"/>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6"/>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66"/>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14"/>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14"/>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14"/>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4"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14"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4"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14"/>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4" y="5740414"/>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6DA56-DD82-4F12-A023-AE4BE91522D1}"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1B41A-A480-42D9-B37E-648307FBFD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4"/>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4"/>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7886DA56-DD82-4F12-A023-AE4BE91522D1}" type="datetimeFigureOut">
              <a:rPr lang="en-US" smtClean="0"/>
              <a:pPr/>
              <a:t>12/11/2015</a:t>
            </a:fld>
            <a:endParaRPr lang="en-US"/>
          </a:p>
        </p:txBody>
      </p:sp>
      <p:sp>
        <p:nvSpPr>
          <p:cNvPr id="5" name="Footer Placeholder 4"/>
          <p:cNvSpPr>
            <a:spLocks noGrp="1"/>
          </p:cNvSpPr>
          <p:nvPr>
            <p:ph type="ftr" sz="quarter" idx="3"/>
          </p:nvPr>
        </p:nvSpPr>
        <p:spPr>
          <a:xfrm>
            <a:off x="12496800" y="25425414"/>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14"/>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7FB1B41A-A480-42D9-B37E-648307FBFD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notesSlide" Target="../notesSlides/notesSlide1.xml"/><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image" Target="../media/image8.png"/><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image" Target="../media/image3.jpe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838200" y="5181600"/>
            <a:ext cx="10820400" cy="609600"/>
          </a:xfrm>
          <a:prstGeom prst="rect">
            <a:avLst/>
          </a:prstGeom>
          <a:gradFill>
            <a:gsLst>
              <a:gs pos="100000">
                <a:srgbClr val="E54D6E">
                  <a:alpha val="65000"/>
                </a:srgbClr>
              </a:gs>
              <a:gs pos="62000">
                <a:srgbClr val="B11A3B"/>
              </a:gs>
              <a:gs pos="100000">
                <a:schemeClr val="accent1">
                  <a:tint val="23500"/>
                  <a:satMod val="1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itchFamily="34" charset="0"/>
                <a:cs typeface="Arial" pitchFamily="34" charset="0"/>
              </a:rPr>
              <a:t>Abstract</a:t>
            </a:r>
            <a:endParaRPr lang="en-US" sz="3600" b="1" dirty="0">
              <a:latin typeface="Arial" pitchFamily="34" charset="0"/>
              <a:cs typeface="Arial" pitchFamily="34" charset="0"/>
            </a:endParaRPr>
          </a:p>
        </p:txBody>
      </p:sp>
      <p:sp>
        <p:nvSpPr>
          <p:cNvPr id="38" name="Rectangle 37"/>
          <p:cNvSpPr/>
          <p:nvPr/>
        </p:nvSpPr>
        <p:spPr>
          <a:xfrm>
            <a:off x="24841200" y="5181600"/>
            <a:ext cx="10820400" cy="609600"/>
          </a:xfrm>
          <a:prstGeom prst="rect">
            <a:avLst/>
          </a:prstGeom>
          <a:gradFill>
            <a:gsLst>
              <a:gs pos="100000">
                <a:srgbClr val="E54D6E">
                  <a:alpha val="65000"/>
                </a:srgbClr>
              </a:gs>
              <a:gs pos="62000">
                <a:srgbClr val="B11A3B"/>
              </a:gs>
              <a:gs pos="100000">
                <a:schemeClr val="accent1">
                  <a:tint val="23500"/>
                  <a:satMod val="1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itchFamily="34" charset="0"/>
                <a:cs typeface="Arial" pitchFamily="34" charset="0"/>
              </a:rPr>
              <a:t>Experimental </a:t>
            </a:r>
            <a:r>
              <a:rPr lang="en-US" sz="3600" b="1" dirty="0">
                <a:latin typeface="Arial" pitchFamily="34" charset="0"/>
                <a:cs typeface="Arial" pitchFamily="34" charset="0"/>
              </a:rPr>
              <a:t>H</a:t>
            </a:r>
            <a:r>
              <a:rPr lang="en-US" sz="3600" b="1" dirty="0" smtClean="0">
                <a:latin typeface="Arial" pitchFamily="34" charset="0"/>
                <a:cs typeface="Arial" pitchFamily="34" charset="0"/>
              </a:rPr>
              <a:t>ardware Design </a:t>
            </a:r>
          </a:p>
        </p:txBody>
      </p:sp>
      <p:sp>
        <p:nvSpPr>
          <p:cNvPr id="39" name="Rectangle 38"/>
          <p:cNvSpPr/>
          <p:nvPr/>
        </p:nvSpPr>
        <p:spPr>
          <a:xfrm>
            <a:off x="12801600" y="5181600"/>
            <a:ext cx="10820400" cy="609600"/>
          </a:xfrm>
          <a:prstGeom prst="rect">
            <a:avLst/>
          </a:prstGeom>
          <a:gradFill>
            <a:gsLst>
              <a:gs pos="100000">
                <a:srgbClr val="E54D6E">
                  <a:alpha val="65000"/>
                </a:srgbClr>
              </a:gs>
              <a:gs pos="62000">
                <a:srgbClr val="B11A3B"/>
              </a:gs>
              <a:gs pos="100000">
                <a:schemeClr val="accent1">
                  <a:tint val="23500"/>
                  <a:satMod val="1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itchFamily="34" charset="0"/>
                <a:cs typeface="Arial" pitchFamily="34" charset="0"/>
              </a:rPr>
              <a:t>Encryption</a:t>
            </a:r>
            <a:endParaRPr lang="en-US" sz="3600" b="1" dirty="0">
              <a:latin typeface="Arial" pitchFamily="34" charset="0"/>
              <a:cs typeface="Arial" pitchFamily="34" charset="0"/>
            </a:endParaRPr>
          </a:p>
        </p:txBody>
      </p:sp>
      <p:sp>
        <p:nvSpPr>
          <p:cNvPr id="40" name="Rectangle 39"/>
          <p:cNvSpPr/>
          <p:nvPr/>
        </p:nvSpPr>
        <p:spPr>
          <a:xfrm>
            <a:off x="990600" y="381000"/>
            <a:ext cx="21031200" cy="2862322"/>
          </a:xfrm>
          <a:prstGeom prst="rect">
            <a:avLst/>
          </a:prstGeom>
          <a:noFill/>
        </p:spPr>
        <p:txBody>
          <a:bodyPr wrap="square" lIns="91440" tIns="45720" rIns="91440" bIns="45720">
            <a:spAutoFit/>
          </a:bodyPr>
          <a:lstStyle/>
          <a:p>
            <a:pPr algn="ctr"/>
            <a:r>
              <a:rPr lang="en-US" b="1" dirty="0" smtClean="0">
                <a:ln w="10541" cmpd="sng">
                  <a:solidFill>
                    <a:srgbClr val="7D7D7D">
                      <a:tint val="100000"/>
                      <a:shade val="100000"/>
                      <a:satMod val="110000"/>
                    </a:srgbClr>
                  </a:solidFill>
                  <a:prstDash val="solid"/>
                </a:ln>
                <a:solidFill>
                  <a:srgbClr val="C00000"/>
                </a:solidFill>
                <a:latin typeface="Arial" pitchFamily="34" charset="0"/>
                <a:cs typeface="Arial" pitchFamily="34" charset="0"/>
              </a:rPr>
              <a:t>Encrypted </a:t>
            </a:r>
            <a:r>
              <a:rPr lang="en-US" b="1" dirty="0">
                <a:ln w="10541" cmpd="sng">
                  <a:solidFill>
                    <a:srgbClr val="7D7D7D">
                      <a:tint val="100000"/>
                      <a:shade val="100000"/>
                      <a:satMod val="110000"/>
                    </a:srgbClr>
                  </a:solidFill>
                  <a:prstDash val="solid"/>
                </a:ln>
                <a:solidFill>
                  <a:srgbClr val="C00000"/>
                </a:solidFill>
                <a:latin typeface="Arial" pitchFamily="34" charset="0"/>
                <a:cs typeface="Arial" pitchFamily="34" charset="0"/>
              </a:rPr>
              <a:t>Mobile Radio Communication</a:t>
            </a:r>
            <a:endParaRPr lang="en-US" b="1" dirty="0" smtClean="0">
              <a:ln w="10541" cmpd="sng">
                <a:solidFill>
                  <a:srgbClr val="7D7D7D">
                    <a:tint val="100000"/>
                    <a:shade val="100000"/>
                    <a:satMod val="110000"/>
                  </a:srgbClr>
                </a:solidFill>
                <a:prstDash val="solid"/>
              </a:ln>
              <a:solidFill>
                <a:srgbClr val="C00000"/>
              </a:solidFill>
              <a:latin typeface="Arial" pitchFamily="34" charset="0"/>
              <a:cs typeface="Arial" pitchFamily="34" charset="0"/>
            </a:endParaRPr>
          </a:p>
          <a:p>
            <a:pPr algn="ctr"/>
            <a:endParaRPr lang="en-US" sz="6000" b="1" dirty="0" smtClean="0">
              <a:ln w="10541" cmpd="sng">
                <a:solidFill>
                  <a:srgbClr val="7D7D7D">
                    <a:tint val="100000"/>
                    <a:shade val="100000"/>
                    <a:satMod val="110000"/>
                  </a:srgbClr>
                </a:solidFill>
                <a:prstDash val="solid"/>
              </a:ln>
              <a:solidFill>
                <a:srgbClr val="C00000"/>
              </a:solidFill>
              <a:latin typeface="Arial" pitchFamily="34" charset="0"/>
              <a:cs typeface="Arial" pitchFamily="34" charset="0"/>
            </a:endParaRPr>
          </a:p>
          <a:p>
            <a:pPr algn="ctr"/>
            <a:r>
              <a:rPr lang="en-US" sz="4800" b="1" dirty="0" smtClean="0">
                <a:ln w="10541" cmpd="sng">
                  <a:solidFill>
                    <a:srgbClr val="7D7D7D">
                      <a:tint val="100000"/>
                      <a:shade val="100000"/>
                      <a:satMod val="110000"/>
                    </a:srgbClr>
                  </a:solidFill>
                  <a:prstDash val="solid"/>
                </a:ln>
                <a:solidFill>
                  <a:srgbClr val="C00000"/>
                </a:solidFill>
                <a:latin typeface="Arial" pitchFamily="34" charset="0"/>
                <a:cs typeface="Arial" pitchFamily="34" charset="0"/>
              </a:rPr>
              <a:t> </a:t>
            </a:r>
          </a:p>
        </p:txBody>
      </p:sp>
      <p:sp>
        <p:nvSpPr>
          <p:cNvPr id="41" name="TextBox 40"/>
          <p:cNvSpPr txBox="1"/>
          <p:nvPr/>
        </p:nvSpPr>
        <p:spPr>
          <a:xfrm>
            <a:off x="6476618" y="3143071"/>
            <a:ext cx="10059164" cy="1200329"/>
          </a:xfrm>
          <a:prstGeom prst="rect">
            <a:avLst/>
          </a:prstGeom>
          <a:noFill/>
        </p:spPr>
        <p:txBody>
          <a:bodyPr wrap="none" rtlCol="0">
            <a:spAutoFit/>
          </a:bodyPr>
          <a:lstStyle/>
          <a:p>
            <a:pPr algn="ctr"/>
            <a:r>
              <a:rPr lang="en-US" sz="3600" dirty="0">
                <a:latin typeface="Arial" pitchFamily="34" charset="0"/>
                <a:cs typeface="Arial" pitchFamily="34" charset="0"/>
              </a:rPr>
              <a:t>Students</a:t>
            </a:r>
            <a:r>
              <a:rPr lang="en-US" sz="3600" dirty="0" smtClean="0">
                <a:latin typeface="Arial" pitchFamily="34" charset="0"/>
                <a:cs typeface="Arial" pitchFamily="34" charset="0"/>
              </a:rPr>
              <a:t>: Chris </a:t>
            </a:r>
            <a:r>
              <a:rPr lang="en-US" sz="3600" dirty="0">
                <a:latin typeface="Arial" pitchFamily="34" charset="0"/>
                <a:cs typeface="Arial" pitchFamily="34" charset="0"/>
              </a:rPr>
              <a:t>Hays, Sean Rall, Shon </a:t>
            </a:r>
            <a:r>
              <a:rPr lang="en-US" sz="3600" dirty="0" err="1">
                <a:latin typeface="Arial" pitchFamily="34" charset="0"/>
                <a:cs typeface="Arial" pitchFamily="34" charset="0"/>
              </a:rPr>
              <a:t>Saevang</a:t>
            </a:r>
            <a:endParaRPr lang="en-US" sz="3600" dirty="0">
              <a:latin typeface="Arial" pitchFamily="34" charset="0"/>
              <a:cs typeface="Arial" pitchFamily="34" charset="0"/>
            </a:endParaRPr>
          </a:p>
          <a:p>
            <a:pPr algn="ctr"/>
            <a:r>
              <a:rPr lang="en-US" sz="3600" dirty="0" smtClean="0">
                <a:latin typeface="Arial" pitchFamily="34" charset="0"/>
                <a:cs typeface="Arial" pitchFamily="34" charset="0"/>
              </a:rPr>
              <a:t> </a:t>
            </a:r>
            <a:r>
              <a:rPr lang="en-US" sz="3600" b="1" dirty="0" smtClean="0">
                <a:latin typeface="Arial" pitchFamily="34" charset="0"/>
                <a:cs typeface="Arial" pitchFamily="34" charset="0"/>
              </a:rPr>
              <a:t>Advisors:</a:t>
            </a:r>
            <a:r>
              <a:rPr lang="pl-PL" sz="3600" b="1" dirty="0">
                <a:latin typeface="Arial" pitchFamily="34" charset="0"/>
                <a:cs typeface="Arial" pitchFamily="34" charset="0"/>
              </a:rPr>
              <a:t>Dr.  Reza </a:t>
            </a:r>
            <a:r>
              <a:rPr lang="pl-PL" sz="3600" b="1" dirty="0" smtClean="0">
                <a:latin typeface="Arial" pitchFamily="34" charset="0"/>
                <a:cs typeface="Arial" pitchFamily="34" charset="0"/>
              </a:rPr>
              <a:t>Raeisi</a:t>
            </a:r>
            <a:r>
              <a:rPr lang="en-US" sz="3600" b="1" dirty="0" smtClean="0">
                <a:latin typeface="Arial" pitchFamily="34" charset="0"/>
                <a:cs typeface="Arial" pitchFamily="34" charset="0"/>
              </a:rPr>
              <a:t>, </a:t>
            </a:r>
            <a:r>
              <a:rPr lang="pl-PL" sz="3600" b="1" dirty="0" smtClean="0">
                <a:latin typeface="Arial" pitchFamily="34" charset="0"/>
                <a:cs typeface="Arial" pitchFamily="34" charset="0"/>
              </a:rPr>
              <a:t>Dr</a:t>
            </a:r>
            <a:r>
              <a:rPr lang="pl-PL" sz="3600" b="1" dirty="0">
                <a:latin typeface="Arial" pitchFamily="34" charset="0"/>
                <a:cs typeface="Arial" pitchFamily="34" charset="0"/>
              </a:rPr>
              <a:t>. Woonki </a:t>
            </a:r>
            <a:r>
              <a:rPr lang="pl-PL" sz="3600" b="1" dirty="0" smtClean="0">
                <a:latin typeface="Arial" pitchFamily="34" charset="0"/>
                <a:cs typeface="Arial" pitchFamily="34" charset="0"/>
              </a:rPr>
              <a:t>Na</a:t>
            </a:r>
            <a:endParaRPr lang="pl-PL" sz="3600" b="1" dirty="0">
              <a:latin typeface="Arial" pitchFamily="34" charset="0"/>
              <a:cs typeface="Arial" pitchFamily="34" charset="0"/>
            </a:endParaRPr>
          </a:p>
        </p:txBody>
      </p:sp>
      <p:sp>
        <p:nvSpPr>
          <p:cNvPr id="42" name="TextBox 41"/>
          <p:cNvSpPr txBox="1"/>
          <p:nvPr/>
        </p:nvSpPr>
        <p:spPr>
          <a:xfrm>
            <a:off x="3048000" y="1447800"/>
            <a:ext cx="17373600" cy="707886"/>
          </a:xfrm>
          <a:prstGeom prst="rect">
            <a:avLst/>
          </a:prstGeom>
          <a:noFill/>
        </p:spPr>
        <p:txBody>
          <a:bodyPr wrap="square" rtlCol="0">
            <a:spAutoFit/>
          </a:bodyPr>
          <a:lstStyle/>
          <a:p>
            <a:pPr algn="ctr"/>
            <a:r>
              <a:rPr lang="en-US" sz="4000" dirty="0" smtClean="0">
                <a:latin typeface="Arial" pitchFamily="34" charset="0"/>
                <a:cs typeface="Arial" pitchFamily="34" charset="0"/>
              </a:rPr>
              <a:t>Electrical &amp; </a:t>
            </a:r>
            <a:r>
              <a:rPr lang="en-US" sz="4000" dirty="0">
                <a:latin typeface="Arial" pitchFamily="34" charset="0"/>
                <a:cs typeface="Arial" pitchFamily="34" charset="0"/>
              </a:rPr>
              <a:t>Computer Engineering</a:t>
            </a:r>
            <a:endParaRPr lang="en-US" sz="4000" b="1" dirty="0">
              <a:latin typeface="Arial" pitchFamily="34" charset="0"/>
              <a:cs typeface="Arial" pitchFamily="34" charset="0"/>
            </a:endParaRPr>
          </a:p>
        </p:txBody>
      </p:sp>
      <p:sp>
        <p:nvSpPr>
          <p:cNvPr id="8" name="Rectangle 7"/>
          <p:cNvSpPr/>
          <p:nvPr/>
        </p:nvSpPr>
        <p:spPr>
          <a:xfrm>
            <a:off x="838200" y="11326176"/>
            <a:ext cx="10820400" cy="609600"/>
          </a:xfrm>
          <a:prstGeom prst="rect">
            <a:avLst/>
          </a:prstGeom>
          <a:gradFill>
            <a:gsLst>
              <a:gs pos="100000">
                <a:srgbClr val="E54D6E">
                  <a:alpha val="65000"/>
                </a:srgbClr>
              </a:gs>
              <a:gs pos="62000">
                <a:srgbClr val="B11A3B"/>
              </a:gs>
              <a:gs pos="100000">
                <a:schemeClr val="accent1">
                  <a:tint val="23500"/>
                  <a:satMod val="1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itchFamily="34" charset="0"/>
                <a:cs typeface="Arial" pitchFamily="34" charset="0"/>
              </a:rPr>
              <a:t>Design</a:t>
            </a:r>
            <a:endParaRPr lang="en-US" sz="3600" b="1" dirty="0">
              <a:latin typeface="Arial" pitchFamily="34" charset="0"/>
              <a:cs typeface="Arial" pitchFamily="34" charset="0"/>
            </a:endParaRPr>
          </a:p>
        </p:txBody>
      </p:sp>
      <p:sp>
        <p:nvSpPr>
          <p:cNvPr id="9" name="Rectangle 8"/>
          <p:cNvSpPr/>
          <p:nvPr/>
        </p:nvSpPr>
        <p:spPr>
          <a:xfrm>
            <a:off x="24841200" y="19363306"/>
            <a:ext cx="10820400" cy="609600"/>
          </a:xfrm>
          <a:prstGeom prst="rect">
            <a:avLst/>
          </a:prstGeom>
          <a:gradFill>
            <a:gsLst>
              <a:gs pos="100000">
                <a:srgbClr val="E54D6E">
                  <a:alpha val="65000"/>
                </a:srgbClr>
              </a:gs>
              <a:gs pos="62000">
                <a:srgbClr val="B11A3B"/>
              </a:gs>
              <a:gs pos="100000">
                <a:schemeClr val="accent1">
                  <a:tint val="23500"/>
                  <a:satMod val="1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itchFamily="34" charset="0"/>
                <a:cs typeface="Arial" pitchFamily="34" charset="0"/>
              </a:rPr>
              <a:t>Conclusion</a:t>
            </a:r>
          </a:p>
        </p:txBody>
      </p:sp>
      <p:sp>
        <p:nvSpPr>
          <p:cNvPr id="10" name="Rectangle 9"/>
          <p:cNvSpPr/>
          <p:nvPr/>
        </p:nvSpPr>
        <p:spPr>
          <a:xfrm>
            <a:off x="12801600" y="17012201"/>
            <a:ext cx="10820400" cy="609600"/>
          </a:xfrm>
          <a:prstGeom prst="rect">
            <a:avLst/>
          </a:prstGeom>
          <a:gradFill>
            <a:gsLst>
              <a:gs pos="100000">
                <a:srgbClr val="E54D6E">
                  <a:alpha val="65000"/>
                </a:srgbClr>
              </a:gs>
              <a:gs pos="62000">
                <a:srgbClr val="B11A3B"/>
              </a:gs>
              <a:gs pos="100000">
                <a:schemeClr val="accent1">
                  <a:tint val="23500"/>
                  <a:satMod val="1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itchFamily="34" charset="0"/>
                <a:cs typeface="Arial" pitchFamily="34" charset="0"/>
              </a:rPr>
              <a:t>PS/2 Communication</a:t>
            </a:r>
            <a:endParaRPr lang="en-US" sz="3600" b="1" dirty="0">
              <a:latin typeface="Arial" pitchFamily="34" charset="0"/>
              <a:cs typeface="Arial" pitchFamily="34" charset="0"/>
            </a:endParaRPr>
          </a:p>
        </p:txBody>
      </p:sp>
      <p:sp>
        <p:nvSpPr>
          <p:cNvPr id="2" name="TextBox 1"/>
          <p:cNvSpPr txBox="1"/>
          <p:nvPr/>
        </p:nvSpPr>
        <p:spPr>
          <a:xfrm>
            <a:off x="807720" y="5878531"/>
            <a:ext cx="10820400" cy="5447645"/>
          </a:xfrm>
          <a:prstGeom prst="rect">
            <a:avLst/>
          </a:prstGeom>
          <a:noFill/>
        </p:spPr>
        <p:txBody>
          <a:bodyPr wrap="square" rtlCol="0">
            <a:spAutoFit/>
          </a:bodyPr>
          <a:lstStyle/>
          <a:p>
            <a:r>
              <a:rPr lang="en-US" sz="2800" dirty="0" smtClean="0"/>
              <a:t>The </a:t>
            </a:r>
            <a:r>
              <a:rPr lang="en-US" sz="2800" dirty="0"/>
              <a:t>idea for the project is to design hardware embedded systems to communicate with one another, creating a private, encrypted peer-to-peer (P2P) network.  The implementation will consist of designing a custom system and programming it into an FPGA board, interfacing with the systems through </a:t>
            </a:r>
            <a:r>
              <a:rPr lang="en-US" sz="2800" dirty="0" err="1"/>
              <a:t>Xbee</a:t>
            </a:r>
            <a:r>
              <a:rPr lang="en-US" sz="2800" dirty="0"/>
              <a:t> RF modules, and developing a user interface using the PS/2 Keyboard and JTAG console.  These systems will be able to transmit data bi-directionally providing various applications. Practical applications include communications and point-of-sale systems, or any situation that requires private, local transmission.  Applications can be developed that have the same foundational components and only require minor adjustments to the hardware system and user interface. </a:t>
            </a:r>
          </a:p>
          <a:p>
            <a:endParaRPr lang="en-US" sz="4000" dirty="0"/>
          </a:p>
        </p:txBody>
      </p:sp>
      <p:pic>
        <p:nvPicPr>
          <p:cNvPr id="12" name="Picture 11" descr="Setup final 2_bb"/>
          <p:cNvPicPr/>
          <p:nvPr/>
        </p:nvPicPr>
        <p:blipFill>
          <a:blip r:embed="rId4" cstate="print">
            <a:extLst>
              <a:ext uri="{28A0092B-C50C-407E-A947-70E740481C1C}">
                <a14:useLocalDpi xmlns:a14="http://schemas.microsoft.com/office/drawing/2010/main" val="0"/>
              </a:ext>
            </a:extLst>
          </a:blip>
          <a:srcRect b="4347"/>
          <a:stretch>
            <a:fillRect/>
          </a:stretch>
        </p:blipFill>
        <p:spPr bwMode="auto">
          <a:xfrm>
            <a:off x="1905000" y="21220176"/>
            <a:ext cx="7725809" cy="4092322"/>
          </a:xfrm>
          <a:prstGeom prst="rect">
            <a:avLst/>
          </a:prstGeom>
          <a:noFill/>
          <a:ln>
            <a:noFill/>
          </a:ln>
        </p:spPr>
      </p:pic>
      <p:pic>
        <p:nvPicPr>
          <p:cNvPr id="1026" name="Picture 2" descr="WP_20151203_13_12_02_Pro"/>
          <p:cNvPicPr>
            <a:picLocks noChangeAspect="1" noChangeArrowheads="1"/>
          </p:cNvPicPr>
          <p:nvPr/>
        </p:nvPicPr>
        <p:blipFill>
          <a:blip r:embed="rId5" cstate="print">
            <a:extLst>
              <a:ext uri="{28A0092B-C50C-407E-A947-70E740481C1C}">
                <a14:useLocalDpi xmlns:a14="http://schemas.microsoft.com/office/drawing/2010/main" val="0"/>
              </a:ext>
            </a:extLst>
          </a:blip>
          <a:srcRect l="16026" r="16795"/>
          <a:stretch>
            <a:fillRect/>
          </a:stretch>
        </p:blipFill>
        <p:spPr bwMode="auto">
          <a:xfrm>
            <a:off x="27355801" y="7518667"/>
            <a:ext cx="5912553" cy="4941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C:\Users\Seanrall\OneDrive\Pictures\Camera Roll\WP_20151119_17_50_05_Pro.jpg"/>
          <p:cNvPicPr/>
          <p:nvPr/>
        </p:nvPicPr>
        <p:blipFill rotWithShape="1">
          <a:blip r:embed="rId6" cstate="print">
            <a:extLst>
              <a:ext uri="{28A0092B-C50C-407E-A947-70E740481C1C}">
                <a14:useLocalDpi xmlns:a14="http://schemas.microsoft.com/office/drawing/2010/main" val="0"/>
              </a:ext>
            </a:extLst>
          </a:blip>
          <a:srcRect l="27889" r="14405" b="19465"/>
          <a:stretch/>
        </p:blipFill>
        <p:spPr bwMode="auto">
          <a:xfrm>
            <a:off x="27384830" y="13182600"/>
            <a:ext cx="5908924" cy="4535135"/>
          </a:xfrm>
          <a:prstGeom prst="rect">
            <a:avLst/>
          </a:prstGeom>
          <a:noFill/>
          <a:ln>
            <a:noFill/>
          </a:ln>
          <a:extLst>
            <a:ext uri="{53640926-AAD7-44d8-BBD7-CCE9431645EC}">
              <a14:shadowObscured xmlns:a14="http://schemas.microsoft.com/office/drawing/2010/main" xmlns=""/>
            </a:ext>
          </a:extLst>
        </p:spPr>
      </p:pic>
      <p:sp>
        <p:nvSpPr>
          <p:cNvPr id="15" name="TextBox 14"/>
          <p:cNvSpPr txBox="1"/>
          <p:nvPr/>
        </p:nvSpPr>
        <p:spPr>
          <a:xfrm>
            <a:off x="24841200" y="20135195"/>
            <a:ext cx="10820400" cy="4401205"/>
          </a:xfrm>
          <a:prstGeom prst="rect">
            <a:avLst/>
          </a:prstGeom>
          <a:noFill/>
        </p:spPr>
        <p:txBody>
          <a:bodyPr wrap="square" rtlCol="0">
            <a:spAutoFit/>
          </a:bodyPr>
          <a:lstStyle/>
          <a:p>
            <a:r>
              <a:rPr lang="en-US" sz="2800" dirty="0"/>
              <a:t>This project allowed us to design a custom system that is used for wireless communication. We were also able to design custom hardware components to be used with the custom embedded system. The system combined to form a private network that was also encrypted. This project is a platform that can be used for many different applications that requires a small network for transmitting data. Since the systems can be easily customized, they provide the ability for rapid prototyping. This allows the systems to adapt to any new features that may needed for a particular application. </a:t>
            </a:r>
          </a:p>
          <a:p>
            <a:endParaRPr lang="en-US" sz="2800" dirty="0"/>
          </a:p>
        </p:txBody>
      </p:sp>
      <p:sp>
        <p:nvSpPr>
          <p:cNvPr id="17" name="TextBox 51"/>
          <p:cNvSpPr txBox="1">
            <a:spLocks noChangeArrowheads="1"/>
          </p:cNvSpPr>
          <p:nvPr/>
        </p:nvSpPr>
        <p:spPr bwMode="auto">
          <a:xfrm>
            <a:off x="762000" y="12116496"/>
            <a:ext cx="10744200"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just" eaLnBrk="1" hangingPunct="1"/>
            <a:r>
              <a:rPr lang="en-US" altLang="en-US" sz="2800" dirty="0"/>
              <a:t>Figure </a:t>
            </a:r>
            <a:r>
              <a:rPr lang="en-US" altLang="en-US" sz="2800" dirty="0" smtClean="0"/>
              <a:t>1 below shows the overall system block diagram of the Encrypted Mobile Radio Communication program and figure 2 shows the hardware aspect of the project. </a:t>
            </a:r>
            <a:endParaRPr lang="en-US" altLang="en-US" sz="1200" dirty="0"/>
          </a:p>
        </p:txBody>
      </p:sp>
      <p:graphicFrame>
        <p:nvGraphicFramePr>
          <p:cNvPr id="3" name="Object 2"/>
          <p:cNvGraphicFramePr>
            <a:graphicFrameLocks noChangeAspect="1"/>
          </p:cNvGraphicFramePr>
          <p:nvPr>
            <p:extLst>
              <p:ext uri="{D42A27DB-BD31-4B8C-83A1-F6EECF244321}">
                <p14:modId xmlns:p14="http://schemas.microsoft.com/office/powerpoint/2010/main" val="911960304"/>
              </p:ext>
            </p:extLst>
          </p:nvPr>
        </p:nvGraphicFramePr>
        <p:xfrm>
          <a:off x="990600" y="14291811"/>
          <a:ext cx="10104904" cy="5636898"/>
        </p:xfrm>
        <a:graphic>
          <a:graphicData uri="http://schemas.openxmlformats.org/presentationml/2006/ole">
            <mc:AlternateContent xmlns:mc="http://schemas.openxmlformats.org/markup-compatibility/2006">
              <mc:Choice xmlns:v="urn:schemas-microsoft-com:vml" Requires="v">
                <p:oleObj spid="_x0000_s1040" name="Visio" r:id="rId7" imgW="8810571" imgH="4914989" progId="Visio.Drawing.15">
                  <p:embed/>
                </p:oleObj>
              </mc:Choice>
              <mc:Fallback>
                <p:oleObj name="Visio" r:id="rId7" imgW="8810571" imgH="4914989" progId="Visio.Drawing.15">
                  <p:embed/>
                  <p:pic>
                    <p:nvPicPr>
                      <p:cNvPr id="0" name=""/>
                      <p:cNvPicPr/>
                      <p:nvPr/>
                    </p:nvPicPr>
                    <p:blipFill>
                      <a:blip r:embed="rId8"/>
                      <a:stretch>
                        <a:fillRect/>
                      </a:stretch>
                    </p:blipFill>
                    <p:spPr>
                      <a:xfrm>
                        <a:off x="990600" y="14291811"/>
                        <a:ext cx="10104904" cy="5636898"/>
                      </a:xfrm>
                      <a:prstGeom prst="rect">
                        <a:avLst/>
                      </a:prstGeom>
                    </p:spPr>
                  </p:pic>
                </p:oleObj>
              </mc:Fallback>
            </mc:AlternateContent>
          </a:graphicData>
        </a:graphic>
      </p:graphicFrame>
      <p:sp>
        <p:nvSpPr>
          <p:cNvPr id="18" name="TextBox 51"/>
          <p:cNvSpPr txBox="1">
            <a:spLocks noChangeArrowheads="1"/>
          </p:cNvSpPr>
          <p:nvPr/>
        </p:nvSpPr>
        <p:spPr bwMode="auto">
          <a:xfrm>
            <a:off x="318158" y="19974050"/>
            <a:ext cx="10744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2800" dirty="0"/>
              <a:t>Figure </a:t>
            </a:r>
            <a:r>
              <a:rPr lang="en-US" altLang="en-US" sz="2800" dirty="0" smtClean="0"/>
              <a:t>1 Software Overview</a:t>
            </a:r>
            <a:endParaRPr lang="en-US" altLang="en-US" sz="1200" dirty="0"/>
          </a:p>
        </p:txBody>
      </p:sp>
      <p:sp>
        <p:nvSpPr>
          <p:cNvPr id="19" name="TextBox 51"/>
          <p:cNvSpPr txBox="1">
            <a:spLocks noChangeArrowheads="1"/>
          </p:cNvSpPr>
          <p:nvPr/>
        </p:nvSpPr>
        <p:spPr bwMode="auto">
          <a:xfrm>
            <a:off x="395804" y="25528674"/>
            <a:ext cx="10744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2800" dirty="0"/>
              <a:t>Figure </a:t>
            </a:r>
            <a:r>
              <a:rPr lang="en-US" altLang="en-US" sz="2800" dirty="0" smtClean="0"/>
              <a:t>2 Hardware Overview</a:t>
            </a:r>
            <a:endParaRPr lang="en-US" altLang="en-US" sz="1200" dirty="0"/>
          </a:p>
        </p:txBody>
      </p:sp>
      <p:sp>
        <p:nvSpPr>
          <p:cNvPr id="20" name="TextBox 51"/>
          <p:cNvSpPr txBox="1">
            <a:spLocks noChangeArrowheads="1"/>
          </p:cNvSpPr>
          <p:nvPr/>
        </p:nvSpPr>
        <p:spPr bwMode="auto">
          <a:xfrm>
            <a:off x="24822912" y="5927712"/>
            <a:ext cx="10744200"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just" eaLnBrk="1" hangingPunct="1"/>
            <a:r>
              <a:rPr lang="en-US" altLang="en-US" sz="2800" dirty="0"/>
              <a:t>Figure 2</a:t>
            </a:r>
            <a:r>
              <a:rPr lang="en-US" altLang="en-US" sz="2800" dirty="0" smtClean="0"/>
              <a:t> below shows the overall system </a:t>
            </a:r>
            <a:r>
              <a:rPr lang="en-US" altLang="en-US" sz="2800" dirty="0"/>
              <a:t>s</a:t>
            </a:r>
            <a:r>
              <a:rPr lang="en-US" altLang="en-US" sz="2800" dirty="0" smtClean="0"/>
              <a:t>howing the FPGA, </a:t>
            </a:r>
            <a:r>
              <a:rPr lang="en-US" altLang="en-US" sz="2800" dirty="0" err="1" smtClean="0"/>
              <a:t>XBee</a:t>
            </a:r>
            <a:r>
              <a:rPr lang="en-US" altLang="en-US" sz="2800" dirty="0" smtClean="0"/>
              <a:t>, and PS/2 Keyboard. Figure </a:t>
            </a:r>
            <a:r>
              <a:rPr lang="en-US" altLang="en-US" sz="2800" dirty="0"/>
              <a:t>4</a:t>
            </a:r>
            <a:r>
              <a:rPr lang="en-US" altLang="en-US" sz="2800" dirty="0" smtClean="0"/>
              <a:t> shows a close up on the </a:t>
            </a:r>
            <a:r>
              <a:rPr lang="en-US" altLang="en-US" sz="2800" dirty="0" err="1" smtClean="0"/>
              <a:t>Xbee</a:t>
            </a:r>
            <a:r>
              <a:rPr lang="en-US" altLang="en-US" sz="2800" dirty="0" smtClean="0"/>
              <a:t> wiring that connect to the RS232 chip. </a:t>
            </a:r>
            <a:endParaRPr lang="en-US" altLang="en-US" sz="1200" dirty="0"/>
          </a:p>
        </p:txBody>
      </p:sp>
      <p:sp>
        <p:nvSpPr>
          <p:cNvPr id="4" name="Rectangle 3"/>
          <p:cNvSpPr/>
          <p:nvPr/>
        </p:nvSpPr>
        <p:spPr>
          <a:xfrm>
            <a:off x="28117801" y="7747267"/>
            <a:ext cx="2743200" cy="1981200"/>
          </a:xfrm>
          <a:prstGeom prst="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ectangle 21"/>
          <p:cNvSpPr/>
          <p:nvPr/>
        </p:nvSpPr>
        <p:spPr>
          <a:xfrm>
            <a:off x="31365023" y="8661667"/>
            <a:ext cx="943778" cy="1143000"/>
          </a:xfrm>
          <a:prstGeom prst="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ectangle 22"/>
          <p:cNvSpPr/>
          <p:nvPr/>
        </p:nvSpPr>
        <p:spPr>
          <a:xfrm>
            <a:off x="27508201" y="10081842"/>
            <a:ext cx="5638800" cy="2378115"/>
          </a:xfrm>
          <a:prstGeom prst="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p:cNvCxnSpPr>
            <a:stCxn id="4" idx="1"/>
          </p:cNvCxnSpPr>
          <p:nvPr/>
        </p:nvCxnSpPr>
        <p:spPr>
          <a:xfrm flipH="1">
            <a:off x="25603200" y="8737867"/>
            <a:ext cx="251460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2308802" y="9233167"/>
            <a:ext cx="213359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Box 51"/>
          <p:cNvSpPr txBox="1">
            <a:spLocks noChangeArrowheads="1"/>
          </p:cNvSpPr>
          <p:nvPr/>
        </p:nvSpPr>
        <p:spPr bwMode="auto">
          <a:xfrm>
            <a:off x="25403630" y="8437413"/>
            <a:ext cx="1981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1600" dirty="0" smtClean="0"/>
              <a:t>DE2-115 Dev Board</a:t>
            </a:r>
            <a:endParaRPr lang="en-US" altLang="en-US" sz="1600" dirty="0"/>
          </a:p>
        </p:txBody>
      </p:sp>
      <p:sp>
        <p:nvSpPr>
          <p:cNvPr id="28" name="TextBox 51"/>
          <p:cNvSpPr txBox="1">
            <a:spLocks noChangeArrowheads="1"/>
          </p:cNvSpPr>
          <p:nvPr/>
        </p:nvSpPr>
        <p:spPr bwMode="auto">
          <a:xfrm>
            <a:off x="33345940" y="10744200"/>
            <a:ext cx="140264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1600" dirty="0" smtClean="0"/>
              <a:t>PS/2 Keyboard</a:t>
            </a:r>
            <a:endParaRPr lang="en-US" altLang="en-US" sz="1600" dirty="0"/>
          </a:p>
        </p:txBody>
      </p:sp>
      <p:cxnSp>
        <p:nvCxnSpPr>
          <p:cNvPr id="30" name="Straight Connector 29"/>
          <p:cNvCxnSpPr/>
          <p:nvPr/>
        </p:nvCxnSpPr>
        <p:spPr>
          <a:xfrm flipH="1">
            <a:off x="33147001" y="11049000"/>
            <a:ext cx="152399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51"/>
          <p:cNvSpPr txBox="1">
            <a:spLocks noChangeArrowheads="1"/>
          </p:cNvSpPr>
          <p:nvPr/>
        </p:nvSpPr>
        <p:spPr bwMode="auto">
          <a:xfrm>
            <a:off x="32918400" y="8957846"/>
            <a:ext cx="1981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1600" dirty="0" err="1" smtClean="0"/>
              <a:t>XBee</a:t>
            </a:r>
            <a:r>
              <a:rPr lang="en-US" altLang="en-US" sz="1600" dirty="0" smtClean="0"/>
              <a:t> Circuit</a:t>
            </a:r>
            <a:endParaRPr lang="en-US" altLang="en-US" sz="1600" dirty="0"/>
          </a:p>
        </p:txBody>
      </p:sp>
      <p:sp>
        <p:nvSpPr>
          <p:cNvPr id="33" name="Rectangle 32"/>
          <p:cNvSpPr/>
          <p:nvPr/>
        </p:nvSpPr>
        <p:spPr>
          <a:xfrm>
            <a:off x="31146058" y="13337206"/>
            <a:ext cx="2000943" cy="2969594"/>
          </a:xfrm>
          <a:prstGeom prst="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ectangle 33"/>
          <p:cNvSpPr/>
          <p:nvPr/>
        </p:nvSpPr>
        <p:spPr>
          <a:xfrm>
            <a:off x="29718000" y="15507803"/>
            <a:ext cx="1389958" cy="570397"/>
          </a:xfrm>
          <a:prstGeom prst="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Rectangle 35"/>
          <p:cNvSpPr/>
          <p:nvPr/>
        </p:nvSpPr>
        <p:spPr>
          <a:xfrm>
            <a:off x="27874684" y="14737933"/>
            <a:ext cx="1614715" cy="570397"/>
          </a:xfrm>
          <a:prstGeom prst="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Rectangle 36"/>
          <p:cNvSpPr/>
          <p:nvPr/>
        </p:nvSpPr>
        <p:spPr>
          <a:xfrm>
            <a:off x="27660600" y="17012201"/>
            <a:ext cx="909199" cy="705534"/>
          </a:xfrm>
          <a:prstGeom prst="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3" name="Straight Connector 42"/>
          <p:cNvCxnSpPr/>
          <p:nvPr/>
        </p:nvCxnSpPr>
        <p:spPr>
          <a:xfrm flipH="1">
            <a:off x="25817055" y="15011400"/>
            <a:ext cx="2043573" cy="1173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5679400" y="17364968"/>
            <a:ext cx="1981201" cy="863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3147000" y="14291811"/>
            <a:ext cx="21336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0412980" y="16668750"/>
            <a:ext cx="46069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0412979" y="16078200"/>
            <a:ext cx="0" cy="5905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TextBox 51"/>
          <p:cNvSpPr txBox="1">
            <a:spLocks noChangeArrowheads="1"/>
          </p:cNvSpPr>
          <p:nvPr/>
        </p:nvSpPr>
        <p:spPr bwMode="auto">
          <a:xfrm>
            <a:off x="25766332" y="14722645"/>
            <a:ext cx="16739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1600" dirty="0" smtClean="0"/>
              <a:t>RS232 Breakout</a:t>
            </a:r>
            <a:endParaRPr lang="en-US" altLang="en-US" sz="1600" dirty="0"/>
          </a:p>
        </p:txBody>
      </p:sp>
      <p:sp>
        <p:nvSpPr>
          <p:cNvPr id="49" name="TextBox 51"/>
          <p:cNvSpPr txBox="1">
            <a:spLocks noChangeArrowheads="1"/>
          </p:cNvSpPr>
          <p:nvPr/>
        </p:nvSpPr>
        <p:spPr bwMode="auto">
          <a:xfrm>
            <a:off x="25588482" y="16851931"/>
            <a:ext cx="167398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1600" dirty="0" smtClean="0"/>
              <a:t>+5V and Ground From FPGA GPIO</a:t>
            </a:r>
            <a:endParaRPr lang="en-US" altLang="en-US" sz="1600" dirty="0"/>
          </a:p>
        </p:txBody>
      </p:sp>
      <p:sp>
        <p:nvSpPr>
          <p:cNvPr id="50" name="TextBox 51"/>
          <p:cNvSpPr txBox="1">
            <a:spLocks noChangeArrowheads="1"/>
          </p:cNvSpPr>
          <p:nvPr/>
        </p:nvSpPr>
        <p:spPr bwMode="auto">
          <a:xfrm>
            <a:off x="33345940" y="16349246"/>
            <a:ext cx="16739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1600" dirty="0" smtClean="0"/>
              <a:t>74HC04E Inverter</a:t>
            </a:r>
            <a:endParaRPr lang="en-US" altLang="en-US" sz="1600" dirty="0"/>
          </a:p>
        </p:txBody>
      </p:sp>
      <p:sp>
        <p:nvSpPr>
          <p:cNvPr id="52" name="TextBox 51"/>
          <p:cNvSpPr txBox="1">
            <a:spLocks noChangeArrowheads="1"/>
          </p:cNvSpPr>
          <p:nvPr/>
        </p:nvSpPr>
        <p:spPr bwMode="auto">
          <a:xfrm>
            <a:off x="33268354" y="14005181"/>
            <a:ext cx="210114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1600" dirty="0" err="1" smtClean="0"/>
              <a:t>XBee</a:t>
            </a:r>
            <a:r>
              <a:rPr lang="en-US" altLang="en-US" sz="1600" dirty="0" smtClean="0"/>
              <a:t> S2 With Adapter</a:t>
            </a:r>
            <a:endParaRPr lang="en-US" altLang="en-US" sz="1600" dirty="0"/>
          </a:p>
        </p:txBody>
      </p:sp>
      <p:sp>
        <p:nvSpPr>
          <p:cNvPr id="54" name="TextBox 51"/>
          <p:cNvSpPr txBox="1">
            <a:spLocks noChangeArrowheads="1"/>
          </p:cNvSpPr>
          <p:nvPr/>
        </p:nvSpPr>
        <p:spPr bwMode="auto">
          <a:xfrm>
            <a:off x="24822912" y="12542433"/>
            <a:ext cx="10744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2800" dirty="0"/>
              <a:t>Figure 3</a:t>
            </a:r>
            <a:r>
              <a:rPr lang="en-US" altLang="en-US" sz="2800" dirty="0" smtClean="0"/>
              <a:t> System Overview</a:t>
            </a:r>
            <a:endParaRPr lang="en-US" altLang="en-US" sz="1200" dirty="0"/>
          </a:p>
        </p:txBody>
      </p:sp>
      <p:sp>
        <p:nvSpPr>
          <p:cNvPr id="55" name="TextBox 51"/>
          <p:cNvSpPr txBox="1">
            <a:spLocks noChangeArrowheads="1"/>
          </p:cNvSpPr>
          <p:nvPr/>
        </p:nvSpPr>
        <p:spPr bwMode="auto">
          <a:xfrm>
            <a:off x="24822912" y="17816480"/>
            <a:ext cx="10744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2800" dirty="0"/>
              <a:t>Figure </a:t>
            </a:r>
            <a:r>
              <a:rPr lang="en-US" altLang="en-US" sz="2800" dirty="0" smtClean="0"/>
              <a:t>4 </a:t>
            </a:r>
            <a:r>
              <a:rPr lang="en-US" altLang="en-US" sz="2800" dirty="0" err="1" smtClean="0"/>
              <a:t>XBee</a:t>
            </a:r>
            <a:r>
              <a:rPr lang="en-US" altLang="en-US" sz="2800" dirty="0" smtClean="0"/>
              <a:t> System Overview</a:t>
            </a:r>
            <a:endParaRPr lang="en-US" altLang="en-US" sz="1200" dirty="0"/>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02677" y="8953300"/>
            <a:ext cx="5243687" cy="7395946"/>
          </a:xfrm>
          <a:prstGeom prst="rect">
            <a:avLst/>
          </a:prstGeom>
        </p:spPr>
      </p:pic>
      <p:sp>
        <p:nvSpPr>
          <p:cNvPr id="11" name="TextBox 10"/>
          <p:cNvSpPr txBox="1"/>
          <p:nvPr/>
        </p:nvSpPr>
        <p:spPr>
          <a:xfrm>
            <a:off x="13171002" y="6172825"/>
            <a:ext cx="10081595" cy="3108543"/>
          </a:xfrm>
          <a:prstGeom prst="rect">
            <a:avLst/>
          </a:prstGeom>
          <a:noFill/>
        </p:spPr>
        <p:txBody>
          <a:bodyPr wrap="square" rtlCol="0">
            <a:spAutoFit/>
          </a:bodyPr>
          <a:lstStyle/>
          <a:p>
            <a:r>
              <a:rPr lang="en-US" sz="2800" dirty="0" smtClean="0"/>
              <a:t>The Tiny Encryption Algorithm (TEA) is a block cypher that operates on two 32-bit data blocks.  It uses a 128-bit key and the key data is mixed in 32 symmetrical rounds.  Multiples of a constant (Delta) are used to prevent simple attacks based on symmetry, though the algorithm may be susceptible to related-key attacks with a 2</a:t>
            </a:r>
            <a:r>
              <a:rPr lang="en-US" sz="2800" baseline="30000" dirty="0" smtClean="0"/>
              <a:t>32</a:t>
            </a:r>
            <a:r>
              <a:rPr lang="en-US" sz="2800" dirty="0" smtClean="0"/>
              <a:t> time complexity.  </a:t>
            </a:r>
          </a:p>
          <a:p>
            <a:endParaRPr lang="en-US" sz="2800" dirty="0"/>
          </a:p>
        </p:txBody>
      </p:sp>
      <p:sp>
        <p:nvSpPr>
          <p:cNvPr id="13" name="TextBox 12"/>
          <p:cNvSpPr txBox="1"/>
          <p:nvPr/>
        </p:nvSpPr>
        <p:spPr>
          <a:xfrm>
            <a:off x="13171002" y="9438840"/>
            <a:ext cx="4888398" cy="7417415"/>
          </a:xfrm>
          <a:prstGeom prst="rect">
            <a:avLst/>
          </a:prstGeom>
          <a:noFill/>
        </p:spPr>
        <p:txBody>
          <a:bodyPr wrap="square" rtlCol="0">
            <a:spAutoFit/>
          </a:bodyPr>
          <a:lstStyle/>
          <a:p>
            <a:r>
              <a:rPr lang="en-US" sz="2800" dirty="0" smtClean="0"/>
              <a:t>The algorithm was implemented in hardware on the FPGA using the Verilog hardware definition language.  The encryption module has 64-bit input and output busses, a 2-bit control input and a 2-bit status output.  The main C program calls encryption and decryption functions when needed; these functions send the data out to the hardware as well as control signals to choose between encrypting or decrypting the data on the bus.   </a:t>
            </a:r>
            <a:endParaRPr lang="en-US" sz="2800" dirty="0"/>
          </a:p>
          <a:p>
            <a:endParaRPr lang="en-US" sz="2800" dirty="0" smtClean="0"/>
          </a:p>
          <a:p>
            <a:endParaRPr lang="en-US" sz="2800" dirty="0"/>
          </a:p>
        </p:txBody>
      </p:sp>
      <p:sp>
        <p:nvSpPr>
          <p:cNvPr id="7" name="TextBox 6"/>
          <p:cNvSpPr txBox="1"/>
          <p:nvPr/>
        </p:nvSpPr>
        <p:spPr>
          <a:xfrm>
            <a:off x="19716868" y="22495903"/>
            <a:ext cx="184666" cy="1200329"/>
          </a:xfrm>
          <a:prstGeom prst="rect">
            <a:avLst/>
          </a:prstGeom>
          <a:noFill/>
        </p:spPr>
        <p:txBody>
          <a:bodyPr wrap="none" rtlCol="0">
            <a:spAutoFit/>
          </a:bodyPr>
          <a:lstStyle/>
          <a:p>
            <a:endParaRPr lang="en-US" dirty="0"/>
          </a:p>
        </p:txBody>
      </p:sp>
      <p:pic>
        <p:nvPicPr>
          <p:cNvPr id="51" name="Picture 50"/>
          <p:cNvPicPr>
            <a:picLocks noChangeAspect="1"/>
          </p:cNvPicPr>
          <p:nvPr/>
        </p:nvPicPr>
        <p:blipFill>
          <a:blip r:embed="rId10"/>
          <a:stretch>
            <a:fillRect/>
          </a:stretch>
        </p:blipFill>
        <p:spPr>
          <a:xfrm>
            <a:off x="14173200" y="20193000"/>
            <a:ext cx="7983291" cy="1255357"/>
          </a:xfrm>
          <a:prstGeom prst="rect">
            <a:avLst/>
          </a:prstGeom>
        </p:spPr>
      </p:pic>
      <p:sp>
        <p:nvSpPr>
          <p:cNvPr id="53" name="TextBox 51"/>
          <p:cNvSpPr txBox="1">
            <a:spLocks noChangeArrowheads="1"/>
          </p:cNvSpPr>
          <p:nvPr/>
        </p:nvSpPr>
        <p:spPr bwMode="auto">
          <a:xfrm>
            <a:off x="12801600" y="17830800"/>
            <a:ext cx="1074420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just" eaLnBrk="1" hangingPunct="1"/>
            <a:r>
              <a:rPr lang="en-US" altLang="en-US" sz="2800" dirty="0" smtClean="0"/>
              <a:t>The PS/2 controller on the development allowed us to use is as a memory mapped device, which means that we can interact with it using read and write commands at it’s specified memory address. Table 1 shows it’s register map. </a:t>
            </a:r>
            <a:endParaRPr lang="en-US" altLang="en-US" sz="2800" dirty="0"/>
          </a:p>
        </p:txBody>
      </p:sp>
      <p:sp>
        <p:nvSpPr>
          <p:cNvPr id="56" name="TextBox 51"/>
          <p:cNvSpPr txBox="1">
            <a:spLocks noChangeArrowheads="1"/>
          </p:cNvSpPr>
          <p:nvPr/>
        </p:nvSpPr>
        <p:spPr bwMode="auto">
          <a:xfrm>
            <a:off x="12649200" y="19735800"/>
            <a:ext cx="10744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2800" dirty="0" smtClean="0"/>
              <a:t>Table 1: PS/2 Controller Register Map</a:t>
            </a:r>
            <a:endParaRPr lang="en-US" altLang="en-US" sz="1200" dirty="0"/>
          </a:p>
        </p:txBody>
      </p:sp>
      <p:pic>
        <p:nvPicPr>
          <p:cNvPr id="57" name="Content Placeholder 3"/>
          <p:cNvPicPr>
            <a:picLocks noChangeAspect="1"/>
          </p:cNvPicPr>
          <p:nvPr/>
        </p:nvPicPr>
        <p:blipFill>
          <a:blip r:embed="rId11"/>
          <a:stretch>
            <a:fillRect/>
          </a:stretch>
        </p:blipFill>
        <p:spPr>
          <a:xfrm>
            <a:off x="20193000" y="22021800"/>
            <a:ext cx="3067050" cy="4972050"/>
          </a:xfrm>
          <a:prstGeom prst="rect">
            <a:avLst/>
          </a:prstGeom>
        </p:spPr>
      </p:pic>
      <p:sp>
        <p:nvSpPr>
          <p:cNvPr id="58" name="TextBox 51"/>
          <p:cNvSpPr txBox="1">
            <a:spLocks noChangeArrowheads="1"/>
          </p:cNvSpPr>
          <p:nvPr/>
        </p:nvSpPr>
        <p:spPr bwMode="auto">
          <a:xfrm>
            <a:off x="19735800" y="21564600"/>
            <a:ext cx="3810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ctr" eaLnBrk="1" hangingPunct="1"/>
            <a:r>
              <a:rPr lang="en-US" altLang="en-US" sz="2800" dirty="0" smtClean="0"/>
              <a:t>Table 2: Scan Codes</a:t>
            </a:r>
            <a:endParaRPr lang="en-US" altLang="en-US" sz="1200" dirty="0"/>
          </a:p>
        </p:txBody>
      </p:sp>
      <p:sp>
        <p:nvSpPr>
          <p:cNvPr id="59" name="TextBox 51"/>
          <p:cNvSpPr txBox="1">
            <a:spLocks noChangeArrowheads="1"/>
          </p:cNvSpPr>
          <p:nvPr/>
        </p:nvSpPr>
        <p:spPr bwMode="auto">
          <a:xfrm>
            <a:off x="12801600" y="22021800"/>
            <a:ext cx="70104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7200">
                <a:solidFill>
                  <a:schemeClr val="tx1"/>
                </a:solidFill>
                <a:latin typeface="Calibri" pitchFamily="34" charset="0"/>
                <a:ea typeface="MS PGothic" pitchFamily="34" charset="-128"/>
              </a:defRPr>
            </a:lvl1pPr>
            <a:lvl2pPr marL="742950" indent="-285750" eaLnBrk="0" hangingPunct="0">
              <a:defRPr sz="7200">
                <a:solidFill>
                  <a:schemeClr val="tx1"/>
                </a:solidFill>
                <a:latin typeface="Calibri" pitchFamily="34" charset="0"/>
                <a:ea typeface="MS PGothic" pitchFamily="34" charset="-128"/>
              </a:defRPr>
            </a:lvl2pPr>
            <a:lvl3pPr marL="1143000" indent="-228600" eaLnBrk="0" hangingPunct="0">
              <a:defRPr sz="7200">
                <a:solidFill>
                  <a:schemeClr val="tx1"/>
                </a:solidFill>
                <a:latin typeface="Calibri" pitchFamily="34" charset="0"/>
                <a:ea typeface="MS PGothic" pitchFamily="34" charset="-128"/>
              </a:defRPr>
            </a:lvl3pPr>
            <a:lvl4pPr marL="1600200" indent="-228600" eaLnBrk="0" hangingPunct="0">
              <a:defRPr sz="7200">
                <a:solidFill>
                  <a:schemeClr val="tx1"/>
                </a:solidFill>
                <a:latin typeface="Calibri" pitchFamily="34" charset="0"/>
                <a:ea typeface="MS PGothic" pitchFamily="34" charset="-128"/>
              </a:defRPr>
            </a:lvl4pPr>
            <a:lvl5pPr marL="2057400" indent="-228600" eaLnBrk="0" hangingPunct="0">
              <a:defRPr sz="7200">
                <a:solidFill>
                  <a:schemeClr val="tx1"/>
                </a:solidFill>
                <a:latin typeface="Calibri" pitchFamily="34" charset="0"/>
                <a:ea typeface="MS PGothic" pitchFamily="34" charset="-128"/>
              </a:defRPr>
            </a:lvl5pPr>
            <a:lvl6pPr marL="25146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6pPr>
            <a:lvl7pPr marL="29718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7pPr>
            <a:lvl8pPr marL="34290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8pPr>
            <a:lvl9pPr marL="3886200" indent="-228600" defTabSz="1828800" eaLnBrk="0" fontAlgn="base" hangingPunct="0">
              <a:spcBef>
                <a:spcPct val="0"/>
              </a:spcBef>
              <a:spcAft>
                <a:spcPct val="0"/>
              </a:spcAft>
              <a:defRPr sz="7200">
                <a:solidFill>
                  <a:schemeClr val="tx1"/>
                </a:solidFill>
                <a:latin typeface="Calibri" pitchFamily="34" charset="0"/>
                <a:ea typeface="MS PGothic" pitchFamily="34" charset="-128"/>
              </a:defRPr>
            </a:lvl9pPr>
          </a:lstStyle>
          <a:p>
            <a:pPr algn="just" eaLnBrk="1" hangingPunct="1"/>
            <a:r>
              <a:rPr lang="en-US" altLang="en-US" sz="2800" dirty="0" smtClean="0"/>
              <a:t>The keyboard sends a scan code whenever a key is pressed. It consist of a make code and a break code. The make code is a byte of data that is sent when the key is pressed; the break code is two bytes that are sent separately. The first byte of the break code is always 0xF0, while the second byte is a repeat of the make code. This gives the ability to know when a particular key is released. </a:t>
            </a:r>
            <a:endParaRPr lang="en-US" altLang="en-US" sz="1200" dirty="0"/>
          </a:p>
        </p:txBody>
      </p:sp>
    </p:spTree>
    <p:extLst>
      <p:ext uri="{BB962C8B-B14F-4D97-AF65-F5344CB8AC3E}">
        <p14:creationId xmlns:p14="http://schemas.microsoft.com/office/powerpoint/2010/main" val="3847368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TotalTime>
  <Words>647</Words>
  <Application>Microsoft Office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MS PGothic</vt:lpstr>
      <vt:lpstr>Office Theme</vt:lpstr>
      <vt:lpstr>Visio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dc:creator>
  <cp:lastModifiedBy>Sean Rall</cp:lastModifiedBy>
  <cp:revision>133</cp:revision>
  <cp:lastPrinted>2014-05-05T15:30:06Z</cp:lastPrinted>
  <dcterms:created xsi:type="dcterms:W3CDTF">2010-05-04T19:59:39Z</dcterms:created>
  <dcterms:modified xsi:type="dcterms:W3CDTF">2015-12-11T18:56:41Z</dcterms:modified>
</cp:coreProperties>
</file>