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/>
          <a:lstStyle/>
          <a:p>
            <a:r>
              <a:rPr lang="en-US" dirty="0"/>
              <a:t>Anand Rangarajan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BCF0-8A46-B64F-AC17-12BCE88B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VS 1: Given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2: There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3: Given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4: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5: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6: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7: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8: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5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305-D46E-8340-A295-983BAC64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D09D1-6271-F04E-86DF-480635CB2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 of vector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both sides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D09D1-6271-F04E-86DF-480635CB2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6104-0A44-A747-828C-F94F4AF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if it satisfies the following conditions: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their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1 through VS 8 are also satisfied by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Subspaces very useful concept in machine learning</a:t>
                </a:r>
              </a:p>
              <a:p>
                <a:r>
                  <a:rPr lang="en-US" dirty="0"/>
                  <a:t>Grassmannians: advanced concept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F1B70B-A53F-9546-96C1-216E81F2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02BA1-4A85-AC4C-A5B5-A03F02EB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2062819"/>
            <a:ext cx="11565467" cy="3041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AF7A5-B054-F846-A229-564E950DAC3D}"/>
              </a:ext>
            </a:extLst>
          </p:cNvPr>
          <p:cNvSpPr txBox="1"/>
          <p:nvPr/>
        </p:nvSpPr>
        <p:spPr>
          <a:xfrm>
            <a:off x="4054428" y="5669722"/>
            <a:ext cx="493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the only architecture that matters</a:t>
            </a:r>
          </a:p>
        </p:txBody>
      </p:sp>
    </p:spTree>
    <p:extLst>
      <p:ext uri="{BB962C8B-B14F-4D97-AF65-F5344CB8AC3E}">
        <p14:creationId xmlns:p14="http://schemas.microsoft.com/office/powerpoint/2010/main" val="320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1082-4288-424D-A221-06C2A9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F1329-EE81-E94F-91CA-E63296F8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1487488"/>
            <a:ext cx="10270067" cy="4850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2363D-AC72-614A-BDD6-9BFD3109D6C0}"/>
              </a:ext>
            </a:extLst>
          </p:cNvPr>
          <p:cNvSpPr txBox="1"/>
          <p:nvPr/>
        </p:nvSpPr>
        <p:spPr>
          <a:xfrm>
            <a:off x="4036023" y="6338171"/>
            <a:ext cx="370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Applied math runs the show</a:t>
            </a:r>
          </a:p>
        </p:txBody>
      </p:sp>
    </p:spTree>
    <p:extLst>
      <p:ext uri="{BB962C8B-B14F-4D97-AF65-F5344CB8AC3E}">
        <p14:creationId xmlns:p14="http://schemas.microsoft.com/office/powerpoint/2010/main" val="41790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C921-D688-0E48-B3CC-0C29E627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061C-1401-5C4F-BB49-0A50B589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Linear Algebra and Vector Spaces:</a:t>
            </a:r>
            <a:r>
              <a:rPr lang="en-US" dirty="0"/>
              <a:t> vector spaces, matrix algebra, eigenvectors, singular value decomposition (SVD), norms, determinants, subspaces, geometric algebra</a:t>
            </a:r>
          </a:p>
          <a:p>
            <a:r>
              <a:rPr lang="en-US" b="1" dirty="0"/>
              <a:t>Hilbert Spaces: </a:t>
            </a:r>
            <a:r>
              <a:rPr lang="en-US" dirty="0"/>
              <a:t>Elementary functional analysis  </a:t>
            </a:r>
          </a:p>
          <a:p>
            <a:r>
              <a:rPr lang="en-US" b="1" dirty="0"/>
              <a:t>Constrained Optimization:</a:t>
            </a:r>
            <a:r>
              <a:rPr lang="en-US" dirty="0"/>
              <a:t> convexity, Lagrange parameters, </a:t>
            </a:r>
            <a:r>
              <a:rPr lang="en-US" dirty="0" err="1"/>
              <a:t>Karush</a:t>
            </a:r>
            <a:r>
              <a:rPr lang="en-US" dirty="0"/>
              <a:t>-Kuhn-Tucker (KKT) conditions</a:t>
            </a:r>
          </a:p>
          <a:p>
            <a:r>
              <a:rPr lang="en-US" b="1" dirty="0"/>
              <a:t>Probability Theory: </a:t>
            </a:r>
            <a:r>
              <a:rPr lang="en-US" dirty="0"/>
              <a:t>Functions of a random variable, maximum likelihood, distances between distributions, basic inference </a:t>
            </a:r>
          </a:p>
          <a:p>
            <a:r>
              <a:rPr lang="en-US" b="1" dirty="0"/>
              <a:t>[If time permits} Information Theory: </a:t>
            </a:r>
            <a:r>
              <a:rPr lang="en-US" dirty="0"/>
              <a:t>Jensen's inequality, entropy, divergence measures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EF28-4953-044C-B10D-2B062562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FFE9-614F-EE40-BD1E-8468AA7F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Serge Lang: Linear Algebra</a:t>
            </a:r>
          </a:p>
          <a:p>
            <a:r>
              <a:rPr lang="en-US" dirty="0"/>
              <a:t>Gilbert Strang: Introduction to Linear Algebra</a:t>
            </a:r>
          </a:p>
          <a:p>
            <a:r>
              <a:rPr lang="en-US" dirty="0" err="1"/>
              <a:t>Dorst</a:t>
            </a:r>
            <a:r>
              <a:rPr lang="en-US" dirty="0"/>
              <a:t> and Mann: Geometric Algebra</a:t>
            </a:r>
          </a:p>
          <a:p>
            <a:r>
              <a:rPr lang="en-US" dirty="0" err="1"/>
              <a:t>Griffel</a:t>
            </a:r>
            <a:r>
              <a:rPr lang="en-US" dirty="0"/>
              <a:t>: Applied Functional Analysis</a:t>
            </a:r>
          </a:p>
          <a:p>
            <a:r>
              <a:rPr lang="en-US" dirty="0"/>
              <a:t>Casella and Berger: Statistical Inference</a:t>
            </a:r>
          </a:p>
          <a:p>
            <a:r>
              <a:rPr lang="en-US" dirty="0"/>
              <a:t>Bishop: Pattern Recognition and Machine Learning</a:t>
            </a:r>
          </a:p>
          <a:p>
            <a:r>
              <a:rPr lang="en-US" dirty="0"/>
              <a:t>Convolutions and Linear Systems: TBA</a:t>
            </a:r>
          </a:p>
          <a:p>
            <a:r>
              <a:rPr lang="en-US" dirty="0"/>
              <a:t>Cover and Thomas: Elements of Information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5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185C-2DA3-A445-B5F0-609FF3F6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76AF-733C-B54C-8341-EE21516E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  <a:p>
            <a:r>
              <a:rPr lang="en-US" dirty="0"/>
              <a:t>Vector space over a field</a:t>
            </a:r>
          </a:p>
          <a:p>
            <a:r>
              <a:rPr lang="en-US" dirty="0"/>
              <a:t>Bases</a:t>
            </a:r>
          </a:p>
          <a:p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330034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D14-9E8D-6F4D-8964-CFB55F8C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4101B-3E06-0247-A0B9-E7B38C473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subset of the complex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field if it satisfies following conditions: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 are also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elements 0 and 1 are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Addition, subtraction, multiplication and division are defined for fields</a:t>
                </a:r>
              </a:p>
              <a:p>
                <a:r>
                  <a:rPr lang="en-US" dirty="0" err="1"/>
                  <a:t>Rationals</a:t>
                </a:r>
                <a:r>
                  <a:rPr lang="en-US" dirty="0"/>
                  <a:t>, reals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and complex numbers are fields</a:t>
                </a:r>
              </a:p>
              <a:p>
                <a:r>
                  <a:rPr lang="en-US" dirty="0"/>
                  <a:t>Finite fields (with finitely many elements) very popular in computer science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4101B-3E06-0247-A0B9-E7B38C473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 b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5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D299-6482-0A40-ABB4-D4313D4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5673-F17B-6646-921A-0F789CB8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Galois field of two elements 0 and 1</a:t>
            </a:r>
          </a:p>
          <a:p>
            <a:r>
              <a:rPr lang="en-US" dirty="0"/>
              <a:t>Addition id element 0 and inverse, </a:t>
            </a:r>
            <a:r>
              <a:rPr lang="en-US" dirty="0" err="1"/>
              <a:t>multip</a:t>
            </a:r>
            <a:r>
              <a:rPr lang="en-US" dirty="0"/>
              <a:t>. id 1 and inverse  (except 0)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191768-414B-D540-A553-D593F6B9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7928"/>
              </p:ext>
            </p:extLst>
          </p:nvPr>
        </p:nvGraphicFramePr>
        <p:xfrm>
          <a:off x="1462158" y="2999039"/>
          <a:ext cx="3030330" cy="239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1091938805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754665865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2638089892"/>
                    </a:ext>
                  </a:extLst>
                </a:gridCol>
              </a:tblGrid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08389"/>
                  </a:ext>
                </a:extLst>
              </a:tr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74378"/>
                  </a:ext>
                </a:extLst>
              </a:tr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091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C11E74-8450-F14B-B782-95727DA76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32148"/>
              </p:ext>
            </p:extLst>
          </p:nvPr>
        </p:nvGraphicFramePr>
        <p:xfrm>
          <a:off x="6796158" y="2999039"/>
          <a:ext cx="3030330" cy="239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10">
                  <a:extLst>
                    <a:ext uri="{9D8B030D-6E8A-4147-A177-3AD203B41FA5}">
                      <a16:colId xmlns:a16="http://schemas.microsoft.com/office/drawing/2014/main" val="1091938805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754665865"/>
                    </a:ext>
                  </a:extLst>
                </a:gridCol>
                <a:gridCol w="1010110">
                  <a:extLst>
                    <a:ext uri="{9D8B030D-6E8A-4147-A177-3AD203B41FA5}">
                      <a16:colId xmlns:a16="http://schemas.microsoft.com/office/drawing/2014/main" val="2638089892"/>
                    </a:ext>
                  </a:extLst>
                </a:gridCol>
              </a:tblGrid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08389"/>
                  </a:ext>
                </a:extLst>
              </a:tr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74378"/>
                  </a:ext>
                </a:extLst>
              </a:tr>
              <a:tr h="798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09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0273EF-B8C6-7A41-A522-C0DBC2FD117E}"/>
              </a:ext>
            </a:extLst>
          </p:cNvPr>
          <p:cNvSpPr txBox="1"/>
          <p:nvPr/>
        </p:nvSpPr>
        <p:spPr>
          <a:xfrm>
            <a:off x="2350388" y="571529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C0E78-7293-C54B-8E47-D3B7585D0FC8}"/>
              </a:ext>
            </a:extLst>
          </p:cNvPr>
          <p:cNvSpPr txBox="1"/>
          <p:nvPr/>
        </p:nvSpPr>
        <p:spPr>
          <a:xfrm>
            <a:off x="7348880" y="5715297"/>
            <a:ext cx="192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22380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09C-249E-BA4E-B653-B8509621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8B11E-6A9A-7E42-8E95-558132B35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all rational numbers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):  set of all fractions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is a field</a:t>
                </a:r>
              </a:p>
              <a:p>
                <a:r>
                  <a:rPr lang="en-US" dirty="0"/>
                  <a:t>Set of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not a field. Why?</a:t>
                </a:r>
              </a:p>
              <a:p>
                <a:r>
                  <a:rPr lang="en-US" dirty="0"/>
                  <a:t>Galois fields: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contains two elements 0 and 1.</a:t>
                </a:r>
              </a:p>
              <a:p>
                <a:r>
                  <a:rPr lang="en-US" dirty="0"/>
                  <a:t>Subfield: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subset of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subfield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over the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objects which can be added and multiplied by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properties as well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8B11E-6A9A-7E42-8E95-558132B35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692</Words>
  <Application>Microsoft Macintosh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WHY?</vt:lpstr>
      <vt:lpstr>BIG PICTURE</vt:lpstr>
      <vt:lpstr>Syllabus</vt:lpstr>
      <vt:lpstr>Readings</vt:lpstr>
      <vt:lpstr>Vector Spaces Roadmap</vt:lpstr>
      <vt:lpstr>Fields</vt:lpstr>
      <vt:lpstr>GF(2)</vt:lpstr>
      <vt:lpstr>Fields (contd.)</vt:lpstr>
      <vt:lpstr>Vector spaces</vt:lpstr>
      <vt:lpstr>Example</vt:lpstr>
      <vt:lpstr>Introduction to Subspaces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43</cp:revision>
  <dcterms:created xsi:type="dcterms:W3CDTF">2018-08-21T17:14:08Z</dcterms:created>
  <dcterms:modified xsi:type="dcterms:W3CDTF">2018-08-22T14:33:24Z</dcterms:modified>
</cp:coreProperties>
</file>