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5312" y="0"/>
            <a:ext cx="10515600" cy="1325563"/>
          </a:xfrm>
        </p:spPr>
        <p:txBody>
          <a:bodyPr/>
          <a:lstStyle/>
          <a:p>
            <a:r>
              <a:rPr lang="en-US" dirty="0"/>
              <a:t>Linear Discriminant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70283" y="2857986"/>
                <a:ext cx="44380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    Discriminant: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</a:rPr>
                        <m:t>6.25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charset="0"/>
                        </a:rPr>
                        <m:t>+2.814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charset="0"/>
                        </a:rPr>
                        <m:t>−4.527=0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3" y="2857986"/>
                <a:ext cx="4438073" cy="830997"/>
              </a:xfrm>
              <a:prstGeom prst="rect">
                <a:avLst/>
              </a:prstGeom>
              <a:blipFill>
                <a:blip r:embed="rId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-940167"/>
            <a:ext cx="7315200" cy="9466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424499">
                <a:off x="4325676" y="4793193"/>
                <a:ext cx="322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6.25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+2.814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−4.527=0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24499">
                <a:off x="4325676" y="4793193"/>
                <a:ext cx="322524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24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-120650"/>
            <a:ext cx="10515600" cy="1325563"/>
          </a:xfrm>
        </p:spPr>
        <p:txBody>
          <a:bodyPr/>
          <a:lstStyle/>
          <a:p>
            <a:r>
              <a:rPr lang="en-US" dirty="0"/>
              <a:t>Linear Discriminant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163" y="947558"/>
            <a:ext cx="8305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figure(1)</a:t>
            </a:r>
          </a:p>
          <a:p>
            <a:r>
              <a:rPr lang="en-US" sz="2800" dirty="0"/>
              <a:t>plot(x1(1:20),x2(1:20),'o')</a:t>
            </a:r>
          </a:p>
          <a:p>
            <a:r>
              <a:rPr lang="en-US" sz="2800" dirty="0"/>
              <a:t>hold on</a:t>
            </a:r>
          </a:p>
          <a:p>
            <a:r>
              <a:rPr lang="en-US" sz="2800" dirty="0"/>
              <a:t>plot(x1(26:45),x2(26:45),'x')</a:t>
            </a:r>
          </a:p>
          <a:p>
            <a:r>
              <a:rPr lang="en-US" sz="2800" dirty="0"/>
              <a:t>plot(x1(21:25),x2(21:25),'b*')</a:t>
            </a:r>
          </a:p>
          <a:p>
            <a:r>
              <a:rPr lang="en-US" sz="2800" dirty="0"/>
              <a:t>plot(x1(46:50),x2(46:50),'</a:t>
            </a:r>
            <a:r>
              <a:rPr lang="en-US" sz="2800" dirty="0" err="1"/>
              <a:t>rd</a:t>
            </a:r>
            <a:r>
              <a:rPr lang="en-US" sz="2800" dirty="0"/>
              <a:t>')</a:t>
            </a:r>
          </a:p>
          <a:p>
            <a:r>
              <a:rPr lang="en-US" sz="2800" dirty="0"/>
              <a:t>% Build training set</a:t>
            </a:r>
          </a:p>
          <a:p>
            <a:r>
              <a:rPr lang="en-US" sz="2800" dirty="0" err="1"/>
              <a:t>xt</a:t>
            </a:r>
            <a:r>
              <a:rPr lang="en-US" sz="2800" dirty="0"/>
              <a:t>=[x1(1:20),x2(1:20);x1(26:45),x2(26:45)]';</a:t>
            </a:r>
          </a:p>
          <a:p>
            <a:r>
              <a:rPr lang="en-US" sz="2800" dirty="0" err="1"/>
              <a:t>xt</a:t>
            </a:r>
            <a:r>
              <a:rPr lang="en-US" sz="2800" dirty="0"/>
              <a:t> = [ones(1,40);</a:t>
            </a:r>
            <a:r>
              <a:rPr lang="en-US" sz="2800" dirty="0" err="1"/>
              <a:t>xt</a:t>
            </a:r>
            <a:r>
              <a:rPr lang="en-US" sz="2800" dirty="0"/>
              <a:t>];</a:t>
            </a:r>
          </a:p>
          <a:p>
            <a:r>
              <a:rPr lang="en-US" sz="2800" dirty="0" err="1"/>
              <a:t>yt</a:t>
            </a:r>
            <a:r>
              <a:rPr lang="en-US" sz="2800" dirty="0"/>
              <a:t>=[ones(1,20),-1*ones(1,20)];</a:t>
            </a:r>
          </a:p>
          <a:p>
            <a:r>
              <a:rPr lang="en-US" sz="2800" dirty="0"/>
              <a:t>lambda=0.001;</a:t>
            </a:r>
          </a:p>
          <a:p>
            <a:r>
              <a:rPr lang="en-US" sz="2800" dirty="0"/>
              <a:t>% Solve for w</a:t>
            </a:r>
          </a:p>
          <a:p>
            <a:r>
              <a:rPr lang="en-US" sz="2800" dirty="0"/>
              <a:t>w = </a:t>
            </a:r>
            <a:r>
              <a:rPr lang="en-US" sz="2800" dirty="0" err="1"/>
              <a:t>inv</a:t>
            </a:r>
            <a:r>
              <a:rPr lang="en-US" sz="2800" dirty="0"/>
              <a:t>(</a:t>
            </a:r>
            <a:r>
              <a:rPr lang="en-US" sz="2800" dirty="0" err="1"/>
              <a:t>xt</a:t>
            </a:r>
            <a:r>
              <a:rPr lang="en-US" sz="2800" dirty="0"/>
              <a:t>*</a:t>
            </a:r>
            <a:r>
              <a:rPr lang="en-US" sz="2800" dirty="0" err="1"/>
              <a:t>xt</a:t>
            </a:r>
            <a:r>
              <a:rPr lang="en-US" sz="2800" dirty="0"/>
              <a:t>'+lambda)*(</a:t>
            </a:r>
            <a:r>
              <a:rPr lang="en-US" sz="2800" dirty="0" err="1"/>
              <a:t>xt</a:t>
            </a:r>
            <a:r>
              <a:rPr lang="en-US" sz="2800" dirty="0"/>
              <a:t>*</a:t>
            </a:r>
            <a:r>
              <a:rPr lang="en-US" sz="2800" dirty="0" err="1"/>
              <a:t>yt</a:t>
            </a:r>
            <a:r>
              <a:rPr lang="en-US" sz="28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39385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Input: A set of patterns and associated labels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 (Note the change.) </a:t>
                </a:r>
              </a:p>
              <a:p>
                <a:r>
                  <a:rPr lang="en-US" dirty="0"/>
                  <a:t>Output: A weight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and bias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Add an extra dimension with value 1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and continue calling it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an extra dimension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,∀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get rid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Winner-take-all classification: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,∀</m:t>
                    </m:r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Next: Set up linear regression objective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90688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8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 Linear Regression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Simplest objective relates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𝒚</m:t>
                    </m:r>
                  </m:oMath>
                </a14:m>
                <a:r>
                  <a:rPr lang="en-US" dirty="0"/>
                  <a:t> using least-squares</a:t>
                </a:r>
              </a:p>
              <a:p>
                <a:r>
                  <a:rPr lang="en-US" dirty="0"/>
                  <a:t>Consider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trace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is a regularization term intended to keep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Linear regression attempts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  <a:blipFill rotWithShape="0"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57338" y="2698504"/>
                <a:ext cx="7365030" cy="97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trace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38" y="2698504"/>
                <a:ext cx="7365030" cy="974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1227" y="1354962"/>
                <a:ext cx="10375533" cy="1405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−2</m:t>
                      </m:r>
                      <m:r>
                        <a:rPr lang="en-US" sz="28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trace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is-I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trace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is-I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trace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1354962"/>
                <a:ext cx="10375533" cy="14050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27" y="2687226"/>
                <a:ext cx="6744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Setting the derivative </a:t>
                </a:r>
                <a:r>
                  <a:rPr lang="en-US" sz="2800" dirty="0" err="1"/>
                  <a:t>w.r.t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𝑾</m:t>
                    </m:r>
                  </m:oMath>
                </a14:m>
                <a:r>
                  <a:rPr lang="en-US" sz="2800" dirty="0"/>
                  <a:t> to zero, we get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2687226"/>
                <a:ext cx="674434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07" t="-11628" r="-8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1227" y="3210446"/>
                <a:ext cx="8124147" cy="97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=−2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𝑾</m:t>
                          </m:r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3210446"/>
                <a:ext cx="8124147" cy="974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51432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3781" y="4928116"/>
                <a:ext cx="6103530" cy="1058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𝑾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s-I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781" y="4928116"/>
                <a:ext cx="6103530" cy="10583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3470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obtained a weight matrix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charset="0"/>
                  </a:rPr>
                  <a:t> </a:t>
                </a:r>
                <a:r>
                  <a:rPr lang="en-US" b="0" dirty="0">
                    <a:latin typeface="Cambria Math" charset="0"/>
                  </a:rPr>
                  <a:t>membership: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,∀</m:t>
                    </m:r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before, we have a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During training, set aside </a:t>
                </a:r>
                <a:r>
                  <a:rPr lang="en-US" dirty="0">
                    <a:solidFill>
                      <a:srgbClr val="A20500"/>
                    </a:solidFill>
                  </a:rPr>
                  <a:t>Validation set</a:t>
                </a:r>
                <a:r>
                  <a:rPr lang="en-US" dirty="0"/>
                  <a:t> patterns</a:t>
                </a:r>
              </a:p>
              <a:p>
                <a:r>
                  <a:rPr lang="en-US" dirty="0"/>
                  <a:t>We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</m:oMath>
                </a14:m>
                <a:r>
                  <a:rPr lang="en-US" dirty="0"/>
                  <a:t> on training set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on validation set</a:t>
                </a:r>
              </a:p>
              <a:p>
                <a:r>
                  <a:rPr lang="en-US" dirty="0"/>
                  <a:t>Minimize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34701" cy="4351338"/>
              </a:xfrm>
              <a:blipFill rotWithShape="0"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8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Test set patterns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Desired Output: Class label for each test set pattern</a:t>
                </a:r>
              </a:p>
              <a:p>
                <a:r>
                  <a:rPr lang="en-US" dirty="0"/>
                  <a:t>Approach: Add an extra 1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before</a:t>
                </a:r>
              </a:p>
              <a:p>
                <a:r>
                  <a:rPr lang="en-US" dirty="0"/>
                  <a:t>Approach: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by dividing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𝑾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,∀</m:t>
                    </m:r>
                    <m:r>
                      <a:rPr lang="en-US" b="0" i="1" smtClean="0">
                        <a:latin typeface="Cambria Math" charset="0"/>
                      </a:rPr>
                      <m:t>𝑙</m:t>
                    </m:r>
                    <m:r>
                      <a:rPr lang="en-US" b="0" i="1" smtClean="0">
                        <a:latin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you get ties, flip a coin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0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Derived general multi-class linear discriminant</a:t>
                </a:r>
              </a:p>
              <a:p>
                <a:r>
                  <a:rPr lang="en-US" dirty="0"/>
                  <a:t>Regression in service of classification</a:t>
                </a:r>
              </a:p>
              <a:p>
                <a:r>
                  <a:rPr lang="en-US" dirty="0"/>
                  <a:t>Winner-take-all mechanism for assigning classes</a:t>
                </a:r>
              </a:p>
              <a:p>
                <a:r>
                  <a:rPr lang="en-US" dirty="0"/>
                  <a:t>Can run this on UCI repository </a:t>
                </a:r>
              </a:p>
              <a:p>
                <a:r>
                  <a:rPr lang="en-US" dirty="0"/>
                  <a:t>Main bottleneck: Matrix inverse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won</a:t>
                </a:r>
                <a:r>
                  <a:rPr lang="mr-IN" dirty="0"/>
                  <a:t>’</a:t>
                </a:r>
                <a:r>
                  <a:rPr lang="en-US" dirty="0"/>
                  <a:t>t bother with this in project</a:t>
                </a:r>
              </a:p>
              <a:p>
                <a:r>
                  <a:rPr lang="en-US" dirty="0"/>
                  <a:t>Comparison with support vector machine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Linear Discriminator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2" y="1027906"/>
            <a:ext cx="7315200" cy="559397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845733" y="1574800"/>
            <a:ext cx="5249334" cy="5047083"/>
          </a:xfrm>
          <a:prstGeom prst="line">
            <a:avLst/>
          </a:prstGeom>
          <a:ln w="38100">
            <a:solidFill>
              <a:srgbClr val="A20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625556">
                <a:off x="1257904" y="2138025"/>
                <a:ext cx="22091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5556">
                <a:off x="1257904" y="2138025"/>
                <a:ext cx="220919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825625"/>
                <a:ext cx="11461750" cy="4351338"/>
              </a:xfrm>
            </p:spPr>
            <p:txBody>
              <a:bodyPr/>
              <a:lstStyle/>
              <a:p>
                <a:r>
                  <a:rPr lang="en-US" dirty="0"/>
                  <a:t>Input: A set of patterns and associated labels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−1,+1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Output: A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1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(which yield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⋅1=0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Henceforth concatenate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/>
                  <a:t> and continue to call it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(notation abuse)</a:t>
                </a:r>
              </a:p>
              <a:p>
                <a:r>
                  <a:rPr lang="en-US" dirty="0"/>
                  <a:t>Add an extra dimension with value 1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and continue calling it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Discriminant hyperplane: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(from original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Next: we set up linear regression discriminant </a:t>
                </a:r>
              </a:p>
              <a:p>
                <a:r>
                  <a:rPr lang="en-US" dirty="0"/>
                  <a:t>Notes: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become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825625"/>
                <a:ext cx="11461750" cy="4351338"/>
              </a:xfrm>
              <a:blipFill rotWithShape="0">
                <a:blip r:embed="rId2"/>
                <a:stretch>
                  <a:fillRect l="-95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Simplest objective relates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dirty="0"/>
                  <a:t> using least-squares</a:t>
                </a:r>
              </a:p>
              <a:p>
                <a:r>
                  <a:rPr lang="en-US" dirty="0"/>
                  <a:t>Consider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regularization term intended to keep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small</a:t>
                </a:r>
              </a:p>
              <a:p>
                <a:r>
                  <a:rPr lang="en-US" dirty="0"/>
                  <a:t>Linear regression attempts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562" y="1497012"/>
                <a:ext cx="10515600" cy="4351338"/>
              </a:xfrm>
              <a:blipFill rotWithShape="0"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2625973"/>
                <a:ext cx="5354094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625973"/>
                <a:ext cx="5354094" cy="13038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2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1227" y="1354962"/>
                <a:ext cx="8385757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−2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1354962"/>
                <a:ext cx="8385757" cy="1303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27" y="2687226"/>
                <a:ext cx="667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Setting the derivative </a:t>
                </a:r>
                <a:r>
                  <a:rPr lang="en-US" sz="2800" dirty="0" err="1"/>
                  <a:t>w.r.t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sz="2800" dirty="0"/>
                  <a:t> to zero, we get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2687226"/>
                <a:ext cx="667541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26" t="-11628" r="-9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1227" y="3210446"/>
                <a:ext cx="7458196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+2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+2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𝜆</m:t>
                          </m:r>
                          <m:r>
                            <a:rPr lang="en-US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</m:nary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27" y="3210446"/>
                <a:ext cx="7458196" cy="13038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51432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3781" y="4928116"/>
                <a:ext cx="5640647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is-I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s-I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781" y="4928116"/>
                <a:ext cx="5640647" cy="13038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3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467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obtained a weight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1" i="1">
                        <a:latin typeface="Cambria Math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gives a discriminant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 (Recall we added bias into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Class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=+1</m:t>
                    </m:r>
                  </m:oMath>
                </a14:m>
                <a:r>
                  <a:rPr lang="en-US" dirty="0"/>
                  <a:t> and Class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&gt;0⇒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&lt;0⇒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have a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During training, set aside </a:t>
                </a:r>
                <a:r>
                  <a:rPr lang="en-US" dirty="0">
                    <a:solidFill>
                      <a:srgbClr val="A20500"/>
                    </a:solidFill>
                  </a:rPr>
                  <a:t>Validation set</a:t>
                </a:r>
                <a:r>
                  <a:rPr lang="en-US" dirty="0"/>
                  <a:t> patterns</a:t>
                </a:r>
              </a:p>
              <a:p>
                <a:r>
                  <a:rPr lang="en-US" dirty="0"/>
                  <a:t>We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on training set and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on validation set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  <m:r>
                      <a:rPr lang="en-US" b="0" i="1" smtClean="0">
                        <a:latin typeface="Cambria Math" charset="0"/>
                      </a:rPr>
                      <m:t>≥0</m:t>
                    </m:r>
                  </m:oMath>
                </a14:m>
                <a:r>
                  <a:rPr lang="en-US" dirty="0"/>
                  <a:t> how? Minimize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4675" cy="4351338"/>
              </a:xfrm>
              <a:blipFill rotWithShape="0"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Test set patterns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Desired Output: Class label for each test set pattern</a:t>
                </a:r>
              </a:p>
              <a:p>
                <a:r>
                  <a:rPr lang="en-US" dirty="0"/>
                  <a:t>Approach: Add an extra 1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as before</a:t>
                </a:r>
              </a:p>
              <a:p>
                <a:r>
                  <a:rPr lang="en-US" dirty="0"/>
                  <a:t>Approach: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&gt;0⇒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&lt;0⇒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flip a coin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7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Formulated supervised learning as linear least-squares</a:t>
                </a:r>
              </a:p>
              <a:p>
                <a:r>
                  <a:rPr lang="en-US" dirty="0"/>
                  <a:t>Introduced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Added extra dimensions to patterns and weight vector</a:t>
                </a:r>
              </a:p>
              <a:p>
                <a:r>
                  <a:rPr lang="en-US" dirty="0"/>
                  <a:t>Set up least-squares objective function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±1</m:t>
                    </m:r>
                  </m:oMath>
                </a14:m>
                <a:r>
                  <a:rPr lang="en-US" dirty="0"/>
                  <a:t> targets</a:t>
                </a:r>
              </a:p>
              <a:p>
                <a:r>
                  <a:rPr lang="en-US" dirty="0"/>
                  <a:t>Differentiated objective function, solved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Separated training set into training and validation</a:t>
                </a:r>
              </a:p>
              <a:p>
                <a:r>
                  <a:rPr lang="en-US" dirty="0"/>
                  <a:t>Minimized </a:t>
                </a:r>
                <a:r>
                  <a:rPr lang="en-US" dirty="0" err="1"/>
                  <a:t>mis</a:t>
                </a:r>
                <a:r>
                  <a:rPr lang="en-US" dirty="0"/>
                  <a:t>-classification error on validation </a:t>
                </a:r>
                <a:r>
                  <a:rPr lang="en-US" dirty="0" err="1"/>
                  <a:t>w.r.t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Applied weight vector to test patterns, assigned labels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7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40 2D patterns for training, 10 patterns for testing</a:t>
                </a:r>
              </a:p>
              <a:p>
                <a:r>
                  <a:rPr lang="en-US" dirty="0"/>
                  <a:t>25 patterns from class 1 and same from class 2</a:t>
                </a:r>
              </a:p>
              <a:p>
                <a:r>
                  <a:rPr lang="en-US" dirty="0"/>
                  <a:t>No validation 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set to 0.001 arbitrarily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7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969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Mangal</vt:lpstr>
      <vt:lpstr>Office Theme</vt:lpstr>
      <vt:lpstr>COT5615: Math for Intelligent Systems I</vt:lpstr>
      <vt:lpstr>Linear Discriminator</vt:lpstr>
      <vt:lpstr>Linear Regression for Supervised Learning</vt:lpstr>
      <vt:lpstr>Linear Regression Objective</vt:lpstr>
      <vt:lpstr>Derivation</vt:lpstr>
      <vt:lpstr>Training</vt:lpstr>
      <vt:lpstr>Testing</vt:lpstr>
      <vt:lpstr>Conclusions</vt:lpstr>
      <vt:lpstr>Linear Discriminant Example</vt:lpstr>
      <vt:lpstr>Linear Discriminant Example</vt:lpstr>
      <vt:lpstr>Linear Discriminant Code</vt:lpstr>
      <vt:lpstr>Multiple Classes</vt:lpstr>
      <vt:lpstr>Multiple Class Linear Regression Objective</vt:lpstr>
      <vt:lpstr>Derivation</vt:lpstr>
      <vt:lpstr>Training</vt:lpstr>
      <vt:lpstr>Testing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319</cp:revision>
  <dcterms:created xsi:type="dcterms:W3CDTF">2018-08-21T17:14:08Z</dcterms:created>
  <dcterms:modified xsi:type="dcterms:W3CDTF">2018-09-18T17:07:36Z</dcterms:modified>
</cp:coreProperties>
</file>