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4" r:id="rId4"/>
    <p:sldId id="266" r:id="rId5"/>
    <p:sldId id="267" r:id="rId6"/>
    <p:sldId id="272" r:id="rId7"/>
    <p:sldId id="269" r:id="rId8"/>
    <p:sldId id="270" r:id="rId9"/>
    <p:sldId id="271" r:id="rId10"/>
    <p:sldId id="273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>
        <p:scale>
          <a:sx n="65" d="100"/>
          <a:sy n="6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Lecture 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BEA8-ADA2-48D8-95BE-14D5D340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0"/>
            <a:ext cx="10515600" cy="1325563"/>
          </a:xfrm>
        </p:spPr>
        <p:txBody>
          <a:bodyPr/>
          <a:lstStyle/>
          <a:p>
            <a:r>
              <a:rPr lang="en-US" dirty="0"/>
              <a:t>Linear Discriminant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7DE925-9179-4B0A-9D33-49A48A94C36C}"/>
                  </a:ext>
                </a:extLst>
              </p:cNvPr>
              <p:cNvSpPr/>
              <p:nvPr/>
            </p:nvSpPr>
            <p:spPr>
              <a:xfrm>
                <a:off x="597877" y="1272351"/>
                <a:ext cx="998220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% Build training set</a:t>
                </a:r>
              </a:p>
              <a:p>
                <a:r>
                  <a:rPr lang="en-US" sz="2800" dirty="0" err="1"/>
                  <a:t>xt</a:t>
                </a:r>
                <a:r>
                  <a:rPr lang="en-US" sz="2800" dirty="0"/>
                  <a:t>=[x1(1:20),x2(1:20);x1(26:45),x2(26:45)]’; % Add an extra one</a:t>
                </a:r>
              </a:p>
              <a:p>
                <a:r>
                  <a:rPr lang="en-US" sz="2800" dirty="0" err="1"/>
                  <a:t>xt</a:t>
                </a:r>
                <a:r>
                  <a:rPr lang="en-US" sz="2800" dirty="0"/>
                  <a:t> = [ones(1,40);</a:t>
                </a:r>
                <a:r>
                  <a:rPr lang="en-US" sz="2800" dirty="0" err="1"/>
                  <a:t>xt</a:t>
                </a:r>
                <a:r>
                  <a:rPr lang="en-US" sz="2800" dirty="0"/>
                  <a:t>];</a:t>
                </a:r>
              </a:p>
              <a:p>
                <a:r>
                  <a:rPr lang="en-US" sz="2800" dirty="0" err="1"/>
                  <a:t>yt</a:t>
                </a:r>
                <a:r>
                  <a:rPr lang="en-US" sz="2800" dirty="0"/>
                  <a:t>=[ones(1,20),-1*ones(1,20)];</a:t>
                </a:r>
              </a:p>
              <a:p>
                <a:r>
                  <a:rPr lang="en-US" sz="2800" dirty="0"/>
                  <a:t>lambda=0.001;</a:t>
                </a:r>
              </a:p>
              <a:p>
                <a:r>
                  <a:rPr lang="en-US" sz="2800" dirty="0"/>
                  <a:t>w = inv(</a:t>
                </a:r>
                <a:r>
                  <a:rPr lang="en-US" sz="2800" dirty="0" err="1"/>
                  <a:t>xt</a:t>
                </a:r>
                <a:r>
                  <a:rPr lang="en-US" sz="2800" dirty="0"/>
                  <a:t>*</a:t>
                </a:r>
                <a:r>
                  <a:rPr lang="en-US" sz="2800" dirty="0" err="1"/>
                  <a:t>xt</a:t>
                </a:r>
                <a:r>
                  <a:rPr lang="en-US" sz="2800" dirty="0"/>
                  <a:t>'+lambda)*(</a:t>
                </a:r>
                <a:r>
                  <a:rPr lang="en-US" sz="2800" dirty="0" err="1"/>
                  <a:t>xt</a:t>
                </a:r>
                <a:r>
                  <a:rPr lang="en-US" sz="2800" dirty="0"/>
                  <a:t>*</a:t>
                </a:r>
                <a:r>
                  <a:rPr lang="en-US" sz="2800" dirty="0" err="1"/>
                  <a:t>yt</a:t>
                </a:r>
                <a:r>
                  <a:rPr lang="en-US" sz="2800" dirty="0"/>
                  <a:t>’) % Solve for w</a:t>
                </a:r>
              </a:p>
              <a:p>
                <a:r>
                  <a:rPr lang="en-US" sz="2800" dirty="0"/>
                  <a:t>x11=0.8; x21=(-w(1)-w(2)*x11)/w(3);</a:t>
                </a:r>
              </a:p>
              <a:p>
                <a:r>
                  <a:rPr lang="en-US" sz="2800" dirty="0"/>
                  <a:t>x22=1; x12=(-w(1)-w(3)*x22)/w(2);</a:t>
                </a:r>
              </a:p>
              <a:p>
                <a:r>
                  <a:rPr lang="en-US" sz="2800" dirty="0"/>
                  <a:t>plot([x11,x12],[x21,x22],'k');</a:t>
                </a:r>
              </a:p>
              <a:p>
                <a:r>
                  <a:rPr lang="en-US" sz="2800" dirty="0"/>
                  <a:t>hold off;</a:t>
                </a:r>
              </a:p>
              <a:p>
                <a:r>
                  <a:rPr lang="en-US" sz="2800" dirty="0"/>
                  <a:t>legend('$C_1$ Train','$C_2$ Train','$C_1$ Test','$C_2$ Test')</a:t>
                </a:r>
              </a:p>
              <a:p>
                <a:r>
                  <a:rPr lang="en-US" sz="2800" dirty="0"/>
                  <a:t>% Result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6.25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+2.814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−4.527=0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7DE925-9179-4B0A-9D33-49A48A94C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7" y="1272351"/>
                <a:ext cx="9982200" cy="5262979"/>
              </a:xfrm>
              <a:prstGeom prst="rect">
                <a:avLst/>
              </a:prstGeom>
              <a:blipFill>
                <a:blip r:embed="rId2"/>
                <a:stretch>
                  <a:fillRect l="-1221" t="-1159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1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7A5B-C0B7-4A41-AE96-9A7C8172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Discriminants and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D9DB4-5294-4CA9-B8C8-7816CDE28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Weight vector in linear least-squares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may not be invertible (or poor cond. #)</a:t>
                </a:r>
              </a:p>
              <a:p>
                <a:r>
                  <a:rPr lang="en-US" dirty="0"/>
                  <a:t>Solution: Take PCA (or SVD)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Modified weight vector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Only top singular values (eigenvalues) chosen</a:t>
                </a:r>
              </a:p>
              <a:p>
                <a:r>
                  <a:rPr lang="en-US" dirty="0"/>
                  <a:t>Approximately equivalent to performing PCA prior to discrimination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D9DB4-5294-4CA9-B8C8-7816CDE28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7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Formulated supervised learning as linear least-squares</a:t>
                </a:r>
              </a:p>
              <a:p>
                <a:r>
                  <a:rPr lang="en-US" dirty="0"/>
                  <a:t>Introduced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Added extra dimensions to patterns and weight vector</a:t>
                </a:r>
              </a:p>
              <a:p>
                <a:r>
                  <a:rPr lang="en-US" dirty="0"/>
                  <a:t>Set up least-squares objective function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±1</m:t>
                    </m:r>
                  </m:oMath>
                </a14:m>
                <a:r>
                  <a:rPr lang="en-US" dirty="0"/>
                  <a:t> targets</a:t>
                </a:r>
              </a:p>
              <a:p>
                <a:r>
                  <a:rPr lang="en-US" dirty="0"/>
                  <a:t>Differentiated objective function, solved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Separated training set into training and validation</a:t>
                </a:r>
              </a:p>
              <a:p>
                <a:r>
                  <a:rPr lang="en-US" dirty="0"/>
                  <a:t>Minimized </a:t>
                </a:r>
                <a:r>
                  <a:rPr lang="en-US" dirty="0" err="1"/>
                  <a:t>mis</a:t>
                </a:r>
                <a:r>
                  <a:rPr lang="en-US" dirty="0"/>
                  <a:t>-classification error on validation </a:t>
                </a:r>
                <a:r>
                  <a:rPr lang="en-US" dirty="0" err="1"/>
                  <a:t>w.r.t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Applied weight vector to test patterns, assigned labels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/>
              <a:t>Linear Discriminator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2" y="1027906"/>
            <a:ext cx="7315200" cy="559397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845733" y="1574800"/>
            <a:ext cx="5249334" cy="5047083"/>
          </a:xfrm>
          <a:prstGeom prst="line">
            <a:avLst/>
          </a:prstGeom>
          <a:ln w="38100">
            <a:solidFill>
              <a:srgbClr val="A20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625556">
                <a:off x="1257904" y="2138025"/>
                <a:ext cx="22091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−1=0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5556">
                <a:off x="1257904" y="2138025"/>
                <a:ext cx="220919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9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Discrimination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562" y="1497012"/>
                <a:ext cx="10515600" cy="48510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Simplest objective relates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 using least-squares</a:t>
                </a:r>
              </a:p>
              <a:p>
                <a:r>
                  <a:rPr lang="en-US" dirty="0"/>
                  <a:t>Consider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Cross-validation to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62" y="1497012"/>
                <a:ext cx="10515600" cy="4851034"/>
              </a:xfrm>
              <a:blipFill>
                <a:blip r:embed="rId2"/>
                <a:stretch>
                  <a:fillRect l="-1217" t="-2138" b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2625973"/>
                <a:ext cx="5354094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25973"/>
                <a:ext cx="5354094" cy="1303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2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46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obtained a weight vector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gives a discriminant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. (Recall we added bias into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Class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=+1</m:t>
                    </m:r>
                  </m:oMath>
                </a14:m>
                <a:r>
                  <a:rPr lang="en-US" dirty="0"/>
                  <a:t> and Class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&gt;0⇒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&lt;0⇒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have a free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During training, set aside </a:t>
                </a:r>
                <a:r>
                  <a:rPr lang="en-US" dirty="0">
                    <a:solidFill>
                      <a:srgbClr val="A20500"/>
                    </a:solidFill>
                  </a:rPr>
                  <a:t>Validation set</a:t>
                </a:r>
                <a:r>
                  <a:rPr lang="en-US" dirty="0"/>
                  <a:t> patterns</a:t>
                </a:r>
              </a:p>
              <a:p>
                <a:r>
                  <a:rPr lang="en-US" dirty="0"/>
                  <a:t>We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on training set and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on validation set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≥0</m:t>
                    </m:r>
                  </m:oMath>
                </a14:m>
                <a:r>
                  <a:rPr lang="en-US" dirty="0"/>
                  <a:t> how? Minimize </a:t>
                </a:r>
                <a:r>
                  <a:rPr lang="en-US" dirty="0" err="1"/>
                  <a:t>mis</a:t>
                </a:r>
                <a:r>
                  <a:rPr lang="en-US" dirty="0"/>
                  <a:t>-classification error </a:t>
                </a:r>
                <a:r>
                  <a:rPr lang="en-US" dirty="0" err="1"/>
                  <a:t>w.r.t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4675" cy="4351338"/>
              </a:xfrm>
              <a:blipFill rotWithShape="0"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Test set patterns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Desired Output: Class label for each test set pattern</a:t>
                </a:r>
              </a:p>
              <a:p>
                <a:r>
                  <a:rPr lang="en-US" dirty="0"/>
                  <a:t>Approach: Add an extra 1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before</a:t>
                </a:r>
              </a:p>
              <a:p>
                <a:r>
                  <a:rPr lang="en-US" dirty="0"/>
                  <a:t>Approach: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&gt;0⇒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&lt;0⇒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  <m:r>
                      <a:rPr lang="en-US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flip a coin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97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690B-2910-4EF1-ACEC-27292EEE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553A-C0F6-4129-96B0-86223D9A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233" y="1245852"/>
            <a:ext cx="5157787" cy="823912"/>
          </a:xfrm>
        </p:spPr>
        <p:txBody>
          <a:bodyPr/>
          <a:lstStyle/>
          <a:p>
            <a:r>
              <a:rPr lang="en-US" dirty="0"/>
              <a:t>No cross-validation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9121D0-22ED-4E15-B0CA-618F12748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9785" y="2073509"/>
            <a:ext cx="1762703" cy="162627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700BD-AD62-48E1-8767-42EA9DB26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1242107"/>
            <a:ext cx="5183188" cy="823912"/>
          </a:xfrm>
        </p:spPr>
        <p:txBody>
          <a:bodyPr/>
          <a:lstStyle/>
          <a:p>
            <a:r>
              <a:rPr lang="en-US" dirty="0"/>
              <a:t>Ordinary cross-validation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EF0819-6A78-4EED-A00A-0515A07914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12026" y="2075688"/>
            <a:ext cx="1539053" cy="162763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44F23F-021A-4B0B-95D9-0B008463E725}"/>
              </a:ext>
            </a:extLst>
          </p:cNvPr>
          <p:cNvSpPr txBox="1"/>
          <p:nvPr/>
        </p:nvSpPr>
        <p:spPr>
          <a:xfrm flipH="1">
            <a:off x="839788" y="3746613"/>
            <a:ext cx="4586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divided into training and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way to set hyperparameters.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 should not see test set labels.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5BA56-6353-45D3-ACCA-78F13AF473F1}"/>
              </a:ext>
            </a:extLst>
          </p:cNvPr>
          <p:cNvSpPr txBox="1"/>
          <p:nvPr/>
        </p:nvSpPr>
        <p:spPr>
          <a:xfrm>
            <a:off x="6096000" y="3703320"/>
            <a:ext cx="5637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divided into training/cross-validation/testing.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K-fold cross-validation (6 above).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Nested cross-validation?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 should not see test set labels.</a:t>
            </a:r>
          </a:p>
        </p:txBody>
      </p:sp>
    </p:spTree>
    <p:extLst>
      <p:ext uri="{BB962C8B-B14F-4D97-AF65-F5344CB8AC3E}">
        <p14:creationId xmlns:p14="http://schemas.microsoft.com/office/powerpoint/2010/main" val="316277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40 2D patterns for training, 10 patterns for testing</a:t>
                </a:r>
              </a:p>
              <a:p>
                <a:r>
                  <a:rPr lang="en-US" dirty="0"/>
                  <a:t>25 patterns from class 1 and same from class 2</a:t>
                </a:r>
              </a:p>
              <a:p>
                <a:r>
                  <a:rPr lang="en-US" dirty="0"/>
                  <a:t>No validation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set to 0.001 arbitrarily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07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5312" y="0"/>
            <a:ext cx="10515600" cy="1325563"/>
          </a:xfrm>
        </p:spPr>
        <p:txBody>
          <a:bodyPr/>
          <a:lstStyle/>
          <a:p>
            <a:r>
              <a:rPr lang="en-US" dirty="0"/>
              <a:t>Linear Discriminant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70283" y="2857986"/>
                <a:ext cx="44380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    Discriminant: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</a:rPr>
                        <m:t>6.25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charset="0"/>
                        </a:rPr>
                        <m:t>+2.814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charset="0"/>
                        </a:rPr>
                        <m:t>−4.527=0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3" y="2857986"/>
                <a:ext cx="4438073" cy="830997"/>
              </a:xfrm>
              <a:prstGeom prst="rect">
                <a:avLst/>
              </a:prstGeom>
              <a:blipFill>
                <a:blip r:embed="rId2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-940167"/>
            <a:ext cx="7315200" cy="9466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424499">
                <a:off x="4325676" y="4793193"/>
                <a:ext cx="3225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6.25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+2.814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−4.527=0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24499">
                <a:off x="4325676" y="4793193"/>
                <a:ext cx="322524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2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-120650"/>
            <a:ext cx="10515600" cy="1325563"/>
          </a:xfrm>
        </p:spPr>
        <p:txBody>
          <a:bodyPr/>
          <a:lstStyle/>
          <a:p>
            <a:r>
              <a:rPr lang="en-US" dirty="0"/>
              <a:t>Linear Discriminant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162" y="947558"/>
            <a:ext cx="113548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load x;</a:t>
            </a:r>
          </a:p>
          <a:p>
            <a:r>
              <a:rPr lang="en-US" sz="2800" dirty="0"/>
              <a:t>% 1-25 are class 1 and 26-50 are class 2</a:t>
            </a:r>
          </a:p>
          <a:p>
            <a:r>
              <a:rPr lang="en-US" sz="2800" dirty="0"/>
              <a:t>% 1-20 from class 1 and 26-45 from class 2 used for training</a:t>
            </a:r>
          </a:p>
          <a:p>
            <a:r>
              <a:rPr lang="en-US" sz="2800" dirty="0"/>
              <a:t>% 21-25 from class 1 and 46-50 from class 2 used for testing</a:t>
            </a:r>
          </a:p>
          <a:p>
            <a:r>
              <a:rPr lang="en-US" sz="2800" dirty="0"/>
              <a:t>% No validation: lambda set to 0.001 arbitrarily</a:t>
            </a:r>
          </a:p>
          <a:p>
            <a:r>
              <a:rPr lang="en-US" sz="2800" dirty="0"/>
              <a:t>figure(1)</a:t>
            </a:r>
          </a:p>
          <a:p>
            <a:r>
              <a:rPr lang="en-US" sz="2800" dirty="0"/>
              <a:t>plot(x1(1:20),x2(1:20),'o')</a:t>
            </a:r>
          </a:p>
          <a:p>
            <a:r>
              <a:rPr lang="en-US" sz="2800" dirty="0"/>
              <a:t>hold on</a:t>
            </a:r>
          </a:p>
          <a:p>
            <a:r>
              <a:rPr lang="en-US" sz="2800" dirty="0"/>
              <a:t>plot(x1(26:45),x2(26:45),'x')</a:t>
            </a:r>
          </a:p>
          <a:p>
            <a:r>
              <a:rPr lang="en-US" sz="2800" dirty="0"/>
              <a:t>plot(x1(21:25),x2(21:25),'b*')</a:t>
            </a:r>
          </a:p>
          <a:p>
            <a:r>
              <a:rPr lang="en-US" sz="2800" dirty="0"/>
              <a:t>plot(x1(46:50),x2(46:50),'</a:t>
            </a:r>
            <a:r>
              <a:rPr lang="en-US" sz="2800" dirty="0" err="1"/>
              <a:t>rd</a:t>
            </a:r>
            <a:r>
              <a:rPr lang="en-US" sz="2800" dirty="0"/>
              <a:t>')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385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702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Mangal</vt:lpstr>
      <vt:lpstr>Office Theme</vt:lpstr>
      <vt:lpstr>COT5615: Math for Intelligent Systems I</vt:lpstr>
      <vt:lpstr>Linear Discriminator</vt:lpstr>
      <vt:lpstr>Linear Regression for Discrimination</vt:lpstr>
      <vt:lpstr>Training</vt:lpstr>
      <vt:lpstr>Testing</vt:lpstr>
      <vt:lpstr>Cross-Validation</vt:lpstr>
      <vt:lpstr>Linear Discriminant Example</vt:lpstr>
      <vt:lpstr>Linear Discriminant Example</vt:lpstr>
      <vt:lpstr>Linear Discriminant Code</vt:lpstr>
      <vt:lpstr>Linear Discriminant (contd.)</vt:lpstr>
      <vt:lpstr>Linear Discriminants and SVD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341</cp:revision>
  <dcterms:created xsi:type="dcterms:W3CDTF">2018-08-21T17:14:08Z</dcterms:created>
  <dcterms:modified xsi:type="dcterms:W3CDTF">2018-09-21T15:03:48Z</dcterms:modified>
</cp:coreProperties>
</file>