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1"/>
  </p:normalViewPr>
  <p:slideViewPr>
    <p:cSldViewPr snapToGrid="0" snapToObjects="1">
      <p:cViewPr varScale="1">
        <p:scale>
          <a:sx n="65" d="100"/>
          <a:sy n="65" d="100"/>
        </p:scale>
        <p:origin x="6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" d="25"/>
        <a:sy n="12" d="25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" altLang="en-US"/>
              <a:t>1) If 2 vectors have angle between them more than 90 degrees, then we can say that thet their inner product is negative.</a:t>
            </a:r>
            <a:endParaRPr lang="" altLang="en-US"/>
          </a:p>
          <a:p>
            <a:r>
              <a:rPr lang="" altLang="en-US"/>
              <a:t>2) The final value is of 3 dimentions in the above case.</a:t>
            </a:r>
            <a:endParaRPr lang="" altLang="en-US"/>
          </a:p>
          <a:p>
            <a:r>
              <a:rPr lang="" altLang="en-US"/>
              <a:t>3) Hilbert spaces do complete refeaturing. Means, it creates new features from existing features.  </a:t>
            </a:r>
            <a:endParaRPr lang="" altLang="en-US"/>
          </a:p>
          <a:p>
            <a:r>
              <a:rPr lang="" altLang="en-US"/>
              <a:t>4) Now we are living in a curved space instead of euclidean space. </a:t>
            </a:r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" altLang="en-US"/>
              <a:t>1) Hilbert space is certain infinite dimention vector space, endowed with an inner product. </a:t>
            </a:r>
            <a:endParaRPr lang="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" altLang="en-US"/>
              <a:t>1) &lt;x,x&gt; - sort of length of x squared</a:t>
            </a:r>
            <a:endParaRPr lang="" altLang="en-US"/>
          </a:p>
          <a:p>
            <a:endParaRPr lang="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COT5615: Math for Intelligent Systems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10421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Anand Rangarajan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105871" y="5340626"/>
            <a:ext cx="1499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Lecture 14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coefficients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4F57FA86-D3FA-424C-9AFC-298B797668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09031" cy="4351338"/>
              </a:xfrm>
            </p:spPr>
            <p:txBody>
              <a:bodyPr/>
              <a:lstStyle/>
              <a:p>
                <a:r>
                  <a:rPr lang="en-US" dirty="0"/>
                  <a:t>Theorem 7.30: 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be an orthogonal basis for an inner product space.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the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where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are uniquely determined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Proof: There exist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. Assuming continuity of the inner product (</a:t>
                </a:r>
                <a:r>
                  <a:rPr lang="en-US" b="1" dirty="0">
                    <a:solidFill>
                      <a:srgbClr val="FF0000"/>
                    </a:solidFill>
                  </a:rPr>
                  <a:t>IOU</a:t>
                </a:r>
                <a:r>
                  <a:rPr lang="en-US" dirty="0"/>
                  <a:t>),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All terms vanish except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09031" cy="4351338"/>
              </a:xfrm>
              <a:blipFill rotWithShape="1">
                <a:blip r:embed="rId1"/>
                <a:stretch>
                  <a:fillRect l="-1138" t="-2241" r="-1594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Continuity of inner product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D1AE3391-D3AE-45F2-985E-F16E0723C5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79369" cy="4351338"/>
              </a:xfrm>
            </p:spPr>
            <p:txBody>
              <a:bodyPr/>
              <a:lstStyle/>
              <a:p>
                <a:r>
                  <a:rPr lang="en-US" dirty="0"/>
                  <a:t>Lemma 7.13: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 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Proof: 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we have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Can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Inner product is a continuous function of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79369" cy="4351338"/>
              </a:xfrm>
              <a:blipFill rotWithShape="1">
                <a:blip r:embed="rId1"/>
                <a:stretch>
                  <a:fillRect l="-1131" t="-2241" r="-1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Hilbert Spaces: Motivation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53C1F461-E41D-423C-956A-1F84CCE89B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3308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Consider two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: Conventional inner product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How about something different?</a:t>
                </a:r>
              </a:p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an inner product defined as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&amp;=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&amp;=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eqAr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New coordinates are: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597015" cy="3032125"/>
              </a:xfrm>
              <a:blipFill rotWithShape="1">
                <a:blip r:embed="rId1"/>
                <a:stretch>
                  <a:fillRect l="-928" t="-2522" b="-2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Hilbert Spaces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DA2682F8-AD2C-49C8-9400-029349D349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90738" cy="4351338"/>
              </a:xfrm>
            </p:spPr>
            <p:txBody>
              <a:bodyPr/>
              <a:lstStyle/>
              <a:p>
                <a:r>
                  <a:rPr lang="en-US" dirty="0"/>
                  <a:t>Inner Product Spaces:</a:t>
                </a:r>
              </a:p>
              <a:p>
                <a:r>
                  <a:rPr lang="en-US" dirty="0"/>
                  <a:t>Definition: A (real or complex) inner product space is a (real or complex) vector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with an inner product specified.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the inner 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satisfies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real and positive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=0;</m:t>
                    </m:r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acc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;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for any scalar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;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90738" cy="4351338"/>
              </a:xfrm>
              <a:blipFill rotWithShape="1">
                <a:blip r:embed="rId1"/>
                <a:stretch>
                  <a:fillRect l="-1008" t="-2241" r="-1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Addendum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38EA6C11-19D7-4B11-B730-05E504621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64179"/>
                <a:ext cx="10515600" cy="3191852"/>
              </a:xfrm>
            </p:spPr>
            <p:txBody>
              <a:bodyPr/>
              <a:lstStyle/>
              <a:p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for any scalar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Proof: Since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 7.4:</a:t>
                </a:r>
              </a:p>
              <a:p>
                <a:pPr lvl="1"/>
                <a:r>
                  <a:rPr lang="en-US" dirty="0"/>
                  <a:t>The set of all infinite sequences of numbers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converges</a:t>
                </a:r>
                <a:r>
                  <a:rPr lang="en-US" dirty="0"/>
                  <a:t> (</a:t>
                </a:r>
                <a:r>
                  <a:rPr lang="en-US" b="1" dirty="0">
                    <a:solidFill>
                      <a:srgbClr val="FF0000"/>
                    </a:solidFill>
                  </a:rPr>
                  <a:t>IOU</a:t>
                </a:r>
                <a:r>
                  <a:rPr lang="en-US" dirty="0"/>
                  <a:t>) is a vector space.</a:t>
                </a:r>
              </a:p>
              <a:p>
                <a:pPr lvl="1"/>
                <a:r>
                  <a:rPr lang="en-US" dirty="0"/>
                  <a:t>Define an inner product: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 at all obvious that this series converges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64179"/>
                <a:ext cx="10515600" cy="3191852"/>
              </a:xfrm>
              <a:blipFill rotWithShape="1">
                <a:blip r:embed="rId1"/>
                <a:stretch>
                  <a:fillRect l="-1043" t="-3250" b="-11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Schwarz Inequality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BFD7C38E-8D51-4EA9-BE7A-07FB8BB79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an inner product space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Equality holds in (a)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linearly dependent</a:t>
                </a:r>
              </a:p>
              <a:p>
                <a:pPr marL="0" indent="0">
                  <a:buNone/>
                </a:pPr>
                <a:r>
                  <a:rPr lang="en-US" dirty="0"/>
                  <a:t>Proof: 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For any scalar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we have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Case 1: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: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den>
                    </m:f>
                  </m:oMath>
                </a14:m>
                <a:r>
                  <a:rPr lang="en-US" dirty="0"/>
                  <a:t>. We get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Case 2: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: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and result follows</a:t>
                </a:r>
              </a:p>
              <a:p>
                <a:pPr marL="0" indent="0">
                  <a:buNone/>
                </a:pPr>
                <a:r>
                  <a:rPr lang="en-US" dirty="0"/>
                  <a:t>b) 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𝑐𝑦</m:t>
                    </m:r>
                  </m:oMath>
                </a14:m>
                <a:r>
                  <a:rPr lang="en-US" dirty="0"/>
                  <a:t> and take it from there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217" t="-238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Inequality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51053242-9573-4BC1-87BE-E96CEB425D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Corollary 7.8: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rad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an inner product space</a:t>
                </a:r>
              </a:p>
              <a:p>
                <a:pPr marL="0" indent="0">
                  <a:buNone/>
                </a:pPr>
                <a:r>
                  <a:rPr lang="en-US" dirty="0"/>
                  <a:t>Proof:</a:t>
                </a:r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&amp;=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&amp;≤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eqAr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because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&amp;≤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ra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217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1105F3C3-44C8-42F1-BD1E-1A3292F520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Remark 7.9: We can define a norm in any inner product space as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Norm induced by inner product and not the other way around!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Schwarz inequality now written 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‖‖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A2B012C8-5C23-42DF-99B9-7F11AA4BEC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Definition 7.10: Two 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an inner product space are said to be orthogonal 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(usually written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Definition 7.14: A set of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in an inner product space is called an orthogonal set if (</a:t>
                </a:r>
                <a:r>
                  <a:rPr lang="en-US" dirty="0" err="1"/>
                  <a:t>i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whenever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and (ii)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Remark 7.15: Imply a sequence, a countable set arranged in order</a:t>
                </a:r>
              </a:p>
              <a:p>
                <a:r>
                  <a:rPr lang="en-US" dirty="0"/>
                  <a:t>Proposition 7.16: A </a:t>
                </a:r>
                <a:r>
                  <a:rPr lang="en-US" b="1" dirty="0"/>
                  <a:t>finite</a:t>
                </a:r>
                <a:r>
                  <a:rPr lang="en-US" dirty="0"/>
                  <a:t> orthogonal set is linearly independent</a:t>
                </a:r>
              </a:p>
              <a:p>
                <a:r>
                  <a:rPr lang="en-US" dirty="0"/>
                  <a:t>Proof: Covered before in Lang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97CD7E40-7A5D-49B0-A5FD-C378F02B1E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Definition 7.18: An orthogonal basis for an inner product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an orthogonal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such that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there are scalars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Definition 7.19: A </a:t>
                </a:r>
                <a:r>
                  <a:rPr lang="en-US" b="1" dirty="0"/>
                  <a:t>complete</a:t>
                </a:r>
                <a:r>
                  <a:rPr lang="en-US" dirty="0"/>
                  <a:t> inner product space with a </a:t>
                </a:r>
                <a:r>
                  <a:rPr lang="en-US" b="1" dirty="0"/>
                  <a:t>basis</a:t>
                </a:r>
                <a:r>
                  <a:rPr lang="en-US" dirty="0"/>
                  <a:t> is called a </a:t>
                </a:r>
                <a:r>
                  <a:rPr lang="en-US" b="1" dirty="0"/>
                  <a:t>Hilbert space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 t="-224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WPS Presentation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DejaVu Sans</vt:lpstr>
      <vt:lpstr>Calibri</vt:lpstr>
      <vt:lpstr>微软雅黑</vt:lpstr>
      <vt:lpstr>Monospace</vt:lpstr>
      <vt:lpstr>Arial Unicode MS</vt:lpstr>
      <vt:lpstr>OpenSymbol</vt:lpstr>
      <vt:lpstr>Office Theme</vt:lpstr>
      <vt:lpstr>COT5615: Math for Intelligent Systems I</vt:lpstr>
      <vt:lpstr>Hilbert Spaces: Motivation</vt:lpstr>
      <vt:lpstr>Introduction to Hilbert Spaces</vt:lpstr>
      <vt:lpstr>Addendum</vt:lpstr>
      <vt:lpstr>Schwarz Inequality</vt:lpstr>
      <vt:lpstr>Triangle Inequality</vt:lpstr>
      <vt:lpstr>Norm</vt:lpstr>
      <vt:lpstr>Orthogonality</vt:lpstr>
      <vt:lpstr>Basis</vt:lpstr>
      <vt:lpstr>Basis coefficients</vt:lpstr>
      <vt:lpstr>Continuity of inner product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COT5615: Math for Intelligent Systems I</dc:title>
  <dc:creator>Anand Rangarajan</dc:creator>
  <cp:lastModifiedBy>sid</cp:lastModifiedBy>
  <cp:revision>405</cp:revision>
  <dcterms:created xsi:type="dcterms:W3CDTF">2018-09-30T21:36:46Z</dcterms:created>
  <dcterms:modified xsi:type="dcterms:W3CDTF">2018-09-30T21:36:46Z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