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9" r:id="rId4"/>
    <p:sldId id="268" r:id="rId5"/>
    <p:sldId id="276" r:id="rId6"/>
    <p:sldId id="269" r:id="rId7"/>
    <p:sldId id="270" r:id="rId8"/>
    <p:sldId id="275" r:id="rId9"/>
    <p:sldId id="262" r:id="rId10"/>
    <p:sldId id="263" r:id="rId11"/>
    <p:sldId id="277" r:id="rId12"/>
    <p:sldId id="274" r:id="rId13"/>
    <p:sldId id="271" r:id="rId14"/>
    <p:sldId id="272" r:id="rId15"/>
    <p:sldId id="27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6104-0A44-A747-828C-F94F4AF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FBE3E-6325-BF49-9272-B1DEA34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if it satisfies the following conditions: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their sum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VS 1 through VS 8 are also satisfied by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FBE3E-6325-BF49-9272-B1DEA34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5474-803F-4BDA-8000-65754168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Subsets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5AE96-8D81-4A02-9844-DBE76E0D1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4.48: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subsets of a normed space,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 4.49: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and only 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there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5AE96-8D81-4A02-9844-DBE76E0D1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2B2D-E92A-4EA8-9228-D6378D6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Subsets and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D055D-28A0-4402-AAE9-A837E9E7F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 7.33: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dense subset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Begin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triangle inequality (1+2),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</a:t>
                </a:r>
                <a:r>
                  <a:rPr lang="en-US" dirty="0" err="1"/>
                  <a:t>Thm</a:t>
                </a:r>
                <a:r>
                  <a:rPr lang="en-US" dirty="0"/>
                  <a:t>. 7.32,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D055D-28A0-4402-AAE9-A837E9E7F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  <a:blipFill>
                <a:blip r:embed="rId2"/>
                <a:stretch>
                  <a:fillRect l="-1176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D025-58C1-4971-8E86-6738A23C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ABF0-94A8-4C03-AB9E-B37569719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(a)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contain a countable dense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vector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spanned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(finite comb.)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as it contains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orthogonal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Gram-Schmidt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linear combination of 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Theorem 7.33,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ABF0-94A8-4C03-AB9E-B37569719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9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039F-F210-4C9B-A779-BFD5FF0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800A8-512D-49AC-9AAF-8C443FFB7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have a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of all finite linear combinations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rational coefficients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fixed,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rational </a:t>
                </a:r>
                <a:r>
                  <a:rPr lang="en-US" dirty="0" err="1"/>
                  <a:t>coeff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Linear combinations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integers, one for each coefficient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set of all finite linear rational combinations is countable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800A8-512D-49AC-9AAF-8C443FFB7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594C-F371-4A48-BDDF-4F938BCB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58CE8-EDFE-421D-82D0-B96C6618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expansion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MOST IMPT. POINT: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there is a rational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as close as we want</a:t>
                </a:r>
              </a:p>
              <a:p>
                <a:pPr marL="0" indent="0">
                  <a:buNone/>
                </a:pPr>
                <a:r>
                  <a:rPr lang="en-US" dirty="0"/>
                  <a:t>3.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‖=‖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58CE8-EDFE-421D-82D0-B96C6618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  <a:blipFill>
                <a:blip r:embed="rId2"/>
                <a:stretch>
                  <a:fillRect l="-1175" t="-287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3603-ADF8-476B-9DB2-52CD06C2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D7E40-7A5D-49B0-A5FD-C378F02B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 7.18: An orthogonal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orthogonal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there are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Theorem 4.59: For any normed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dense subspace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called the completion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Definition 7.19: 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</a:t>
                </a:r>
                <a:r>
                  <a:rPr lang="en-US" b="1" dirty="0"/>
                  <a:t>Hilbert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D7E40-7A5D-49B0-A5FD-C378F02B1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  <a:blipFill>
                <a:blip r:embed="rId2"/>
                <a:stretch>
                  <a:fillRect l="-928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BAB-0B75-4460-8A3D-BE0D48D8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Hilbert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682F8-AD2C-49C8-9400-029349D3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0738" cy="4351338"/>
              </a:xfrm>
            </p:spPr>
            <p:txBody>
              <a:bodyPr/>
              <a:lstStyle/>
              <a:p>
                <a:r>
                  <a:rPr lang="en-US" dirty="0"/>
                  <a:t>Inner Product Spaces:</a:t>
                </a:r>
              </a:p>
              <a:p>
                <a:r>
                  <a:rPr lang="en-US" dirty="0"/>
                  <a:t>Definition: A (real or complex) inner product space is a (real or complex)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an inner product specified.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inner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satisfies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real and positive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any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682F8-AD2C-49C8-9400-029349D3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0738" cy="4351338"/>
              </a:xfrm>
              <a:blipFill>
                <a:blip r:embed="rId2"/>
                <a:stretch>
                  <a:fillRect l="-1008" t="-2241" r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2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E136-4263-4C16-A66B-B44918B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FDD4D-7990-41D7-A0DC-EDC6651C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Begin with an infinite dimensional vector space</a:t>
                </a:r>
              </a:p>
              <a:p>
                <a:r>
                  <a:rPr lang="en-US" dirty="0"/>
                  <a:t>Assume there exists an inner product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between any two vectors</a:t>
                </a:r>
              </a:p>
              <a:p>
                <a:r>
                  <a:rPr lang="en-US" dirty="0"/>
                  <a:t>Vector space with inner product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Induce a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Schwarz inequality: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Orthogonality: Two vectors are orthogonal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 basis: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expansion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Basis coefficients uniquely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Best approximation: Coefficients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r>
                  <a:rPr lang="en-US" dirty="0"/>
                  <a:t>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FDD4D-7990-41D7-A0DC-EDC6651C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  <a:blipFill>
                <a:blip r:embed="rId2"/>
                <a:stretch>
                  <a:fillRect l="-832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72EB-86FC-42EA-BEAE-F513FF41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Cauchy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F6D98-DAE2-4FE9-BB03-CE544738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4.53: A Cauchy sequence of elements in a normed space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Sequence elements get closer to each other in a quantifiable manner once sequence index crosses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Does it converge?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F6D98-DAE2-4FE9-BB03-CE544738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8532-F46B-4ADB-B575-2CDEB025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70C0-B2A5-480F-8E05-0CBF4FC1B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Definition 4.32(a):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belong to a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if,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 definition</a:t>
                </a:r>
              </a:p>
              <a:p>
                <a:r>
                  <a:rPr lang="en-US" dirty="0"/>
                  <a:t>Definition 4.32(b):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belong to a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Definition 4.34: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70C0-B2A5-480F-8E05-0CBF4FC1B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8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2888-F267-43C1-B8A5-1AF3787E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DAF9F-4669-49EF-9C8E-A70DC99E4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 4.55: Every convergent sequence in a normed space is a Cauchy sequence</a:t>
                </a:r>
              </a:p>
              <a:p>
                <a:r>
                  <a:rPr lang="en-US" dirty="0"/>
                  <a:t>Proof: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convergent sequence,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By the triangle inequality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DAF9F-4669-49EF-9C8E-A70DC99E4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2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BBBA-3137-4759-9D5A-A7BBA796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1E6FA-2031-4904-864E-A260E35BF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Definition 4.56: A normed space is called </a:t>
                </a:r>
                <a:r>
                  <a:rPr lang="en-US" b="1" dirty="0"/>
                  <a:t>complete</a:t>
                </a:r>
                <a:r>
                  <a:rPr lang="en-US" dirty="0"/>
                  <a:t> if every Cauchy sequence is convergent, and </a:t>
                </a:r>
                <a:r>
                  <a:rPr lang="en-US" b="1" dirty="0"/>
                  <a:t>incomplete</a:t>
                </a:r>
                <a:r>
                  <a:rPr lang="en-US" dirty="0"/>
                  <a:t> otherwise.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Theorem 4.59: For any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dense</a:t>
                </a:r>
                <a:r>
                  <a:rPr lang="en-US" dirty="0"/>
                  <a:t> </a:t>
                </a:r>
                <a:r>
                  <a:rPr lang="en-US" b="1" dirty="0"/>
                  <a:t>subspace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called the completion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1E6FA-2031-4904-864E-A260E35BF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6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55FE-F17A-4E5E-9C51-C60D9A9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30D54-7301-40F1-9AA3-52EC8C2F2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4877" cy="4351338"/>
              </a:xfrm>
            </p:spPr>
            <p:txBody>
              <a:bodyPr/>
              <a:lstStyle/>
              <a:p>
                <a:r>
                  <a:rPr lang="en-US" dirty="0"/>
                  <a:t>Definition 4.15: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any set of vectors in a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 set of all linear combinations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subspace spanned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may be finite or infinite but linear combinations of only a finite number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allowed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30D54-7301-40F1-9AA3-52EC8C2F2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4877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BCF0-8A46-B64F-AC17-12BCE88B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440F9-3225-5241-B8ED-8F7B6536A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VS 1: Given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VS 2: There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VS 3: Given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there exists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4: For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5: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6: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7: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8: For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440F9-3225-5241-B8ED-8F7B6536A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</TotalTime>
  <Words>1403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Introduction to Hilbert Spaces</vt:lpstr>
      <vt:lpstr>Hilbert Spaces: The Story So Far</vt:lpstr>
      <vt:lpstr>Cauchy sequence</vt:lpstr>
      <vt:lpstr>Convergence</vt:lpstr>
      <vt:lpstr>Convergent sequences</vt:lpstr>
      <vt:lpstr>Complete Spaces</vt:lpstr>
      <vt:lpstr>Span</vt:lpstr>
      <vt:lpstr>Vector spaces</vt:lpstr>
      <vt:lpstr>Subspaces</vt:lpstr>
      <vt:lpstr>Dense Subsets</vt:lpstr>
      <vt:lpstr>Dense Subsets and Basis</vt:lpstr>
      <vt:lpstr>Existence of a Basis</vt:lpstr>
      <vt:lpstr>Existence of a Basis (contd.)</vt:lpstr>
      <vt:lpstr>Existence of a Basis (contd.)</vt:lpstr>
      <vt:lpstr>Hilbert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470</cp:revision>
  <dcterms:created xsi:type="dcterms:W3CDTF">2018-08-21T17:14:08Z</dcterms:created>
  <dcterms:modified xsi:type="dcterms:W3CDTF">2018-09-28T15:51:17Z</dcterms:modified>
</cp:coreProperties>
</file>