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7" r:id="rId5"/>
    <p:sldId id="274" r:id="rId6"/>
    <p:sldId id="263" r:id="rId7"/>
    <p:sldId id="268" r:id="rId8"/>
    <p:sldId id="269" r:id="rId9"/>
    <p:sldId id="270" r:id="rId10"/>
    <p:sldId id="271" r:id="rId11"/>
    <p:sldId id="272" r:id="rId12"/>
    <p:sldId id="273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1"/>
  </p:normalViewPr>
  <p:slideViewPr>
    <p:cSldViewPr snapToGrid="0" snapToObjects="1">
      <p:cViewPr varScale="1">
        <p:scale>
          <a:sx n="76" d="100"/>
          <a:sy n="76" d="100"/>
        </p:scale>
        <p:origin x="21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94B8-964B-5545-A887-1508C32FC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80F1B-2ABB-7B48-ABB1-6D850695D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5F11B-9516-A94F-BC59-DFF64A72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E6A55-10D3-404A-9F58-EAA10608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EA9D-A7E7-A34D-AABF-6651C815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6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79A5-4A89-A049-AEA7-EBF00550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1A6D2-54A7-B741-838E-6F2F2E082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33867-7CF0-FF49-8728-F04069F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EF1F0-B8B0-A947-9C62-0532210B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334F-99D3-D844-9CFE-C3354063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FD3FC-6C78-8F46-BF6F-0100C3190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8CD0E-687E-B446-A40B-4BF015323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77B11-1C62-F147-B104-83897CD8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BE682-CB69-B146-9D8D-F7158F7E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A07E2-2561-E548-BED6-A0183A3D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7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B702-C060-F14C-B27D-1846FDBA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1CA57-9493-EA46-A80E-192F29F4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4066E-DDF8-5C47-B3C0-5B8AE3F3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EA637-F9FB-A54F-B18B-F2F52705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01C22-4C2C-364F-8CF4-DC0401D1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7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6922-8B3E-1B4B-B102-B88C75E6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7DC60-B33A-DB42-AC9D-D8FCFF9FA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541A1-26BE-8349-A9D4-037E3F47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1AF1-D6AB-8544-A033-3E4BABBF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C603-E72E-E242-AD0A-218F79A4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C6B6-8910-A943-A4BB-BC3165C2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9E30-0AA4-424A-A5FF-C7AED8C73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FFB75-D930-F943-BEF9-95EB725A3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1CD3-5FFC-9247-AC73-A96FB231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22B6C-034A-CF48-9951-C931F744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2EB7B-4755-0146-BC2B-EE943D16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3C01-824F-EC47-9CBE-2059E667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D54FC-2E16-9D45-ABBA-948DC5787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9EA01-6599-584D-8F3A-CFB9CAB0A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FE620-1EB5-F149-92B7-71786E7EC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FBEFC-76B1-E043-BDE2-27C81CB23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43CBE-0785-884C-AEB1-F74FF27E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D6FFD-95F4-7042-BDA1-92B28185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0B97A-91E7-F14C-BD97-EC3E4C21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3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F482-0E00-5A4A-AD6D-18D7B824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7DE7C-A60D-9949-8294-8A891CBA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30079-3C98-BD49-A149-47EBF205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AF6AB-5C3C-6145-A0C0-458E83F1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1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4DC67-A4AB-4D40-9A23-A6528262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BABB4-7E7E-1C4A-A171-7A861684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32CBE-0E44-5543-91C7-72773302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8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99F7-8D5A-4D45-AD57-794ACB49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F5A3A-8D89-064F-A6D0-85ECD17BB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57FC1-84D9-7849-AD7A-35F5B71E9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D77D-DA93-EE4C-A394-2B55BC24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B5F34-5DE4-9D4D-8103-C4F240C1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0CE8A-5653-D542-82E6-B4E362CA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F9CC-F02B-0146-87D8-579338BE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8F83C-8B5A-224A-9355-A45AE795A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28788-5A93-BB42-9041-D464C086E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5D6B7-D71F-D641-B43D-240F29D9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8/24/18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351AC-BE75-4741-BDD6-F6460A5D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1A7FF-B723-A24D-BDF4-3BA78F84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1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DADA1-7BDD-E148-80A6-097A7E89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C2D31-71F9-8B4B-AD7F-4A9D8971B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A2DA8-158D-324D-AF07-A8768BF0A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85D9-A01E-C14D-BC17-C9EA3E8DFC2D}" type="datetimeFigureOut">
              <a:rPr lang="en-US" smtClean="0"/>
              <a:t>8/24/18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00B8C-94FB-744B-AD50-C7C7B1A40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6EFC5-47D4-2C4C-BD07-FF9E3C5AF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6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43D1-5943-F74F-802E-54B9F2027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COT5615: Math for Intelligent Systems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E6FD7-28FB-F643-B18F-578512DB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042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Anand Rangarajan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E3DAA-AC40-4541-835B-0719D4230A46}"/>
              </a:ext>
            </a:extLst>
          </p:cNvPr>
          <p:cNvSpPr txBox="1"/>
          <p:nvPr/>
        </p:nvSpPr>
        <p:spPr>
          <a:xfrm>
            <a:off x="5183616" y="5340626"/>
            <a:ext cx="1344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389082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4FB2-3CC1-E447-AE5E-8FF18E47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Perpendicular or Orthogonal 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3B303-A656-6748-BF9B-80D80F344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perpendicular or orthogonal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Set of all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so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subspace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perpendicular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number,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𝑥𝐵</m:t>
                    </m:r>
                  </m:oMath>
                </a14:m>
                <a:r>
                  <a:rPr lang="en-US" dirty="0"/>
                  <a:t> is perpendicular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All three properties satisfied, hence this set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3B303-A656-6748-BF9B-80D80F344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88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0052-EBD8-384D-8B88-F48B6FA3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Function Spaces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BF9E7-84F3-984F-A09C-B19D97DEA7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set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a field.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the set of all functions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a number </a:t>
                </a:r>
              </a:p>
              <a:p>
                <a:r>
                  <a:rPr lang="en-US" dirty="0"/>
                  <a:t>Sum of two functions: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𝑐𝑓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𝑐𝑓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Then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𝑐𝑓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Start from here and verify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a vector space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Origin is zero function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4BF9E7-84F3-984F-A09C-B19D97DEA7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961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03C6-8754-B548-961D-87912EDE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8C21DF-CE2B-3447-8948-270EABE497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a vector space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be subspaces</a:t>
                </a:r>
              </a:p>
              <a:p>
                <a:r>
                  <a:rPr lang="en-US" b="0" dirty="0"/>
                  <a:t>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the intersection of two subspaces is a subspace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Let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First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since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Similarly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 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Second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8C21DF-CE2B-3447-8948-270EABE497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 t="-2632" b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79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1BC0-08E1-6F4C-94A6-05F6BD97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9C0D0-D38B-E541-A582-9F06FC1F6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78067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be subspaces of vector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denotes the set of all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a subspace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 sketch: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Define two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9C0D0-D38B-E541-A582-9F06FC1F6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78067" cy="4351338"/>
              </a:xfrm>
              <a:blipFill>
                <a:blip r:embed="rId2"/>
                <a:stretch>
                  <a:fillRect l="-1059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20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C921-D688-0E48-B3CC-0C29E627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7061C-1401-5C4F-BB49-0A50B5891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b="1" dirty="0"/>
              <a:t>Linear Algebra and Vector Spaces:</a:t>
            </a:r>
            <a:r>
              <a:rPr lang="en-US" dirty="0"/>
              <a:t> vector spaces, matrix algebra, eigenvectors, singular value decomposition (SVD), norms, determinants, subspaces, geometric algebra</a:t>
            </a:r>
          </a:p>
          <a:p>
            <a:r>
              <a:rPr lang="en-US" b="1" dirty="0"/>
              <a:t>Hilbert Spaces: </a:t>
            </a:r>
            <a:r>
              <a:rPr lang="en-US" dirty="0"/>
              <a:t>Elementary functional analysis  </a:t>
            </a:r>
          </a:p>
          <a:p>
            <a:r>
              <a:rPr lang="en-US" b="1" dirty="0"/>
              <a:t>Constrained Optimization:</a:t>
            </a:r>
            <a:r>
              <a:rPr lang="en-US" dirty="0"/>
              <a:t> convexity, Lagrange parameters, </a:t>
            </a:r>
            <a:r>
              <a:rPr lang="en-US" dirty="0" err="1"/>
              <a:t>Karush</a:t>
            </a:r>
            <a:r>
              <a:rPr lang="en-US" dirty="0"/>
              <a:t>-Kuhn-Tucker (KKT) conditions</a:t>
            </a:r>
          </a:p>
          <a:p>
            <a:r>
              <a:rPr lang="en-US" b="1" dirty="0"/>
              <a:t>Probability Theory: </a:t>
            </a:r>
            <a:r>
              <a:rPr lang="en-US" dirty="0"/>
              <a:t>Functions of a random variable, maximum likelihood, distances between distributions, basic inference </a:t>
            </a:r>
          </a:p>
          <a:p>
            <a:r>
              <a:rPr lang="en-US" b="1" dirty="0"/>
              <a:t>[If time permits} Information Theory: </a:t>
            </a:r>
            <a:r>
              <a:rPr lang="en-US" dirty="0"/>
              <a:t>Jensen's inequality, entropy, divergence measures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BCF0-8A46-B64F-AC17-12BCE88B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7440F9-3225-5241-B8ED-8F7B6536A5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VS 1: Given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VS 2: There is an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,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VS 3: Given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there exists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VS 4: For all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VS 5: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VS 6: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VS 7: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VS 8: For all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7440F9-3225-5241-B8ED-8F7B6536A5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801" b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55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9305-D46E-8340-A295-983BAC64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D09D1-6271-F04E-86DF-480635CB2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Origin of vector space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Add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to both sides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𝑐𝑣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D09D1-6271-F04E-86DF-480635CB2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66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A674D6-E777-3240-984D-77F7B437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3" y="165100"/>
            <a:ext cx="10515600" cy="1325563"/>
          </a:xfrm>
        </p:spPr>
        <p:txBody>
          <a:bodyPr/>
          <a:lstStyle/>
          <a:p>
            <a:r>
              <a:rPr lang="en-US" dirty="0"/>
              <a:t>Subspaces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4558A-E140-2446-91E5-605BFC5E6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33" y="165100"/>
            <a:ext cx="8928100" cy="66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8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6104-0A44-A747-828C-F94F4AF8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Subspaces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FBE3E-6325-BF49-9272-B1DEA3418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a vector space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a subspace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if it satisfies the following conditions: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are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their sum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also an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an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𝑐𝑣</m:t>
                    </m:r>
                  </m:oMath>
                </a14:m>
                <a:r>
                  <a:rPr lang="en-US" dirty="0"/>
                  <a:t> is an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also an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VS 1 through VS 8 are also satisfied by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Subspaces very useful concept in machine learning</a:t>
                </a:r>
              </a:p>
              <a:p>
                <a:r>
                  <a:rPr lang="en-US" dirty="0"/>
                  <a:t>Grassmannians: advanced concept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FBE3E-6325-BF49-9272-B1DEA3418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8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0E8B-5F35-374C-B069-862D8DB5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Combinations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364195-FCB2-4C48-83BF-B3F717F67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be the set of all linear combinations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a subspace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Sum of two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an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number.)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an element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 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a subspace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364195-FCB2-4C48-83BF-B3F717F67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509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38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C26B-640D-C042-890F-EBA135E3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3BB5FE-F2F9-5744-B46F-344E60485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 Define dot product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SP 1: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SP 2: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are three vectors, then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SP 3: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3BB5FE-F2F9-5744-B46F-344E60485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58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31D9-E0D9-2D4D-BB2E-19806CAD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(Proof)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CE86AF-1E01-2D4A-B7F0-AF2CFFBA1B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SP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SP 2: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SP 3: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CE86AF-1E01-2D4A-B7F0-AF2CFFBA1B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b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33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995</Words>
  <Application>Microsoft Macintosh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COT5615: Math for Intelligent Systems I</vt:lpstr>
      <vt:lpstr>Syllabus</vt:lpstr>
      <vt:lpstr>Vector spaces</vt:lpstr>
      <vt:lpstr>Example</vt:lpstr>
      <vt:lpstr>Subspaces</vt:lpstr>
      <vt:lpstr>Introduction to Subspaces</vt:lpstr>
      <vt:lpstr>Linear Combinations</vt:lpstr>
      <vt:lpstr>Example 3</vt:lpstr>
      <vt:lpstr>Example 3 (Proof)</vt:lpstr>
      <vt:lpstr>Perpendicular or Orthogonal Vectors</vt:lpstr>
      <vt:lpstr>Example 4: Function Spaces</vt:lpstr>
      <vt:lpstr>Example 5</vt:lpstr>
      <vt:lpstr>Example 6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COT5615: Math for Intelligent Systems I</dc:title>
  <dc:creator>Anand Rangarajan</dc:creator>
  <cp:lastModifiedBy>Anand Rangarajan</cp:lastModifiedBy>
  <cp:revision>95</cp:revision>
  <dcterms:created xsi:type="dcterms:W3CDTF">2018-08-21T17:14:08Z</dcterms:created>
  <dcterms:modified xsi:type="dcterms:W3CDTF">2018-08-24T13:25:17Z</dcterms:modified>
</cp:coreProperties>
</file>