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2" r:id="rId4"/>
    <p:sldId id="263" r:id="rId5"/>
    <p:sldId id="264" r:id="rId6"/>
    <p:sldId id="260" r:id="rId7"/>
    <p:sldId id="261" r:id="rId8"/>
    <p:sldId id="256" r:id="rId9"/>
    <p:sldId id="258" r:id="rId10"/>
    <p:sldId id="259" r:id="rId11"/>
    <p:sldId id="257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9.png"/><Relationship Id="rId20" Type="http://schemas.openxmlformats.org/officeDocument/2006/relationships/image" Target="../media/image28.png"/><Relationship Id="rId2" Type="http://schemas.openxmlformats.org/officeDocument/2006/relationships/image" Target="../media/image10.png"/><Relationship Id="rId19" Type="http://schemas.openxmlformats.org/officeDocument/2006/relationships/image" Target="../media/image27.png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9430" y="175845"/>
            <a:ext cx="3493477" cy="6131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18383" y="263769"/>
            <a:ext cx="307144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value of </a:t>
            </a:r>
            <a:r>
              <a:rPr lang="en-US" dirty="0">
                <a:sym typeface="+mn-ea"/>
              </a:rPr>
              <a:t>convolution integral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4:artisticCrisscrossEtching id="{D27BF2A0-68E4-4B93-8815-3E6136EE9B05}"/>
                  </a:ext>
                </a:extLst>
              </p:cNvPr>
              <p:cNvSpPr txBox="1"/>
              <p:nvPr/>
            </p:nvSpPr>
            <p:spPr>
              <a:xfrm flipH="1">
                <a:off x="3386796" y="908537"/>
                <a:ext cx="2545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6796" y="908537"/>
                <a:ext cx="2545081" cy="461665"/>
              </a:xfrm>
              <a:prstGeom prst="rect">
                <a:avLst/>
              </a:prstGeom>
              <a:blipFill rotWithShape="1">
                <a:blip r:embed="rId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4:artisticCrisscrossEtching id="{1F992BCD-5E88-4103-BA91-D20CEB5C47CE}"/>
                  </a:ext>
                </a:extLst>
              </p:cNvPr>
              <p:cNvSpPr txBox="1"/>
              <p:nvPr/>
            </p:nvSpPr>
            <p:spPr>
              <a:xfrm flipH="1">
                <a:off x="3358074" y="1883626"/>
                <a:ext cx="2545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074" y="1883626"/>
                <a:ext cx="254508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4:artisticCrisscrossEtching id="{C3FA7F3E-FFE4-45B6-9829-BEA087F122AF}"/>
                  </a:ext>
                </a:extLst>
              </p:cNvPr>
              <p:cNvSpPr txBox="1"/>
              <p:nvPr/>
            </p:nvSpPr>
            <p:spPr>
              <a:xfrm flipH="1">
                <a:off x="3314887" y="2840233"/>
                <a:ext cx="2545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14887" y="2840233"/>
                <a:ext cx="254508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4:artisticCrisscrossEtching id="{6015D782-8F6C-4249-A1B3-33B06DA08F3A}"/>
                  </a:ext>
                </a:extLst>
              </p:cNvPr>
              <p:cNvSpPr txBox="1"/>
              <p:nvPr/>
            </p:nvSpPr>
            <p:spPr>
              <a:xfrm flipH="1">
                <a:off x="2951734" y="4346641"/>
                <a:ext cx="3194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51734" y="4346641"/>
                <a:ext cx="319454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4:artisticCrisscrossEtching id="{C8C27992-5C60-4A3F-A75A-A57013C23630}"/>
                  </a:ext>
                </a:extLst>
              </p:cNvPr>
              <p:cNvSpPr txBox="1"/>
              <p:nvPr/>
            </p:nvSpPr>
            <p:spPr>
              <a:xfrm flipH="1">
                <a:off x="3386796" y="5292789"/>
                <a:ext cx="2545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6796" y="5292789"/>
                <a:ext cx="254508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317671" y="1385001"/>
            <a:ext cx="2602523" cy="483995"/>
            <a:chOff x="1072662" y="1971709"/>
            <a:chExt cx="2602523" cy="483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4:artisticCrisscrossEtching id="{4E233BA7-9BAD-4C57-95C2-0F182988ABE3}"/>
                    </a:ext>
                  </a:extLst>
                </p:cNvPr>
                <p:cNvSpPr txBox="1"/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 ⋅ 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1072662" y="1994039"/>
              <a:ext cx="2602523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41230" y="2349426"/>
            <a:ext cx="2602523" cy="483995"/>
            <a:chOff x="1072662" y="1971709"/>
            <a:chExt cx="2602523" cy="483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4:artisticCrisscrossEtching id="{677131BB-B9BA-4C79-99BB-C59444A7AEAE}"/>
                    </a:ext>
                  </a:extLst>
                </p:cNvPr>
                <p:cNvSpPr txBox="1"/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 ⋅ 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072662" y="1994039"/>
              <a:ext cx="2602523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98782" y="3289616"/>
            <a:ext cx="2602523" cy="483995"/>
            <a:chOff x="1072662" y="1971709"/>
            <a:chExt cx="2602523" cy="483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4:artisticCrisscrossEtching id="{9EAA0E4C-171C-4FA9-B7C5-810286DF2F43}"/>
                    </a:ext>
                  </a:extLst>
                </p:cNvPr>
                <p:cNvSpPr txBox="1"/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 ⋅ 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1072662" y="1994039"/>
              <a:ext cx="2602523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4:artisticCrisscrossEtching id="{9EE10274-2CE8-4505-8BE2-FB4BD7D34600}"/>
                  </a:ext>
                </a:extLst>
              </p:cNvPr>
              <p:cNvSpPr txBox="1"/>
              <p:nvPr/>
            </p:nvSpPr>
            <p:spPr>
              <a:xfrm>
                <a:off x="5760644" y="877169"/>
                <a:ext cx="62869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44" y="877169"/>
                <a:ext cx="628698" cy="10156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4:artisticCrisscrossEtching id="{67F4641D-E4D1-49DD-8E51-E28CCA16C604}"/>
                  </a:ext>
                </a:extLst>
              </p:cNvPr>
              <p:cNvSpPr txBox="1"/>
              <p:nvPr/>
            </p:nvSpPr>
            <p:spPr>
              <a:xfrm flipH="1">
                <a:off x="5767379" y="1834716"/>
                <a:ext cx="6219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67379" y="1834716"/>
                <a:ext cx="621963" cy="101566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4:artisticCrisscrossEtching id="{E4889983-473E-43A1-9CC7-CBC145B3B657}"/>
                  </a:ext>
                </a:extLst>
              </p:cNvPr>
              <p:cNvSpPr txBox="1"/>
              <p:nvPr/>
            </p:nvSpPr>
            <p:spPr>
              <a:xfrm>
                <a:off x="5781944" y="2771455"/>
                <a:ext cx="62869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44" y="2771455"/>
                <a:ext cx="628698" cy="101566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4:artisticCrisscrossEtching id="{26682A44-81EF-4140-9E59-BC92637EB648}"/>
                  </a:ext>
                </a:extLst>
              </p:cNvPr>
              <p:cNvSpPr txBox="1"/>
              <p:nvPr/>
            </p:nvSpPr>
            <p:spPr>
              <a:xfrm>
                <a:off x="5774740" y="5264125"/>
                <a:ext cx="62869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40" y="5264125"/>
                <a:ext cx="628698" cy="101566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4:artisticCrisscrossEtching id="{8527CCE3-6597-42F4-8B1B-505ACA7A3BD0}"/>
                  </a:ext>
                </a:extLst>
              </p:cNvPr>
              <p:cNvSpPr txBox="1"/>
              <p:nvPr/>
            </p:nvSpPr>
            <p:spPr>
              <a:xfrm>
                <a:off x="6442100" y="1242383"/>
                <a:ext cx="973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40" y="1185233"/>
                <a:ext cx="973015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6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4:artisticCrisscrossEtching id="{748AE561-D6CA-400E-AECB-7A44431BBD28}"/>
                  </a:ext>
                </a:extLst>
              </p:cNvPr>
              <p:cNvSpPr txBox="1"/>
              <p:nvPr/>
            </p:nvSpPr>
            <p:spPr>
              <a:xfrm>
                <a:off x="5844032" y="2165239"/>
                <a:ext cx="3165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32" y="2165239"/>
                <a:ext cx="3165498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4:artisticCrisscrossEtching id="{59893B94-C734-44AE-BC5D-777610138FCF}"/>
                  </a:ext>
                </a:extLst>
              </p:cNvPr>
              <p:cNvSpPr txBox="1"/>
              <p:nvPr/>
            </p:nvSpPr>
            <p:spPr>
              <a:xfrm>
                <a:off x="6003122" y="3152398"/>
                <a:ext cx="3779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2" y="3152398"/>
                <a:ext cx="3779785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704077" y="4895263"/>
            <a:ext cx="1276321" cy="483995"/>
            <a:chOff x="1072662" y="1971709"/>
            <a:chExt cx="2602523" cy="483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4:artisticCrisscrossEtching id="{56EB98C9-E950-4DB5-81A3-868276D8B34B}"/>
                    </a:ext>
                  </a:extLst>
                </p:cNvPr>
                <p:cNvSpPr txBox="1"/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1072662" y="1994039"/>
              <a:ext cx="2602523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8337" y="5834744"/>
            <a:ext cx="463515" cy="483995"/>
            <a:chOff x="1072662" y="1971709"/>
            <a:chExt cx="2602523" cy="483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4:artisticCrisscrossEtching id="{17CB7140-DDAC-4FB4-944A-56D5781DC899}"/>
                    </a:ext>
                  </a:extLst>
                </p:cNvPr>
                <p:cNvSpPr txBox="1"/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104" y="1971709"/>
                  <a:ext cx="2545081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4054" r="-5405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1072662" y="1994039"/>
              <a:ext cx="2602523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4:artisticCrisscrossEtching id="{35175E70-41A4-4110-96FB-5CDC4E2F923D}"/>
                  </a:ext>
                </a:extLst>
              </p:cNvPr>
              <p:cNvSpPr txBox="1"/>
              <p:nvPr/>
            </p:nvSpPr>
            <p:spPr>
              <a:xfrm>
                <a:off x="5781944" y="4331941"/>
                <a:ext cx="62869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44" y="4331941"/>
                <a:ext cx="628698" cy="101566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4:artisticCrisscrossEtching id="{5C0AB862-70CA-44AC-A997-8731224C5696}"/>
                  </a:ext>
                </a:extLst>
              </p:cNvPr>
              <p:cNvSpPr txBox="1"/>
              <p:nvPr/>
            </p:nvSpPr>
            <p:spPr>
              <a:xfrm>
                <a:off x="6203097" y="4695472"/>
                <a:ext cx="3194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97" y="4695472"/>
                <a:ext cx="319454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4:artisticCrisscrossEtching id="{0080C3B3-1836-4C4A-A004-CE3459795016}"/>
                  </a:ext>
                </a:extLst>
              </p:cNvPr>
              <p:cNvSpPr txBox="1"/>
              <p:nvPr/>
            </p:nvSpPr>
            <p:spPr>
              <a:xfrm>
                <a:off x="6327799" y="5576296"/>
                <a:ext cx="1201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799" y="5576296"/>
                <a:ext cx="1201615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4:artisticCrisscrossEtching id="{0497A874-78FA-41FF-804A-9F80257B7D9B}"/>
                  </a:ext>
                </a:extLst>
              </p:cNvPr>
              <p:cNvSpPr txBox="1"/>
              <p:nvPr/>
            </p:nvSpPr>
            <p:spPr>
              <a:xfrm>
                <a:off x="5269524" y="3855981"/>
                <a:ext cx="66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4" y="3855981"/>
                <a:ext cx="662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4:artisticCrisscrossEtching id="{331F850E-EF37-41D2-B27E-BE4E1FC86553}"/>
                  </a:ext>
                </a:extLst>
              </p:cNvPr>
              <p:cNvSpPr txBox="1"/>
              <p:nvPr/>
            </p:nvSpPr>
            <p:spPr>
              <a:xfrm>
                <a:off x="6418383" y="3850519"/>
                <a:ext cx="66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3" y="3850519"/>
                <a:ext cx="66235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1" name="Rectangle: Rounded Corners 10"/>
          <p:cNvSpPr/>
          <p:nvPr/>
        </p:nvSpPr>
        <p:spPr>
          <a:xfrm>
            <a:off x="3422899" y="960440"/>
            <a:ext cx="460132" cy="902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/>
          <p:cNvSpPr/>
          <p:nvPr/>
        </p:nvSpPr>
        <p:spPr>
          <a:xfrm>
            <a:off x="3358074" y="1920526"/>
            <a:ext cx="813502" cy="938189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>
            <a:off x="3358073" y="2873416"/>
            <a:ext cx="1130255" cy="877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4779277" y="4466363"/>
            <a:ext cx="1159804" cy="8905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/>
          <p:cNvSpPr/>
          <p:nvPr/>
        </p:nvSpPr>
        <p:spPr>
          <a:xfrm>
            <a:off x="5388395" y="5377329"/>
            <a:ext cx="460132" cy="902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20" grpId="0"/>
      <p:bldP spid="21" grpId="0"/>
      <p:bldP spid="22" grpId="0"/>
      <p:bldP spid="23" grpId="0"/>
      <p:bldP spid="26" grpId="0" bldLvl="0" animBg="1"/>
      <p:bldP spid="27" grpId="0"/>
      <p:bldP spid="28" grpId="0"/>
      <p:bldP spid="35" grpId="0"/>
      <p:bldP spid="36" grpId="0"/>
      <p:bldP spid="37" grpId="0"/>
      <p:bldP spid="10" grpId="0"/>
      <p:bldP spid="38" grpId="0"/>
      <p:bldP spid="11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Convolution Sequences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4:artisticCrisscrossEtching id="{D40FE7D3-05BB-49CC-9E15-FD2F3F02BF71}"/>
                  </a:ext>
                </a:extLst>
              </p:cNvPr>
              <p:cNvSpPr txBox="1"/>
              <p:nvPr/>
            </p:nvSpPr>
            <p:spPr>
              <a:xfrm>
                <a:off x="1963041" y="2113568"/>
                <a:ext cx="7070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 ⋅ ⋅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41" y="2113568"/>
                <a:ext cx="7070164" cy="5232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4:artisticCrisscrossEtching id="{9FD93316-0562-43D2-A18F-A088F2D5A0FA}"/>
                  </a:ext>
                </a:extLst>
              </p:cNvPr>
              <p:cNvSpPr txBox="1"/>
              <p:nvPr/>
            </p:nvSpPr>
            <p:spPr>
              <a:xfrm>
                <a:off x="2579076" y="2948298"/>
                <a:ext cx="5984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 ⋅ ⋅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76" y="2948298"/>
                <a:ext cx="598463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4:artisticCrisscrossEtching id="{ECC85A94-A6BC-47E7-8E1F-B63330688478}"/>
                  </a:ext>
                </a:extLst>
              </p:cNvPr>
              <p:cNvSpPr txBox="1"/>
              <p:nvPr/>
            </p:nvSpPr>
            <p:spPr>
              <a:xfrm>
                <a:off x="3135924" y="5046781"/>
                <a:ext cx="52583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 ⋅ ⋅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924" y="5046781"/>
                <a:ext cx="525837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55431" y="4114800"/>
            <a:ext cx="26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resulting in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convolution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3D00227-CDB5-445C-8FE9-FCEA5A900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integral of two 2D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has discrete convolution counterpart</a:t>
                </a:r>
              </a:p>
              <a:p>
                <a:r>
                  <a:rPr lang="en-US" dirty="0"/>
                  <a:t>Deep learning on images begins with 2D convolution</a:t>
                </a:r>
              </a:p>
              <a:p>
                <a:r>
                  <a:rPr lang="en-US" dirty="0"/>
                  <a:t>Mimics activity in V1 (visual cortex)</a:t>
                </a:r>
              </a:p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kernel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), output: feature map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Backpropagation through fully connected layers to CNN layers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89279"/>
            <a:ext cx="11658600" cy="1325563"/>
          </a:xfrm>
        </p:spPr>
        <p:txBody>
          <a:bodyPr/>
          <a:lstStyle/>
          <a:p>
            <a:r>
              <a:rPr lang="en-US" dirty="0"/>
              <a:t>Convolutional Neural Networks and Deep 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8" y="1455448"/>
            <a:ext cx="9735344" cy="3319752"/>
          </a:xfrm>
        </p:spPr>
      </p:pic>
      <p:sp>
        <p:nvSpPr>
          <p:cNvPr id="6" name="TextBox 5"/>
          <p:cNvSpPr txBox="1"/>
          <p:nvPr/>
        </p:nvSpPr>
        <p:spPr>
          <a:xfrm>
            <a:off x="788894" y="5038164"/>
            <a:ext cx="993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stages in a deep learning architecture are usually convolution layers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is like 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88" y="1568636"/>
            <a:ext cx="10515600" cy="4351338"/>
          </a:xfrm>
        </p:spPr>
        <p:txBody>
          <a:bodyPr/>
          <a:lstStyle/>
          <a:p>
            <a:r>
              <a:rPr lang="en-US" dirty="0"/>
              <a:t>Filtering yes but more mysterious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" y="2704118"/>
            <a:ext cx="12192000" cy="331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and high-level filtering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22" y="1799847"/>
            <a:ext cx="79914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Convolution Integral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66EBEC1-9232-4087-9EC3-C66717CBD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4452"/>
              </a:xfrm>
            </p:spPr>
            <p:txBody>
              <a:bodyPr/>
              <a:lstStyle/>
              <a:p>
                <a:r>
                  <a:rPr lang="en-US" dirty="0"/>
                  <a:t>Convolution of two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operation is usually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of variables in integral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convolution is Commutative: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Associativity: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Distributivity over addition: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4452"/>
              </a:xfrm>
              <a:blipFill rotWithShape="1">
                <a:blip r:embed="rId1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10" y="0"/>
            <a:ext cx="853017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Products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4:artisticCrisscrossEtching id="{5DC46C28-C530-4F40-AD61-7211573BE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two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Their product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can be compacted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Products and Discrete Convolution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3C94AE8-2279-46BC-9882-B8516EF44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Form two sequences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 ⋅ 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				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 ⋅ 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these sequences to be similar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 ⋅ 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				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 ⋅ 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Discrete convolution can be seen as equivalent to polynomial multiplication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terms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convolution integral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7A3AE199-AC90-42D7-826B-C48E3E182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Begin with the convolution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Approximate it with a summation (discrete convolution)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uniform quantized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corresponds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the integration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Presentation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OpenSymbol</vt:lpstr>
      <vt:lpstr>Office Theme</vt:lpstr>
      <vt:lpstr>COT5615: Math for Intelligent Systems I</vt:lpstr>
      <vt:lpstr>Convolutional Neural Networks and Deep Learning</vt:lpstr>
      <vt:lpstr>Convolution is like Filtering </vt:lpstr>
      <vt:lpstr>Low-level and high-level filtering</vt:lpstr>
      <vt:lpstr>The Convolution Integral</vt:lpstr>
      <vt:lpstr>PowerPoint 演示文稿</vt:lpstr>
      <vt:lpstr>Serial Products</vt:lpstr>
      <vt:lpstr>Serial Products and Discrete Convolution</vt:lpstr>
      <vt:lpstr>Approximating the convolution integral</vt:lpstr>
      <vt:lpstr>PowerPoint 演示文稿</vt:lpstr>
      <vt:lpstr>The Convolution Sequences</vt:lpstr>
      <vt:lpstr>Two-dimensional convolution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sid</cp:lastModifiedBy>
  <cp:revision>54</cp:revision>
  <dcterms:created xsi:type="dcterms:W3CDTF">2018-11-25T18:59:48Z</dcterms:created>
  <dcterms:modified xsi:type="dcterms:W3CDTF">2018-11-25T18:59:48Z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