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9" r:id="rId4"/>
    <p:sldId id="274" r:id="rId5"/>
    <p:sldId id="279" r:id="rId6"/>
    <p:sldId id="257" r:id="rId7"/>
    <p:sldId id="280" r:id="rId8"/>
    <p:sldId id="281" r:id="rId9"/>
    <p:sldId id="282" r:id="rId10"/>
    <p:sldId id="277" r:id="rId11"/>
    <p:sldId id="278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1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FFA2-9AEE-4AD1-B079-353BD91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C56A9-947F-4E8F-866D-F72DF109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A58-F5D8-4CAE-B070-8701D742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4E35-B231-4731-9D8D-046F6EE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FDD3-4715-4557-89E5-D0779C1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51E6-A7B2-4869-86C4-3C9F236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CB70-2346-4ACB-9ABD-87014AE1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4A8-1878-4779-8A70-8E7E183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7F57-F54F-4AC5-B639-A23450D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205-AB83-40E6-B66D-E0936E3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9FA4F-80F7-49CC-A57D-6805D5E98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F1B8-16B9-4EA3-B8B3-1BCBB2F1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B5C-3A92-4310-87FA-3086B853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5153-8813-4ECF-8E74-076F6340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8590-1672-44DC-AE6D-2B7FAC28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3EC-7225-4B4C-B2A2-36CB410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7AD-3B69-4AFB-9A9F-C8870D90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9104-0F0F-4E29-80EC-04ABD47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9E2B-047A-4CC5-B562-D7FF3CF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EE60-590B-4637-97A0-92FD276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6F3-C621-4C75-88E5-BDBE7D17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F40E-A26C-4985-843C-B100683C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813-5A99-4202-9021-98546FCA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99CB-F13C-4A25-BA96-D9BE9877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6948-40E6-4695-94A8-7367B5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31-77B4-4012-AE9A-27ECE8E2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46D-37D4-496F-A18D-33D6D2B8D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85FE-6752-4B59-B0B4-5A36004F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6B6C-4C43-4724-B0F3-D275FD2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101A-147C-4644-A048-5E616337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F4E5-3CB6-4C43-BD54-A33CE01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F5D-F360-4C09-9746-F90C54D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98DD-63FD-494B-A831-CA8664C0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CFE8-B246-4AF5-A975-AE8885BE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7910F-2F89-4455-BF41-3D10F992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6E7D-8E42-45D1-9873-AC56815E1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E434-395C-42FD-8CCB-A0BB3BE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96D30-A0FC-4B81-A485-75C01151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0F2FC-1E07-4992-BB3F-4651143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AE1-FE99-4322-BB1E-03DFF0C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EBA7B-DB65-4326-BEC2-DD7A7C50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1B31-27BB-4AD4-8D6E-DBCCC42E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A6EA1-3F90-4BFE-BC77-FE839F45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19DB1-5002-41AC-B5D8-C5878334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5839-6E47-452B-B296-93762EF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49392-4163-4EA2-9714-8B744ED8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89D-5A27-41C2-8CD1-0807D9DD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2FDD-AEC4-4EF1-8558-A468C98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89BA-A3EF-4BDC-807B-8C5EE04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9595A-7C48-4A27-8DC8-C66BE791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0B04-8B34-4CFB-A977-AE5FD17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92B4-FF15-4B7B-9B1C-B278952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6962-BE65-4076-81AF-EE31A9A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1E5D-2A39-4126-813C-F3D60B5E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05BF6-5975-4355-B2BD-46163D33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0FF2-8E25-4A39-8289-5BD4C7D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DD2A-D07E-42D1-A3BE-1C10C747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C4CB-FC5E-46CE-9F1A-89AD7F7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6A3-9334-41D4-8434-31AFC2D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91C9-04E3-4B4C-99F0-F0BD1666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41CE-0C09-4732-A0B3-6766B562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FFED-1C79-460B-A7AF-EC3DC13B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BC43-AC0F-4BB8-B57C-31215503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7" Type="http://schemas.openxmlformats.org/officeDocument/2006/relationships/image" Target="../media/image260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image" Target="../media/image240.png"/><Relationship Id="rId4" Type="http://schemas.openxmlformats.org/officeDocument/2006/relationships/image" Target="../media/image36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24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6D50BC-9677-4A91-BA6E-E4F9218A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and Discrete Fourier 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6C7D9-9A65-4811-A277-5490BA27A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1" y="1786404"/>
            <a:ext cx="4619625" cy="3524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709769-D2FA-4AC1-B0AF-F6389E18D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88" y="1802228"/>
            <a:ext cx="4538400" cy="3508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2F2000-783C-47C7-BC95-C1800EDB2F07}"/>
                  </a:ext>
                </a:extLst>
              </p:cNvPr>
              <p:cNvSpPr txBox="1"/>
              <p:nvPr/>
            </p:nvSpPr>
            <p:spPr>
              <a:xfrm>
                <a:off x="4706816" y="5726723"/>
                <a:ext cx="2520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2F2000-783C-47C7-BC95-C1800EDB2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16" y="5726723"/>
                <a:ext cx="2520461" cy="461665"/>
              </a:xfrm>
              <a:prstGeom prst="rect">
                <a:avLst/>
              </a:prstGeom>
              <a:blipFill>
                <a:blip r:embed="rId4"/>
                <a:stretch>
                  <a:fillRect l="-72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3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7E45-162F-4A25-8F9E-9F5E8D8C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1" y="101356"/>
            <a:ext cx="11893061" cy="1325563"/>
          </a:xfrm>
        </p:spPr>
        <p:txBody>
          <a:bodyPr/>
          <a:lstStyle/>
          <a:p>
            <a:r>
              <a:rPr lang="en-US" dirty="0"/>
              <a:t>Convolution and Discrete Fourier Transform (contd.)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02E8D-E66A-42D9-AC24-00C0A92A3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07" y="1033062"/>
            <a:ext cx="3616215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4416C4-0228-42D8-90E3-FF4655CC6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" y="1138646"/>
            <a:ext cx="3585134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DEEF65-C70C-4D0F-AE8E-1133D2E4B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48" y="3165076"/>
            <a:ext cx="4600259" cy="353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D0F5C4-0355-45AA-9254-47CBEE417DD3}"/>
                  </a:ext>
                </a:extLst>
              </p:cNvPr>
              <p:cNvSpPr txBox="1"/>
              <p:nvPr/>
            </p:nvSpPr>
            <p:spPr>
              <a:xfrm>
                <a:off x="1183687" y="4227703"/>
                <a:ext cx="1506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D0F5C4-0355-45AA-9254-47CBEE417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687" y="4227703"/>
                <a:ext cx="150676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A6557B-5D86-4A35-A966-3CBA3018A081}"/>
                  </a:ext>
                </a:extLst>
              </p:cNvPr>
              <p:cNvSpPr txBox="1"/>
              <p:nvPr/>
            </p:nvSpPr>
            <p:spPr>
              <a:xfrm>
                <a:off x="8613707" y="4100091"/>
                <a:ext cx="32617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A6557B-5D86-4A35-A966-3CBA3018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07" y="4100091"/>
                <a:ext cx="3261770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53BB66-999D-46E8-BC65-A44B79F78B6C}"/>
                  </a:ext>
                </a:extLst>
              </p:cNvPr>
              <p:cNvSpPr txBox="1"/>
              <p:nvPr/>
            </p:nvSpPr>
            <p:spPr>
              <a:xfrm>
                <a:off x="4237892" y="2614246"/>
                <a:ext cx="3118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𝐼𝐹𝐹𝑇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53BB66-999D-46E8-BC65-A44B79F78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892" y="2614246"/>
                <a:ext cx="311833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22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9869-2282-4001-A695-A62F0EC2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Plancherel</a:t>
            </a:r>
            <a:r>
              <a:rPr lang="en-US" dirty="0"/>
              <a:t> and Parseval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BE8EF-BD6E-4F8B-A57B-EF4E437B4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the DFTs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respectively</a:t>
                </a:r>
              </a:p>
              <a:p>
                <a:endParaRPr lang="en-US" dirty="0"/>
              </a:p>
              <a:p>
                <a:r>
                  <a:rPr lang="en-US" dirty="0" err="1"/>
                  <a:t>Plancherel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Parseval: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BE8EF-BD6E-4F8B-A57B-EF4E437B4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54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37C5-EBF2-4814-9D7E-8EDE65E8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29602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1CC67-E767-4DDD-9E02-E38DFC2CE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538" y="1819764"/>
                <a:ext cx="11136923" cy="4351338"/>
              </a:xfrm>
            </p:spPr>
            <p:txBody>
              <a:bodyPr/>
              <a:lstStyle/>
              <a:p>
                <a:r>
                  <a:rPr lang="en-US" dirty="0"/>
                  <a:t>Circular convolution not the same as standard convolution</a:t>
                </a:r>
              </a:p>
              <a:p>
                <a:r>
                  <a:rPr lang="en-US" dirty="0"/>
                  <a:t>Tail of sequence can “interfere” with convolution process</a:t>
                </a:r>
              </a:p>
              <a:p>
                <a:r>
                  <a:rPr lang="en-US" dirty="0"/>
                  <a:t>Solution: Zero pad sequences so that each is at least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FFTs of each zero padded sequence, multiply, take inverse FFT</a:t>
                </a:r>
              </a:p>
              <a:p>
                <a:r>
                  <a:rPr lang="en-US" dirty="0"/>
                  <a:t>Can be extended to higher dimensions (multidimensional FFT)</a:t>
                </a:r>
              </a:p>
              <a:p>
                <a:r>
                  <a:rPr lang="en-US" dirty="0" err="1"/>
                  <a:t>Plancherel</a:t>
                </a:r>
                <a:r>
                  <a:rPr lang="en-US" dirty="0"/>
                  <a:t> and Parseval theorems: Related to earlier theorems</a:t>
                </a:r>
              </a:p>
              <a:p>
                <a:r>
                  <a:rPr lang="en-US" dirty="0"/>
                  <a:t>Other properties of FFTs: Uncertainty, shifts,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“norms”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1CC67-E767-4DDD-9E02-E38DFC2CE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538" y="1819764"/>
                <a:ext cx="11136923" cy="4351338"/>
              </a:xfrm>
              <a:blipFill>
                <a:blip r:embed="rId2"/>
                <a:stretch>
                  <a:fillRect l="-986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04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B3B28E-96CB-49B8-85E8-D83402CC6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Fourier Transform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B3B28E-96CB-49B8-85E8-D83402CC6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8D2D0-F040-4560-9D2A-9532881203B6}"/>
                  </a:ext>
                </a:extLst>
              </p:cNvPr>
              <p:cNvSpPr txBox="1"/>
              <p:nvPr/>
            </p:nvSpPr>
            <p:spPr>
              <a:xfrm>
                <a:off x="961292" y="2338754"/>
                <a:ext cx="7514493" cy="188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0⋅0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0⋅1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0⋅(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1⋅0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1⋅1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−1)⋅0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−1)⋅1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−1)⋅(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8D2D0-F040-4560-9D2A-95328812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2" y="2338754"/>
                <a:ext cx="7514493" cy="188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F47114-41C9-4F41-85F9-A367185E1B58}"/>
                  </a:ext>
                </a:extLst>
              </p:cNvPr>
              <p:cNvSpPr txBox="1"/>
              <p:nvPr/>
            </p:nvSpPr>
            <p:spPr>
              <a:xfrm>
                <a:off x="7321061" y="2655277"/>
                <a:ext cx="4560277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F47114-41C9-4F41-85F9-A367185E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061" y="2655277"/>
                <a:ext cx="4560277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917D9-AF19-424B-8712-CFB411BAE251}"/>
                  </a:ext>
                </a:extLst>
              </p:cNvPr>
              <p:cNvSpPr txBox="1"/>
              <p:nvPr/>
            </p:nvSpPr>
            <p:spPr>
              <a:xfrm>
                <a:off x="1658815" y="4478215"/>
                <a:ext cx="86457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 is complex and symmetric (NOT HERMITIAN).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𝑙𝑘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917D9-AF19-424B-8712-CFB411BAE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815" y="4478215"/>
                <a:ext cx="8645769" cy="461665"/>
              </a:xfrm>
              <a:prstGeom prst="rect">
                <a:avLst/>
              </a:prstGeom>
              <a:blipFill>
                <a:blip r:embed="rId5"/>
                <a:stretch>
                  <a:fillRect l="-14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0C2845-5F7A-4E66-A130-04B1E781D850}"/>
                  </a:ext>
                </a:extLst>
              </p:cNvPr>
              <p:cNvSpPr txBox="1"/>
              <p:nvPr/>
            </p:nvSpPr>
            <p:spPr>
              <a:xfrm>
                <a:off x="1699846" y="5125867"/>
                <a:ext cx="5316415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0C2845-5F7A-4E66-A130-04B1E781D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846" y="5125867"/>
                <a:ext cx="5316415" cy="613886"/>
              </a:xfrm>
              <a:prstGeom prst="rect">
                <a:avLst/>
              </a:prstGeom>
              <a:blipFill>
                <a:blip r:embed="rId6"/>
                <a:stretch>
                  <a:fillRect l="-1835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2F57-2B9A-4F51-B658-7226BE48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Unit Circle in the Complex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4C4C33-6936-4B97-AA89-4121548495B4}"/>
                  </a:ext>
                </a:extLst>
              </p:cNvPr>
              <p:cNvSpPr txBox="1"/>
              <p:nvPr/>
            </p:nvSpPr>
            <p:spPr>
              <a:xfrm>
                <a:off x="2277270" y="5483167"/>
                <a:ext cx="8978382" cy="64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Roots of unity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in the complex plane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4C4C33-6936-4B97-AA89-412154849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270" y="5483167"/>
                <a:ext cx="8978382" cy="641779"/>
              </a:xfrm>
              <a:prstGeom prst="rect">
                <a:avLst/>
              </a:prstGeom>
              <a:blipFill>
                <a:blip r:embed="rId2"/>
                <a:stretch>
                  <a:fillRect l="-108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343AAC9-403A-49CC-9773-2DD944941153}"/>
              </a:ext>
            </a:extLst>
          </p:cNvPr>
          <p:cNvGrpSpPr/>
          <p:nvPr/>
        </p:nvGrpSpPr>
        <p:grpSpPr>
          <a:xfrm>
            <a:off x="611617" y="1415280"/>
            <a:ext cx="10002256" cy="3942115"/>
            <a:chOff x="-66613" y="1378946"/>
            <a:chExt cx="10002256" cy="394211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57397F6-B635-4620-AC45-D6315F1E657A}"/>
                </a:ext>
              </a:extLst>
            </p:cNvPr>
            <p:cNvCxnSpPr/>
            <p:nvPr/>
          </p:nvCxnSpPr>
          <p:spPr>
            <a:xfrm flipV="1">
              <a:off x="4941393" y="1768207"/>
              <a:ext cx="0" cy="320040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767491-B239-4C13-83D6-7B6EE8126FCF}"/>
                </a:ext>
              </a:extLst>
            </p:cNvPr>
            <p:cNvCxnSpPr/>
            <p:nvPr/>
          </p:nvCxnSpPr>
          <p:spPr>
            <a:xfrm>
              <a:off x="3112593" y="3368407"/>
              <a:ext cx="36576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B550805-0F47-4AFA-B108-6EBB70C37FC8}"/>
                    </a:ext>
                  </a:extLst>
                </p:cNvPr>
                <p:cNvSpPr txBox="1"/>
                <p:nvPr/>
              </p:nvSpPr>
              <p:spPr>
                <a:xfrm>
                  <a:off x="-66613" y="3320752"/>
                  <a:ext cx="333130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B550805-0F47-4AFA-B108-6EBB70C37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6613" y="3320752"/>
                  <a:ext cx="333130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4174A5C-9ADD-4DDA-BDB7-CA4860A7E707}"/>
                    </a:ext>
                  </a:extLst>
                </p:cNvPr>
                <p:cNvSpPr txBox="1"/>
                <p:nvPr/>
              </p:nvSpPr>
              <p:spPr>
                <a:xfrm>
                  <a:off x="4684593" y="1378946"/>
                  <a:ext cx="31239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4174A5C-9ADD-4DDA-BDB7-CA4860A7E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593" y="1378946"/>
                  <a:ext cx="312399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DA568F5-A7DF-4B4F-97D5-2F93C49EA009}"/>
                    </a:ext>
                  </a:extLst>
                </p:cNvPr>
                <p:cNvSpPr txBox="1"/>
                <p:nvPr/>
              </p:nvSpPr>
              <p:spPr>
                <a:xfrm>
                  <a:off x="6278043" y="3320752"/>
                  <a:ext cx="3657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DA568F5-A7DF-4B4F-97D5-2F93C49EA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043" y="3320752"/>
                  <a:ext cx="3657600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79F4B6F-6AAF-4EA8-8293-A0286FB62D5B}"/>
                    </a:ext>
                  </a:extLst>
                </p:cNvPr>
                <p:cNvSpPr txBox="1"/>
                <p:nvPr/>
              </p:nvSpPr>
              <p:spPr>
                <a:xfrm>
                  <a:off x="4636145" y="4920951"/>
                  <a:ext cx="32837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79F4B6F-6AAF-4EA8-8293-A0286FB62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45" y="4920951"/>
                  <a:ext cx="328379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01A1F1B7-DCDF-45F4-A641-A2D913D91F04}"/>
                </a:ext>
              </a:extLst>
            </p:cNvPr>
            <p:cNvSpPr/>
            <p:nvPr/>
          </p:nvSpPr>
          <p:spPr>
            <a:xfrm>
              <a:off x="4140228" y="2468496"/>
              <a:ext cx="1602329" cy="1799821"/>
            </a:xfrm>
            <a:prstGeom prst="arc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B396F5-5159-4B25-9151-B98478402FD0}"/>
                    </a:ext>
                  </a:extLst>
                </p:cNvPr>
                <p:cNvSpPr txBox="1"/>
                <p:nvPr/>
              </p:nvSpPr>
              <p:spPr>
                <a:xfrm>
                  <a:off x="5462576" y="2244998"/>
                  <a:ext cx="456564" cy="668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B396F5-5159-4B25-9151-B98478402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2576" y="2244998"/>
                  <a:ext cx="456564" cy="6685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530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05E9AE-D515-4015-809C-715FFF60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B066804-2570-447E-B58E-6868DA4E3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forward discrete Fourier Transform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inverse discrete Fourier Transform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Matrix 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B066804-2570-447E-B58E-6868DA4E3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44A3F46-2449-4B11-87E9-8616B56444D4}"/>
              </a:ext>
            </a:extLst>
          </p:cNvPr>
          <p:cNvSpPr txBox="1"/>
          <p:nvPr/>
        </p:nvSpPr>
        <p:spPr>
          <a:xfrm>
            <a:off x="5193323" y="5715298"/>
            <a:ext cx="699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But, what does this have to do with convolution?</a:t>
            </a:r>
          </a:p>
        </p:txBody>
      </p:sp>
    </p:spTree>
    <p:extLst>
      <p:ext uri="{BB962C8B-B14F-4D97-AF65-F5344CB8AC3E}">
        <p14:creationId xmlns:p14="http://schemas.microsoft.com/office/powerpoint/2010/main" val="402044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FC45E-4666-4056-9C29-C1746CB2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359264"/>
            <a:ext cx="10515600" cy="1325563"/>
          </a:xfrm>
        </p:spPr>
        <p:txBody>
          <a:bodyPr/>
          <a:lstStyle/>
          <a:p>
            <a:r>
              <a:rPr lang="en-US" dirty="0"/>
              <a:t>Circular Convolution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4BD45D-AD5A-46D7-872C-0FEA61B6E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061" y="1737702"/>
                <a:ext cx="11183816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 the “vector”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the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Zero pad both vectors getting two sequences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0⋯0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⋯0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 convolution of the two sequences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(as mentioned before) is a sequence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 three sequences (vectors) are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Why did we call this circular convolution?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4BD45D-AD5A-46D7-872C-0FEA61B6E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061" y="1737702"/>
                <a:ext cx="11183816" cy="4351338"/>
              </a:xfrm>
              <a:blipFill>
                <a:blip r:embed="rId2"/>
                <a:stretch>
                  <a:fillRect l="-981" t="-22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36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F24F8-D17B-4D3E-B507-4D778DD3FF5C}"/>
              </a:ext>
            </a:extLst>
          </p:cNvPr>
          <p:cNvSpPr/>
          <p:nvPr/>
        </p:nvSpPr>
        <p:spPr>
          <a:xfrm>
            <a:off x="6289430" y="175844"/>
            <a:ext cx="3554884" cy="6576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7BF2A0-68E4-4B93-8815-3E6136EE9B05}"/>
                  </a:ext>
                </a:extLst>
              </p:cNvPr>
              <p:cNvSpPr txBox="1"/>
              <p:nvPr/>
            </p:nvSpPr>
            <p:spPr>
              <a:xfrm flipH="1">
                <a:off x="2566528" y="330542"/>
                <a:ext cx="3822673" cy="755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 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limUpp>
                        <m:limUp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0 0 0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 ⋅ ⋅0</m:t>
                              </m:r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−1 0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lim>
                      </m:limUp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7BF2A0-68E4-4B93-8815-3E6136EE9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66528" y="330542"/>
                <a:ext cx="3822673" cy="755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233BA7-9BAD-4C57-95C2-0F182988ABE3}"/>
                  </a:ext>
                </a:extLst>
              </p:cNvPr>
              <p:cNvSpPr txBox="1"/>
              <p:nvPr/>
            </p:nvSpPr>
            <p:spPr>
              <a:xfrm flipH="1">
                <a:off x="3005402" y="1072020"/>
                <a:ext cx="3333914" cy="72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⋅ ⋅ ⋅0</m:t>
                            </m:r>
                          </m:e>
                        </m:groupCh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−1 0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lim>
                    </m:limLow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 ⋅ 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233BA7-9BAD-4C57-95C2-0F182988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05402" y="1072020"/>
                <a:ext cx="3333914" cy="726546"/>
              </a:xfrm>
              <a:prstGeom prst="rect">
                <a:avLst/>
              </a:prstGeom>
              <a:blipFill>
                <a:blip r:embed="rId3"/>
                <a:stretch>
                  <a:fillRect l="-548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27CCE3-6597-42F4-8B1B-505ACA7A3BD0}"/>
                  </a:ext>
                </a:extLst>
              </p:cNvPr>
              <p:cNvSpPr txBox="1"/>
              <p:nvPr/>
            </p:nvSpPr>
            <p:spPr>
              <a:xfrm>
                <a:off x="6389201" y="731139"/>
                <a:ext cx="9730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27CCE3-6597-42F4-8B1B-505ACA7A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201" y="731139"/>
                <a:ext cx="97301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8AE561-D6CA-400E-AECB-7A44431BBD28}"/>
                  </a:ext>
                </a:extLst>
              </p:cNvPr>
              <p:cNvSpPr txBox="1"/>
              <p:nvPr/>
            </p:nvSpPr>
            <p:spPr>
              <a:xfrm>
                <a:off x="6339316" y="2291854"/>
                <a:ext cx="20347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8AE561-D6CA-400E-AECB-7A44431B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16" y="2291854"/>
                <a:ext cx="2034794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0AB862-70CA-44AC-A997-8731224C5696}"/>
                  </a:ext>
                </a:extLst>
              </p:cNvPr>
              <p:cNvSpPr txBox="1"/>
              <p:nvPr/>
            </p:nvSpPr>
            <p:spPr>
              <a:xfrm>
                <a:off x="6127803" y="3976013"/>
                <a:ext cx="38781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0AB862-70CA-44AC-A997-8731224C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803" y="3976013"/>
                <a:ext cx="387813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80C3B3-1836-4C4A-A004-CE3459795016}"/>
                  </a:ext>
                </a:extLst>
              </p:cNvPr>
              <p:cNvSpPr txBox="1"/>
              <p:nvPr/>
            </p:nvSpPr>
            <p:spPr>
              <a:xfrm>
                <a:off x="6519669" y="5541123"/>
                <a:ext cx="1201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80C3B3-1836-4C4A-A004-CE3459795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69" y="5541123"/>
                <a:ext cx="1201615" cy="461665"/>
              </a:xfrm>
              <a:prstGeom prst="rect">
                <a:avLst/>
              </a:prstGeom>
              <a:blipFill>
                <a:blip r:embed="rId7"/>
                <a:stretch>
                  <a:fillRect l="-4040" r="-186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7A874-78FA-41FF-804A-9F80257B7D9B}"/>
                  </a:ext>
                </a:extLst>
              </p:cNvPr>
              <p:cNvSpPr txBox="1"/>
              <p:nvPr/>
            </p:nvSpPr>
            <p:spPr>
              <a:xfrm>
                <a:off x="5381768" y="3129494"/>
                <a:ext cx="662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 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7A874-78FA-41FF-804A-9F80257B7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768" y="3129494"/>
                <a:ext cx="66235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1F850E-EF37-41D2-B27E-BE4E1FC86553}"/>
                  </a:ext>
                </a:extLst>
              </p:cNvPr>
              <p:cNvSpPr txBox="1"/>
              <p:nvPr/>
            </p:nvSpPr>
            <p:spPr>
              <a:xfrm>
                <a:off x="6445729" y="3129493"/>
                <a:ext cx="662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 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1F850E-EF37-41D2-B27E-BE4E1FC86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29" y="3129493"/>
                <a:ext cx="66235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279BF2-B55B-4140-88FE-B87DA22F2A25}"/>
                  </a:ext>
                </a:extLst>
              </p:cNvPr>
              <p:cNvSpPr txBox="1"/>
              <p:nvPr/>
            </p:nvSpPr>
            <p:spPr>
              <a:xfrm flipH="1">
                <a:off x="2566527" y="1827251"/>
                <a:ext cx="3822673" cy="748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limUpp>
                        <m:limUp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0 0 0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 ⋅ ⋅0</m:t>
                              </m:r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−1 0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lim>
                      </m:limUp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279BF2-B55B-4140-88FE-B87DA22F2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66527" y="1827251"/>
                <a:ext cx="3822673" cy="748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CA9D913-6299-4CED-9037-A8B1AC0C41D0}"/>
                  </a:ext>
                </a:extLst>
              </p:cNvPr>
              <p:cNvSpPr txBox="1"/>
              <p:nvPr/>
            </p:nvSpPr>
            <p:spPr>
              <a:xfrm flipH="1">
                <a:off x="2875029" y="2604218"/>
                <a:ext cx="3333588" cy="721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⋅ ⋅ ⋅0</m:t>
                            </m:r>
                          </m:e>
                        </m:groupCh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−1 0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lim>
                    </m:limLow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 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CA9D913-6299-4CED-9037-A8B1AC0C4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75029" y="2604218"/>
                <a:ext cx="3333588" cy="721416"/>
              </a:xfrm>
              <a:prstGeom prst="rect">
                <a:avLst/>
              </a:prstGeom>
              <a:blipFill>
                <a:blip r:embed="rId11"/>
                <a:stretch>
                  <a:fillRect l="-549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ADC22D4-52ED-4811-AB2A-F0C12E7680AB}"/>
                  </a:ext>
                </a:extLst>
              </p:cNvPr>
              <p:cNvSpPr txBox="1"/>
              <p:nvPr/>
            </p:nvSpPr>
            <p:spPr>
              <a:xfrm flipH="1">
                <a:off x="2601951" y="4180786"/>
                <a:ext cx="3524187" cy="721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 ⋅ 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 ⋅ ⋅0</m:t>
                              </m:r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−1 0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lim>
                      </m:limLow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ADC22D4-52ED-4811-AB2A-F0C12E76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01951" y="4180786"/>
                <a:ext cx="3524187" cy="721416"/>
              </a:xfrm>
              <a:prstGeom prst="rect">
                <a:avLst/>
              </a:prstGeom>
              <a:blipFill>
                <a:blip r:embed="rId12"/>
                <a:stretch>
                  <a:fillRect l="-173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B49F6E-3883-4A20-9807-ACF961DFB75E}"/>
                  </a:ext>
                </a:extLst>
              </p:cNvPr>
              <p:cNvSpPr txBox="1"/>
              <p:nvPr/>
            </p:nvSpPr>
            <p:spPr>
              <a:xfrm flipH="1">
                <a:off x="2829994" y="5917130"/>
                <a:ext cx="3459436" cy="721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⋅ ⋅ ⋅0</m:t>
                            </m:r>
                          </m:e>
                        </m:groupCh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−1 0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lim>
                    </m:limLow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 ⋅ 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B49F6E-3883-4A20-9807-ACF961DFB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29994" y="5917130"/>
                <a:ext cx="3459436" cy="721416"/>
              </a:xfrm>
              <a:prstGeom prst="rect">
                <a:avLst/>
              </a:prstGeom>
              <a:blipFill>
                <a:blip r:embed="rId13"/>
                <a:stretch>
                  <a:fillRect l="-352" t="-5932" r="-3345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919428-9AF3-4062-AB10-7CC618D1F8AB}"/>
                  </a:ext>
                </a:extLst>
              </p:cNvPr>
              <p:cNvSpPr txBox="1"/>
              <p:nvPr/>
            </p:nvSpPr>
            <p:spPr>
              <a:xfrm flipH="1">
                <a:off x="2601951" y="3445880"/>
                <a:ext cx="3822673" cy="755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⋅ 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limUpp>
                        <m:limUp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0 0 0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 ⋅ ⋅0</m:t>
                              </m:r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−1 0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lim>
                      </m:limUp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919428-9AF3-4062-AB10-7CC618D1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01951" y="3445880"/>
                <a:ext cx="3822673" cy="7557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3255491-93E4-47A7-BAE6-E9E3D8C56CB5}"/>
                  </a:ext>
                </a:extLst>
              </p:cNvPr>
              <p:cNvSpPr txBox="1"/>
              <p:nvPr/>
            </p:nvSpPr>
            <p:spPr>
              <a:xfrm flipH="1">
                <a:off x="2601951" y="5142113"/>
                <a:ext cx="3822673" cy="755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⋅ 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limUpp>
                        <m:limUp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0 0 0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 ⋅ ⋅0</m:t>
                              </m:r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−1 0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lim>
                      </m:limUp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3255491-93E4-47A7-BAE6-E9E3D8C56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01951" y="5142113"/>
                <a:ext cx="3822673" cy="7557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C1570B-3359-4317-87A0-486E3EEE319E}"/>
                  </a:ext>
                </a:extLst>
              </p:cNvPr>
              <p:cNvSpPr txBox="1"/>
              <p:nvPr/>
            </p:nvSpPr>
            <p:spPr>
              <a:xfrm>
                <a:off x="5393794" y="4875724"/>
                <a:ext cx="662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 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C1570B-3359-4317-87A0-486E3EEE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794" y="4875724"/>
                <a:ext cx="662353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A42AD17-8215-43A9-8C43-DADBE16F1905}"/>
                  </a:ext>
                </a:extLst>
              </p:cNvPr>
              <p:cNvSpPr txBox="1"/>
              <p:nvPr/>
            </p:nvSpPr>
            <p:spPr>
              <a:xfrm>
                <a:off x="6458123" y="4874723"/>
                <a:ext cx="662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⋅ 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A42AD17-8215-43A9-8C43-DADBE16F1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123" y="4874723"/>
                <a:ext cx="662353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3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9" grpId="0"/>
      <p:bldP spid="26" grpId="0"/>
      <p:bldP spid="27" grpId="0"/>
      <p:bldP spid="36" grpId="0"/>
      <p:bldP spid="37" grpId="0"/>
      <p:bldP spid="10" grpId="0"/>
      <p:bldP spid="38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BEB9-3D33-42DA-A1AE-E1F2F561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Convolution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284A8-830C-451F-92A8-A6FCAB2E8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the expanded sequences, the convolution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Strategy:</a:t>
                </a:r>
              </a:p>
              <a:p>
                <a:pPr lvl="1"/>
                <a:r>
                  <a:rPr lang="en-US" dirty="0"/>
                  <a:t>Take discrete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Show that the discrete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becomes the product of the discrete Fourier Transforms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284A8-830C-451F-92A8-A6FCAB2E8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37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5800-2541-4B40-8867-21FA459F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47894"/>
            <a:ext cx="11998569" cy="1325563"/>
          </a:xfrm>
        </p:spPr>
        <p:txBody>
          <a:bodyPr/>
          <a:lstStyle/>
          <a:p>
            <a:r>
              <a:rPr lang="en-US" dirty="0"/>
              <a:t>Circular Convolution and discrete Fourier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6FE14-D98A-4E2E-ABCE-6C5DDC952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337" y="1778732"/>
                <a:ext cx="10837985" cy="4351338"/>
              </a:xfrm>
            </p:spPr>
            <p:txBody>
              <a:bodyPr/>
              <a:lstStyle/>
              <a:p>
                <a:r>
                  <a:rPr lang="en-US" dirty="0"/>
                  <a:t>Take discrete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𝑘𝑙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Unpack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in above equation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𝑘𝑙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variables: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/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⊕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6FE14-D98A-4E2E-ABCE-6C5DDC952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337" y="1778732"/>
                <a:ext cx="10837985" cy="4351338"/>
              </a:xfrm>
              <a:blipFill>
                <a:blip r:embed="rId2"/>
                <a:stretch>
                  <a:fillRect l="-10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AFD4-F8E1-4B2B-B191-05181278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Convolution (</a:t>
            </a:r>
            <a:r>
              <a:rPr lang="en-US" dirty="0" err="1"/>
              <a:t>fini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8BB79-1A0A-44C8-918A-0BCB9D010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Where we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/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Unpack this: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exponent. It doesn’t matter because of factor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/>
                  <a:t> (wrap around)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the starting point in a modulo-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summation should not matter!</a:t>
                </a:r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the product of the </a:t>
                </a:r>
                <a:r>
                  <a:rPr lang="en-US" dirty="0" err="1"/>
                  <a:t>dFTs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8BB79-1A0A-44C8-918A-0BCB9D010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  <a:blipFill>
                <a:blip r:embed="rId2"/>
                <a:stretch>
                  <a:fillRect l="-1043" t="-199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702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The Fourier Transform Matrix G_N</vt:lpstr>
      <vt:lpstr>The Unit Circle in the Complex Plane</vt:lpstr>
      <vt:lpstr>Summary</vt:lpstr>
      <vt:lpstr>Circular Convolution</vt:lpstr>
      <vt:lpstr>PowerPoint Presentation</vt:lpstr>
      <vt:lpstr>Circular Convolution (contd.)</vt:lpstr>
      <vt:lpstr>Circular Convolution and discrete Fourier Transform</vt:lpstr>
      <vt:lpstr>Circular Convolution (fini)</vt:lpstr>
      <vt:lpstr>Convolution and Discrete Fourier Transform</vt:lpstr>
      <vt:lpstr>Convolution and Discrete Fourier Transform (contd.)</vt:lpstr>
      <vt:lpstr>Plancherel and Parseval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Rangarajan</dc:creator>
  <cp:lastModifiedBy>Anand Rangarajan</cp:lastModifiedBy>
  <cp:revision>199</cp:revision>
  <dcterms:created xsi:type="dcterms:W3CDTF">2018-10-14T22:45:09Z</dcterms:created>
  <dcterms:modified xsi:type="dcterms:W3CDTF">2018-10-19T14:01:55Z</dcterms:modified>
</cp:coreProperties>
</file>