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65" r:id="rId4"/>
    <p:sldId id="277" r:id="rId5"/>
    <p:sldId id="267" r:id="rId6"/>
    <p:sldId id="268" r:id="rId7"/>
    <p:sldId id="269" r:id="rId8"/>
    <p:sldId id="270" r:id="rId9"/>
    <p:sldId id="274" r:id="rId10"/>
    <p:sldId id="272" r:id="rId11"/>
    <p:sldId id="273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FFA2-9AEE-4AD1-B079-353BD91D5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C56A9-947F-4E8F-866D-F72DF109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CA58-F5D8-4CAE-B070-8701D74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4E35-B231-4731-9D8D-046F6EE4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FDD3-4715-4557-89E5-D0779C17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51E6-A7B2-4869-86C4-3C9F236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CB70-2346-4ACB-9ABD-87014AE13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4A8-1878-4779-8A70-8E7E183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7F57-F54F-4AC5-B639-A23450D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205-AB83-40E6-B66D-E0936E33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9FA4F-80F7-49CC-A57D-6805D5E98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0F1B8-16B9-4EA3-B8B3-1BCBB2F1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D6B5C-3A92-4310-87FA-3086B853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B5153-8813-4ECF-8E74-076F6340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8590-1672-44DC-AE6D-2B7FAC28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9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B3EC-7225-4B4C-B2A2-36CB410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B7AD-3B69-4AFB-9A9F-C8870D90D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9104-0F0F-4E29-80EC-04ABD471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99E2B-047A-4CC5-B562-D7FF3CF4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0EE60-590B-4637-97A0-92FD2767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6F3-C621-4C75-88E5-BDBE7D17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F40E-A26C-4985-843C-B100683C7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BE813-5A99-4202-9021-98546FC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99CB-F13C-4A25-BA96-D9BE9877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948-40E6-4695-94A8-7367B5CB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3131-77B4-4012-AE9A-27ECE8E2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146D-37D4-496F-A18D-33D6D2B8D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B85FE-6752-4B59-B0B4-5A36004FD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6B6C-4C43-4724-B0F3-D275FD28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101A-147C-4644-A048-5E616337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F4E5-3CB6-4C43-BD54-A33CE01A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31F5D-F360-4C09-9746-F90C54D9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98DD-63FD-494B-A831-CA8664C0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BCFE8-B246-4AF5-A975-AE8885BEC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7910F-2F89-4455-BF41-3D10F9925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846E7D-8E42-45D1-9873-AC56815E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0E434-395C-42FD-8CCB-A0BB3BE2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96D30-A0FC-4B81-A485-75C01151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0F2FC-1E07-4992-BB3F-4651143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3AE1-FE99-4322-BB1E-03DFF0CE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EBA7B-DB65-4326-BEC2-DD7A7C50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1B31-27BB-4AD4-8D6E-DBCCC42E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A6EA1-3F90-4BFE-BC77-FE839F45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4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19DB1-5002-41AC-B5D8-C5878334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B5839-6E47-452B-B296-93762EFA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49392-4163-4EA2-9714-8B744ED8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0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389D-5A27-41C2-8CD1-0807D9DD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2FDD-AEC4-4EF1-8558-A468C98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89BA-A3EF-4BDC-807B-8C5EE04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9595A-7C48-4A27-8DC8-C66BE791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0B04-8B34-4CFB-A977-AE5FD17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92B4-FF15-4B7B-9B1C-B2789528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6962-BE65-4076-81AF-EE31A9AF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E1E5D-2A39-4126-813C-F3D60B5E8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05BF6-5975-4355-B2BD-46163D33E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0FF2-8E25-4A39-8289-5BD4C7DE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DD2A-D07E-42D1-A3BE-1C10C747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C4CB-FC5E-46CE-9F1A-89AD7F70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6A3-9334-41D4-8434-31AFC2D4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91C9-04E3-4B4C-99F0-F0BD1666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41CE-0C09-4732-A0B3-6766B5624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08F0-6992-4480-9477-94D44782C9D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FFED-1C79-460B-A7AF-EC3DC13B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BC43-AC0F-4BB8-B57C-31215503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78D80-7E09-40F8-A124-2A4FBF8F2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43D1-5943-F74F-802E-54B9F2027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COT5615: Math for Intelligent Systems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E6FD7-28FB-F643-B18F-578512DB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421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Anand Rangarajan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3DAA-AC40-4541-835B-0719D4230A46}"/>
              </a:ext>
            </a:extLst>
          </p:cNvPr>
          <p:cNvSpPr txBox="1"/>
          <p:nvPr/>
        </p:nvSpPr>
        <p:spPr>
          <a:xfrm>
            <a:off x="5105871" y="5340626"/>
            <a:ext cx="1499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Lecture 25</a:t>
            </a:r>
          </a:p>
        </p:txBody>
      </p:sp>
    </p:spTree>
    <p:extLst>
      <p:ext uri="{BB962C8B-B14F-4D97-AF65-F5344CB8AC3E}">
        <p14:creationId xmlns:p14="http://schemas.microsoft.com/office/powerpoint/2010/main" val="389082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8FC9-78E0-48B5-98FA-D7818622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4A5B7-9323-4EAF-9C4F-94D16AE67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0" y="1781380"/>
            <a:ext cx="7842038" cy="4511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A8A5FF-15EF-4D5A-947A-B0C97EC11C94}"/>
              </a:ext>
            </a:extLst>
          </p:cNvPr>
          <p:cNvSpPr txBox="1"/>
          <p:nvPr/>
        </p:nvSpPr>
        <p:spPr>
          <a:xfrm>
            <a:off x="8638768" y="3596886"/>
            <a:ext cx="2789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Learned invariances: Max pooling has large activation regardless of orientation</a:t>
            </a:r>
          </a:p>
        </p:txBody>
      </p:sp>
    </p:spTree>
    <p:extLst>
      <p:ext uri="{BB962C8B-B14F-4D97-AF65-F5344CB8AC3E}">
        <p14:creationId xmlns:p14="http://schemas.microsoft.com/office/powerpoint/2010/main" val="12885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961CB-324B-483E-B907-857BDC86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with Strides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D2317-F5F0-4F54-ACA4-5E6F21BC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6" y="1745986"/>
            <a:ext cx="9895541" cy="3116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CA1D5F-335A-4FE6-8102-135C1CF846DA}"/>
              </a:ext>
            </a:extLst>
          </p:cNvPr>
          <p:cNvSpPr txBox="1"/>
          <p:nvPr/>
        </p:nvSpPr>
        <p:spPr>
          <a:xfrm>
            <a:off x="1250576" y="5157694"/>
            <a:ext cx="10188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Pooling with </a:t>
            </a:r>
            <a:r>
              <a:rPr lang="en-US" sz="2000" dirty="0" err="1"/>
              <a:t>downsampling</a:t>
            </a:r>
            <a:r>
              <a:rPr lang="en-US" sz="2000" dirty="0"/>
              <a:t>: Max-pooling with pool width of 3 and a stride between pools of 2. Next layer reduced by factor of 2.</a:t>
            </a:r>
          </a:p>
        </p:txBody>
      </p:sp>
    </p:spTree>
    <p:extLst>
      <p:ext uri="{BB962C8B-B14F-4D97-AF65-F5344CB8AC3E}">
        <p14:creationId xmlns:p14="http://schemas.microsoft.com/office/powerpoint/2010/main" val="76687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B1E67-D306-42A3-8522-D466E147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461" y="349969"/>
            <a:ext cx="5762162" cy="6449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3D535-31D2-48DF-9DAD-F829A0A7EF97}"/>
              </a:ext>
            </a:extLst>
          </p:cNvPr>
          <p:cNvSpPr txBox="1"/>
          <p:nvPr/>
        </p:nvSpPr>
        <p:spPr>
          <a:xfrm>
            <a:off x="7321176" y="1275977"/>
            <a:ext cx="4022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Locally connected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CE177-A6F3-417F-8213-13B7502F14E7}"/>
              </a:ext>
            </a:extLst>
          </p:cNvPr>
          <p:cNvSpPr txBox="1"/>
          <p:nvPr/>
        </p:nvSpPr>
        <p:spPr>
          <a:xfrm>
            <a:off x="7321176" y="3429000"/>
            <a:ext cx="380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Tiled convolution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F3931-38A6-4268-9EC0-B1C561CAC7A5}"/>
              </a:ext>
            </a:extLst>
          </p:cNvPr>
          <p:cNvSpPr txBox="1"/>
          <p:nvPr/>
        </p:nvSpPr>
        <p:spPr>
          <a:xfrm>
            <a:off x="7321176" y="5582023"/>
            <a:ext cx="420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Standard convolution</a:t>
            </a:r>
          </a:p>
        </p:txBody>
      </p:sp>
    </p:spTree>
    <p:extLst>
      <p:ext uri="{BB962C8B-B14F-4D97-AF65-F5344CB8AC3E}">
        <p14:creationId xmlns:p14="http://schemas.microsoft.com/office/powerpoint/2010/main" val="296802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96B6-1923-40B0-9D13-2596104F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A28A3-06CD-4E1D-8FBF-55E9CE53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8677" cy="4351338"/>
          </a:xfrm>
        </p:spPr>
        <p:txBody>
          <a:bodyPr/>
          <a:lstStyle/>
          <a:p>
            <a:r>
              <a:rPr lang="en-US" dirty="0"/>
              <a:t>Convolution with a kernel in multiple dimensions</a:t>
            </a:r>
          </a:p>
          <a:p>
            <a:r>
              <a:rPr lang="en-US" dirty="0"/>
              <a:t>Pooling: reduces size of next layer, approx. invariance</a:t>
            </a:r>
          </a:p>
          <a:p>
            <a:r>
              <a:rPr lang="en-US" dirty="0"/>
              <a:t>Strides: convolution with strides allows kernel to skip over image (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  <a:p>
            <a:r>
              <a:rPr lang="en-US" dirty="0"/>
              <a:t>Can use zero padding to reduce shrinkage in every layer</a:t>
            </a:r>
          </a:p>
          <a:p>
            <a:r>
              <a:rPr lang="en-US" dirty="0"/>
              <a:t>Can also use local network weights: Unshared convolution</a:t>
            </a:r>
          </a:p>
          <a:p>
            <a:r>
              <a:rPr lang="en-US" dirty="0"/>
              <a:t>Convolution (shared across locations, unshared) alt. to fully connected</a:t>
            </a:r>
          </a:p>
          <a:p>
            <a:r>
              <a:rPr lang="en-US" dirty="0"/>
              <a:t>Other variants</a:t>
            </a:r>
          </a:p>
        </p:txBody>
      </p:sp>
    </p:spTree>
    <p:extLst>
      <p:ext uri="{BB962C8B-B14F-4D97-AF65-F5344CB8AC3E}">
        <p14:creationId xmlns:p14="http://schemas.microsoft.com/office/powerpoint/2010/main" val="100665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143D-97B1-44B0-B655-DB7DB26C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1421-7145-4D5D-A727-D6D5EF1B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24138" cy="4351338"/>
          </a:xfrm>
        </p:spPr>
        <p:txBody>
          <a:bodyPr/>
          <a:lstStyle/>
          <a:p>
            <a:r>
              <a:rPr lang="en-US" dirty="0"/>
              <a:t>Paradigmatic case: 2D grayscale images</a:t>
            </a:r>
          </a:p>
          <a:p>
            <a:r>
              <a:rPr lang="en-US" dirty="0"/>
              <a:t>2D Convolution (usually correlation) with kernel (filter)</a:t>
            </a:r>
          </a:p>
          <a:p>
            <a:r>
              <a:rPr lang="en-US" dirty="0"/>
              <a:t>No FFT-based implementation (though recent papers tout FFT speedup</a:t>
            </a:r>
            <a:r>
              <a:rPr lang="en-US" baseline="30000" dirty="0"/>
              <a:t>*</a:t>
            </a:r>
            <a:r>
              <a:rPr lang="en-US" dirty="0"/>
              <a:t>)</a:t>
            </a:r>
          </a:p>
          <a:p>
            <a:r>
              <a:rPr lang="en-US" dirty="0"/>
              <a:t>Three main ideas: Convolution, parameter sharing, equivariant reps.</a:t>
            </a:r>
          </a:p>
          <a:p>
            <a:r>
              <a:rPr lang="en-US" dirty="0"/>
              <a:t>CNN:</a:t>
            </a:r>
          </a:p>
          <a:p>
            <a:pPr lvl="1"/>
            <a:r>
              <a:rPr lang="en-US" dirty="0"/>
              <a:t>First stage: Convolution</a:t>
            </a:r>
          </a:p>
          <a:p>
            <a:pPr lvl="1"/>
            <a:r>
              <a:rPr lang="en-US" dirty="0"/>
              <a:t>Second stage: Non-linear activation function (</a:t>
            </a:r>
            <a:r>
              <a:rPr lang="en-US" dirty="0" err="1"/>
              <a:t>ReLU</a:t>
            </a:r>
            <a:r>
              <a:rPr lang="en-US" dirty="0"/>
              <a:t>, sigmoid etc.)</a:t>
            </a:r>
          </a:p>
          <a:p>
            <a:pPr lvl="1"/>
            <a:r>
              <a:rPr lang="en-US" dirty="0"/>
              <a:t>Third stage: Pooling (max, average) for the sake of approx. invariance (equivariance)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F579C-505E-4826-8BAD-7D3E72DAF37F}"/>
              </a:ext>
            </a:extLst>
          </p:cNvPr>
          <p:cNvSpPr txBox="1"/>
          <p:nvPr/>
        </p:nvSpPr>
        <p:spPr>
          <a:xfrm>
            <a:off x="1787769" y="6334369"/>
            <a:ext cx="12584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*</a:t>
            </a:r>
            <a:r>
              <a:rPr lang="en-US" sz="2000" dirty="0"/>
              <a:t>Fast training of convolutional networks through FFTs, M. Mathieu </a:t>
            </a:r>
            <a:r>
              <a:rPr lang="en-US" sz="2000" i="1" dirty="0"/>
              <a:t>et al.</a:t>
            </a:r>
            <a:r>
              <a:rPr lang="en-US" sz="2000" dirty="0"/>
              <a:t>, arXiv:1312.5851v5, 2014 </a:t>
            </a:r>
          </a:p>
        </p:txBody>
      </p:sp>
    </p:spTree>
    <p:extLst>
      <p:ext uri="{BB962C8B-B14F-4D97-AF65-F5344CB8AC3E}">
        <p14:creationId xmlns:p14="http://schemas.microsoft.com/office/powerpoint/2010/main" val="43277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19F3-E401-484E-87CA-32B94702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00227-CDB5-445C-8FE9-FCEA5A900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integral of two 2D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Also has discrete convolution counterpart</a:t>
                </a:r>
              </a:p>
              <a:p>
                <a:r>
                  <a:rPr lang="en-US" dirty="0"/>
                  <a:t>Deep learning on images begins with 2D convolution</a:t>
                </a:r>
              </a:p>
              <a:p>
                <a:r>
                  <a:rPr lang="en-US" dirty="0"/>
                  <a:t>Mimics activity in V1 (visual cortex)</a:t>
                </a:r>
              </a:p>
              <a:p>
                <a:r>
                  <a:rPr lang="en-US" dirty="0"/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kernel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), output: feature map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Backpropagation through fully connected layers to CNN layers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00227-CDB5-445C-8FE9-FCEA5A900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53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3D11F-0255-4E98-AEAF-5584131B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CE972-C4DB-464B-A66C-E5E10A3F9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10986"/>
            <a:ext cx="11593500" cy="38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6792-C1AB-4F2C-A4FB-A4DA524C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2D Convolution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C44EE-7E93-4733-8999-478B20FC6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have a 2D digital (grayscale) image as input, we use a 2D kernel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equivalent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Image usually much larger than kernel. Use second formula in implementation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6C44EE-7E93-4733-8999-478B20FC6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03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4586-3999-467C-8064-BB72A4EE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vs.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E0538-88E2-4B49-8242-6515ED0F3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9692" cy="4351338"/>
              </a:xfrm>
            </p:spPr>
            <p:txBody>
              <a:bodyPr/>
              <a:lstStyle/>
              <a:p>
                <a:r>
                  <a:rPr lang="en-US" dirty="0"/>
                  <a:t>Correlation: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corr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Contrast this with convolution: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conv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ML libraries typically implement former and call it convolution</a:t>
                </a:r>
              </a:p>
              <a:p>
                <a:r>
                  <a:rPr lang="en-US" dirty="0"/>
                  <a:t>But what’s the difference from a discrete Fourier Transform perspective?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E0538-88E2-4B49-8242-6515ED0F3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9692" cy="4351338"/>
              </a:xfrm>
              <a:blipFill>
                <a:blip r:embed="rId2"/>
                <a:stretch>
                  <a:fillRect l="-9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AA5D-4A16-4E03-B748-70BB1825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54" y="113199"/>
            <a:ext cx="10515600" cy="1325563"/>
          </a:xfrm>
        </p:spPr>
        <p:txBody>
          <a:bodyPr/>
          <a:lstStyle/>
          <a:p>
            <a:r>
              <a:rPr lang="en-US" dirty="0"/>
              <a:t>Circular Convolution vs. Correlation in 1D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D5F8A-A035-4CC0-85B4-F7BA4DF6F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6024"/>
                <a:ext cx="10515600" cy="53489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Convolution and DFT: Given two sequences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(suitably zero-padded) and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Discrete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Cross-correlation: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Note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Complex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conjugate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Discrete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Prove this in the same way we did convolution theorem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D5F8A-A035-4CC0-85B4-F7BA4DF6F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6024"/>
                <a:ext cx="10515600" cy="5348900"/>
              </a:xfrm>
              <a:blipFill>
                <a:blip r:embed="rId2"/>
                <a:stretch>
                  <a:fillRect l="-1043" t="-1822" b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5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0A37FE-DA2F-486E-B6E4-ABE30BF0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9" y="230383"/>
            <a:ext cx="6810964" cy="6397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C33B5-DC3D-45A1-90CA-1F8851D103E2}"/>
              </a:ext>
            </a:extLst>
          </p:cNvPr>
          <p:cNvSpPr txBox="1"/>
          <p:nvPr/>
        </p:nvSpPr>
        <p:spPr>
          <a:xfrm>
            <a:off x="6526306" y="657411"/>
            <a:ext cx="54505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2D 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kernel flipping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Kernel does not go outside image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Cannot be trivially implemented by FFT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3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9806-C96E-402C-BB92-692ED51B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with a Stride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3337AC-0106-4148-9413-F9595F964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29" y="1769648"/>
            <a:ext cx="8422791" cy="3437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B69BC3-7C30-45C5-981E-B0E47DCBB6E7}"/>
                  </a:ext>
                </a:extLst>
              </p:cNvPr>
              <p:cNvSpPr txBox="1"/>
              <p:nvPr/>
            </p:nvSpPr>
            <p:spPr>
              <a:xfrm>
                <a:off x="3376246" y="5206772"/>
                <a:ext cx="5222631" cy="909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B69BC3-7C30-45C5-981E-B0E47DCBB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46" y="5206772"/>
                <a:ext cx="5222631" cy="909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49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519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COT5615: Math for Intelligent Systems I</vt:lpstr>
      <vt:lpstr>Convolutional Neural Networks</vt:lpstr>
      <vt:lpstr>Two-dimensional convolution</vt:lpstr>
      <vt:lpstr>CNN Block Diagram</vt:lpstr>
      <vt:lpstr>Discrete 2D Convolution</vt:lpstr>
      <vt:lpstr>Convolution vs. Correlation</vt:lpstr>
      <vt:lpstr>Circular Convolution vs. Correlation in 1D</vt:lpstr>
      <vt:lpstr>PowerPoint Presentation</vt:lpstr>
      <vt:lpstr>Convolution with a Stride</vt:lpstr>
      <vt:lpstr>Pooling</vt:lpstr>
      <vt:lpstr>Pooling with Strides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Rangarajan</dc:creator>
  <cp:lastModifiedBy>Anand Rangarajan</cp:lastModifiedBy>
  <cp:revision>261</cp:revision>
  <dcterms:created xsi:type="dcterms:W3CDTF">2018-10-14T22:45:09Z</dcterms:created>
  <dcterms:modified xsi:type="dcterms:W3CDTF">2018-10-22T17:20:15Z</dcterms:modified>
</cp:coreProperties>
</file>