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7" r:id="rId3"/>
    <p:sldId id="264" r:id="rId4"/>
    <p:sldId id="278" r:id="rId5"/>
    <p:sldId id="279" r:id="rId6"/>
    <p:sldId id="284" r:id="rId7"/>
    <p:sldId id="280" r:id="rId8"/>
    <p:sldId id="281" r:id="rId9"/>
    <p:sldId id="282" r:id="rId10"/>
    <p:sldId id="283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FFA2-9AEE-4AD1-B079-353BD91D5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C56A9-947F-4E8F-866D-F72DF1099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CA58-F5D8-4CAE-B070-8701D742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74E35-B231-4731-9D8D-046F6EE4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2FDD3-4715-4557-89E5-D0779C17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7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51E6-A7B2-4869-86C4-3C9F236F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6CB70-2346-4ACB-9ABD-87014AE13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554A8-1878-4779-8A70-8E7E183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7F57-F54F-4AC5-B639-A23450D1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8205-AB83-40E6-B66D-E0936E33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6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9FA4F-80F7-49CC-A57D-6805D5E98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0F1B8-16B9-4EA3-B8B3-1BCBB2F1B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D6B5C-3A92-4310-87FA-3086B853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5153-8813-4ECF-8E74-076F6340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8590-1672-44DC-AE6D-2B7FAC28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9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B3EC-7225-4B4C-B2A2-36CB4104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B7AD-3B69-4AFB-9A9F-C8870D90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C9104-0F0F-4E29-80EC-04ABD471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99E2B-047A-4CC5-B562-D7FF3CF4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EE60-590B-4637-97A0-92FD2767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4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96F3-C621-4C75-88E5-BDBE7D17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F40E-A26C-4985-843C-B100683C7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BE813-5A99-4202-9021-98546FCA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99CB-F13C-4A25-BA96-D9BE9877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6948-40E6-4695-94A8-7367B5CB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3131-77B4-4012-AE9A-27ECE8E2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46D-37D4-496F-A18D-33D6D2B8D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B85FE-6752-4B59-B0B4-5A36004FD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B6B6C-4C43-4724-B0F3-D275FD28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9101A-147C-4644-A048-5E616337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3F4E5-3CB6-4C43-BD54-A33CE01A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7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1F5D-F360-4C09-9746-F90C54D9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B98DD-63FD-494B-A831-CA8664C0B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BCFE8-B246-4AF5-A975-AE8885BEC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7910F-2F89-4455-BF41-3D10F9925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46E7D-8E42-45D1-9873-AC56815E1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0E434-395C-42FD-8CCB-A0BB3BE2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96D30-A0FC-4B81-A485-75C01151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B0F2FC-1E07-4992-BB3F-46511435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2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3AE1-FE99-4322-BB1E-03DFF0CE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EBA7B-DB65-4326-BEC2-DD7A7C50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71B31-27BB-4AD4-8D6E-DBCCC42E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A6EA1-3F90-4BFE-BC77-FE839F45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4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19DB1-5002-41AC-B5D8-C5878334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B5839-6E47-452B-B296-93762EFA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49392-4163-4EA2-9714-8B744ED8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0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389D-5A27-41C2-8CD1-0807D9DD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2FDD-AEC4-4EF1-8558-A468C981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489BA-A3EF-4BDC-807B-8C5EE04F1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9595A-7C48-4A27-8DC8-C66BE791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50B04-8B34-4CFB-A977-AE5FD171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192B4-FF15-4B7B-9B1C-B2789528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0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6962-BE65-4076-81AF-EE31A9AF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E1E5D-2A39-4126-813C-F3D60B5E8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05BF6-5975-4355-B2BD-46163D33E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50FF2-8E25-4A39-8289-5BD4C7DE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BDD2A-D07E-42D1-A3BE-1C10C747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AC4CB-FC5E-46CE-9F1A-89AD7F70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9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7A6A3-9334-41D4-8434-31AFC2D4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791C9-04E3-4B4C-99F0-F0BD16663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741CE-0C09-4732-A0B3-6766B5624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08F0-6992-4480-9477-94D44782C9D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7FFED-1C79-460B-A7AF-EC3DC13BC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3BC43-AC0F-4BB8-B57C-312155038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43D1-5943-F74F-802E-54B9F2027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E6FD7-28FB-F643-B18F-578512DB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E3DAA-AC40-4541-835B-0719D4230A46}"/>
              </a:ext>
            </a:extLst>
          </p:cNvPr>
          <p:cNvSpPr txBox="1"/>
          <p:nvPr/>
        </p:nvSpPr>
        <p:spPr>
          <a:xfrm>
            <a:off x="5105871" y="5340626"/>
            <a:ext cx="1499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Lecture 26</a:t>
            </a:r>
          </a:p>
        </p:txBody>
      </p:sp>
    </p:spTree>
    <p:extLst>
      <p:ext uri="{BB962C8B-B14F-4D97-AF65-F5344CB8AC3E}">
        <p14:creationId xmlns:p14="http://schemas.microsoft.com/office/powerpoint/2010/main" val="389082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A3DB9-9EED-4F82-B7B0-D59CA505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intermediate stage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15473F-5165-4531-9BCE-9A10C9FA2569}"/>
              </a:ext>
            </a:extLst>
          </p:cNvPr>
          <p:cNvCxnSpPr/>
          <p:nvPr/>
        </p:nvCxnSpPr>
        <p:spPr>
          <a:xfrm flipV="1">
            <a:off x="1893967" y="2499429"/>
            <a:ext cx="0" cy="25732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9F7B45-B2B8-4FF1-A4EB-306EE70392FA}"/>
              </a:ext>
            </a:extLst>
          </p:cNvPr>
          <p:cNvCxnSpPr/>
          <p:nvPr/>
        </p:nvCxnSpPr>
        <p:spPr>
          <a:xfrm>
            <a:off x="1882244" y="5066783"/>
            <a:ext cx="3429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867C0A-AC49-4654-9041-41EAE78166EB}"/>
              </a:ext>
            </a:extLst>
          </p:cNvPr>
          <p:cNvSpPr txBox="1"/>
          <p:nvPr/>
        </p:nvSpPr>
        <p:spPr>
          <a:xfrm>
            <a:off x="1741569" y="4800778"/>
            <a:ext cx="316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CBC04-C180-42CB-8D8F-79AEB0C8B7C1}"/>
              </a:ext>
            </a:extLst>
          </p:cNvPr>
          <p:cNvSpPr txBox="1"/>
          <p:nvPr/>
        </p:nvSpPr>
        <p:spPr>
          <a:xfrm>
            <a:off x="3438484" y="3247639"/>
            <a:ext cx="316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B12674-4841-43EF-A8C4-0814D91D16ED}"/>
              </a:ext>
            </a:extLst>
          </p:cNvPr>
          <p:cNvSpPr txBox="1"/>
          <p:nvPr/>
        </p:nvSpPr>
        <p:spPr>
          <a:xfrm>
            <a:off x="3438484" y="4812501"/>
            <a:ext cx="357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BA7037-E6A8-4CB4-8EAD-E9D1E2614715}"/>
              </a:ext>
            </a:extLst>
          </p:cNvPr>
          <p:cNvSpPr txBox="1"/>
          <p:nvPr/>
        </p:nvSpPr>
        <p:spPr>
          <a:xfrm>
            <a:off x="1723981" y="3247639"/>
            <a:ext cx="357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E36D20-C1EC-418A-986C-E856228B4356}"/>
                  </a:ext>
                </a:extLst>
              </p:cNvPr>
              <p:cNvSpPr txBox="1"/>
              <p:nvPr/>
            </p:nvSpPr>
            <p:spPr>
              <a:xfrm>
                <a:off x="1108522" y="5090232"/>
                <a:ext cx="773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E36D20-C1EC-418A-986C-E856228B4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522" y="5090232"/>
                <a:ext cx="773722" cy="461665"/>
              </a:xfrm>
              <a:prstGeom prst="rect">
                <a:avLst/>
              </a:prstGeom>
              <a:blipFill>
                <a:blip r:embed="rId2"/>
                <a:stretch>
                  <a:fillRect l="-7087" r="-1496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6EB0FA-845A-4409-A640-FE18E1863545}"/>
                  </a:ext>
                </a:extLst>
              </p:cNvPr>
              <p:cNvSpPr txBox="1"/>
              <p:nvPr/>
            </p:nvSpPr>
            <p:spPr>
              <a:xfrm>
                <a:off x="3174713" y="5090233"/>
                <a:ext cx="773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6EB0FA-845A-4409-A640-FE18E1863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713" y="5090233"/>
                <a:ext cx="773722" cy="461665"/>
              </a:xfrm>
              <a:prstGeom prst="rect">
                <a:avLst/>
              </a:prstGeom>
              <a:blipFill>
                <a:blip r:embed="rId3"/>
                <a:stretch>
                  <a:fillRect l="-7087" r="-1496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67E334-148A-41D0-A04D-C1EDB8BC2D33}"/>
                  </a:ext>
                </a:extLst>
              </p:cNvPr>
              <p:cNvSpPr txBox="1"/>
              <p:nvPr/>
            </p:nvSpPr>
            <p:spPr>
              <a:xfrm>
                <a:off x="1129036" y="3016806"/>
                <a:ext cx="773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67E334-148A-41D0-A04D-C1EDB8BC2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36" y="3016806"/>
                <a:ext cx="773722" cy="461665"/>
              </a:xfrm>
              <a:prstGeom prst="rect">
                <a:avLst/>
              </a:prstGeom>
              <a:blipFill>
                <a:blip r:embed="rId4"/>
                <a:stretch>
                  <a:fillRect l="-6299" r="-1574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26ED23-E0AA-4BEA-AD26-D580C7A9C2B8}"/>
                  </a:ext>
                </a:extLst>
              </p:cNvPr>
              <p:cNvSpPr txBox="1"/>
              <p:nvPr/>
            </p:nvSpPr>
            <p:spPr>
              <a:xfrm>
                <a:off x="3160061" y="3005081"/>
                <a:ext cx="773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26ED23-E0AA-4BEA-AD26-D580C7A9C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061" y="3005081"/>
                <a:ext cx="773722" cy="461665"/>
              </a:xfrm>
              <a:prstGeom prst="rect">
                <a:avLst/>
              </a:prstGeom>
              <a:blipFill>
                <a:blip r:embed="rId5"/>
                <a:stretch>
                  <a:fillRect l="-6299" r="-1574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0D59B4-C466-465D-A6B3-4D6EC63952BE}"/>
              </a:ext>
            </a:extLst>
          </p:cNvPr>
          <p:cNvCxnSpPr/>
          <p:nvPr/>
        </p:nvCxnSpPr>
        <p:spPr>
          <a:xfrm flipV="1">
            <a:off x="6782490" y="2539241"/>
            <a:ext cx="0" cy="25732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9DE550-6761-4E11-B2CE-C928E70325AF}"/>
              </a:ext>
            </a:extLst>
          </p:cNvPr>
          <p:cNvCxnSpPr/>
          <p:nvPr/>
        </p:nvCxnSpPr>
        <p:spPr>
          <a:xfrm>
            <a:off x="6770767" y="5106595"/>
            <a:ext cx="3429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D51F455-E95C-4890-88E7-D19DF4637576}"/>
              </a:ext>
            </a:extLst>
          </p:cNvPr>
          <p:cNvSpPr txBox="1"/>
          <p:nvPr/>
        </p:nvSpPr>
        <p:spPr>
          <a:xfrm>
            <a:off x="8291836" y="4847673"/>
            <a:ext cx="357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A0273-9E5C-4833-8377-71A0A248DF2E}"/>
              </a:ext>
            </a:extLst>
          </p:cNvPr>
          <p:cNvSpPr txBox="1"/>
          <p:nvPr/>
        </p:nvSpPr>
        <p:spPr>
          <a:xfrm>
            <a:off x="9610684" y="3275058"/>
            <a:ext cx="316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240291-2994-4D27-80BC-57D8CF34AC23}"/>
                  </a:ext>
                </a:extLst>
              </p:cNvPr>
              <p:cNvSpPr txBox="1"/>
              <p:nvPr/>
            </p:nvSpPr>
            <p:spPr>
              <a:xfrm>
                <a:off x="9332261" y="3032500"/>
                <a:ext cx="773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(2,1)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240291-2994-4D27-80BC-57D8CF34A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261" y="3032500"/>
                <a:ext cx="773722" cy="461665"/>
              </a:xfrm>
              <a:prstGeom prst="rect">
                <a:avLst/>
              </a:prstGeom>
              <a:blipFill>
                <a:blip r:embed="rId6"/>
                <a:stretch>
                  <a:fillRect l="-7087" r="-1496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68E982E-018E-47A9-9B85-0B172E6F222A}"/>
              </a:ext>
            </a:extLst>
          </p:cNvPr>
          <p:cNvSpPr txBox="1"/>
          <p:nvPr/>
        </p:nvSpPr>
        <p:spPr>
          <a:xfrm>
            <a:off x="6633021" y="4835950"/>
            <a:ext cx="316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1DBC8C1-589D-4817-ADB1-8DD7ED15E457}"/>
                  </a:ext>
                </a:extLst>
              </p:cNvPr>
              <p:cNvSpPr txBox="1"/>
              <p:nvPr/>
            </p:nvSpPr>
            <p:spPr>
              <a:xfrm>
                <a:off x="6017558" y="5100737"/>
                <a:ext cx="773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1DBC8C1-589D-4817-ADB1-8DD7ED15E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558" y="5100737"/>
                <a:ext cx="773722" cy="461665"/>
              </a:xfrm>
              <a:prstGeom prst="rect">
                <a:avLst/>
              </a:prstGeom>
              <a:blipFill>
                <a:blip r:embed="rId7"/>
                <a:stretch>
                  <a:fillRect l="-6299" r="-1574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0107AE-54C5-45EE-A227-DF9D17D78BBD}"/>
                  </a:ext>
                </a:extLst>
              </p:cNvPr>
              <p:cNvSpPr txBox="1"/>
              <p:nvPr/>
            </p:nvSpPr>
            <p:spPr>
              <a:xfrm>
                <a:off x="8052202" y="5112460"/>
                <a:ext cx="773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0107AE-54C5-45EE-A227-DF9D17D78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202" y="5112460"/>
                <a:ext cx="773722" cy="461665"/>
              </a:xfrm>
              <a:prstGeom prst="rect">
                <a:avLst/>
              </a:prstGeom>
              <a:blipFill>
                <a:blip r:embed="rId8"/>
                <a:stretch>
                  <a:fillRect l="-7087" r="-1496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DCE108-8209-4691-82D5-40C3F096E035}"/>
                  </a:ext>
                </a:extLst>
              </p:cNvPr>
              <p:cNvSpPr txBox="1"/>
              <p:nvPr/>
            </p:nvSpPr>
            <p:spPr>
              <a:xfrm>
                <a:off x="4958088" y="5031610"/>
                <a:ext cx="6389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DCE108-8209-4691-82D5-40C3F096E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088" y="5031610"/>
                <a:ext cx="638907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D5502E9-9404-4A79-83BE-9C5B1A9C3EC7}"/>
                  </a:ext>
                </a:extLst>
              </p:cNvPr>
              <p:cNvSpPr txBox="1"/>
              <p:nvPr/>
            </p:nvSpPr>
            <p:spPr>
              <a:xfrm rot="16200000">
                <a:off x="1376266" y="2255670"/>
                <a:ext cx="5913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D5502E9-9404-4A79-83BE-9C5B1A9C3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76266" y="2255670"/>
                <a:ext cx="591319" cy="461665"/>
              </a:xfrm>
              <a:prstGeom prst="rect">
                <a:avLst/>
              </a:prstGeom>
              <a:blipFill>
                <a:blip r:embed="rId10"/>
                <a:stretch>
                  <a:fillRect r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6F481F-5BE7-44DC-B726-244A41FCF053}"/>
                  </a:ext>
                </a:extLst>
              </p:cNvPr>
              <p:cNvSpPr txBox="1"/>
              <p:nvPr/>
            </p:nvSpPr>
            <p:spPr>
              <a:xfrm rot="16200000">
                <a:off x="6264788" y="2308408"/>
                <a:ext cx="5913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6F481F-5BE7-44DC-B726-244A41FCF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64788" y="2308408"/>
                <a:ext cx="591319" cy="461665"/>
              </a:xfrm>
              <a:prstGeom prst="rect">
                <a:avLst/>
              </a:prstGeom>
              <a:blipFill>
                <a:blip r:embed="rId11"/>
                <a:stretch>
                  <a:fillRect r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3DBE8EB-07BC-4A5F-B9A3-921DB3C6EA1D}"/>
                  </a:ext>
                </a:extLst>
              </p:cNvPr>
              <p:cNvSpPr txBox="1"/>
              <p:nvPr/>
            </p:nvSpPr>
            <p:spPr>
              <a:xfrm>
                <a:off x="9880313" y="5078505"/>
                <a:ext cx="6389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3DBE8EB-07BC-4A5F-B9A3-921DB3C6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313" y="5078505"/>
                <a:ext cx="638907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54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AAFB73-AEBA-46A8-93F1-ABA2738F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9D48071-3000-4DA2-A203-B032782F40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Feedforward network for the XOR problem</a:t>
                </a:r>
              </a:p>
              <a:p>
                <a:r>
                  <a:rPr lang="en-US" dirty="0"/>
                  <a:t>Two sets of weights and biases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Rectified linear activation function separates layer 1 from layer 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Hand-crafted set of weights and biases solve problem</a:t>
                </a:r>
              </a:p>
              <a:p>
                <a:r>
                  <a:rPr lang="en-US" dirty="0"/>
                  <a:t>Intermediate layer outputs show mapping to new feature space</a:t>
                </a:r>
              </a:p>
              <a:p>
                <a:r>
                  <a:rPr lang="en-US" dirty="0"/>
                  <a:t>What is the relationship to earlier inner product trick?</a:t>
                </a:r>
              </a:p>
              <a:p>
                <a:r>
                  <a:rPr lang="en-US" dirty="0"/>
                  <a:t>How do we train </a:t>
                </a:r>
                <a:r>
                  <a:rPr lang="en-US"/>
                  <a:t>this network?</a:t>
                </a:r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9D48071-3000-4DA2-A203-B032782F4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47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E3D11F-0255-4E98-AEAF-5584131B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Block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ECE972-C4DB-464B-A66C-E5E10A3F9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10986"/>
            <a:ext cx="11593500" cy="384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0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2" y="346868"/>
            <a:ext cx="10515600" cy="1325563"/>
          </a:xfrm>
        </p:spPr>
        <p:txBody>
          <a:bodyPr/>
          <a:lstStyle/>
          <a:p>
            <a:r>
              <a:rPr lang="en-US" dirty="0"/>
              <a:t>Linear Classifier Objective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9562" y="1497012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Simplest objective relates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/>
                  <a:t> using least-squares</a:t>
                </a:r>
              </a:p>
              <a:p>
                <a:r>
                  <a:rPr lang="en-US" dirty="0"/>
                  <a:t>Consider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/>
                  <a:t> is a regularization term intended to keep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/>
                  <a:t> small</a:t>
                </a:r>
              </a:p>
              <a:p>
                <a:r>
                  <a:rPr lang="en-US" dirty="0"/>
                  <a:t>Linear regression attempts to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that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Superscripts instead of subscripts for patterns</a:t>
                </a:r>
              </a:p>
              <a:p>
                <a:r>
                  <a:rPr lang="en-US" dirty="0"/>
                  <a:t>Summation is over training set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562" y="1497012"/>
                <a:ext cx="10515600" cy="4351338"/>
              </a:xfrm>
              <a:blipFill>
                <a:blip r:embed="rId2"/>
                <a:stretch>
                  <a:fillRect l="-1043" t="-3226" b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057400" y="2625973"/>
                <a:ext cx="6680034" cy="1303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1" i="1" smtClean="0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latin typeface="Cambria Math" charset="0"/>
                        </a:rPr>
                        <m:t>𝒘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625973"/>
                <a:ext cx="6680034" cy="1303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22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5054-2E95-4010-9244-AB72361F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XOR problem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7DF7F9-4522-4AA4-8A25-FDD6450B8130}"/>
              </a:ext>
            </a:extLst>
          </p:cNvPr>
          <p:cNvSpPr txBox="1"/>
          <p:nvPr/>
        </p:nvSpPr>
        <p:spPr>
          <a:xfrm>
            <a:off x="3370385" y="5879289"/>
            <a:ext cx="3594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Linear Classifier (in 2D)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3EE959-2F28-4B91-93C2-FDACA6B7AFAB}"/>
              </a:ext>
            </a:extLst>
          </p:cNvPr>
          <p:cNvGrpSpPr/>
          <p:nvPr/>
        </p:nvGrpSpPr>
        <p:grpSpPr>
          <a:xfrm>
            <a:off x="2596663" y="2069123"/>
            <a:ext cx="4202722" cy="3052469"/>
            <a:chOff x="2596663" y="2069123"/>
            <a:chExt cx="4202722" cy="305246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6FD151D-1619-4F95-9B54-62C3895F3AA1}"/>
                </a:ext>
              </a:extLst>
            </p:cNvPr>
            <p:cNvCxnSpPr/>
            <p:nvPr/>
          </p:nvCxnSpPr>
          <p:spPr>
            <a:xfrm flipV="1">
              <a:off x="3382108" y="2069123"/>
              <a:ext cx="0" cy="25732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50262C7-5438-4FA0-9B47-31DDD1BA8E09}"/>
                </a:ext>
              </a:extLst>
            </p:cNvPr>
            <p:cNvCxnSpPr/>
            <p:nvPr/>
          </p:nvCxnSpPr>
          <p:spPr>
            <a:xfrm>
              <a:off x="3370385" y="4636477"/>
              <a:ext cx="3429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684931-C124-459B-86BA-F2886613090F}"/>
                </a:ext>
              </a:extLst>
            </p:cNvPr>
            <p:cNvSpPr txBox="1"/>
            <p:nvPr/>
          </p:nvSpPr>
          <p:spPr>
            <a:xfrm>
              <a:off x="3229710" y="4370472"/>
              <a:ext cx="316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A6176B-FC6E-4DD3-8849-81F84DF0A80B}"/>
                </a:ext>
              </a:extLst>
            </p:cNvPr>
            <p:cNvSpPr txBox="1"/>
            <p:nvPr/>
          </p:nvSpPr>
          <p:spPr>
            <a:xfrm>
              <a:off x="4926625" y="2811471"/>
              <a:ext cx="316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EE234B-C0F2-4E2C-9792-40C9A495CE40}"/>
                </a:ext>
              </a:extLst>
            </p:cNvPr>
            <p:cNvSpPr txBox="1"/>
            <p:nvPr/>
          </p:nvSpPr>
          <p:spPr>
            <a:xfrm>
              <a:off x="4926625" y="4382195"/>
              <a:ext cx="35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o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C58FDE-B9BC-42AB-9931-62FCA5ECCAEC}"/>
                </a:ext>
              </a:extLst>
            </p:cNvPr>
            <p:cNvSpPr txBox="1"/>
            <p:nvPr/>
          </p:nvSpPr>
          <p:spPr>
            <a:xfrm>
              <a:off x="3212122" y="2817333"/>
              <a:ext cx="357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o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EFA47B4-CB61-44EC-8AC4-2A514A8A1D55}"/>
                    </a:ext>
                  </a:extLst>
                </p:cNvPr>
                <p:cNvSpPr txBox="1"/>
                <p:nvPr/>
              </p:nvSpPr>
              <p:spPr>
                <a:xfrm>
                  <a:off x="2596663" y="4659926"/>
                  <a:ext cx="7737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(0,0)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EFA47B4-CB61-44EC-8AC4-2A514A8A1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6663" y="4659926"/>
                  <a:ext cx="773722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7087" r="-14961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D055D81-E610-4658-8976-8059CF3CB499}"/>
                    </a:ext>
                  </a:extLst>
                </p:cNvPr>
                <p:cNvSpPr txBox="1"/>
                <p:nvPr/>
              </p:nvSpPr>
              <p:spPr>
                <a:xfrm>
                  <a:off x="4662854" y="4659927"/>
                  <a:ext cx="7737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(1,0)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D055D81-E610-4658-8976-8059CF3CB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2854" y="4659927"/>
                  <a:ext cx="773722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7087" r="-14961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0D9BC03-D66B-494D-A18E-137CA125B8FF}"/>
                    </a:ext>
                  </a:extLst>
                </p:cNvPr>
                <p:cNvSpPr txBox="1"/>
                <p:nvPr/>
              </p:nvSpPr>
              <p:spPr>
                <a:xfrm>
                  <a:off x="2617177" y="2586500"/>
                  <a:ext cx="7737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0D9BC03-D66B-494D-A18E-137CA125B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177" y="2586500"/>
                  <a:ext cx="773722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6299" r="-1574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DBDFE77-81F3-4BD8-BC63-E47594F7833F}"/>
                    </a:ext>
                  </a:extLst>
                </p:cNvPr>
                <p:cNvSpPr txBox="1"/>
                <p:nvPr/>
              </p:nvSpPr>
              <p:spPr>
                <a:xfrm>
                  <a:off x="4648202" y="2574775"/>
                  <a:ext cx="7737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(1,1)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DBDFE77-81F3-4BD8-BC63-E47594F78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2" y="2574775"/>
                  <a:ext cx="773722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7143" r="-15873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A99FC4-1A51-47F9-8839-D50EC0B6AA55}"/>
                  </a:ext>
                </a:extLst>
              </p:cNvPr>
              <p:cNvSpPr txBox="1"/>
              <p:nvPr/>
            </p:nvSpPr>
            <p:spPr>
              <a:xfrm>
                <a:off x="6435972" y="4630617"/>
                <a:ext cx="6389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A99FC4-1A51-47F9-8839-D50EC0B6A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972" y="4630617"/>
                <a:ext cx="638907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5A4D35-21FC-4F4A-A255-4AC6658BF48A}"/>
                  </a:ext>
                </a:extLst>
              </p:cNvPr>
              <p:cNvSpPr txBox="1"/>
              <p:nvPr/>
            </p:nvSpPr>
            <p:spPr>
              <a:xfrm rot="16200000">
                <a:off x="2864407" y="1833036"/>
                <a:ext cx="5913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5A4D35-21FC-4F4A-A255-4AC6658BF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864407" y="1833036"/>
                <a:ext cx="591319" cy="461665"/>
              </a:xfrm>
              <a:prstGeom prst="rect">
                <a:avLst/>
              </a:prstGeom>
              <a:blipFill>
                <a:blip r:embed="rId7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92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9241-F390-446B-BA8C-363F0293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65B4F-7F6C-4217-A1D3-EC77B6177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206" y="1888245"/>
            <a:ext cx="5221884" cy="42256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CAB675-C2FB-427D-B0D3-4ED855C29A6D}"/>
                  </a:ext>
                </a:extLst>
              </p:cNvPr>
              <p:cNvSpPr txBox="1"/>
              <p:nvPr/>
            </p:nvSpPr>
            <p:spPr>
              <a:xfrm>
                <a:off x="6825446" y="3244334"/>
                <a:ext cx="4962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/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CAB675-C2FB-427D-B0D3-4ED855C29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446" y="3244334"/>
                <a:ext cx="4962108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C46B6A-BF85-4A3C-951D-847C112CAE4F}"/>
                  </a:ext>
                </a:extLst>
              </p:cNvPr>
              <p:cNvSpPr txBox="1"/>
              <p:nvPr/>
            </p:nvSpPr>
            <p:spPr>
              <a:xfrm>
                <a:off x="6643090" y="4086666"/>
                <a:ext cx="51444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C46B6A-BF85-4A3C-951D-847C112CA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090" y="4086666"/>
                <a:ext cx="5144464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21C2F2-D03C-4BB8-AA79-9D96A91F09C6}"/>
                  </a:ext>
                </a:extLst>
              </p:cNvPr>
              <p:cNvSpPr txBox="1"/>
              <p:nvPr/>
            </p:nvSpPr>
            <p:spPr>
              <a:xfrm>
                <a:off x="6916616" y="4869464"/>
                <a:ext cx="31886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21C2F2-D03C-4BB8-AA79-9D96A91F0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616" y="4869464"/>
                <a:ext cx="3188677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DC9923-B2B3-4093-8106-572419D3C472}"/>
                  </a:ext>
                </a:extLst>
              </p:cNvPr>
              <p:cNvSpPr txBox="1"/>
              <p:nvPr/>
            </p:nvSpPr>
            <p:spPr>
              <a:xfrm>
                <a:off x="7118523" y="6202701"/>
                <a:ext cx="51444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similar to text but transposed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DC9923-B2B3-4093-8106-572419D3C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523" y="6202701"/>
                <a:ext cx="5144464" cy="400110"/>
              </a:xfrm>
              <a:prstGeom prst="rect">
                <a:avLst/>
              </a:prstGeom>
              <a:blipFill>
                <a:blip r:embed="rId6"/>
                <a:stretch>
                  <a:fillRect l="-13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50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14EE-1AC0-4A89-B512-6F0006C4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actual feedforward network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B0D27D-E3A7-4EEE-BB92-1CA8C71A1C56}"/>
              </a:ext>
            </a:extLst>
          </p:cNvPr>
          <p:cNvSpPr/>
          <p:nvPr/>
        </p:nvSpPr>
        <p:spPr>
          <a:xfrm>
            <a:off x="2105073" y="2010101"/>
            <a:ext cx="448554" cy="486719"/>
          </a:xfrm>
          <a:prstGeom prst="ellipse">
            <a:avLst/>
          </a:prstGeom>
          <a:ln>
            <a:solidFill>
              <a:schemeClr val="accent1">
                <a:shade val="50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9AD06F-D1AD-45C6-9C25-BA9684C46391}"/>
              </a:ext>
            </a:extLst>
          </p:cNvPr>
          <p:cNvSpPr/>
          <p:nvPr/>
        </p:nvSpPr>
        <p:spPr>
          <a:xfrm>
            <a:off x="2105073" y="3718315"/>
            <a:ext cx="448554" cy="486719"/>
          </a:xfrm>
          <a:prstGeom prst="ellipse">
            <a:avLst/>
          </a:prstGeom>
          <a:ln>
            <a:solidFill>
              <a:schemeClr val="accent1">
                <a:shade val="50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9C8F43-1F74-411A-9236-A762F701F1F5}"/>
              </a:ext>
            </a:extLst>
          </p:cNvPr>
          <p:cNvSpPr/>
          <p:nvPr/>
        </p:nvSpPr>
        <p:spPr>
          <a:xfrm>
            <a:off x="4925708" y="2010099"/>
            <a:ext cx="448554" cy="486719"/>
          </a:xfrm>
          <a:prstGeom prst="ellipse">
            <a:avLst/>
          </a:prstGeom>
          <a:ln>
            <a:solidFill>
              <a:schemeClr val="accent1">
                <a:shade val="50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C9BA70-28F2-45E9-AD6A-C8AB58B62D10}"/>
              </a:ext>
            </a:extLst>
          </p:cNvPr>
          <p:cNvSpPr/>
          <p:nvPr/>
        </p:nvSpPr>
        <p:spPr>
          <a:xfrm>
            <a:off x="4925708" y="3718313"/>
            <a:ext cx="448554" cy="486719"/>
          </a:xfrm>
          <a:prstGeom prst="ellipse">
            <a:avLst/>
          </a:prstGeom>
          <a:ln>
            <a:solidFill>
              <a:schemeClr val="accent1">
                <a:shade val="50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4F36B4-5EE0-4D96-9020-A37BDFD73B2A}"/>
              </a:ext>
            </a:extLst>
          </p:cNvPr>
          <p:cNvSpPr/>
          <p:nvPr/>
        </p:nvSpPr>
        <p:spPr>
          <a:xfrm>
            <a:off x="4925708" y="5426529"/>
            <a:ext cx="448554" cy="486719"/>
          </a:xfrm>
          <a:prstGeom prst="ellipse">
            <a:avLst/>
          </a:prstGeom>
          <a:ln>
            <a:solidFill>
              <a:schemeClr val="accent1">
                <a:shade val="50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CBEE13-48F1-4D63-92D7-53CD2634E966}"/>
              </a:ext>
            </a:extLst>
          </p:cNvPr>
          <p:cNvSpPr/>
          <p:nvPr/>
        </p:nvSpPr>
        <p:spPr>
          <a:xfrm>
            <a:off x="7855481" y="3726555"/>
            <a:ext cx="448554" cy="486719"/>
          </a:xfrm>
          <a:prstGeom prst="ellipse">
            <a:avLst/>
          </a:prstGeom>
          <a:ln>
            <a:solidFill>
              <a:schemeClr val="accent1">
                <a:shade val="50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E7715F-C190-41E7-AEFD-66D673E0D3D7}"/>
              </a:ext>
            </a:extLst>
          </p:cNvPr>
          <p:cNvSpPr/>
          <p:nvPr/>
        </p:nvSpPr>
        <p:spPr>
          <a:xfrm>
            <a:off x="2105073" y="5426529"/>
            <a:ext cx="448554" cy="486719"/>
          </a:xfrm>
          <a:prstGeom prst="ellipse">
            <a:avLst/>
          </a:prstGeom>
          <a:ln>
            <a:solidFill>
              <a:schemeClr val="accent1">
                <a:shade val="50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9EAABB-823D-4D6E-94B6-941D25C21116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2553628" y="2253461"/>
            <a:ext cx="2372081" cy="1708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7A0951-C464-4F91-AD53-D0DFA055EDA0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2553628" y="2253461"/>
            <a:ext cx="2372081" cy="3416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1517B3-A988-4A36-AD97-F4F7D6C65929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2553628" y="3961673"/>
            <a:ext cx="237208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4842E2-70FB-45A7-9C69-05FC5146B99B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553628" y="3961675"/>
            <a:ext cx="2372081" cy="1708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C59E15-3A03-4E91-BE58-8AA93BD46136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2553628" y="5669889"/>
            <a:ext cx="2372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F8B833-2E8C-426D-8CC5-4298AED8127E}"/>
              </a:ext>
            </a:extLst>
          </p:cNvPr>
          <p:cNvCxnSpPr>
            <a:stCxn id="9" idx="6"/>
            <a:endCxn id="6" idx="2"/>
          </p:cNvCxnSpPr>
          <p:nvPr/>
        </p:nvCxnSpPr>
        <p:spPr>
          <a:xfrm flipV="1">
            <a:off x="2553628" y="3961673"/>
            <a:ext cx="2372081" cy="170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F9F25D-AFD4-42F2-9AD8-0328B0B40795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5374262" y="2253459"/>
            <a:ext cx="2481219" cy="171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003F46-4361-4195-BEDB-5E12D591BB67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5374262" y="3961673"/>
            <a:ext cx="2481219" cy="8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D7F161-1250-4E19-9E07-A74F798D9E94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5374262" y="3969915"/>
            <a:ext cx="2481219" cy="1699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D3522F-0D0F-4BF2-B56C-4312D815AB29}"/>
                  </a:ext>
                </a:extLst>
              </p:cNvPr>
              <p:cNvSpPr txBox="1"/>
              <p:nvPr/>
            </p:nvSpPr>
            <p:spPr>
              <a:xfrm>
                <a:off x="2444485" y="3570334"/>
                <a:ext cx="770716" cy="55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D3522F-0D0F-4BF2-B56C-4312D815A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85" y="3570334"/>
                <a:ext cx="770716" cy="5575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73BA13-07CC-4BAE-A540-99D5B753927D}"/>
                  </a:ext>
                </a:extLst>
              </p:cNvPr>
              <p:cNvSpPr txBox="1"/>
              <p:nvPr/>
            </p:nvSpPr>
            <p:spPr>
              <a:xfrm>
                <a:off x="2415298" y="5038717"/>
                <a:ext cx="770716" cy="55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73BA13-07CC-4BAE-A540-99D5B753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298" y="5038717"/>
                <a:ext cx="770716" cy="5575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C0B3AA4-C63B-4E74-845C-3C8ED11DD0F3}"/>
                  </a:ext>
                </a:extLst>
              </p:cNvPr>
              <p:cNvSpPr txBox="1"/>
              <p:nvPr/>
            </p:nvSpPr>
            <p:spPr>
              <a:xfrm>
                <a:off x="2444486" y="4151359"/>
                <a:ext cx="770716" cy="55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C0B3AA4-C63B-4E74-845C-3C8ED11DD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86" y="4151359"/>
                <a:ext cx="770716" cy="5575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318873-36A0-4668-8F16-44536C4F691E}"/>
                  </a:ext>
                </a:extLst>
              </p:cNvPr>
              <p:cNvSpPr txBox="1"/>
              <p:nvPr/>
            </p:nvSpPr>
            <p:spPr>
              <a:xfrm>
                <a:off x="2444485" y="5669886"/>
                <a:ext cx="770716" cy="55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318873-36A0-4668-8F16-44536C4F6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85" y="5669886"/>
                <a:ext cx="770716" cy="5575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4D4DD8E-17A5-419E-818E-FEB537E7A5FD}"/>
                  </a:ext>
                </a:extLst>
              </p:cNvPr>
              <p:cNvSpPr txBox="1"/>
              <p:nvPr/>
            </p:nvSpPr>
            <p:spPr>
              <a:xfrm>
                <a:off x="2548192" y="1960983"/>
                <a:ext cx="474288" cy="55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4D4DD8E-17A5-419E-818E-FEB537E7A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192" y="1960983"/>
                <a:ext cx="474288" cy="5575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96B3A8-D16A-4070-9F03-1B0431EC305D}"/>
                  </a:ext>
                </a:extLst>
              </p:cNvPr>
              <p:cNvSpPr txBox="1"/>
              <p:nvPr/>
            </p:nvSpPr>
            <p:spPr>
              <a:xfrm>
                <a:off x="2494584" y="2494357"/>
                <a:ext cx="601171" cy="55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96B3A8-D16A-4070-9F03-1B0431EC3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584" y="2494357"/>
                <a:ext cx="601171" cy="5575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F10A9F-D4FD-4447-B19A-B78581D7DB8C}"/>
                  </a:ext>
                </a:extLst>
              </p:cNvPr>
              <p:cNvSpPr txBox="1"/>
              <p:nvPr/>
            </p:nvSpPr>
            <p:spPr>
              <a:xfrm>
                <a:off x="5338026" y="2084046"/>
                <a:ext cx="521027" cy="557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F10A9F-D4FD-4447-B19A-B78581D7D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026" y="2084046"/>
                <a:ext cx="521027" cy="5575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4B55FF7-1BA4-4D4A-82A0-DD552CCCE5E0}"/>
                  </a:ext>
                </a:extLst>
              </p:cNvPr>
              <p:cNvSpPr txBox="1"/>
              <p:nvPr/>
            </p:nvSpPr>
            <p:spPr>
              <a:xfrm>
                <a:off x="5235993" y="3609432"/>
                <a:ext cx="711119" cy="557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4B55FF7-1BA4-4D4A-82A0-DD552CCCE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993" y="3609432"/>
                <a:ext cx="711119" cy="5575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FDDBC04-20FA-4EB7-A266-AA1133CE7DB3}"/>
                  </a:ext>
                </a:extLst>
              </p:cNvPr>
              <p:cNvSpPr txBox="1"/>
              <p:nvPr/>
            </p:nvSpPr>
            <p:spPr>
              <a:xfrm>
                <a:off x="5228450" y="5512771"/>
                <a:ext cx="718662" cy="557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FDDBC04-20FA-4EB7-A266-AA1133CE7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450" y="5512771"/>
                <a:ext cx="718662" cy="5575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7F81BF-B120-4ABA-A9FE-CEED0D40A8B5}"/>
                  </a:ext>
                </a:extLst>
              </p:cNvPr>
              <p:cNvSpPr txBox="1"/>
              <p:nvPr/>
            </p:nvSpPr>
            <p:spPr>
              <a:xfrm>
                <a:off x="4790653" y="2064052"/>
                <a:ext cx="718662" cy="55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7F81BF-B120-4ABA-A9FE-CEED0D40A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653" y="2064052"/>
                <a:ext cx="718662" cy="5575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FB6DDCA-77C7-4132-BF4A-89E2DF311F01}"/>
                  </a:ext>
                </a:extLst>
              </p:cNvPr>
              <p:cNvSpPr txBox="1"/>
              <p:nvPr/>
            </p:nvSpPr>
            <p:spPr>
              <a:xfrm>
                <a:off x="1562792" y="2072000"/>
                <a:ext cx="1532964" cy="55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FB6DDCA-77C7-4132-BF4A-89E2DF311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792" y="2072000"/>
                <a:ext cx="1532964" cy="5575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C9858C4-1723-49FB-8206-4180409EA654}"/>
                  </a:ext>
                </a:extLst>
              </p:cNvPr>
              <p:cNvSpPr txBox="1"/>
              <p:nvPr/>
            </p:nvSpPr>
            <p:spPr>
              <a:xfrm>
                <a:off x="2017363" y="3763547"/>
                <a:ext cx="652965" cy="557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C9858C4-1723-49FB-8206-4180409EA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363" y="3763547"/>
                <a:ext cx="652965" cy="5575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E574F5-A578-480B-BF2D-48106BAD438F}"/>
                  </a:ext>
                </a:extLst>
              </p:cNvPr>
              <p:cNvSpPr txBox="1"/>
              <p:nvPr/>
            </p:nvSpPr>
            <p:spPr>
              <a:xfrm>
                <a:off x="1754420" y="5447856"/>
                <a:ext cx="1185717" cy="55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E574F5-A578-480B-BF2D-48106BAD4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420" y="5447856"/>
                <a:ext cx="1185717" cy="55759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EEEB34C-0A69-406D-84F5-3BA06DB681A3}"/>
                  </a:ext>
                </a:extLst>
              </p:cNvPr>
              <p:cNvSpPr txBox="1"/>
              <p:nvPr/>
            </p:nvSpPr>
            <p:spPr>
              <a:xfrm>
                <a:off x="4374350" y="3757229"/>
                <a:ext cx="1617657" cy="55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EEEB34C-0A69-406D-84F5-3BA06DB68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350" y="3757229"/>
                <a:ext cx="1617657" cy="55759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58036F-5AE6-44FD-8CF5-2AC8A7A99D2E}"/>
                  </a:ext>
                </a:extLst>
              </p:cNvPr>
              <p:cNvSpPr txBox="1"/>
              <p:nvPr/>
            </p:nvSpPr>
            <p:spPr>
              <a:xfrm flipH="1">
                <a:off x="4636821" y="5445988"/>
                <a:ext cx="1053172" cy="55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58036F-5AE6-44FD-8CF5-2AC8A7A99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36821" y="5445988"/>
                <a:ext cx="1053172" cy="55759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178B088-FFD8-4D2E-A864-5ECE0C9771FB}"/>
                  </a:ext>
                </a:extLst>
              </p:cNvPr>
              <p:cNvSpPr txBox="1"/>
              <p:nvPr/>
            </p:nvSpPr>
            <p:spPr>
              <a:xfrm>
                <a:off x="7625116" y="3757229"/>
                <a:ext cx="909283" cy="55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178B088-FFD8-4D2E-A864-5ECE0C977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116" y="3757229"/>
                <a:ext cx="909283" cy="55759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36AA94AD-7755-4569-83E2-0F6A3158C45C}"/>
              </a:ext>
            </a:extLst>
          </p:cNvPr>
          <p:cNvSpPr txBox="1"/>
          <p:nvPr/>
        </p:nvSpPr>
        <p:spPr>
          <a:xfrm>
            <a:off x="7200541" y="5092045"/>
            <a:ext cx="4875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Biases not shown in book</a:t>
            </a:r>
          </a:p>
          <a:p>
            <a:r>
              <a:rPr lang="en-US" sz="2000" dirty="0"/>
              <a:t>Platforms usually add bias nodes silently</a:t>
            </a:r>
          </a:p>
        </p:txBody>
      </p:sp>
    </p:spTree>
    <p:extLst>
      <p:ext uri="{BB962C8B-B14F-4D97-AF65-F5344CB8AC3E}">
        <p14:creationId xmlns:p14="http://schemas.microsoft.com/office/powerpoint/2010/main" val="64933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2F4F-5B58-42C1-A112-A6899249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Unit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1BBA8-1674-46BB-BBEF-7A76D612C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41" y="1690688"/>
            <a:ext cx="7704462" cy="46204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3ACCC-2E89-4518-9AF0-6EB716B6B54E}"/>
                  </a:ext>
                </a:extLst>
              </p:cNvPr>
              <p:cNvSpPr txBox="1"/>
              <p:nvPr/>
            </p:nvSpPr>
            <p:spPr>
              <a:xfrm flipH="1">
                <a:off x="7839955" y="3539255"/>
                <a:ext cx="25818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3ACCC-2E89-4518-9AF0-6EB716B6B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39955" y="3539255"/>
                <a:ext cx="258186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90560B6-812B-492D-B900-2D1E2001590A}"/>
              </a:ext>
            </a:extLst>
          </p:cNvPr>
          <p:cNvSpPr txBox="1"/>
          <p:nvPr/>
        </p:nvSpPr>
        <p:spPr>
          <a:xfrm>
            <a:off x="7936524" y="4325815"/>
            <a:ext cx="4372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 other 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224469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B0DD09-738C-421E-BE02-00C42F18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XOR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F178FDC-FC2B-4376-8549-2BA8CDF94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Minimize the objective function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/>
                                      </m:sSub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b/>
                                      </m:sSub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=(0,0)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(1,1)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=(0,1)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There are 4 patterns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ranges from 1 to 4, therefore we have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F178FDC-FC2B-4376-8549-2BA8CDF94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967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96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C142-2C51-4BC3-9D8C-7479DA59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2709"/>
            <a:ext cx="10515600" cy="1325563"/>
          </a:xfrm>
        </p:spPr>
        <p:txBody>
          <a:bodyPr/>
          <a:lstStyle/>
          <a:p>
            <a:r>
              <a:rPr lang="en-US" dirty="0"/>
              <a:t>Solution to XOR (contd.)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F52F4-7F31-4420-89A0-84683AB47E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9631" y="1813902"/>
                <a:ext cx="12145108" cy="4351338"/>
              </a:xfrm>
            </p:spPr>
            <p:txBody>
              <a:bodyPr/>
              <a:lstStyle/>
              <a:p>
                <a:r>
                  <a:rPr lang="en-US" dirty="0"/>
                  <a:t>Consider the following: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The solution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The intermediate stage: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F52F4-7F31-4420-89A0-84683AB47E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9631" y="1813902"/>
                <a:ext cx="12145108" cy="4351338"/>
              </a:xfrm>
              <a:blipFill>
                <a:blip r:embed="rId2"/>
                <a:stretch>
                  <a:fillRect l="-90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06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4835</TotalTime>
  <Words>397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Mangal</vt:lpstr>
      <vt:lpstr>Office Theme</vt:lpstr>
      <vt:lpstr>COT5615: Math for Intelligent Systems I</vt:lpstr>
      <vt:lpstr>CNN Block Diagram</vt:lpstr>
      <vt:lpstr>Linear Classifier Objective</vt:lpstr>
      <vt:lpstr>The XOR problem</vt:lpstr>
      <vt:lpstr>Feedforward networks</vt:lpstr>
      <vt:lpstr>The actual feedforward network</vt:lpstr>
      <vt:lpstr>Rectified Linear Unit (ReLU)</vt:lpstr>
      <vt:lpstr>Solution to XOR</vt:lpstr>
      <vt:lpstr>Solution to XOR (contd.)</vt:lpstr>
      <vt:lpstr>Visualizing the intermediate stage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Rangarajan</dc:creator>
  <cp:lastModifiedBy>Anand Rangarajan</cp:lastModifiedBy>
  <cp:revision>327</cp:revision>
  <dcterms:created xsi:type="dcterms:W3CDTF">2018-10-14T22:45:09Z</dcterms:created>
  <dcterms:modified xsi:type="dcterms:W3CDTF">2018-10-24T14:11:28Z</dcterms:modified>
</cp:coreProperties>
</file>