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7" r:id="rId3"/>
    <p:sldId id="278" r:id="rId4"/>
    <p:sldId id="284" r:id="rId5"/>
    <p:sldId id="280" r:id="rId6"/>
    <p:sldId id="281" r:id="rId7"/>
    <p:sldId id="288" r:id="rId8"/>
    <p:sldId id="289" r:id="rId9"/>
    <p:sldId id="290" r:id="rId10"/>
    <p:sldId id="279" r:id="rId11"/>
    <p:sldId id="291" r:id="rId12"/>
    <p:sldId id="292" r:id="rId13"/>
    <p:sldId id="293" r:id="rId14"/>
    <p:sldId id="286" r:id="rId15"/>
    <p:sldId id="287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FFA2-9AEE-4AD1-B079-353BD91D5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C56A9-947F-4E8F-866D-F72DF1099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ECA58-F5D8-4CAE-B070-8701D742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74E35-B231-4731-9D8D-046F6EE4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2FDD3-4715-4557-89E5-D0779C17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7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51E6-A7B2-4869-86C4-3C9F236F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6CB70-2346-4ACB-9ABD-87014AE13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554A8-1878-4779-8A70-8E7E183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B7F57-F54F-4AC5-B639-A23450D1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8205-AB83-40E6-B66D-E0936E33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6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9FA4F-80F7-49CC-A57D-6805D5E98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0F1B8-16B9-4EA3-B8B3-1BCBB2F1B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D6B5C-3A92-4310-87FA-3086B853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B5153-8813-4ECF-8E74-076F6340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98590-1672-44DC-AE6D-2B7FAC28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9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B3EC-7225-4B4C-B2A2-36CB4104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B7AD-3B69-4AFB-9A9F-C8870D90D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C9104-0F0F-4E29-80EC-04ABD471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99E2B-047A-4CC5-B562-D7FF3CF4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EE60-590B-4637-97A0-92FD2767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4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96F3-C621-4C75-88E5-BDBE7D17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BF40E-A26C-4985-843C-B100683C7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BE813-5A99-4202-9021-98546FCA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99CB-F13C-4A25-BA96-D9BE9877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6948-40E6-4695-94A8-7367B5CB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4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3131-77B4-4012-AE9A-27ECE8E2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46D-37D4-496F-A18D-33D6D2B8D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B85FE-6752-4B59-B0B4-5A36004FD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B6B6C-4C43-4724-B0F3-D275FD28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9101A-147C-4644-A048-5E616337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3F4E5-3CB6-4C43-BD54-A33CE01A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7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1F5D-F360-4C09-9746-F90C54D9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B98DD-63FD-494B-A831-CA8664C0B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BCFE8-B246-4AF5-A975-AE8885BEC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7910F-2F89-4455-BF41-3D10F9925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46E7D-8E42-45D1-9873-AC56815E1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0E434-395C-42FD-8CCB-A0BB3BE2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96D30-A0FC-4B81-A485-75C01151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B0F2FC-1E07-4992-BB3F-46511435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2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3AE1-FE99-4322-BB1E-03DFF0CE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EBA7B-DB65-4326-BEC2-DD7A7C50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71B31-27BB-4AD4-8D6E-DBCCC42E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A6EA1-3F90-4BFE-BC77-FE839F45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4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19DB1-5002-41AC-B5D8-C5878334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B5839-6E47-452B-B296-93762EFA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49392-4163-4EA2-9714-8B744ED8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0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389D-5A27-41C2-8CD1-0807D9DD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C2FDD-AEC4-4EF1-8558-A468C9817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489BA-A3EF-4BDC-807B-8C5EE04F1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9595A-7C48-4A27-8DC8-C66BE791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50B04-8B34-4CFB-A977-AE5FD171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192B4-FF15-4B7B-9B1C-B2789528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0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6962-BE65-4076-81AF-EE31A9AF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E1E5D-2A39-4126-813C-F3D60B5E8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05BF6-5975-4355-B2BD-46163D33E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50FF2-8E25-4A39-8289-5BD4C7DE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BDD2A-D07E-42D1-A3BE-1C10C747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AC4CB-FC5E-46CE-9F1A-89AD7F70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9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7A6A3-9334-41D4-8434-31AFC2D4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791C9-04E3-4B4C-99F0-F0BD16663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741CE-0C09-4732-A0B3-6766B5624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08F0-6992-4480-9477-94D44782C9DF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7FFED-1C79-460B-A7AF-EC3DC13BC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3BC43-AC0F-4BB8-B57C-312155038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43D1-5943-F74F-802E-54B9F2027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COT5615: Math for Intelligent Systems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E6FD7-28FB-F643-B18F-578512DB6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0421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Anand Rangarajan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E3DAA-AC40-4541-835B-0719D4230A46}"/>
              </a:ext>
            </a:extLst>
          </p:cNvPr>
          <p:cNvSpPr txBox="1"/>
          <p:nvPr/>
        </p:nvSpPr>
        <p:spPr>
          <a:xfrm>
            <a:off x="5105871" y="5340626"/>
            <a:ext cx="1499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Lecture 27</a:t>
            </a:r>
          </a:p>
        </p:txBody>
      </p:sp>
    </p:spTree>
    <p:extLst>
      <p:ext uri="{BB962C8B-B14F-4D97-AF65-F5344CB8AC3E}">
        <p14:creationId xmlns:p14="http://schemas.microsoft.com/office/powerpoint/2010/main" val="389082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9241-F390-446B-BA8C-363F0293F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XOR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165B4F-7F6C-4217-A1D3-EC77B6177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206" y="1888245"/>
            <a:ext cx="5221884" cy="42256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CAB675-C2FB-427D-B0D3-4ED855C29A6D}"/>
                  </a:ext>
                </a:extLst>
              </p:cNvPr>
              <p:cNvSpPr txBox="1"/>
              <p:nvPr/>
            </p:nvSpPr>
            <p:spPr>
              <a:xfrm>
                <a:off x="6825446" y="3244334"/>
                <a:ext cx="4962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sub/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CAB675-C2FB-427D-B0D3-4ED855C29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446" y="3244334"/>
                <a:ext cx="4962108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C46B6A-BF85-4A3C-951D-847C112CAE4F}"/>
                  </a:ext>
                </a:extLst>
              </p:cNvPr>
              <p:cNvSpPr txBox="1"/>
              <p:nvPr/>
            </p:nvSpPr>
            <p:spPr>
              <a:xfrm>
                <a:off x="6643090" y="4086666"/>
                <a:ext cx="51444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C46B6A-BF85-4A3C-951D-847C112CA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090" y="4086666"/>
                <a:ext cx="5144464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21C2F2-D03C-4BB8-AA79-9D96A91F09C6}"/>
                  </a:ext>
                </a:extLst>
              </p:cNvPr>
              <p:cNvSpPr txBox="1"/>
              <p:nvPr/>
            </p:nvSpPr>
            <p:spPr>
              <a:xfrm>
                <a:off x="6916616" y="4869464"/>
                <a:ext cx="31886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21C2F2-D03C-4BB8-AA79-9D96A91F0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616" y="4869464"/>
                <a:ext cx="3188677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DC9923-B2B3-4093-8106-572419D3C472}"/>
                  </a:ext>
                </a:extLst>
              </p:cNvPr>
              <p:cNvSpPr txBox="1"/>
              <p:nvPr/>
            </p:nvSpPr>
            <p:spPr>
              <a:xfrm>
                <a:off x="7118523" y="6202701"/>
                <a:ext cx="51444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Note: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similar to text but transposed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DC9923-B2B3-4093-8106-572419D3C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523" y="6202701"/>
                <a:ext cx="5144464" cy="400110"/>
              </a:xfrm>
              <a:prstGeom prst="rect">
                <a:avLst/>
              </a:prstGeom>
              <a:blipFill>
                <a:blip r:embed="rId6"/>
                <a:stretch>
                  <a:fillRect l="-130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504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80C389-7F9C-4FC7-BB60-059CF5A9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backpropagation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EBAB6EB-D708-443B-A056-08E4451F7A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678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Each unit computes a weighted sum of its inputs of the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Biases included</a:t>
                </a:r>
              </a:p>
              <a:p>
                <a:r>
                  <a:rPr lang="en-US" dirty="0"/>
                  <a:t>Weighted sum converted via non-linear activation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Energy function is sum over all training patterns: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dirty="0"/>
                  <a:t>.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EBAB6EB-D708-443B-A056-08E4451F7A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67898"/>
              </a:xfrm>
              <a:blipFill>
                <a:blip r:embed="rId2"/>
                <a:stretch>
                  <a:fillRect l="-1043" t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21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7B08-E0A6-4F6C-9CC2-93885849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backpropagation </a:t>
            </a:r>
            <a:r>
              <a:rPr lang="en-US" dirty="0" err="1"/>
              <a:t>fini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B24971-B144-49BA-9A13-E193B133D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9918" y="1789720"/>
                <a:ext cx="9381565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by backpropagating derivatives from higher level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correspond to three layers in a deep network</a:t>
                </a:r>
              </a:p>
              <a:p>
                <a:r>
                  <a:rPr lang="en-US" dirty="0"/>
                  <a:t>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B24971-B144-49BA-9A13-E193B133D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9918" y="1789720"/>
                <a:ext cx="9381565" cy="4351338"/>
              </a:xfrm>
              <a:blipFill>
                <a:blip r:embed="rId2"/>
                <a:stretch>
                  <a:fillRect l="-1170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FD5E333-C055-4F5E-8F7C-1421DA66F89E}"/>
              </a:ext>
            </a:extLst>
          </p:cNvPr>
          <p:cNvSpPr/>
          <p:nvPr/>
        </p:nvSpPr>
        <p:spPr>
          <a:xfrm>
            <a:off x="3836376" y="5091676"/>
            <a:ext cx="3528647" cy="1019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E8DED1-6306-4743-927B-AC9C9631D7DE}"/>
              </a:ext>
            </a:extLst>
          </p:cNvPr>
          <p:cNvGrpSpPr/>
          <p:nvPr/>
        </p:nvGrpSpPr>
        <p:grpSpPr>
          <a:xfrm>
            <a:off x="10157012" y="2142109"/>
            <a:ext cx="1123576" cy="4278327"/>
            <a:chOff x="10938434" y="1634109"/>
            <a:chExt cx="1123576" cy="427832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4180BD7-7224-47FF-9143-A826D1D72847}"/>
                    </a:ext>
                  </a:extLst>
                </p:cNvPr>
                <p:cNvSpPr txBox="1"/>
                <p:nvPr/>
              </p:nvSpPr>
              <p:spPr>
                <a:xfrm>
                  <a:off x="11132671" y="5512326"/>
                  <a:ext cx="7649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4180BD7-7224-47FF-9143-A826D1D728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2671" y="5512326"/>
                  <a:ext cx="76498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B1F1BA8-F8B0-483C-AC4A-95F4CED1F0C4}"/>
                </a:ext>
              </a:extLst>
            </p:cNvPr>
            <p:cNvGrpSpPr/>
            <p:nvPr/>
          </p:nvGrpSpPr>
          <p:grpSpPr>
            <a:xfrm>
              <a:off x="11132671" y="1634109"/>
              <a:ext cx="720163" cy="4214097"/>
              <a:chOff x="11132671" y="1634109"/>
              <a:chExt cx="720163" cy="421409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907D22A-4FAC-453B-ACDA-DAE5474E8682}"/>
                  </a:ext>
                </a:extLst>
              </p:cNvPr>
              <p:cNvSpPr/>
              <p:nvPr/>
            </p:nvSpPr>
            <p:spPr>
              <a:xfrm>
                <a:off x="11137153" y="5627077"/>
                <a:ext cx="209176" cy="2211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B73E689-12E2-4968-8C53-AA6071CE3244}"/>
                  </a:ext>
                </a:extLst>
              </p:cNvPr>
              <p:cNvSpPr/>
              <p:nvPr/>
            </p:nvSpPr>
            <p:spPr>
              <a:xfrm>
                <a:off x="11137153" y="4204025"/>
                <a:ext cx="209176" cy="2211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10AB892-3576-4936-8051-44BB78BD7E1C}"/>
                  </a:ext>
                </a:extLst>
              </p:cNvPr>
              <p:cNvSpPr/>
              <p:nvPr/>
            </p:nvSpPr>
            <p:spPr>
              <a:xfrm>
                <a:off x="11132671" y="2258732"/>
                <a:ext cx="209176" cy="2211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CAAD11F-69C8-4648-ADE6-24DF3F488B72}"/>
                  </a:ext>
                </a:extLst>
              </p:cNvPr>
              <p:cNvSpPr/>
              <p:nvPr/>
            </p:nvSpPr>
            <p:spPr>
              <a:xfrm>
                <a:off x="11135659" y="3642658"/>
                <a:ext cx="209176" cy="2211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E4A4C42-826A-4E93-AED4-C169B09794A9}"/>
                  </a:ext>
                </a:extLst>
              </p:cNvPr>
              <p:cNvSpPr/>
              <p:nvPr/>
            </p:nvSpPr>
            <p:spPr>
              <a:xfrm>
                <a:off x="11132671" y="1697365"/>
                <a:ext cx="209176" cy="2211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95B53FC-89B5-4E31-A067-14D1D741CE4A}"/>
                  </a:ext>
                </a:extLst>
              </p:cNvPr>
              <p:cNvCxnSpPr>
                <a:stCxn id="5" idx="0"/>
                <a:endCxn id="6" idx="4"/>
              </p:cNvCxnSpPr>
              <p:nvPr/>
            </p:nvCxnSpPr>
            <p:spPr>
              <a:xfrm flipV="1">
                <a:off x="11241741" y="4425154"/>
                <a:ext cx="0" cy="1201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2097AEB6-EEA6-48F7-A544-9BCFA66A5CC5}"/>
                  </a:ext>
                </a:extLst>
              </p:cNvPr>
              <p:cNvCxnSpPr>
                <a:stCxn id="6" idx="0"/>
                <a:endCxn id="8" idx="4"/>
              </p:cNvCxnSpPr>
              <p:nvPr/>
            </p:nvCxnSpPr>
            <p:spPr>
              <a:xfrm flipH="1" flipV="1">
                <a:off x="11240247" y="3863787"/>
                <a:ext cx="1494" cy="3402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4C17F76-F1F1-41C0-B9CB-EA946F8D95C9}"/>
                  </a:ext>
                </a:extLst>
              </p:cNvPr>
              <p:cNvCxnSpPr>
                <a:stCxn id="8" idx="0"/>
                <a:endCxn id="7" idx="4"/>
              </p:cNvCxnSpPr>
              <p:nvPr/>
            </p:nvCxnSpPr>
            <p:spPr>
              <a:xfrm flipH="1" flipV="1">
                <a:off x="11237259" y="2479861"/>
                <a:ext cx="2988" cy="11627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3882668-0118-4FD6-9D32-A522B176B2C1}"/>
                  </a:ext>
                </a:extLst>
              </p:cNvPr>
              <p:cNvCxnSpPr>
                <a:stCxn id="7" idx="0"/>
                <a:endCxn id="9" idx="4"/>
              </p:cNvCxnSpPr>
              <p:nvPr/>
            </p:nvCxnSpPr>
            <p:spPr>
              <a:xfrm flipV="1">
                <a:off x="11237259" y="1918494"/>
                <a:ext cx="0" cy="3402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62C1F789-086B-4CE1-AF2C-6755A3F26563}"/>
                      </a:ext>
                    </a:extLst>
                  </p:cNvPr>
                  <p:cNvSpPr txBox="1"/>
                  <p:nvPr/>
                </p:nvSpPr>
                <p:spPr>
                  <a:xfrm>
                    <a:off x="11237259" y="4165742"/>
                    <a:ext cx="555811" cy="4247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62C1F789-086B-4CE1-AF2C-6755A3F265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37259" y="4165742"/>
                    <a:ext cx="555811" cy="42479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1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E28CCF1D-8623-45C8-884C-83CD0489CDC5}"/>
                      </a:ext>
                    </a:extLst>
                  </p:cNvPr>
                  <p:cNvSpPr txBox="1"/>
                  <p:nvPr/>
                </p:nvSpPr>
                <p:spPr>
                  <a:xfrm>
                    <a:off x="11207376" y="3630382"/>
                    <a:ext cx="615576" cy="4247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E28CCF1D-8623-45C8-884C-83CD0489CD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07376" y="3630382"/>
                    <a:ext cx="615576" cy="42479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57EB441-6F5F-4BFA-AC3E-D92DAD674AA5}"/>
                      </a:ext>
                    </a:extLst>
                  </p:cNvPr>
                  <p:cNvSpPr txBox="1"/>
                  <p:nvPr/>
                </p:nvSpPr>
                <p:spPr>
                  <a:xfrm>
                    <a:off x="11226052" y="1634109"/>
                    <a:ext cx="54834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57EB441-6F5F-4BFA-AC3E-D92DAD674A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26052" y="1634109"/>
                    <a:ext cx="548341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E1F39070-6FE0-4D7A-900A-DA23949333F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77493" y="2219207"/>
                    <a:ext cx="67534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E1F39070-6FE0-4D7A-900A-DA23949333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77493" y="2219207"/>
                    <a:ext cx="675341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970D51D-28F5-488C-9774-C2F0DBE1C828}"/>
                    </a:ext>
                  </a:extLst>
                </p:cNvPr>
                <p:cNvSpPr txBox="1"/>
                <p:nvPr/>
              </p:nvSpPr>
              <p:spPr>
                <a:xfrm>
                  <a:off x="10938434" y="4817757"/>
                  <a:ext cx="1123576" cy="4247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970D51D-28F5-488C-9774-C2F0DBE1C8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8434" y="4817757"/>
                  <a:ext cx="1123576" cy="424796"/>
                </a:xfrm>
                <a:prstGeom prst="rect">
                  <a:avLst/>
                </a:prstGeom>
                <a:blipFill>
                  <a:blip r:embed="rId8"/>
                  <a:stretch>
                    <a:fillRect b="-101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2148781-012E-4618-82EB-36776DE51EC8}"/>
                    </a:ext>
                  </a:extLst>
                </p:cNvPr>
                <p:cNvSpPr txBox="1"/>
                <p:nvPr/>
              </p:nvSpPr>
              <p:spPr>
                <a:xfrm>
                  <a:off x="10938434" y="2917184"/>
                  <a:ext cx="1077258" cy="4247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2148781-012E-4618-82EB-36776DE51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8434" y="2917184"/>
                  <a:ext cx="1077258" cy="424796"/>
                </a:xfrm>
                <a:prstGeom prst="rect">
                  <a:avLst/>
                </a:prstGeom>
                <a:blipFill>
                  <a:blip r:embed="rId9"/>
                  <a:stretch>
                    <a:fillRect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4427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F357-3D19-4241-8F68-AD7CF734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27E20-BEE1-4A66-AC35-92B8A38C8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(with back ends TensorFlow, Theano, CNTK): http://keras.io</a:t>
            </a:r>
          </a:p>
          <a:p>
            <a:r>
              <a:rPr lang="en-US" dirty="0"/>
              <a:t>Example: TensorFlow</a:t>
            </a:r>
          </a:p>
          <a:p>
            <a:r>
              <a:rPr lang="en-US" dirty="0"/>
              <a:t>Code written in python</a:t>
            </a:r>
          </a:p>
          <a:p>
            <a:r>
              <a:rPr lang="en-US" dirty="0"/>
              <a:t>Can run in </a:t>
            </a:r>
            <a:r>
              <a:rPr lang="en-US" dirty="0" err="1"/>
              <a:t>virtualenv</a:t>
            </a:r>
            <a:r>
              <a:rPr lang="en-US" dirty="0"/>
              <a:t>, Docker container: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Installation: anaconda (easiest)</a:t>
            </a:r>
          </a:p>
          <a:p>
            <a:r>
              <a:rPr lang="en-US" dirty="0"/>
              <a:t>Run in browser (Example: google </a:t>
            </a:r>
            <a:r>
              <a:rPr lang="en-US" dirty="0" err="1"/>
              <a:t>colab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71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D82221-9A59-474D-AF64-A0E637F46BFB}"/>
              </a:ext>
            </a:extLst>
          </p:cNvPr>
          <p:cNvSpPr/>
          <p:nvPr/>
        </p:nvSpPr>
        <p:spPr>
          <a:xfrm>
            <a:off x="517539" y="896484"/>
            <a:ext cx="1026355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import </a:t>
            </a:r>
            <a:r>
              <a:rPr lang="en-US" dirty="0" err="1"/>
              <a:t>keras</a:t>
            </a:r>
            <a:endParaRPr lang="en-US" dirty="0"/>
          </a:p>
          <a:p>
            <a:endParaRPr lang="en-US" dirty="0"/>
          </a:p>
          <a:p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([[0,0], [0,1], [1,0], [1,1]])</a:t>
            </a:r>
          </a:p>
          <a:p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([[0], [1], [1], [0]])</a:t>
            </a:r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keras.models</a:t>
            </a:r>
            <a:r>
              <a:rPr lang="en-US" dirty="0"/>
              <a:t> import Sequential</a:t>
            </a:r>
          </a:p>
          <a:p>
            <a:r>
              <a:rPr lang="en-US" dirty="0"/>
              <a:t>from </a:t>
            </a:r>
            <a:r>
              <a:rPr lang="en-US" dirty="0" err="1"/>
              <a:t>keras.layers</a:t>
            </a:r>
            <a:r>
              <a:rPr lang="en-US" dirty="0"/>
              <a:t> import Dense, Activation</a:t>
            </a:r>
          </a:p>
          <a:p>
            <a:r>
              <a:rPr lang="en-US" dirty="0"/>
              <a:t>from </a:t>
            </a:r>
            <a:r>
              <a:rPr lang="en-US" dirty="0" err="1"/>
              <a:t>keras.optimizers</a:t>
            </a:r>
            <a:r>
              <a:rPr lang="en-US" dirty="0"/>
              <a:t> import SGD</a:t>
            </a:r>
          </a:p>
          <a:p>
            <a:endParaRPr lang="en-US" dirty="0"/>
          </a:p>
          <a:p>
            <a:r>
              <a:rPr lang="en-US" dirty="0"/>
              <a:t>model = Sequential()</a:t>
            </a:r>
          </a:p>
          <a:p>
            <a:r>
              <a:rPr lang="en-US" dirty="0" err="1"/>
              <a:t>model.add</a:t>
            </a:r>
            <a:r>
              <a:rPr lang="en-US" dirty="0"/>
              <a:t>(Dense(2, </a:t>
            </a:r>
            <a:r>
              <a:rPr lang="en-US" dirty="0" err="1"/>
              <a:t>input_shape</a:t>
            </a:r>
            <a:r>
              <a:rPr lang="en-US" dirty="0"/>
              <a:t>=(2,)))</a:t>
            </a:r>
          </a:p>
          <a:p>
            <a:r>
              <a:rPr lang="en-US" dirty="0" err="1"/>
              <a:t>model.add</a:t>
            </a:r>
            <a:r>
              <a:rPr lang="en-US" dirty="0"/>
              <a:t>(Activation('</a:t>
            </a:r>
            <a:r>
              <a:rPr lang="en-US" dirty="0" err="1"/>
              <a:t>relu</a:t>
            </a:r>
            <a:r>
              <a:rPr lang="en-US" dirty="0"/>
              <a:t>'))</a:t>
            </a:r>
          </a:p>
          <a:p>
            <a:r>
              <a:rPr lang="en-US" dirty="0" err="1"/>
              <a:t>model.add</a:t>
            </a:r>
            <a:r>
              <a:rPr lang="en-US" dirty="0"/>
              <a:t>(Dense(1))</a:t>
            </a:r>
          </a:p>
          <a:p>
            <a:r>
              <a:rPr lang="en-US" dirty="0" err="1"/>
              <a:t>model.compile</a:t>
            </a:r>
            <a:r>
              <a:rPr lang="en-US" dirty="0"/>
              <a:t>(loss='</a:t>
            </a:r>
            <a:r>
              <a:rPr lang="en-US" dirty="0" err="1"/>
              <a:t>mean_squared_error</a:t>
            </a:r>
            <a:r>
              <a:rPr lang="en-US" dirty="0"/>
              <a:t>', optimizer=</a:t>
            </a:r>
            <a:r>
              <a:rPr lang="en-US" dirty="0" err="1"/>
              <a:t>keras.optimizers.Adam</a:t>
            </a:r>
            <a:r>
              <a:rPr lang="en-US" dirty="0"/>
              <a:t>(), metrics=['accuracy'])</a:t>
            </a:r>
          </a:p>
          <a:p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, epochs=2000, </a:t>
            </a:r>
            <a:r>
              <a:rPr lang="en-US" dirty="0" err="1"/>
              <a:t>batch_size</a:t>
            </a:r>
            <a:r>
              <a:rPr lang="en-US" dirty="0"/>
              <a:t>=4)</a:t>
            </a:r>
          </a:p>
          <a:p>
            <a:r>
              <a:rPr lang="en-US" dirty="0"/>
              <a:t>prediction = </a:t>
            </a:r>
            <a:r>
              <a:rPr lang="en-US" dirty="0" err="1"/>
              <a:t>model.predict</a:t>
            </a:r>
            <a:r>
              <a:rPr lang="en-US" dirty="0"/>
              <a:t>(x, verbose=1)</a:t>
            </a:r>
          </a:p>
          <a:p>
            <a:r>
              <a:rPr lang="en-US" dirty="0"/>
              <a:t>print(prediction)</a:t>
            </a:r>
          </a:p>
          <a:p>
            <a:r>
              <a:rPr lang="en-US" dirty="0" err="1"/>
              <a:t>model.summary</a:t>
            </a:r>
            <a:r>
              <a:rPr lang="en-US" dirty="0"/>
              <a:t>()</a:t>
            </a:r>
          </a:p>
          <a:p>
            <a:r>
              <a:rPr lang="en-US" dirty="0"/>
              <a:t>for layer in </a:t>
            </a:r>
            <a:r>
              <a:rPr lang="en-US" dirty="0" err="1"/>
              <a:t>model.layers</a:t>
            </a:r>
            <a:r>
              <a:rPr lang="en-US" dirty="0"/>
              <a:t>:</a:t>
            </a:r>
          </a:p>
          <a:p>
            <a:r>
              <a:rPr lang="en-US" dirty="0"/>
              <a:t>    print(</a:t>
            </a:r>
            <a:r>
              <a:rPr lang="en-US" dirty="0" err="1"/>
              <a:t>layer.get_weights</a:t>
            </a:r>
            <a:r>
              <a:rPr lang="en-US" dirty="0"/>
              <a:t>())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B8C632-E341-4B17-A4EE-BC1C0999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39" y="370554"/>
            <a:ext cx="10515600" cy="339992"/>
          </a:xfrm>
        </p:spPr>
        <p:txBody>
          <a:bodyPr>
            <a:normAutofit fontScale="90000"/>
          </a:bodyPr>
          <a:lstStyle/>
          <a:p>
            <a:r>
              <a:rPr lang="en-US" sz="2800" b="1" dirty="0" err="1"/>
              <a:t>Keras</a:t>
            </a:r>
            <a:r>
              <a:rPr lang="en-US" sz="2800" b="1" dirty="0"/>
              <a:t> (on top of TensorFlow)</a:t>
            </a:r>
          </a:p>
        </p:txBody>
      </p:sp>
    </p:spTree>
    <p:extLst>
      <p:ext uri="{BB962C8B-B14F-4D97-AF65-F5344CB8AC3E}">
        <p14:creationId xmlns:p14="http://schemas.microsoft.com/office/powerpoint/2010/main" val="1912764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7BB2-0AE6-45A0-B214-C7270C59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DE1959A-A1AC-4DE3-85FF-D9CE85F5D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308" y="2082017"/>
            <a:ext cx="1125389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Epoch 1995/2000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4/4 [==============================] - 0s 2ms/step - loss: 7.5752e-07 - acc: 1.0000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Epoch 1996/2000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4/4 [==============================] - 0s 2ms/step - loss: 7.4497e-07 - acc: 1.0000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Epoch 1997/2000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4/4 [==============================] - 0s 2ms/step - loss: 7.3595e-07 - acc: 1.0000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Epoch 1998/2000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4/4 [==============================] - 0s 2ms/step - loss: 7.2617e-07 - acc: 1.0000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Epoch 1999/2000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4/4 [==============================] - 0s 2ms/step - loss: 7.1675e-07 - acc: 1.0000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Epoch 2000/2000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4/4 [==============================] - 0s 2ms/step - loss: 7.0838e-07 - acc: 1.0000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788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F1DEC8D0-5B20-42CF-AAA1-F8E8B013B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29" y="428178"/>
                <a:ext cx="10168168" cy="6001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</a:rPr>
                  <a:t># Outputs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</a:rPr>
                  <a:t>[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 Unicode MS"/>
                  </a:rPr>
                  <a:t>[0.00109678] [0.99963856] [0.9994983 ] [0.00109934]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</a:rPr>
                  <a:t>]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</a:rPr>
                  <a:t>dense_31 (Dense) (None, 2) 6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</a:rPr>
                  <a:t>activation_16 (Activation) (None, 2) 0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</a:rPr>
                  <a:t>dense_32 (Dense) (None, 1) 3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</a:rPr>
                  <a:t>Total params: 9 Trainable params: 9 Non-trainable params: 0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400" dirty="0">
                    <a:latin typeface="Arial Unicode MS"/>
                  </a:rPr>
                  <a:t>#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</a:rPr>
                  <a:t> [array([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 Unicode MS"/>
                  </a:rPr>
                  <a:t>[ 0.9376905, -0.6867724], [-0.937683 , 0.68676 ]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</a:rPr>
                  <a:t>], 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</a:rPr>
                  <a:t>dtype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</a:rPr>
                  <a:t>=float32),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400" dirty="0">
                    <a:latin typeface="Arial Unicode MS"/>
                  </a:rPr>
                  <a:t>#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</a:rPr>
                  <a:t>[array(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 Unicode MS"/>
                  </a:rPr>
                  <a:t>[-4.5758852e-06, 3.9017698e-07]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</a:rPr>
                  <a:t>, 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</a:rPr>
                  <a:t>dtype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</a:rPr>
                  <a:t>=float32)]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400" dirty="0">
                    <a:latin typeface="Arial Unicode MS"/>
                  </a:rPr>
                  <a:t>#</a:t>
                </a:r>
                <a14:m>
                  <m:oMath xmlns:m="http://schemas.openxmlformats.org/officeDocument/2006/math"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</a:rPr>
                  <a:t>[array([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 Unicode MS"/>
                  </a:rPr>
                  <a:t>[1.0647511], [1.4539894]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</a:rPr>
                  <a:t>], 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</a:rPr>
                  <a:t>dtype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</a:rPr>
                  <a:t>=float32),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400" dirty="0">
                    <a:latin typeface="Arial Unicode MS"/>
                  </a:rPr>
                  <a:t>#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</a:rPr>
                  <a:t>array(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 Unicode MS"/>
                  </a:rPr>
                  <a:t>[0.00109621]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</a:rPr>
                  <a:t>, 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</a:rPr>
                  <a:t>dtype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</a:rPr>
                  <a:t>=float32)]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F1DEC8D0-5B20-42CF-AAA1-F8E8B013B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3229" y="428178"/>
                <a:ext cx="10168168" cy="6001643"/>
              </a:xfrm>
              <a:prstGeom prst="rect">
                <a:avLst/>
              </a:prstGeom>
              <a:blipFill>
                <a:blip r:embed="rId2"/>
                <a:stretch>
                  <a:fillRect l="-959" t="-203" r="-120" b="-17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34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E3D11F-0255-4E98-AEAF-5584131B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Block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ECE972-C4DB-464B-A66C-E5E10A3F9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10986"/>
            <a:ext cx="11593500" cy="384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0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5054-2E95-4010-9244-AB72361F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XOR problem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7DF7F9-4522-4AA4-8A25-FDD6450B8130}"/>
              </a:ext>
            </a:extLst>
          </p:cNvPr>
          <p:cNvSpPr txBox="1"/>
          <p:nvPr/>
        </p:nvSpPr>
        <p:spPr>
          <a:xfrm>
            <a:off x="3370385" y="5879289"/>
            <a:ext cx="3594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Linear Classifier (in 2D)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3EE959-2F28-4B91-93C2-FDACA6B7AFAB}"/>
              </a:ext>
            </a:extLst>
          </p:cNvPr>
          <p:cNvGrpSpPr/>
          <p:nvPr/>
        </p:nvGrpSpPr>
        <p:grpSpPr>
          <a:xfrm>
            <a:off x="2596663" y="2069123"/>
            <a:ext cx="4202722" cy="3052469"/>
            <a:chOff x="2596663" y="2069123"/>
            <a:chExt cx="4202722" cy="305246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6FD151D-1619-4F95-9B54-62C3895F3AA1}"/>
                </a:ext>
              </a:extLst>
            </p:cNvPr>
            <p:cNvCxnSpPr/>
            <p:nvPr/>
          </p:nvCxnSpPr>
          <p:spPr>
            <a:xfrm flipV="1">
              <a:off x="3382108" y="2069123"/>
              <a:ext cx="0" cy="257321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50262C7-5438-4FA0-9B47-31DDD1BA8E09}"/>
                </a:ext>
              </a:extLst>
            </p:cNvPr>
            <p:cNvCxnSpPr/>
            <p:nvPr/>
          </p:nvCxnSpPr>
          <p:spPr>
            <a:xfrm>
              <a:off x="3370385" y="4636477"/>
              <a:ext cx="3429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684931-C124-459B-86BA-F2886613090F}"/>
                </a:ext>
              </a:extLst>
            </p:cNvPr>
            <p:cNvSpPr txBox="1"/>
            <p:nvPr/>
          </p:nvSpPr>
          <p:spPr>
            <a:xfrm>
              <a:off x="3229710" y="4370472"/>
              <a:ext cx="316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A6176B-FC6E-4DD3-8849-81F84DF0A80B}"/>
                </a:ext>
              </a:extLst>
            </p:cNvPr>
            <p:cNvSpPr txBox="1"/>
            <p:nvPr/>
          </p:nvSpPr>
          <p:spPr>
            <a:xfrm>
              <a:off x="4926625" y="2811471"/>
              <a:ext cx="316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EE234B-C0F2-4E2C-9792-40C9A495CE40}"/>
                </a:ext>
              </a:extLst>
            </p:cNvPr>
            <p:cNvSpPr txBox="1"/>
            <p:nvPr/>
          </p:nvSpPr>
          <p:spPr>
            <a:xfrm>
              <a:off x="4926625" y="4382195"/>
              <a:ext cx="357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o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C58FDE-B9BC-42AB-9931-62FCA5ECCAEC}"/>
                </a:ext>
              </a:extLst>
            </p:cNvPr>
            <p:cNvSpPr txBox="1"/>
            <p:nvPr/>
          </p:nvSpPr>
          <p:spPr>
            <a:xfrm>
              <a:off x="3212122" y="2817333"/>
              <a:ext cx="357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EFA47B4-CB61-44EC-8AC4-2A514A8A1D55}"/>
                    </a:ext>
                  </a:extLst>
                </p:cNvPr>
                <p:cNvSpPr txBox="1"/>
                <p:nvPr/>
              </p:nvSpPr>
              <p:spPr>
                <a:xfrm>
                  <a:off x="2596663" y="4659926"/>
                  <a:ext cx="7737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(0,0)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EFA47B4-CB61-44EC-8AC4-2A514A8A1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6663" y="4659926"/>
                  <a:ext cx="773722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7087" r="-14961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D055D81-E610-4658-8976-8059CF3CB499}"/>
                    </a:ext>
                  </a:extLst>
                </p:cNvPr>
                <p:cNvSpPr txBox="1"/>
                <p:nvPr/>
              </p:nvSpPr>
              <p:spPr>
                <a:xfrm>
                  <a:off x="4662854" y="4659927"/>
                  <a:ext cx="7737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(1,0)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D055D81-E610-4658-8976-8059CF3CB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2854" y="4659927"/>
                  <a:ext cx="773722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7087" r="-14961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0D9BC03-D66B-494D-A18E-137CA125B8FF}"/>
                    </a:ext>
                  </a:extLst>
                </p:cNvPr>
                <p:cNvSpPr txBox="1"/>
                <p:nvPr/>
              </p:nvSpPr>
              <p:spPr>
                <a:xfrm>
                  <a:off x="2617177" y="2586500"/>
                  <a:ext cx="7737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(0,1)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0D9BC03-D66B-494D-A18E-137CA125B8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7177" y="2586500"/>
                  <a:ext cx="773722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6299" r="-15748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DBDFE77-81F3-4BD8-BC63-E47594F7833F}"/>
                    </a:ext>
                  </a:extLst>
                </p:cNvPr>
                <p:cNvSpPr txBox="1"/>
                <p:nvPr/>
              </p:nvSpPr>
              <p:spPr>
                <a:xfrm>
                  <a:off x="4648202" y="2574775"/>
                  <a:ext cx="7737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(1,1)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DBDFE77-81F3-4BD8-BC63-E47594F783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2" y="2574775"/>
                  <a:ext cx="773722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7143" r="-15873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A99FC4-1A51-47F9-8839-D50EC0B6AA55}"/>
                  </a:ext>
                </a:extLst>
              </p:cNvPr>
              <p:cNvSpPr txBox="1"/>
              <p:nvPr/>
            </p:nvSpPr>
            <p:spPr>
              <a:xfrm>
                <a:off x="6435972" y="4630617"/>
                <a:ext cx="6389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A99FC4-1A51-47F9-8839-D50EC0B6A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972" y="4630617"/>
                <a:ext cx="638907" cy="461665"/>
              </a:xfrm>
              <a:prstGeom prst="rect">
                <a:avLst/>
              </a:prstGeom>
              <a:blipFill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95A4D35-21FC-4F4A-A255-4AC6658BF48A}"/>
                  </a:ext>
                </a:extLst>
              </p:cNvPr>
              <p:cNvSpPr txBox="1"/>
              <p:nvPr/>
            </p:nvSpPr>
            <p:spPr>
              <a:xfrm rot="16200000">
                <a:off x="2864407" y="1833036"/>
                <a:ext cx="5913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95A4D35-21FC-4F4A-A255-4AC6658BF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864407" y="1833036"/>
                <a:ext cx="591319" cy="461665"/>
              </a:xfrm>
              <a:prstGeom prst="rect">
                <a:avLst/>
              </a:prstGeom>
              <a:blipFill>
                <a:blip r:embed="rId7"/>
                <a:stretch>
                  <a:fillRect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92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14EE-1AC0-4A89-B512-6F0006C4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actual feedforward network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6B0D27D-E3A7-4EEE-BB92-1CA8C71A1C56}"/>
              </a:ext>
            </a:extLst>
          </p:cNvPr>
          <p:cNvSpPr/>
          <p:nvPr/>
        </p:nvSpPr>
        <p:spPr>
          <a:xfrm>
            <a:off x="2105073" y="2010101"/>
            <a:ext cx="448554" cy="486719"/>
          </a:xfrm>
          <a:prstGeom prst="ellipse">
            <a:avLst/>
          </a:prstGeom>
          <a:ln>
            <a:solidFill>
              <a:schemeClr val="accent1">
                <a:shade val="50000"/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9AD06F-D1AD-45C6-9C25-BA9684C46391}"/>
              </a:ext>
            </a:extLst>
          </p:cNvPr>
          <p:cNvSpPr/>
          <p:nvPr/>
        </p:nvSpPr>
        <p:spPr>
          <a:xfrm>
            <a:off x="2105073" y="3718315"/>
            <a:ext cx="448554" cy="486719"/>
          </a:xfrm>
          <a:prstGeom prst="ellipse">
            <a:avLst/>
          </a:prstGeom>
          <a:ln>
            <a:solidFill>
              <a:schemeClr val="accent1">
                <a:shade val="50000"/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9C8F43-1F74-411A-9236-A762F701F1F5}"/>
              </a:ext>
            </a:extLst>
          </p:cNvPr>
          <p:cNvSpPr/>
          <p:nvPr/>
        </p:nvSpPr>
        <p:spPr>
          <a:xfrm>
            <a:off x="4925708" y="2010099"/>
            <a:ext cx="448554" cy="486719"/>
          </a:xfrm>
          <a:prstGeom prst="ellipse">
            <a:avLst/>
          </a:prstGeom>
          <a:ln>
            <a:solidFill>
              <a:schemeClr val="accent1">
                <a:shade val="50000"/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C9BA70-28F2-45E9-AD6A-C8AB58B62D10}"/>
              </a:ext>
            </a:extLst>
          </p:cNvPr>
          <p:cNvSpPr/>
          <p:nvPr/>
        </p:nvSpPr>
        <p:spPr>
          <a:xfrm>
            <a:off x="4925708" y="3718313"/>
            <a:ext cx="448554" cy="486719"/>
          </a:xfrm>
          <a:prstGeom prst="ellipse">
            <a:avLst/>
          </a:prstGeom>
          <a:ln>
            <a:solidFill>
              <a:schemeClr val="accent1">
                <a:shade val="50000"/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4F36B4-5EE0-4D96-9020-A37BDFD73B2A}"/>
              </a:ext>
            </a:extLst>
          </p:cNvPr>
          <p:cNvSpPr/>
          <p:nvPr/>
        </p:nvSpPr>
        <p:spPr>
          <a:xfrm>
            <a:off x="4925708" y="5426529"/>
            <a:ext cx="448554" cy="486719"/>
          </a:xfrm>
          <a:prstGeom prst="ellipse">
            <a:avLst/>
          </a:prstGeom>
          <a:ln>
            <a:solidFill>
              <a:schemeClr val="accent1">
                <a:shade val="50000"/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CBEE13-48F1-4D63-92D7-53CD2634E966}"/>
              </a:ext>
            </a:extLst>
          </p:cNvPr>
          <p:cNvSpPr/>
          <p:nvPr/>
        </p:nvSpPr>
        <p:spPr>
          <a:xfrm>
            <a:off x="7855481" y="3726555"/>
            <a:ext cx="448554" cy="486719"/>
          </a:xfrm>
          <a:prstGeom prst="ellipse">
            <a:avLst/>
          </a:prstGeom>
          <a:ln>
            <a:solidFill>
              <a:schemeClr val="accent1">
                <a:shade val="50000"/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E7715F-C190-41E7-AEFD-66D673E0D3D7}"/>
              </a:ext>
            </a:extLst>
          </p:cNvPr>
          <p:cNvSpPr/>
          <p:nvPr/>
        </p:nvSpPr>
        <p:spPr>
          <a:xfrm>
            <a:off x="2105073" y="5426529"/>
            <a:ext cx="448554" cy="486719"/>
          </a:xfrm>
          <a:prstGeom prst="ellipse">
            <a:avLst/>
          </a:prstGeom>
          <a:ln>
            <a:solidFill>
              <a:schemeClr val="accent1">
                <a:shade val="50000"/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9EAABB-823D-4D6E-94B6-941D25C21116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2553628" y="2253461"/>
            <a:ext cx="2372081" cy="1708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7A0951-C464-4F91-AD53-D0DFA055EDA0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2553628" y="2253461"/>
            <a:ext cx="2372081" cy="3416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1517B3-A988-4A36-AD97-F4F7D6C65929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2553628" y="3961673"/>
            <a:ext cx="2372081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4842E2-70FB-45A7-9C69-05FC5146B99B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553628" y="3961675"/>
            <a:ext cx="2372081" cy="1708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C59E15-3A03-4E91-BE58-8AA93BD46136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2553628" y="5669889"/>
            <a:ext cx="2372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F8B833-2E8C-426D-8CC5-4298AED8127E}"/>
              </a:ext>
            </a:extLst>
          </p:cNvPr>
          <p:cNvCxnSpPr>
            <a:stCxn id="9" idx="6"/>
            <a:endCxn id="6" idx="2"/>
          </p:cNvCxnSpPr>
          <p:nvPr/>
        </p:nvCxnSpPr>
        <p:spPr>
          <a:xfrm flipV="1">
            <a:off x="2553628" y="3961673"/>
            <a:ext cx="2372081" cy="170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F9F25D-AFD4-42F2-9AD8-0328B0B40795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5374262" y="2253459"/>
            <a:ext cx="2481219" cy="1716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003F46-4361-4195-BEDB-5E12D591BB67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5374262" y="3961673"/>
            <a:ext cx="2481219" cy="8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D7F161-1250-4E19-9E07-A74F798D9E94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5374262" y="3969915"/>
            <a:ext cx="2481219" cy="1699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FD3522F-0D0F-4BF2-B56C-4312D815AB29}"/>
                  </a:ext>
                </a:extLst>
              </p:cNvPr>
              <p:cNvSpPr txBox="1"/>
              <p:nvPr/>
            </p:nvSpPr>
            <p:spPr>
              <a:xfrm>
                <a:off x="2444485" y="3570334"/>
                <a:ext cx="770716" cy="557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FD3522F-0D0F-4BF2-B56C-4312D815A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485" y="3570334"/>
                <a:ext cx="770716" cy="5575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873BA13-07CC-4BAE-A540-99D5B753927D}"/>
                  </a:ext>
                </a:extLst>
              </p:cNvPr>
              <p:cNvSpPr txBox="1"/>
              <p:nvPr/>
            </p:nvSpPr>
            <p:spPr>
              <a:xfrm>
                <a:off x="2415298" y="5038717"/>
                <a:ext cx="770716" cy="557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873BA13-07CC-4BAE-A540-99D5B7539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298" y="5038717"/>
                <a:ext cx="770716" cy="5575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C0B3AA4-C63B-4E74-845C-3C8ED11DD0F3}"/>
                  </a:ext>
                </a:extLst>
              </p:cNvPr>
              <p:cNvSpPr txBox="1"/>
              <p:nvPr/>
            </p:nvSpPr>
            <p:spPr>
              <a:xfrm>
                <a:off x="2444486" y="4151359"/>
                <a:ext cx="770716" cy="557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C0B3AA4-C63B-4E74-845C-3C8ED11DD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486" y="4151359"/>
                <a:ext cx="770716" cy="5575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318873-36A0-4668-8F16-44536C4F691E}"/>
                  </a:ext>
                </a:extLst>
              </p:cNvPr>
              <p:cNvSpPr txBox="1"/>
              <p:nvPr/>
            </p:nvSpPr>
            <p:spPr>
              <a:xfrm>
                <a:off x="2444485" y="5669886"/>
                <a:ext cx="770716" cy="557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318873-36A0-4668-8F16-44536C4F6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485" y="5669886"/>
                <a:ext cx="770716" cy="5575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4D4DD8E-17A5-419E-818E-FEB537E7A5FD}"/>
                  </a:ext>
                </a:extLst>
              </p:cNvPr>
              <p:cNvSpPr txBox="1"/>
              <p:nvPr/>
            </p:nvSpPr>
            <p:spPr>
              <a:xfrm>
                <a:off x="2548192" y="1960983"/>
                <a:ext cx="474288" cy="557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4D4DD8E-17A5-419E-818E-FEB537E7A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192" y="1960983"/>
                <a:ext cx="474288" cy="5575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596B3A8-D16A-4070-9F03-1B0431EC305D}"/>
                  </a:ext>
                </a:extLst>
              </p:cNvPr>
              <p:cNvSpPr txBox="1"/>
              <p:nvPr/>
            </p:nvSpPr>
            <p:spPr>
              <a:xfrm>
                <a:off x="2494584" y="2494357"/>
                <a:ext cx="601171" cy="557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596B3A8-D16A-4070-9F03-1B0431EC3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584" y="2494357"/>
                <a:ext cx="601171" cy="5575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FF10A9F-D4FD-4447-B19A-B78581D7DB8C}"/>
                  </a:ext>
                </a:extLst>
              </p:cNvPr>
              <p:cNvSpPr txBox="1"/>
              <p:nvPr/>
            </p:nvSpPr>
            <p:spPr>
              <a:xfrm>
                <a:off x="5338026" y="2084046"/>
                <a:ext cx="521027" cy="557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FF10A9F-D4FD-4447-B19A-B78581D7D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026" y="2084046"/>
                <a:ext cx="521027" cy="5575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4B55FF7-1BA4-4D4A-82A0-DD552CCCE5E0}"/>
                  </a:ext>
                </a:extLst>
              </p:cNvPr>
              <p:cNvSpPr txBox="1"/>
              <p:nvPr/>
            </p:nvSpPr>
            <p:spPr>
              <a:xfrm>
                <a:off x="5235993" y="3609432"/>
                <a:ext cx="711119" cy="557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4B55FF7-1BA4-4D4A-82A0-DD552CCCE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993" y="3609432"/>
                <a:ext cx="711119" cy="5575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FDDBC04-20FA-4EB7-A266-AA1133CE7DB3}"/>
                  </a:ext>
                </a:extLst>
              </p:cNvPr>
              <p:cNvSpPr txBox="1"/>
              <p:nvPr/>
            </p:nvSpPr>
            <p:spPr>
              <a:xfrm>
                <a:off x="5228450" y="5512771"/>
                <a:ext cx="718662" cy="557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FDDBC04-20FA-4EB7-A266-AA1133CE7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450" y="5512771"/>
                <a:ext cx="718662" cy="5575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7F81BF-B120-4ABA-A9FE-CEED0D40A8B5}"/>
                  </a:ext>
                </a:extLst>
              </p:cNvPr>
              <p:cNvSpPr txBox="1"/>
              <p:nvPr/>
            </p:nvSpPr>
            <p:spPr>
              <a:xfrm>
                <a:off x="4790653" y="2064052"/>
                <a:ext cx="718662" cy="557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7F81BF-B120-4ABA-A9FE-CEED0D40A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653" y="2064052"/>
                <a:ext cx="718662" cy="5575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FB6DDCA-77C7-4132-BF4A-89E2DF311F01}"/>
                  </a:ext>
                </a:extLst>
              </p:cNvPr>
              <p:cNvSpPr txBox="1"/>
              <p:nvPr/>
            </p:nvSpPr>
            <p:spPr>
              <a:xfrm>
                <a:off x="1562792" y="2072000"/>
                <a:ext cx="1532964" cy="557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FB6DDCA-77C7-4132-BF4A-89E2DF311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792" y="2072000"/>
                <a:ext cx="1532964" cy="5575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C9858C4-1723-49FB-8206-4180409EA654}"/>
                  </a:ext>
                </a:extLst>
              </p:cNvPr>
              <p:cNvSpPr txBox="1"/>
              <p:nvPr/>
            </p:nvSpPr>
            <p:spPr>
              <a:xfrm>
                <a:off x="2017363" y="3763547"/>
                <a:ext cx="652965" cy="557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C9858C4-1723-49FB-8206-4180409EA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363" y="3763547"/>
                <a:ext cx="652965" cy="55759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E574F5-A578-480B-BF2D-48106BAD438F}"/>
                  </a:ext>
                </a:extLst>
              </p:cNvPr>
              <p:cNvSpPr txBox="1"/>
              <p:nvPr/>
            </p:nvSpPr>
            <p:spPr>
              <a:xfrm>
                <a:off x="1754420" y="5447856"/>
                <a:ext cx="1185717" cy="557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E574F5-A578-480B-BF2D-48106BAD4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420" y="5447856"/>
                <a:ext cx="1185717" cy="55759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EEEB34C-0A69-406D-84F5-3BA06DB681A3}"/>
                  </a:ext>
                </a:extLst>
              </p:cNvPr>
              <p:cNvSpPr txBox="1"/>
              <p:nvPr/>
            </p:nvSpPr>
            <p:spPr>
              <a:xfrm>
                <a:off x="4374350" y="3757229"/>
                <a:ext cx="1617657" cy="557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EEEB34C-0A69-406D-84F5-3BA06DB68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350" y="3757229"/>
                <a:ext cx="1617657" cy="55759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58036F-5AE6-44FD-8CF5-2AC8A7A99D2E}"/>
                  </a:ext>
                </a:extLst>
              </p:cNvPr>
              <p:cNvSpPr txBox="1"/>
              <p:nvPr/>
            </p:nvSpPr>
            <p:spPr>
              <a:xfrm flipH="1">
                <a:off x="4636821" y="5445988"/>
                <a:ext cx="1053172" cy="557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58036F-5AE6-44FD-8CF5-2AC8A7A99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36821" y="5445988"/>
                <a:ext cx="1053172" cy="55759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178B088-FFD8-4D2E-A864-5ECE0C9771FB}"/>
                  </a:ext>
                </a:extLst>
              </p:cNvPr>
              <p:cNvSpPr txBox="1"/>
              <p:nvPr/>
            </p:nvSpPr>
            <p:spPr>
              <a:xfrm>
                <a:off x="7625116" y="3757229"/>
                <a:ext cx="909283" cy="557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178B088-FFD8-4D2E-A864-5ECE0C977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116" y="3757229"/>
                <a:ext cx="909283" cy="55759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36AA94AD-7755-4569-83E2-0F6A3158C45C}"/>
              </a:ext>
            </a:extLst>
          </p:cNvPr>
          <p:cNvSpPr txBox="1"/>
          <p:nvPr/>
        </p:nvSpPr>
        <p:spPr>
          <a:xfrm>
            <a:off x="7200541" y="5092045"/>
            <a:ext cx="4875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Biases not shown in book</a:t>
            </a:r>
          </a:p>
          <a:p>
            <a:r>
              <a:rPr lang="en-US" sz="2000" dirty="0"/>
              <a:t>Platforms usually add bias nodes silently</a:t>
            </a:r>
          </a:p>
        </p:txBody>
      </p:sp>
    </p:spTree>
    <p:extLst>
      <p:ext uri="{BB962C8B-B14F-4D97-AF65-F5344CB8AC3E}">
        <p14:creationId xmlns:p14="http://schemas.microsoft.com/office/powerpoint/2010/main" val="64933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2F4F-5B58-42C1-A112-A6899249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Rectified Linear Unit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1BBA8-1674-46BB-BBEF-7A76D612C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41" y="1690688"/>
            <a:ext cx="7704462" cy="46204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F3ACCC-2E89-4518-9AF0-6EB716B6B54E}"/>
                  </a:ext>
                </a:extLst>
              </p:cNvPr>
              <p:cNvSpPr txBox="1"/>
              <p:nvPr/>
            </p:nvSpPr>
            <p:spPr>
              <a:xfrm flipH="1">
                <a:off x="7839955" y="3539255"/>
                <a:ext cx="25818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F3ACCC-2E89-4518-9AF0-6EB716B6B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39955" y="3539255"/>
                <a:ext cx="258186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90560B6-812B-492D-B900-2D1E2001590A}"/>
              </a:ext>
            </a:extLst>
          </p:cNvPr>
          <p:cNvSpPr txBox="1"/>
          <p:nvPr/>
        </p:nvSpPr>
        <p:spPr>
          <a:xfrm>
            <a:off x="7936524" y="4325815"/>
            <a:ext cx="4372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Many other 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224469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B0DD09-738C-421E-BE02-00C42F18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XOR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F178FDC-FC2B-4376-8549-2BA8CDF94D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Minimize the objective function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/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/>
                                      </m:sSub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b/>
                                      </m:sSub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=(0,0)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(1,1)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=(0,1)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There are 4 patterns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ranges from 1 to 4, therefore we have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F178FDC-FC2B-4376-8549-2BA8CDF94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 l="-967" t="-280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96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4521-3E1B-4FE2-9419-C7505E0D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the error measure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A06089-F845-4EC8-9464-3705251769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2677" y="2139949"/>
                <a:ext cx="10515600" cy="32797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Unconstrained objective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Necessary condition for a minimum: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Sufficient condition for a minimum: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the location at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taken in neighborhood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is the matrix of second derivatives of the objective function</a:t>
                </a:r>
              </a:p>
              <a:p>
                <a:r>
                  <a:rPr lang="en-US" dirty="0" err="1"/>
                  <a:t>Karush</a:t>
                </a:r>
                <a:r>
                  <a:rPr lang="en-US" dirty="0"/>
                  <a:t>-Kuhn-Tucker (KKT) conditions (elaborated later)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A06089-F845-4EC8-9464-370525176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2677" y="2139949"/>
                <a:ext cx="10515600" cy="3279775"/>
              </a:xfrm>
              <a:blipFill>
                <a:blip r:embed="rId2"/>
                <a:stretch>
                  <a:fillRect l="-1043" t="-4089" b="-4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1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0ABD-35F0-44E3-AA0B-70B45D58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A4A688-B54D-45EC-BA2F-53847514F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171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Need an algorithm that can descend from an initial condition to a local minimum of an objective function</a:t>
                </a:r>
              </a:p>
              <a:p>
                <a:r>
                  <a:rPr lang="en-US" dirty="0"/>
                  <a:t>To this end, consider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is called gradient descent</a:t>
                </a:r>
              </a:p>
              <a:p>
                <a:r>
                  <a:rPr lang="en-US" dirty="0"/>
                  <a:t>Has the nice property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𝑑𝑤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Ski downhill on the negative gradient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A4A688-B54D-45EC-BA2F-53847514F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1713"/>
              </a:xfrm>
              <a:blipFill>
                <a:blip r:embed="rId2"/>
                <a:stretch>
                  <a:fillRect l="-1217" t="-2065" b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47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E3951-8CF4-457C-A704-CFADA405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Steepest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46D08-D6A2-4DA5-8C26-DC7370C1F63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6082553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Gradient descent is in continuous time</a:t>
                </a:r>
              </a:p>
              <a:p>
                <a:r>
                  <a:rPr lang="en-US" dirty="0"/>
                  <a:t>Discretize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/>
                  <a:t> is a small step-size parameter chosen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Notes: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has too many training set patterns, choose subset: stochastic gradient descent</a:t>
                </a:r>
              </a:p>
              <a:p>
                <a:r>
                  <a:rPr lang="en-US" dirty="0"/>
                  <a:t>Notes: Learning rate, Adam optimizer, </a:t>
                </a:r>
                <a:r>
                  <a:rPr lang="en-US" dirty="0" err="1"/>
                  <a:t>Nesterov</a:t>
                </a:r>
                <a:r>
                  <a:rPr lang="en-US" dirty="0"/>
                  <a:t> momentum all related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46D08-D6A2-4DA5-8C26-DC7370C1F6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6082553" cy="4351338"/>
              </a:xfrm>
              <a:blipFill>
                <a:blip r:embed="rId2"/>
                <a:stretch>
                  <a:fillRect l="-1703" t="-3081" r="-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75D273D-E004-41E0-98D2-A7F76B4070FC}"/>
              </a:ext>
            </a:extLst>
          </p:cNvPr>
          <p:cNvGrpSpPr/>
          <p:nvPr/>
        </p:nvGrpSpPr>
        <p:grpSpPr>
          <a:xfrm>
            <a:off x="7002011" y="754940"/>
            <a:ext cx="5131586" cy="5791355"/>
            <a:chOff x="7002011" y="754940"/>
            <a:chExt cx="5131586" cy="57913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3618160-D61A-4045-9780-3779FECBB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2011" y="754940"/>
              <a:ext cx="5131586" cy="550242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35EBFB6-3D00-4A1C-AE43-5C6BEBFB1941}"/>
                    </a:ext>
                  </a:extLst>
                </p:cNvPr>
                <p:cNvSpPr txBox="1"/>
                <p:nvPr/>
              </p:nvSpPr>
              <p:spPr>
                <a:xfrm>
                  <a:off x="7766538" y="6176963"/>
                  <a:ext cx="38255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Source: Wikipedia. Uses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/>
                    <a:t> instead of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35EBFB6-3D00-4A1C-AE43-5C6BEBFB19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6538" y="6176963"/>
                  <a:ext cx="382553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274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4710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5071</TotalTime>
  <Words>943</Words>
  <Application>Microsoft Office PowerPoint</Application>
  <PresentationFormat>Widescreen</PresentationFormat>
  <Paragraphs>158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Cambria Math</vt:lpstr>
      <vt:lpstr>Office Theme</vt:lpstr>
      <vt:lpstr>COT5615: Math for Intelligent Systems I</vt:lpstr>
      <vt:lpstr>CNN Block Diagram</vt:lpstr>
      <vt:lpstr>The XOR problem</vt:lpstr>
      <vt:lpstr>The actual feedforward network</vt:lpstr>
      <vt:lpstr>Rectified Linear Unit (ReLU)</vt:lpstr>
      <vt:lpstr>Solution to XOR</vt:lpstr>
      <vt:lpstr>Minimizing the error measure</vt:lpstr>
      <vt:lpstr>Gradient Descent</vt:lpstr>
      <vt:lpstr>Steepest Descent</vt:lpstr>
      <vt:lpstr>The XOR network</vt:lpstr>
      <vt:lpstr>Error backpropagation</vt:lpstr>
      <vt:lpstr>Error backpropagation fini</vt:lpstr>
      <vt:lpstr>Open Source Frameworks</vt:lpstr>
      <vt:lpstr>Keras (on top of TensorFlow)</vt:lpstr>
      <vt:lpstr>Running Keras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Rangarajan</dc:creator>
  <cp:lastModifiedBy>Anand Rangarajan</cp:lastModifiedBy>
  <cp:revision>397</cp:revision>
  <dcterms:created xsi:type="dcterms:W3CDTF">2018-10-14T22:45:09Z</dcterms:created>
  <dcterms:modified xsi:type="dcterms:W3CDTF">2018-10-26T18:30:21Z</dcterms:modified>
</cp:coreProperties>
</file>