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66" r:id="rId3"/>
    <p:sldId id="267" r:id="rId4"/>
    <p:sldId id="268" r:id="rId5"/>
    <p:sldId id="269" r:id="rId6"/>
    <p:sldId id="270" r:id="rId7"/>
    <p:sldId id="271" r:id="rId8"/>
    <p:sldId id="272" r:id="rId9"/>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3589" autoAdjust="0"/>
  </p:normalViewPr>
  <p:slideViewPr>
    <p:cSldViewPr snapToGrid="0">
      <p:cViewPr varScale="1">
        <p:scale>
          <a:sx n="65" d="100"/>
          <a:sy n="65" d="100"/>
        </p:scale>
        <p:origin x="710" y="3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ltLang="en-US"/>
              <a:t>As beta goes to 0, the entropy is log of number of configurations. Reason being every configuration is equally likely. So prob are all equal to each other. </a:t>
            </a:r>
            <a:endParaRPr lang="en-US" altLang="en-US"/>
          </a:p>
          <a:p>
            <a:endParaRPr lang="en-US" altLang="en-US"/>
          </a:p>
          <a:p>
            <a:r>
              <a:rPr lang="en-US" altLang="en-US"/>
              <a:t>Entropy is kind of set of allowable configurations. At very low temp, only one allowable config which is at global minima. So since log1 is 0, so entropy goes to 0. </a:t>
            </a: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E9E08F0-6992-4480-9477-94D44782C9D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78D80-7E09-40F8-A124-2A4FBF8F287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E9E08F0-6992-4480-9477-94D44782C9D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78D80-7E09-40F8-A124-2A4FBF8F287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E9E08F0-6992-4480-9477-94D44782C9D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78D80-7E09-40F8-A124-2A4FBF8F287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E9E08F0-6992-4480-9477-94D44782C9D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78D80-7E09-40F8-A124-2A4FBF8F287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E9E08F0-6992-4480-9477-94D44782C9D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578D80-7E09-40F8-A124-2A4FBF8F287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E9E08F0-6992-4480-9477-94D44782C9D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578D80-7E09-40F8-A124-2A4FBF8F287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E9E08F0-6992-4480-9477-94D44782C9D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578D80-7E09-40F8-A124-2A4FBF8F287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E9E08F0-6992-4480-9477-94D44782C9D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578D80-7E09-40F8-A124-2A4FBF8F287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E08F0-6992-4480-9477-94D44782C9D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578D80-7E09-40F8-A124-2A4FBF8F287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E9E08F0-6992-4480-9477-94D44782C9D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578D80-7E09-40F8-A124-2A4FBF8F287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E9E08F0-6992-4480-9477-94D44782C9D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578D80-7E09-40F8-A124-2A4FBF8F287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9E08F0-6992-4480-9477-94D44782C9DF}"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578D80-7E09-40F8-A124-2A4FBF8F287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5.jpe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COT5615: Math for Intelligent Systems I</a:t>
            </a:r>
            <a:endParaRPr lang="en-US" dirty="0"/>
          </a:p>
        </p:txBody>
      </p:sp>
      <p:sp>
        <p:nvSpPr>
          <p:cNvPr id="3" name="Subtitle 2"/>
          <p:cNvSpPr>
            <a:spLocks noGrp="1"/>
          </p:cNvSpPr>
          <p:nvPr>
            <p:ph type="subTitle" idx="1"/>
          </p:nvPr>
        </p:nvSpPr>
        <p:spPr>
          <a:xfrm>
            <a:off x="1524000" y="4410421"/>
            <a:ext cx="9144000" cy="1655762"/>
          </a:xfrm>
        </p:spPr>
        <p:txBody>
          <a:bodyPr>
            <a:normAutofit/>
          </a:bodyPr>
          <a:lstStyle/>
          <a:p>
            <a:r>
              <a:rPr lang="en-US" sz="3200" dirty="0"/>
              <a:t>Anand Rangarajan</a:t>
            </a:r>
            <a:endParaRPr lang="en-US" sz="3200" dirty="0"/>
          </a:p>
        </p:txBody>
      </p:sp>
      <p:sp>
        <p:nvSpPr>
          <p:cNvPr id="4" name="TextBox 3"/>
          <p:cNvSpPr txBox="1"/>
          <p:nvPr/>
        </p:nvSpPr>
        <p:spPr>
          <a:xfrm>
            <a:off x="5105871" y="5340626"/>
            <a:ext cx="1499898" cy="461665"/>
          </a:xfrm>
          <a:prstGeom prst="rect">
            <a:avLst/>
          </a:prstGeom>
          <a:noFill/>
        </p:spPr>
        <p:txBody>
          <a:bodyPr wrap="none" rtlCol="0">
            <a:spAutoFit/>
          </a:bodyPr>
          <a:lstStyle/>
          <a:p>
            <a:pPr algn="ctr"/>
            <a:r>
              <a:rPr lang="en-US" sz="2400" dirty="0"/>
              <a:t>Lecture 30</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Link Between Optimization and Statistics</a:t>
            </a:r>
            <a:endParaRPr lang="en-US" dirty="0"/>
          </a:p>
        </p:txBody>
      </p:sp>
      <mc:AlternateContent xmlns:mc="http://schemas.openxmlformats.org/markup-compatibility/2006">
        <mc:Choice xmlns:a14="http://schemas.microsoft.com/office/drawing/2010/main" Requires="a14">
          <p:sp>
            <p:nvSpPr>
              <p:cNvPr id="5" name="Content Placeholder 4">
                <a:extLst>
                  <a:ext uri="{FF2B5EF4-FFF2-40B4-BE49-F238E27FC236}">
                    <a14:artisticCrisscrossEtching id="{8FA80F42-F0A1-4B84-9E55-6689AE6BF4C4}"/>
                  </a:ext>
                </a:extLst>
              </p:cNvPr>
              <p:cNvSpPr>
                <a:spLocks noGrp="1"/>
              </p:cNvSpPr>
              <p:nvPr>
                <p:ph idx="1"/>
              </p:nvPr>
            </p:nvSpPr>
            <p:spPr>
              <a:xfrm>
                <a:off x="838200" y="1825624"/>
                <a:ext cx="10515600" cy="4982271"/>
              </a:xfrm>
            </p:spPr>
            <p:txBody>
              <a:bodyPr/>
              <a:lstStyle/>
              <a:p>
                <a:r>
                  <a:rPr lang="en-US" dirty="0"/>
                  <a:t>In optimization, seek to minimize objective function</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rPr>
                                    <m:t>𝑥</m:t>
                                  </m:r>
                                </m:lim>
                              </m:limLow>
                            </m:fName>
                            <m:e>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func>
                        </m:e>
                      </m:func>
                    </m:oMath>
                  </m:oMathPara>
                </a14:m>
                <a:endParaRPr lang="en-US" dirty="0"/>
              </a:p>
              <a:p>
                <a:r>
                  <a:rPr lang="en-US" dirty="0"/>
                  <a:t>Local and global minima</a:t>
                </a:r>
              </a:p>
              <a:p>
                <a:r>
                  <a:rPr lang="en-US" dirty="0"/>
                  <a:t>Consider the </a:t>
                </a:r>
                <a:r>
                  <a:rPr lang="en-US" i="1" dirty="0"/>
                  <a:t>Gibbs</a:t>
                </a:r>
                <a:r>
                  <a:rPr lang="en-US" dirty="0"/>
                  <a:t> distribution:</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𝛽</m:t>
                              </m:r>
                            </m:e>
                          </m:d>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𝑍</m:t>
                          </m:r>
                        </m:den>
                      </m:f>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func>
                    </m:oMath>
                  </m:oMathPara>
                </a14:m>
                <a:endParaRPr lang="en-US" dirty="0"/>
              </a:p>
              <a:p>
                <a:r>
                  <a:rPr lang="en-US" dirty="0"/>
                  <a:t>Discrete set of possibilities: Configuration space is the set </a:t>
                </a: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𝑥</m:t>
                        </m:r>
                      </m:e>
                    </m:d>
                  </m:oMath>
                </a14:m>
                <a:endParaRPr lang="en-US" dirty="0"/>
              </a:p>
              <a:p>
                <a:r>
                  <a:rPr lang="en-US" dirty="0"/>
                  <a:t>Example: </a:t>
                </a:r>
                <a14:m>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e>
                      <m:sup>
                        <m:r>
                          <a:rPr lang="en-US" b="0" i="1" smtClean="0">
                            <a:latin typeface="Cambria Math" panose="02040503050406030204" pitchFamily="18" charset="0"/>
                          </a:rPr>
                          <m:t>𝑁</m:t>
                        </m:r>
                      </m:sup>
                    </m:sSup>
                  </m:oMath>
                </a14:m>
                <a:endParaRPr lang="en-US" dirty="0"/>
              </a:p>
              <a:p>
                <a:r>
                  <a:rPr lang="en-US" dirty="0"/>
                  <a:t>Partition function </a:t>
                </a:r>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sub>
                      <m:sup/>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func>
                      </m:e>
                    </m:nary>
                  </m:oMath>
                </a14:m>
                <a:endParaRPr lang="en-US" dirty="0"/>
              </a:p>
              <a:p>
                <a:r>
                  <a:rPr lang="en-US" dirty="0"/>
                  <a:t>Nomenclature borrowed from statistical mechanics</a:t>
                </a:r>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838200" y="1825624"/>
                <a:ext cx="10515600" cy="4982271"/>
              </a:xfrm>
              <a:blipFill rotWithShape="1">
                <a:blip r:embed="rId1"/>
                <a:stretch>
                  <a:fillRect l="-1043" t="-1956"/>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Example</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91C213AA-CA77-43F6-83A3-431B0FB33630}"/>
                  </a:ext>
                </a:extLst>
              </p:cNvPr>
              <p:cNvSpPr>
                <a:spLocks noGrp="1"/>
              </p:cNvSpPr>
              <p:nvPr>
                <p:ph idx="1"/>
              </p:nvPr>
            </p:nvSpPr>
            <p:spPr/>
            <p:txBody>
              <a:bodyPr>
                <a:normAutofit lnSpcReduction="10000"/>
              </a:bodyPr>
              <a:lstStyle/>
              <a:p>
                <a:r>
                  <a:rPr lang="en-US" dirty="0"/>
                  <a:t>Consider the objective function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0" i="1" smtClean="0">
                          <a:latin typeface="Cambria Math" panose="02040503050406030204" pitchFamily="18" charset="0"/>
                        </a:rPr>
                        <m:t>𝑄𝑠</m:t>
                      </m:r>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−1,+1</m:t>
                          </m:r>
                        </m:e>
                      </m:d>
                    </m:oMath>
                  </m:oMathPara>
                </a14:m>
                <a:endParaRPr lang="en-US" dirty="0"/>
              </a:p>
              <a:p>
                <a14:m>
                  <m:oMath xmlns:m="http://schemas.openxmlformats.org/officeDocument/2006/math">
                    <m:r>
                      <a:rPr lang="en-US" b="0" i="1" smtClean="0">
                        <a:latin typeface="Cambria Math" panose="02040503050406030204" pitchFamily="18" charset="0"/>
                      </a:rPr>
                      <m:t>𝑄</m:t>
                    </m:r>
                  </m:oMath>
                </a14:m>
                <a:r>
                  <a:rPr lang="en-US" dirty="0"/>
                  <a:t> is a parameter greater than zero</a:t>
                </a:r>
              </a:p>
              <a:p>
                <a:r>
                  <a:rPr lang="en-US" dirty="0"/>
                  <a:t>Gibbs distribution corresponding to this objective function</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𝛽</m:t>
                                      </m:r>
                                      <m:r>
                                        <a:rPr lang="en-US" b="0" i="1" smtClean="0">
                                          <a:latin typeface="Cambria Math" panose="02040503050406030204" pitchFamily="18" charset="0"/>
                                        </a:rPr>
                                        <m:t>𝑄𝑠</m:t>
                                      </m:r>
                                    </m:e>
                                  </m:d>
                                </m:e>
                              </m:func>
                            </m:num>
                            <m:den>
                              <m:r>
                                <a:rPr lang="en-US" b="0" i="1" smtClean="0">
                                  <a:latin typeface="Cambria Math" panose="02040503050406030204" pitchFamily="18" charset="0"/>
                                </a:rPr>
                                <m:t>𝑍</m:t>
                              </m:r>
                            </m:den>
                          </m:f>
                        </m:e>
                      </m:func>
                    </m:oMath>
                  </m:oMathPara>
                </a14:m>
                <a:endParaRPr lang="en-US" dirty="0"/>
              </a:p>
              <a:p>
                <a:r>
                  <a:rPr lang="en-US" dirty="0"/>
                  <a:t>Calculate partition function: </a:t>
                </a:r>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𝛽</m:t>
                            </m:r>
                            <m:r>
                              <a:rPr lang="en-US" b="0" i="1" smtClean="0">
                                <a:latin typeface="Cambria Math" panose="02040503050406030204" pitchFamily="18" charset="0"/>
                              </a:rPr>
                              <m:t>𝑄</m:t>
                            </m:r>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𝑄</m:t>
                            </m:r>
                          </m:e>
                        </m:d>
                      </m:e>
                    </m:func>
                  </m:oMath>
                </a14:m>
                <a:endParaRPr lang="en-US" dirty="0"/>
              </a:p>
              <a:p>
                <a:r>
                  <a:rPr lang="en-US" dirty="0"/>
                  <a:t>Gibbs distribution becomes</a:t>
                </a:r>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𝛽</m:t>
                                      </m:r>
                                      <m:r>
                                        <a:rPr lang="en-US" b="0" i="1" smtClean="0">
                                          <a:latin typeface="Cambria Math" panose="02040503050406030204" pitchFamily="18" charset="0"/>
                                        </a:rPr>
                                        <m:t>𝑄𝑠</m:t>
                                      </m:r>
                                    </m:e>
                                  </m:d>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begChr m:val="{"/>
                                      <m:endChr m:val="}"/>
                                      <m:ctrlPr>
                                        <a:rPr lang="en-US" i="1">
                                          <a:latin typeface="Cambria Math" panose="02040503050406030204" pitchFamily="18" charset="0"/>
                                        </a:rPr>
                                      </m:ctrlPr>
                                    </m:dPr>
                                    <m:e>
                                      <m:r>
                                        <a:rPr lang="en-US" i="1">
                                          <a:latin typeface="Cambria Math" panose="02040503050406030204" pitchFamily="18" charset="0"/>
                                        </a:rPr>
                                        <m:t>𝛽</m:t>
                                      </m:r>
                                      <m:r>
                                        <a:rPr lang="en-US" b="0" i="1" smtClean="0">
                                          <a:latin typeface="Cambria Math" panose="02040503050406030204" pitchFamily="18" charset="0"/>
                                        </a:rPr>
                                        <m:t>𝑄</m:t>
                                      </m:r>
                                    </m:e>
                                  </m:d>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begChr m:val="{"/>
                                      <m:endChr m:val="}"/>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𝛽</m:t>
                                      </m:r>
                                      <m:r>
                                        <a:rPr lang="en-US" b="0" i="1" smtClean="0">
                                          <a:latin typeface="Cambria Math" panose="02040503050406030204" pitchFamily="18" charset="0"/>
                                        </a:rPr>
                                        <m:t>𝑄</m:t>
                                      </m:r>
                                    </m:e>
                                  </m:d>
                                </m:e>
                              </m:func>
                            </m:den>
                          </m:f>
                        </m:e>
                      </m:func>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1"/>
                <a:stretch>
                  <a:fillRect l="-1043" t="-3081"/>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338" y="417879"/>
            <a:ext cx="10515600" cy="1325563"/>
          </a:xfrm>
        </p:spPr>
        <p:txBody>
          <a:bodyPr/>
          <a:lstStyle/>
          <a:p>
            <a:r>
              <a:rPr lang="en-US" dirty="0"/>
              <a:t>A Simple Example (contd.)</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03AA98CD-DEF1-4BD9-9D1E-2649C30D4077}"/>
                  </a:ext>
                </a:extLst>
              </p:cNvPr>
              <p:cNvSpPr>
                <a:spLocks noGrp="1"/>
              </p:cNvSpPr>
              <p:nvPr>
                <p:ph idx="1"/>
              </p:nvPr>
            </p:nvSpPr>
            <p:spPr>
              <a:xfrm>
                <a:off x="451338" y="1853221"/>
                <a:ext cx="11541369" cy="4524134"/>
              </a:xfrm>
            </p:spPr>
            <p:txBody>
              <a:bodyPr>
                <a:normAutofit lnSpcReduction="10000"/>
              </a:bodyPr>
              <a:lstStyle/>
              <a:p>
                <a:r>
                  <a:rPr lang="en-US" dirty="0"/>
                  <a:t>Global minimum of objective function: </a:t>
                </a:r>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rPr>
                              <m:t>𝑠</m:t>
                            </m:r>
                          </m:lim>
                        </m:limLow>
                      </m:fName>
                      <m:e>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0" i="1" smtClean="0">
                            <a:latin typeface="Cambria Math" panose="02040503050406030204" pitchFamily="18" charset="0"/>
                          </a:rPr>
                          <m:t>𝑄</m:t>
                        </m:r>
                      </m:e>
                    </m:func>
                  </m:oMath>
                </a14:m>
                <a:r>
                  <a:rPr lang="en-US" dirty="0"/>
                  <a:t> reached at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=+1</m:t>
                    </m:r>
                  </m:oMath>
                </a14:m>
                <a:endParaRPr lang="en-US" dirty="0"/>
              </a:p>
              <a:p>
                <a:r>
                  <a:rPr lang="en-US" dirty="0"/>
                  <a:t>What is the probability that </a:t>
                </a:r>
                <a14:m>
                  <m:oMath xmlns:m="http://schemas.openxmlformats.org/officeDocument/2006/math">
                    <m:r>
                      <a:rPr lang="en-US" b="0" i="1" smtClean="0">
                        <a:latin typeface="Cambria Math" panose="02040503050406030204" pitchFamily="18" charset="0"/>
                      </a:rPr>
                      <m:t>𝑠</m:t>
                    </m:r>
                  </m:oMath>
                </a14:m>
                <a:r>
                  <a:rPr lang="en-US" dirty="0"/>
                  <a:t> takes the value </a:t>
                </a:r>
                <a14:m>
                  <m:oMath xmlns:m="http://schemas.openxmlformats.org/officeDocument/2006/math">
                    <m:r>
                      <a:rPr lang="en-US" b="0" i="1" smtClean="0">
                        <a:latin typeface="Cambria Math" panose="02040503050406030204" pitchFamily="18" charset="0"/>
                      </a:rPr>
                      <m:t>+1</m:t>
                    </m:r>
                  </m:oMath>
                </a14:m>
                <a:r>
                  <a:rPr lang="en-US" dirty="0"/>
                  <a:t>?</a:t>
                </a:r>
              </a:p>
              <a:p>
                <a:r>
                  <a:rPr lang="en-US" dirty="0"/>
                  <a:t>Work it out: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=+1</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𝛽</m:t>
                                    </m:r>
                                    <m:r>
                                      <a:rPr lang="en-US" b="0" i="1" smtClean="0">
                                        <a:latin typeface="Cambria Math" panose="02040503050406030204" pitchFamily="18" charset="0"/>
                                      </a:rPr>
                                      <m:t>𝑄</m:t>
                                    </m:r>
                                  </m:e>
                                </m:d>
                              </m:e>
                            </m:func>
                          </m:num>
                          <m:den>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𝛽</m:t>
                                    </m:r>
                                    <m:r>
                                      <a:rPr lang="en-US" b="0" i="1" smtClean="0">
                                        <a:latin typeface="Cambria Math" panose="02040503050406030204" pitchFamily="18" charset="0"/>
                                      </a:rPr>
                                      <m:t>𝑄</m:t>
                                    </m:r>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𝑄</m:t>
                                    </m:r>
                                  </m:e>
                                </m:d>
                              </m:e>
                            </m:func>
                          </m:den>
                        </m:f>
                      </m:e>
                    </m:func>
                  </m:oMath>
                </a14:m>
                <a:endParaRPr lang="en-US" dirty="0"/>
              </a:p>
              <a:p>
                <a:r>
                  <a:rPr lang="en-US" dirty="0"/>
                  <a:t>As </a:t>
                </a:r>
                <a14:m>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m:t>
                    </m:r>
                  </m:oMath>
                </a14:m>
                <a:r>
                  <a:rPr lang="en-US" dirty="0"/>
                  <a: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=+1)</m:t>
                        </m:r>
                      </m:e>
                    </m:func>
                    <m:r>
                      <a:rPr lang="en-US" b="0" i="1" smtClean="0">
                        <a:latin typeface="Cambria Math" panose="02040503050406030204" pitchFamily="18" charset="0"/>
                      </a:rPr>
                      <m:t>→1</m:t>
                    </m:r>
                  </m:oMath>
                </a14:m>
                <a:r>
                  <a:rPr lang="en-US" dirty="0"/>
                  <a:t>. (Note that </a:t>
                </a:r>
                <a14:m>
                  <m:oMath xmlns:m="http://schemas.openxmlformats.org/officeDocument/2006/math">
                    <m:r>
                      <a:rPr lang="en-US" b="0" i="1" smtClean="0">
                        <a:latin typeface="Cambria Math" panose="02040503050406030204" pitchFamily="18" charset="0"/>
                      </a:rPr>
                      <m:t>𝑄</m:t>
                    </m:r>
                  </m:oMath>
                </a14:m>
                <a:r>
                  <a:rPr lang="en-US" dirty="0"/>
                  <a:t> is assumed to be positive.)</a:t>
                </a:r>
              </a:p>
              <a:p>
                <a:r>
                  <a:rPr lang="en-US" dirty="0"/>
                  <a:t>What is the expected value of </a:t>
                </a:r>
                <a14:m>
                  <m:oMath xmlns:m="http://schemas.openxmlformats.org/officeDocument/2006/math">
                    <m:r>
                      <a:rPr lang="en-US" b="0" i="1" smtClean="0">
                        <a:latin typeface="Cambria Math" panose="02040503050406030204" pitchFamily="18" charset="0"/>
                      </a:rPr>
                      <m:t>𝑆</m:t>
                    </m:r>
                  </m:oMath>
                </a14:m>
                <a:r>
                  <a:rPr lang="en-US" dirty="0"/>
                  <a:t>?</a:t>
                </a:r>
              </a:p>
              <a:p>
                <a:r>
                  <a:rPr lang="en-US" dirty="0"/>
                  <a:t>Work it out: </a:t>
                </a:r>
                <a14:m>
                  <m:oMath xmlns:m="http://schemas.openxmlformats.org/officeDocument/2006/math">
                    <m:r>
                      <a:rPr lang="en-US" b="0" i="1" smtClean="0">
                        <a:latin typeface="Cambria Math" panose="02040503050406030204" pitchFamily="18" charset="0"/>
                      </a:rPr>
                      <m:t>ℰ</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=+1⋅</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=+1</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=−1)</m:t>
                            </m:r>
                          </m:e>
                        </m:func>
                      </m:e>
                    </m:func>
                  </m:oMath>
                </a14:m>
                <a:endParaRPr lang="en-US" dirty="0"/>
              </a:p>
              <a:p>
                <a:r>
                  <a:rPr lang="en-US" dirty="0"/>
                  <a:t>We get: </a:t>
                </a:r>
                <a14:m>
                  <m:oMath xmlns:m="http://schemas.openxmlformats.org/officeDocument/2006/math">
                    <m:r>
                      <a:rPr lang="en-US" b="0" i="1" smtClean="0">
                        <a:latin typeface="Cambria Math" panose="02040503050406030204" pitchFamily="18" charset="0"/>
                      </a:rPr>
                      <m:t>ℰ</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𝑆</m:t>
                        </m:r>
                      </m:e>
                    </m:d>
                    <m:r>
                      <a:rPr lang="en-US" b="0" i="1" smtClean="0">
                        <a:latin typeface="Cambria Math" panose="02040503050406030204" pitchFamily="18" charset="0"/>
                      </a:rPr>
                      <m:t>=(+1)</m:t>
                    </m:r>
                    <m:f>
                      <m:fPr>
                        <m:ctrlPr>
                          <a:rPr lang="en-US" i="1">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begChr m:val="{"/>
                                <m:endChr m:val="}"/>
                                <m:ctrlPr>
                                  <a:rPr lang="en-US" i="1">
                                    <a:latin typeface="Cambria Math" panose="02040503050406030204" pitchFamily="18" charset="0"/>
                                  </a:rPr>
                                </m:ctrlPr>
                              </m:dPr>
                              <m:e>
                                <m:r>
                                  <a:rPr lang="en-US" i="1">
                                    <a:latin typeface="Cambria Math" panose="02040503050406030204" pitchFamily="18" charset="0"/>
                                  </a:rPr>
                                  <m:t>𝛽</m:t>
                                </m:r>
                                <m:r>
                                  <a:rPr lang="en-US" b="0" i="1" smtClean="0">
                                    <a:latin typeface="Cambria Math" panose="02040503050406030204" pitchFamily="18" charset="0"/>
                                  </a:rPr>
                                  <m:t>𝑄</m:t>
                                </m:r>
                              </m:e>
                            </m:d>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begChr m:val="{"/>
                                <m:endChr m:val="}"/>
                                <m:ctrlPr>
                                  <a:rPr lang="en-US" i="1">
                                    <a:latin typeface="Cambria Math" panose="02040503050406030204" pitchFamily="18" charset="0"/>
                                  </a:rPr>
                                </m:ctrlPr>
                              </m:dPr>
                              <m:e>
                                <m:r>
                                  <a:rPr lang="en-US" i="1">
                                    <a:latin typeface="Cambria Math" panose="02040503050406030204" pitchFamily="18" charset="0"/>
                                  </a:rPr>
                                  <m:t>𝛽</m:t>
                                </m:r>
                                <m:r>
                                  <a:rPr lang="en-US" b="0" i="1" smtClean="0">
                                    <a:latin typeface="Cambria Math" panose="02040503050406030204" pitchFamily="18" charset="0"/>
                                  </a:rPr>
                                  <m:t>𝑄</m:t>
                                </m:r>
                              </m:e>
                            </m:d>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begChr m:val="{"/>
                                <m:endChr m:val="}"/>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𝛽</m:t>
                                </m:r>
                                <m:r>
                                  <a:rPr lang="en-US" b="0" i="1" smtClean="0">
                                    <a:latin typeface="Cambria Math" panose="02040503050406030204" pitchFamily="18" charset="0"/>
                                  </a:rPr>
                                  <m:t>𝑄</m:t>
                                </m:r>
                              </m:e>
                            </m:d>
                          </m:e>
                        </m:func>
                      </m:den>
                    </m:f>
                    <m:r>
                      <a:rPr lang="en-US" b="0" i="0" smtClean="0">
                        <a:latin typeface="Cambria Math" panose="02040503050406030204" pitchFamily="18" charset="0"/>
                      </a:rPr>
                      <m:t>+</m:t>
                    </m:r>
                    <m:d>
                      <m:dPr>
                        <m:ctrlPr>
                          <a:rPr lang="en-US" b="0" i="1" smtClean="0">
                            <a:latin typeface="Cambria Math" panose="02040503050406030204" pitchFamily="18" charset="0"/>
                          </a:rPr>
                        </m:ctrlPr>
                      </m:dPr>
                      <m:e>
                        <m:r>
                          <a:rPr lang="en-US" b="0" i="0" smtClean="0">
                            <a:latin typeface="Cambria Math" panose="02040503050406030204" pitchFamily="18" charset="0"/>
                          </a:rPr>
                          <m:t>−1</m:t>
                        </m:r>
                      </m:e>
                    </m:d>
                    <m:f>
                      <m:fPr>
                        <m:ctrlPr>
                          <a:rPr lang="en-US" i="1">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begChr m:val="{"/>
                                <m:endChr m:val="}"/>
                                <m:ctrlPr>
                                  <a:rPr lang="en-US" i="1">
                                    <a:latin typeface="Cambria Math" panose="02040503050406030204" pitchFamily="18" charset="0"/>
                                  </a:rPr>
                                </m:ctrlPr>
                              </m:dPr>
                              <m:e>
                                <m:r>
                                  <a:rPr lang="en-US" b="0" i="1" smtClean="0">
                                    <a:latin typeface="Cambria Math" panose="02040503050406030204" pitchFamily="18" charset="0"/>
                                  </a:rPr>
                                  <m:t>−</m:t>
                                </m:r>
                                <m:r>
                                  <a:rPr lang="en-US" i="1">
                                    <a:latin typeface="Cambria Math" panose="02040503050406030204" pitchFamily="18" charset="0"/>
                                  </a:rPr>
                                  <m:t>𝛽</m:t>
                                </m:r>
                                <m:r>
                                  <a:rPr lang="en-US" b="0" i="1" smtClean="0">
                                    <a:latin typeface="Cambria Math" panose="02040503050406030204" pitchFamily="18" charset="0"/>
                                  </a:rPr>
                                  <m:t>𝑄</m:t>
                                </m:r>
                              </m:e>
                            </m:d>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begChr m:val="{"/>
                                <m:endChr m:val="}"/>
                                <m:ctrlPr>
                                  <a:rPr lang="en-US" i="1">
                                    <a:latin typeface="Cambria Math" panose="02040503050406030204" pitchFamily="18" charset="0"/>
                                  </a:rPr>
                                </m:ctrlPr>
                              </m:dPr>
                              <m:e>
                                <m:r>
                                  <a:rPr lang="en-US" i="1">
                                    <a:latin typeface="Cambria Math" panose="02040503050406030204" pitchFamily="18" charset="0"/>
                                  </a:rPr>
                                  <m:t>𝛽</m:t>
                                </m:r>
                                <m:r>
                                  <a:rPr lang="en-US" b="0" i="1" smtClean="0">
                                    <a:latin typeface="Cambria Math" panose="02040503050406030204" pitchFamily="18" charset="0"/>
                                  </a:rPr>
                                  <m:t>𝑄</m:t>
                                </m:r>
                              </m:e>
                            </m:d>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begChr m:val="{"/>
                                <m:endChr m:val="}"/>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𝛽</m:t>
                                </m:r>
                                <m:r>
                                  <a:rPr lang="en-US" b="0" i="1" smtClean="0">
                                    <a:latin typeface="Cambria Math" panose="02040503050406030204" pitchFamily="18" charset="0"/>
                                  </a:rPr>
                                  <m:t>𝑄</m:t>
                                </m:r>
                              </m:e>
                            </m:d>
                          </m:e>
                        </m:func>
                      </m:den>
                    </m:f>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tanh</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𝛽</m:t>
                            </m:r>
                            <m:r>
                              <a:rPr lang="en-US" b="0" i="1" smtClean="0">
                                <a:latin typeface="Cambria Math" panose="02040503050406030204" pitchFamily="18" charset="0"/>
                              </a:rPr>
                              <m:t>𝑄</m:t>
                            </m:r>
                          </m:e>
                        </m:d>
                      </m:e>
                    </m:func>
                  </m:oMath>
                </a14:m>
                <a:endParaRPr lang="en-US" dirty="0"/>
              </a:p>
              <a:p>
                <a:r>
                  <a:rPr lang="en-US" dirty="0"/>
                  <a:t>We have </a:t>
                </a:r>
                <a:r>
                  <a:rPr lang="en-US" b="1" dirty="0"/>
                  <a:t>derived</a:t>
                </a:r>
                <a:r>
                  <a:rPr lang="en-US" dirty="0"/>
                  <a:t> the sigmoidal nonlinearity from statistical mechanics!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1338" y="1853221"/>
                <a:ext cx="11541369" cy="4524134"/>
              </a:xfrm>
              <a:blipFill rotWithShape="1">
                <a:blip r:embed="rId1"/>
                <a:stretch>
                  <a:fillRect l="-951" t="-2965"/>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2588" y="0"/>
            <a:ext cx="3932237" cy="1600200"/>
          </a:xfrm>
        </p:spPr>
        <p:txBody>
          <a:bodyPr/>
          <a:lstStyle/>
          <a:p>
            <a:r>
              <a:rPr lang="en-US" dirty="0"/>
              <a:t>Global vs. Local Minima</a:t>
            </a:r>
            <a:endParaRPr lang="en-US" dirty="0"/>
          </a:p>
        </p:txBody>
      </p:sp>
      <mc:AlternateContent xmlns:mc="http://schemas.openxmlformats.org/markup-compatibility/2006">
        <mc:Choice xmlns:a14="http://schemas.microsoft.com/office/drawing/2010/main" Requires="a14">
          <p:sp>
            <p:nvSpPr>
              <p:cNvPr id="9" name="Text Placeholder 8">
                <a:extLst>
                  <a:ext uri="{FF2B5EF4-FFF2-40B4-BE49-F238E27FC236}">
                    <a14:artisticCrisscrossEtching id="{38862140-79EB-42F9-BA62-6F4F2036E83B}"/>
                  </a:ext>
                </a:extLst>
              </p:cNvPr>
              <p:cNvSpPr>
                <a:spLocks noGrp="1"/>
              </p:cNvSpPr>
              <p:nvPr>
                <p:ph type="body" sz="half" idx="2"/>
              </p:nvPr>
            </p:nvSpPr>
            <p:spPr>
              <a:xfrm>
                <a:off x="452927" y="1714594"/>
                <a:ext cx="4958557" cy="5055483"/>
              </a:xfrm>
            </p:spPr>
            <p:txBody>
              <a:bodyPr>
                <a:normAutofit/>
              </a:bodyPr>
              <a:lstStyle/>
              <a:p>
                <a:pPr marL="285750" indent="-285750">
                  <a:buFont typeface="Arial" panose="020B0604020202020204" pitchFamily="34" charset="0"/>
                  <a:buChar char="•"/>
                </a:pPr>
                <a:r>
                  <a:rPr lang="en-US" sz="2400" dirty="0"/>
                  <a:t>Avoid gradient descent</a:t>
                </a:r>
              </a:p>
              <a:p>
                <a:pPr marL="285750" indent="-285750">
                  <a:buFont typeface="Arial" panose="020B0604020202020204" pitchFamily="34" charset="0"/>
                  <a:buChar char="•"/>
                </a:pPr>
                <a:r>
                  <a:rPr lang="en-US" sz="2400" dirty="0"/>
                  <a:t>Sample from Gibbs distribution</a:t>
                </a:r>
              </a:p>
              <a:p>
                <a:pPr marL="285750" indent="-285750">
                  <a:buFont typeface="Arial" panose="020B0604020202020204" pitchFamily="34" charset="0"/>
                  <a:buChar char="•"/>
                </a:pPr>
                <a:r>
                  <a:rPr lang="en-US" sz="2400" dirty="0"/>
                  <a:t>Begin at higher computational temperature (</a:t>
                </a:r>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𝛽</m:t>
                        </m:r>
                      </m:den>
                    </m:f>
                  </m:oMath>
                </a14:m>
                <a:r>
                  <a:rPr lang="en-US" sz="2400" dirty="0"/>
                  <a:t>)</a:t>
                </a:r>
              </a:p>
              <a:p>
                <a:pPr marL="285750" indent="-285750">
                  <a:buFont typeface="Arial" panose="020B0604020202020204" pitchFamily="34" charset="0"/>
                  <a:buChar char="•"/>
                </a:pPr>
                <a:r>
                  <a:rPr lang="en-US" sz="2400" dirty="0"/>
                  <a:t>Simulated Annealing </a:t>
                </a:r>
              </a:p>
              <a:p>
                <a:pPr marL="285750" indent="-285750">
                  <a:buFont typeface="Arial" panose="020B0604020202020204" pitchFamily="34" charset="0"/>
                  <a:buChar char="•"/>
                </a:pPr>
                <a:r>
                  <a:rPr lang="en-US" sz="2400" dirty="0"/>
                  <a:t>More generally called Markov Chain Monte Carlo (MCMC)</a:t>
                </a:r>
              </a:p>
              <a:p>
                <a:pPr marL="285750" indent="-285750">
                  <a:buFont typeface="Arial" panose="020B0604020202020204" pitchFamily="34" charset="0"/>
                  <a:buChar char="•"/>
                </a:pPr>
                <a:r>
                  <a:rPr lang="en-US" sz="2400" dirty="0"/>
                  <a:t>Cool slowly enough to sample near global minimum</a:t>
                </a:r>
              </a:p>
              <a:p>
                <a:pPr marL="285750" indent="-285750">
                  <a:buFont typeface="Arial" panose="020B0604020202020204" pitchFamily="34" charset="0"/>
                  <a:buChar char="•"/>
                </a:pPr>
                <a:r>
                  <a:rPr lang="en-US" sz="2400" dirty="0"/>
                  <a:t>Optimum annealing schedule: Too slow</a:t>
                </a:r>
              </a:p>
              <a:p>
                <a:pPr marL="285750" indent="-285750">
                  <a:buFont typeface="Arial" panose="020B0604020202020204" pitchFamily="34" charset="0"/>
                  <a:buChar char="•"/>
                </a:pPr>
                <a:endParaRPr lang="en-US" dirty="0"/>
              </a:p>
            </p:txBody>
          </p:sp>
        </mc:Choice>
        <mc:Fallback>
          <p:sp>
            <p:nvSpPr>
              <p:cNvPr id="9" name="Text Placeholder 8"/>
              <p:cNvSpPr>
                <a:spLocks noGrp="1" noRot="1" noChangeAspect="1" noMove="1" noResize="1" noEditPoints="1" noAdjustHandles="1" noChangeArrowheads="1" noChangeShapeType="1" noTextEdit="1"/>
              </p:cNvSpPr>
              <p:nvPr>
                <p:ph type="body" sz="half" idx="2"/>
              </p:nvPr>
            </p:nvSpPr>
            <p:spPr>
              <a:xfrm>
                <a:off x="452927" y="1714594"/>
                <a:ext cx="4958557" cy="5055483"/>
              </a:xfrm>
              <a:blipFill rotWithShape="1">
                <a:blip r:embed="rId1"/>
                <a:stretch>
                  <a:fillRect l="-1597" t="-1687" r="-2211"/>
                </a:stretch>
              </a:blipFill>
            </p:spPr>
            <p:txBody>
              <a:bodyPr/>
              <a:lstStyle/>
              <a:p>
                <a:r>
                  <a:rPr lang="en-US">
                    <a:noFill/>
                  </a:rPr>
                  <a:t> </a:t>
                </a:r>
                <a:endParaRPr lang="en-US">
                  <a:noFill/>
                </a:endParaRPr>
              </a:p>
            </p:txBody>
          </p:sp>
        </mc:Fallback>
      </mc:AlternateContent>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484" y="1714594"/>
            <a:ext cx="5940728" cy="473401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16877" y="77910"/>
            <a:ext cx="10515600" cy="1325563"/>
          </a:xfrm>
        </p:spPr>
        <p:txBody>
          <a:bodyPr/>
          <a:lstStyle/>
          <a:p>
            <a:r>
              <a:rPr lang="en-US" dirty="0"/>
              <a:t>Entropy and Free Energy</a:t>
            </a:r>
            <a:endParaRPr lang="en-US" dirty="0"/>
          </a:p>
        </p:txBody>
      </p:sp>
      <mc:AlternateContent xmlns:mc="http://schemas.openxmlformats.org/markup-compatibility/2006">
        <mc:Choice xmlns:a14="http://schemas.microsoft.com/office/drawing/2010/main" Requires="a14">
          <p:sp>
            <p:nvSpPr>
              <p:cNvPr id="6" name="Content Placeholder 5">
                <a:extLst>
                  <a:ext uri="{FF2B5EF4-FFF2-40B4-BE49-F238E27FC236}">
                    <a14:artisticCrisscrossEtching id="{3DA06A8D-7663-4C2E-927F-B703567CB36D}"/>
                  </a:ext>
                </a:extLst>
              </p:cNvPr>
              <p:cNvSpPr>
                <a:spLocks noGrp="1"/>
              </p:cNvSpPr>
              <p:nvPr>
                <p:ph idx="1"/>
              </p:nvPr>
            </p:nvSpPr>
            <p:spPr>
              <a:xfrm>
                <a:off x="216877" y="1503240"/>
                <a:ext cx="12133384" cy="5126160"/>
              </a:xfrm>
            </p:spPr>
            <p:txBody>
              <a:bodyPr>
                <a:normAutofit fontScale="92500" lnSpcReduction="10000"/>
              </a:bodyPr>
              <a:lstStyle/>
              <a:p>
                <a:r>
                  <a:rPr lang="en-US" dirty="0"/>
                  <a:t>Gibbs distribution: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𝑠</m:t>
                            </m:r>
                          </m:e>
                        </m:d>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e>
                            </m:d>
                          </m:e>
                        </m:func>
                      </m:num>
                      <m:den>
                        <m:r>
                          <a:rPr lang="en-US" b="0" i="1" smtClean="0">
                            <a:latin typeface="Cambria Math" panose="02040503050406030204" pitchFamily="18" charset="0"/>
                          </a:rPr>
                          <m:t>𝑍</m:t>
                        </m:r>
                      </m:den>
                    </m:f>
                  </m:oMath>
                </a14:m>
                <a:endParaRPr lang="en-US" dirty="0"/>
              </a:p>
              <a:p>
                <a:r>
                  <a:rPr lang="en-US" dirty="0"/>
                  <a:t>Entropy defined as </a:t>
                </a:r>
                <a14:m>
                  <m:oMath xmlns:m="http://schemas.openxmlformats.org/officeDocument/2006/math">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𝑠</m:t>
                            </m:r>
                          </m:e>
                        </m:d>
                      </m:sub>
                      <m:sup/>
                      <m:e>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𝑠</m:t>
                                </m:r>
                              </m:e>
                            </m:d>
                          </m:e>
                        </m:func>
                      </m:e>
                    </m:nary>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𝑠</m:t>
                                </m:r>
                              </m:e>
                            </m:d>
                          </m:e>
                        </m:func>
                      </m:e>
                    </m:func>
                  </m:oMath>
                </a14:m>
                <a:endParaRPr lang="en-US" dirty="0"/>
              </a:p>
              <a:p>
                <a:r>
                  <a:rPr lang="en-US" dirty="0"/>
                  <a:t>But, we have, from the Gibbs distribution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𝑠</m:t>
                                  </m:r>
                                </m:e>
                              </m:d>
                            </m:e>
                          </m:func>
                        </m:e>
                      </m:func>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𝑍</m:t>
                          </m:r>
                        </m:e>
                      </m:func>
                    </m:oMath>
                  </m:oMathPara>
                </a14:m>
                <a:endParaRPr lang="en-US" dirty="0"/>
              </a:p>
              <a:p>
                <a:r>
                  <a:rPr lang="en-US" dirty="0"/>
                  <a:t>Take expectations on both sides </a:t>
                </a:r>
                <a:r>
                  <a:rPr lang="en-US" dirty="0" err="1"/>
                  <a:t>w.r.t.</a:t>
                </a:r>
                <a:r>
                  <a:rPr lang="en-US" dirty="0"/>
                  <a:t> </a:t>
                </a:r>
                <a14:m>
                  <m:oMath xmlns:m="http://schemas.openxmlformats.org/officeDocument/2006/math">
                    <m:r>
                      <a:rPr lang="en-US" b="0" i="1" smtClean="0">
                        <a:latin typeface="Cambria Math" panose="02040503050406030204" pitchFamily="18" charset="0"/>
                      </a:rPr>
                      <m:t>𝑆</m:t>
                    </m:r>
                  </m:oMath>
                </a14:m>
                <a:endParaRPr lang="en-US" dirty="0"/>
              </a:p>
              <a:p>
                <a:r>
                  <a:rPr lang="en-US" dirty="0"/>
                  <a:t>We get: </a:t>
                </a:r>
                <a14:m>
                  <m:oMath xmlns:m="http://schemas.openxmlformats.org/officeDocument/2006/math">
                    <m:r>
                      <a:rPr lang="en-US" i="1">
                        <a:latin typeface="Cambria Math" panose="02040503050406030204" pitchFamily="18" charset="0"/>
                      </a:rPr>
                      <m:t>−</m:t>
                    </m:r>
                    <m:nary>
                      <m:naryPr>
                        <m:chr m:val="∑"/>
                        <m:supHide m:val="on"/>
                        <m:ctrlPr>
                          <a:rPr lang="en-US" i="1" smtClean="0">
                            <a:latin typeface="Cambria Math" panose="02040503050406030204" pitchFamily="18" charset="0"/>
                          </a:rPr>
                        </m:ctrlPr>
                      </m:naryPr>
                      <m:sub>
                        <m:d>
                          <m:dPr>
                            <m:begChr m:val="{"/>
                            <m:endChr m:val="}"/>
                            <m:ctrlPr>
                              <a:rPr lang="en-US" i="1">
                                <a:latin typeface="Cambria Math" panose="02040503050406030204" pitchFamily="18" charset="0"/>
                              </a:rPr>
                            </m:ctrlPr>
                          </m:dPr>
                          <m:e>
                            <m:r>
                              <a:rPr lang="en-US" i="1">
                                <a:latin typeface="Cambria Math" panose="02040503050406030204" pitchFamily="18" charset="0"/>
                              </a:rPr>
                              <m:t>𝑠</m:t>
                            </m:r>
                          </m:e>
                        </m:d>
                      </m:sub>
                      <m:sup/>
                      <m:e>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𝑠</m:t>
                                </m:r>
                              </m:e>
                            </m:d>
                          </m:e>
                        </m:func>
                      </m:e>
                    </m:nary>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𝑠</m:t>
                                </m:r>
                              </m:e>
                            </m:d>
                          </m:e>
                        </m:func>
                      </m:e>
                    </m:func>
                    <m:r>
                      <a:rPr lang="en-US" b="0" i="1" smtClean="0">
                        <a:latin typeface="Cambria Math" panose="02040503050406030204" pitchFamily="18" charset="0"/>
                      </a:rPr>
                      <m:t>=</m:t>
                    </m:r>
                    <m:r>
                      <a:rPr lang="en-US" b="0" i="1" smtClean="0">
                        <a:latin typeface="Cambria Math" panose="02040503050406030204" pitchFamily="18" charset="0"/>
                      </a:rPr>
                      <m:t>𝛽</m:t>
                    </m:r>
                    <m:nary>
                      <m:naryPr>
                        <m:chr m:val="∑"/>
                        <m:supHide m:val="on"/>
                        <m:ctrlPr>
                          <a:rPr lang="en-US" b="0" i="1" smtClean="0">
                            <a:latin typeface="Cambria Math" panose="02040503050406030204" pitchFamily="18" charset="0"/>
                          </a:rPr>
                        </m:ctrlPr>
                      </m:naryPr>
                      <m:sub>
                        <m:d>
                          <m:dPr>
                            <m:begChr m:val="{"/>
                            <m:endChr m:val="}"/>
                            <m:ctrlPr>
                              <a:rPr lang="en-US" i="1">
                                <a:latin typeface="Cambria Math" panose="02040503050406030204" pitchFamily="18" charset="0"/>
                              </a:rPr>
                            </m:ctrlPr>
                          </m:dPr>
                          <m:e>
                            <m:r>
                              <a:rPr lang="en-US" i="1">
                                <a:latin typeface="Cambria Math" panose="02040503050406030204" pitchFamily="18" charset="0"/>
                              </a:rPr>
                              <m:t>𝑠</m:t>
                            </m:r>
                          </m:e>
                        </m:d>
                      </m:sub>
                      <m:sup/>
                      <m:e>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𝑠</m:t>
                                </m:r>
                              </m:e>
                            </m:d>
                          </m:e>
                        </m:func>
                      </m:e>
                    </m:nary>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𝑍</m:t>
                        </m:r>
                      </m:e>
                    </m:func>
                  </m:oMath>
                </a14:m>
                <a:endParaRPr lang="en-US" dirty="0"/>
              </a:p>
              <a:p>
                <a:r>
                  <a:rPr lang="en-US" dirty="0"/>
                  <a:t>This means: </a:t>
                </a:r>
                <a14:m>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𝛽</m:t>
                        </m:r>
                      </m:den>
                    </m:f>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𝑍</m:t>
                        </m:r>
                      </m:e>
                    </m:func>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d>
                          <m:dPr>
                            <m:begChr m:val="{"/>
                            <m:endChr m:val="}"/>
                            <m:ctrlPr>
                              <a:rPr lang="en-US" i="1">
                                <a:latin typeface="Cambria Math" panose="02040503050406030204" pitchFamily="18" charset="0"/>
                              </a:rPr>
                            </m:ctrlPr>
                          </m:dPr>
                          <m:e>
                            <m:r>
                              <a:rPr lang="en-US" i="1">
                                <a:latin typeface="Cambria Math" panose="02040503050406030204" pitchFamily="18" charset="0"/>
                              </a:rPr>
                              <m:t>𝑠</m:t>
                            </m:r>
                          </m:e>
                        </m:d>
                      </m:sub>
                      <m:sup/>
                      <m:e>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𝑠</m:t>
                                </m:r>
                              </m:e>
                            </m:d>
                          </m:e>
                        </m:func>
                      </m:e>
                    </m:nary>
                    <m:r>
                      <a:rPr lang="en-US" i="1">
                        <a:latin typeface="Cambria Math" panose="02040503050406030204" pitchFamily="18" charset="0"/>
                      </a:rPr>
                      <m:t>𝐸</m:t>
                    </m:r>
                    <m:d>
                      <m:dPr>
                        <m:ctrlPr>
                          <a:rPr lang="en-US" i="1">
                            <a:latin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𝛽</m:t>
                        </m:r>
                      </m:den>
                    </m:f>
                    <m:nary>
                      <m:naryPr>
                        <m:chr m:val="∑"/>
                        <m:supHide m:val="on"/>
                        <m:ctrlPr>
                          <a:rPr lang="en-US" i="1">
                            <a:latin typeface="Cambria Math" panose="02040503050406030204" pitchFamily="18" charset="0"/>
                          </a:rPr>
                        </m:ctrlPr>
                      </m:naryPr>
                      <m:sub>
                        <m:d>
                          <m:dPr>
                            <m:begChr m:val="{"/>
                            <m:endChr m:val="}"/>
                            <m:ctrlPr>
                              <a:rPr lang="en-US" i="1">
                                <a:latin typeface="Cambria Math" panose="02040503050406030204" pitchFamily="18" charset="0"/>
                              </a:rPr>
                            </m:ctrlPr>
                          </m:dPr>
                          <m:e>
                            <m:r>
                              <a:rPr lang="en-US" i="1">
                                <a:latin typeface="Cambria Math" panose="02040503050406030204" pitchFamily="18" charset="0"/>
                              </a:rPr>
                              <m:t>𝑠</m:t>
                            </m:r>
                          </m:e>
                        </m:d>
                      </m:sub>
                      <m:sup/>
                      <m:e>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𝑠</m:t>
                                </m:r>
                              </m:e>
                            </m:d>
                          </m:e>
                        </m:func>
                      </m:e>
                    </m:nary>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𝑠</m:t>
                                </m:r>
                              </m:e>
                            </m:d>
                          </m:e>
                        </m:func>
                      </m:e>
                    </m:func>
                  </m:oMath>
                </a14:m>
                <a:endParaRPr lang="en-US" dirty="0"/>
              </a:p>
              <a:p>
                <a:r>
                  <a:rPr lang="en-US" dirty="0"/>
                  <a:t>Or in other words: </a:t>
                </a:r>
                <a14:m>
                  <m:oMath xmlns:m="http://schemas.openxmlformats.org/officeDocument/2006/math">
                    <m:r>
                      <m:rPr>
                        <m:sty m:val="p"/>
                      </m:rPr>
                      <a:rPr lang="en-US" b="0" i="0" smtClean="0">
                        <a:latin typeface="Cambria Math" panose="02040503050406030204" pitchFamily="18" charset="0"/>
                      </a:rPr>
                      <m:t>Free</m:t>
                    </m:r>
                    <m:r>
                      <a:rPr lang="en-US" b="0" i="0" smtClean="0">
                        <a:latin typeface="Cambria Math" panose="02040503050406030204" pitchFamily="18" charset="0"/>
                      </a:rPr>
                      <m:t> </m:t>
                    </m:r>
                    <m:r>
                      <m:rPr>
                        <m:sty m:val="p"/>
                      </m:rPr>
                      <a:rPr lang="en-US" b="0" i="0" smtClean="0">
                        <a:latin typeface="Cambria Math" panose="02040503050406030204" pitchFamily="18" charset="0"/>
                      </a:rPr>
                      <m:t>Energy</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𝛽</m:t>
                        </m:r>
                      </m:den>
                    </m:f>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𝑍</m:t>
                        </m:r>
                      </m:e>
                    </m:func>
                    <m:r>
                      <a:rPr lang="en-US" b="0" i="1" smtClean="0">
                        <a:latin typeface="Cambria Math" panose="02040503050406030204" pitchFamily="18" charset="0"/>
                      </a:rPr>
                      <m:t>=</m:t>
                    </m:r>
                    <m:r>
                      <m:rPr>
                        <m:sty m:val="p"/>
                      </m:rPr>
                      <a:rPr lang="en-US" b="0" i="0" smtClean="0">
                        <a:latin typeface="Cambria Math" panose="02040503050406030204" pitchFamily="18" charset="0"/>
                      </a:rPr>
                      <m:t>Avg</m:t>
                    </m:r>
                    <m:r>
                      <a:rPr lang="en-US" b="0" i="0" smtClean="0">
                        <a:latin typeface="Cambria Math" panose="02040503050406030204" pitchFamily="18" charset="0"/>
                      </a:rPr>
                      <m:t>. </m:t>
                    </m:r>
                    <m:r>
                      <m:rPr>
                        <m:sty m:val="p"/>
                      </m:rPr>
                      <a:rPr lang="en-US" b="0" i="0" smtClean="0">
                        <a:latin typeface="Cambria Math" panose="02040503050406030204" pitchFamily="18" charset="0"/>
                      </a:rPr>
                      <m:t>Energy</m:t>
                    </m:r>
                    <m:r>
                      <a:rPr lang="en-US" b="0" i="1" smtClean="0">
                        <a:latin typeface="Cambria Math" panose="02040503050406030204" pitchFamily="18" charset="0"/>
                      </a:rPr>
                      <m:t>−</m:t>
                    </m:r>
                    <m:r>
                      <m:rPr>
                        <m:sty m:val="p"/>
                      </m:rPr>
                      <a:rPr lang="en-US" b="0" i="0" smtClean="0">
                        <a:latin typeface="Cambria Math" panose="02040503050406030204" pitchFamily="18" charset="0"/>
                      </a:rPr>
                      <m:t>Temp</m:t>
                    </m:r>
                    <m:r>
                      <a:rPr lang="en-US" b="0" i="1" smtClean="0">
                        <a:latin typeface="Cambria Math" panose="02040503050406030204" pitchFamily="18" charset="0"/>
                      </a:rPr>
                      <m:t>×</m:t>
                    </m:r>
                    <m:r>
                      <m:rPr>
                        <m:sty m:val="p"/>
                      </m:rPr>
                      <a:rPr lang="en-US" b="0" i="0" smtClean="0">
                        <a:latin typeface="Cambria Math" panose="02040503050406030204" pitchFamily="18" charset="0"/>
                      </a:rPr>
                      <m:t>Entropy</m:t>
                    </m:r>
                  </m:oMath>
                </a14:m>
                <a:endParaRPr lang="en-US" dirty="0"/>
              </a:p>
              <a:p>
                <a:r>
                  <a:rPr lang="en-US" dirty="0"/>
                  <a:t>At high temperature, entropy term dominates</a:t>
                </a:r>
              </a:p>
              <a:p>
                <a:r>
                  <a:rPr lang="en-US" dirty="0"/>
                  <a:t>At very low temperature, entropy term is close to zero</a:t>
                </a:r>
              </a:p>
            </p:txBody>
          </p:sp>
        </mc:Choice>
        <mc:Fallback>
          <p:sp>
            <p:nvSpPr>
              <p:cNvPr id="6" name="Content Placeholder 5"/>
              <p:cNvSpPr>
                <a:spLocks noGrp="1" noRot="1" noChangeAspect="1" noMove="1" noResize="1" noEditPoints="1" noAdjustHandles="1" noChangeArrowheads="1" noChangeShapeType="1" noTextEdit="1"/>
              </p:cNvSpPr>
              <p:nvPr>
                <p:ph idx="1"/>
              </p:nvPr>
            </p:nvSpPr>
            <p:spPr>
              <a:xfrm>
                <a:off x="216877" y="1503240"/>
                <a:ext cx="12133384" cy="5126160"/>
              </a:xfrm>
              <a:blipFill rotWithShape="1">
                <a:blip r:embed="rId1"/>
                <a:stretch>
                  <a:fillRect l="-804" t="-595"/>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to Simple Example</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4:artisticCrisscrossEtching id="{CA863AE7-B420-4A12-BF1B-3AA17E236E64}"/>
                  </a:ext>
                </a:extLst>
              </p:cNvPr>
              <p:cNvSpPr>
                <a:spLocks noGrp="1"/>
              </p:cNvSpPr>
              <p:nvPr>
                <p:ph idx="1"/>
              </p:nvPr>
            </p:nvSpPr>
            <p:spPr/>
            <p:txBody>
              <a:bodyPr>
                <a:normAutofit/>
              </a:bodyPr>
              <a:lstStyle/>
              <a:p>
                <a:r>
                  <a:rPr lang="en-US" dirty="0"/>
                  <a:t>Gibbs distribution: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𝑠</m:t>
                            </m:r>
                          </m:e>
                        </m:d>
                        <m:r>
                          <a:rPr lang="en-US" i="1">
                            <a:latin typeface="Cambria Math" panose="02040503050406030204" pitchFamily="18" charset="0"/>
                          </a:rPr>
                          <m:t>=</m:t>
                        </m:r>
                        <m:f>
                          <m:fPr>
                            <m:ctrlPr>
                              <a:rPr lang="en-US" i="1">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begChr m:val="{"/>
                                    <m:endChr m:val="}"/>
                                    <m:ctrlPr>
                                      <a:rPr lang="en-US" i="1">
                                        <a:latin typeface="Cambria Math" panose="02040503050406030204" pitchFamily="18" charset="0"/>
                                      </a:rPr>
                                    </m:ctrlPr>
                                  </m:dPr>
                                  <m:e>
                                    <m:r>
                                      <a:rPr lang="en-US" i="1">
                                        <a:latin typeface="Cambria Math" panose="02040503050406030204" pitchFamily="18" charset="0"/>
                                      </a:rPr>
                                      <m:t>𝛽</m:t>
                                    </m:r>
                                    <m:r>
                                      <a:rPr lang="en-US" i="1">
                                        <a:latin typeface="Cambria Math" panose="02040503050406030204" pitchFamily="18" charset="0"/>
                                      </a:rPr>
                                      <m:t>𝑄𝑠</m:t>
                                    </m:r>
                                  </m:e>
                                </m:d>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begChr m:val="{"/>
                                    <m:endChr m:val="}"/>
                                    <m:ctrlPr>
                                      <a:rPr lang="en-US" i="1">
                                        <a:latin typeface="Cambria Math" panose="02040503050406030204" pitchFamily="18" charset="0"/>
                                      </a:rPr>
                                    </m:ctrlPr>
                                  </m:dPr>
                                  <m:e>
                                    <m:r>
                                      <a:rPr lang="en-US" i="1">
                                        <a:latin typeface="Cambria Math" panose="02040503050406030204" pitchFamily="18" charset="0"/>
                                      </a:rPr>
                                      <m:t>𝛽</m:t>
                                    </m:r>
                                    <m:r>
                                      <a:rPr lang="en-US" i="1">
                                        <a:latin typeface="Cambria Math" panose="02040503050406030204" pitchFamily="18" charset="0"/>
                                      </a:rPr>
                                      <m:t>𝑄</m:t>
                                    </m:r>
                                  </m:e>
                                </m:d>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begChr m:val="{"/>
                                    <m:endChr m:val="}"/>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𝛽</m:t>
                                    </m:r>
                                    <m:r>
                                      <a:rPr lang="en-US" i="1">
                                        <a:latin typeface="Cambria Math" panose="02040503050406030204" pitchFamily="18" charset="0"/>
                                      </a:rPr>
                                      <m:t>𝑄</m:t>
                                    </m:r>
                                  </m:e>
                                </m:d>
                              </m:e>
                            </m:func>
                          </m:den>
                        </m:f>
                      </m:e>
                    </m:func>
                  </m:oMath>
                </a14:m>
                <a:endParaRPr lang="en-US" dirty="0"/>
              </a:p>
              <a:p>
                <a:r>
                  <a:rPr lang="en-US" dirty="0"/>
                  <a:t>Average Energy = Expected Value of Energy Function</a:t>
                </a:r>
              </a:p>
              <a:p>
                <a:r>
                  <a:rPr lang="en-US" dirty="0"/>
                  <a:t>Evaluate: </a:t>
                </a:r>
                <a14:m>
                  <m:oMath xmlns:m="http://schemas.openxmlformats.org/officeDocument/2006/math">
                    <m:r>
                      <a:rPr lang="en-US" i="1">
                        <a:latin typeface="Cambria Math" panose="02040503050406030204" pitchFamily="18" charset="0"/>
                      </a:rPr>
                      <m:t>ℰ</m:t>
                    </m:r>
                    <m:d>
                      <m:dPr>
                        <m:begChr m:val="["/>
                        <m:endChr m:val="]"/>
                        <m:ctrlPr>
                          <a:rPr lang="en-US" i="1">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𝑄𝑆</m:t>
                        </m:r>
                      </m:e>
                    </m:d>
                    <m:r>
                      <a:rPr lang="en-US" i="1">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𝑄</m:t>
                    </m:r>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=+1</m:t>
                            </m:r>
                          </m:e>
                        </m:d>
                        <m:r>
                          <a:rPr lang="en-US" i="1">
                            <a:latin typeface="Cambria Math" panose="02040503050406030204" pitchFamily="18" charset="0"/>
                          </a:rPr>
                          <m:t>+</m:t>
                        </m:r>
                        <m:r>
                          <a:rPr lang="en-US" b="0" i="1" smtClean="0">
                            <a:latin typeface="Cambria Math" panose="02040503050406030204" pitchFamily="18" charset="0"/>
                          </a:rPr>
                          <m:t>𝑄</m:t>
                        </m:r>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=−1)</m:t>
                            </m:r>
                          </m:e>
                        </m:func>
                      </m:e>
                    </m:func>
                  </m:oMath>
                </a14:m>
                <a:endParaRPr lang="en-US" dirty="0"/>
              </a:p>
              <a:p>
                <a:r>
                  <a:rPr lang="en-US" dirty="0"/>
                  <a:t>We get </a:t>
                </a:r>
                <a14:m>
                  <m:oMath xmlns:m="http://schemas.openxmlformats.org/officeDocument/2006/math">
                    <m:r>
                      <a:rPr lang="en-US" i="1">
                        <a:latin typeface="Cambria Math" panose="02040503050406030204" pitchFamily="18" charset="0"/>
                      </a:rPr>
                      <m:t>ℰ</m:t>
                    </m:r>
                    <m:d>
                      <m:dPr>
                        <m:begChr m:val="["/>
                        <m:endChr m:val="]"/>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𝑄𝑆</m:t>
                        </m:r>
                      </m:e>
                    </m:d>
                    <m:r>
                      <a:rPr lang="en-US" b="0" i="1" smtClean="0">
                        <a:latin typeface="Cambria Math" panose="02040503050406030204" pitchFamily="18" charset="0"/>
                      </a:rPr>
                      <m:t>=−</m:t>
                    </m:r>
                    <m:r>
                      <a:rPr lang="en-US" b="0" i="1" smtClean="0">
                        <a:latin typeface="Cambria Math" panose="02040503050406030204" pitchFamily="18" charset="0"/>
                      </a:rPr>
                      <m:t>𝑄</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tanh</m:t>
                        </m:r>
                      </m:fName>
                      <m:e>
                        <m:r>
                          <a:rPr lang="en-US" b="0" i="1" smtClean="0">
                            <a:latin typeface="Cambria Math" panose="02040503050406030204" pitchFamily="18" charset="0"/>
                          </a:rPr>
                          <m:t>𝛽</m:t>
                        </m:r>
                        <m:r>
                          <a:rPr lang="en-US" b="0" i="1" smtClean="0">
                            <a:latin typeface="Cambria Math" panose="02040503050406030204" pitchFamily="18" charset="0"/>
                          </a:rPr>
                          <m:t>𝑄</m:t>
                        </m:r>
                      </m:e>
                    </m:func>
                  </m:oMath>
                </a14:m>
                <a:endParaRPr lang="en-US" dirty="0"/>
              </a:p>
              <a:p>
                <a:r>
                  <a:rPr lang="en-US" dirty="0"/>
                  <a:t>The entropy is </a:t>
                </a:r>
                <a14:m>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 </m:t>
                    </m:r>
                    <m:r>
                      <m:rPr>
                        <m:sty m:val="p"/>
                      </m:rPr>
                      <a:rPr lang="en-US" b="0" i="0" smtClean="0">
                        <a:latin typeface="Cambria Math" panose="02040503050406030204" pitchFamily="18" charset="0"/>
                      </a:rPr>
                      <m:t>Avg</m:t>
                    </m:r>
                    <m:r>
                      <a:rPr lang="en-US" b="0" i="0" smtClean="0">
                        <a:latin typeface="Cambria Math" panose="02040503050406030204" pitchFamily="18" charset="0"/>
                      </a:rPr>
                      <m:t>. </m:t>
                    </m:r>
                    <m:r>
                      <m:rPr>
                        <m:sty m:val="p"/>
                      </m:rPr>
                      <a:rPr lang="en-US" b="0" i="0" smtClean="0">
                        <a:latin typeface="Cambria Math" panose="02040503050406030204" pitchFamily="18" charset="0"/>
                      </a:rPr>
                      <m:t>Energy</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𝑍</m:t>
                        </m:r>
                      </m:e>
                    </m:func>
                  </m:oMath>
                </a14:m>
                <a:endParaRPr lang="en-US" dirty="0"/>
              </a:p>
              <a:p>
                <a:r>
                  <a:rPr lang="en-US" dirty="0"/>
                  <a:t>Evaluate: </a:t>
                </a:r>
                <a14:m>
                  <m:oMath xmlns:m="http://schemas.openxmlformats.org/officeDocument/2006/math">
                    <m:r>
                      <m:rPr>
                        <m:sty m:val="p"/>
                      </m:rPr>
                      <a:rPr lang="en-US" b="0" i="0" smtClean="0">
                        <a:latin typeface="Cambria Math" panose="02040503050406030204" pitchFamily="18" charset="0"/>
                      </a:rPr>
                      <m:t>Entropy</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𝑄</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tanh</m:t>
                        </m:r>
                      </m:fName>
                      <m:e>
                        <m:r>
                          <a:rPr lang="en-US" b="0" i="1" smtClean="0">
                            <a:latin typeface="Cambria Math" panose="02040503050406030204" pitchFamily="18" charset="0"/>
                          </a:rPr>
                          <m:t>𝛽</m:t>
                        </m:r>
                        <m:r>
                          <a:rPr lang="en-US" b="0" i="1" smtClean="0">
                            <a:latin typeface="Cambria Math" panose="02040503050406030204" pitchFamily="18" charset="0"/>
                          </a:rPr>
                          <m:t>𝑄</m:t>
                        </m:r>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begChr m:val="{"/>
                            <m:endChr m:val="}"/>
                            <m:ctrlPr>
                              <a:rPr lang="en-US" b="0" i="1" smtClean="0">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begChr m:val="{"/>
                                    <m:endChr m:val="}"/>
                                    <m:ctrlPr>
                                      <a:rPr lang="en-US" i="1">
                                        <a:latin typeface="Cambria Math" panose="02040503050406030204" pitchFamily="18" charset="0"/>
                                      </a:rPr>
                                    </m:ctrlPr>
                                  </m:dPr>
                                  <m:e>
                                    <m:r>
                                      <a:rPr lang="en-US" i="1">
                                        <a:latin typeface="Cambria Math" panose="02040503050406030204" pitchFamily="18" charset="0"/>
                                      </a:rPr>
                                      <m:t>𝛽</m:t>
                                    </m:r>
                                    <m:r>
                                      <a:rPr lang="en-US" i="1">
                                        <a:latin typeface="Cambria Math" panose="02040503050406030204" pitchFamily="18" charset="0"/>
                                      </a:rPr>
                                      <m:t>𝑄</m:t>
                                    </m:r>
                                  </m:e>
                                </m:d>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d>
                                  <m:dPr>
                                    <m:begChr m:val="{"/>
                                    <m:endChr m:val="}"/>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𝛽</m:t>
                                    </m:r>
                                    <m:r>
                                      <a:rPr lang="en-US" i="1">
                                        <a:latin typeface="Cambria Math" panose="02040503050406030204" pitchFamily="18" charset="0"/>
                                      </a:rPr>
                                      <m:t>𝑄</m:t>
                                    </m:r>
                                  </m:e>
                                </m:d>
                              </m:e>
                            </m:func>
                          </m:e>
                        </m:d>
                      </m:e>
                    </m:func>
                  </m:oMath>
                </a14:m>
                <a:endParaRPr lang="en-US" dirty="0"/>
              </a:p>
              <a:p>
                <a:r>
                  <a:rPr lang="en-US" dirty="0"/>
                  <a:t>At high temperature: </a:t>
                </a:r>
                <a14:m>
                  <m:oMath xmlns:m="http://schemas.openxmlformats.org/officeDocument/2006/math">
                    <m:r>
                      <m:rPr>
                        <m:sty m:val="p"/>
                      </m:rPr>
                      <a:rPr lang="en-US" b="0" i="0" smtClean="0">
                        <a:latin typeface="Cambria Math" panose="02040503050406030204" pitchFamily="18" charset="0"/>
                      </a:rPr>
                      <m:t>Entropy</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2</m:t>
                        </m:r>
                      </m:e>
                    </m:func>
                  </m:oMath>
                </a14:m>
                <a:r>
                  <a:rPr lang="en-US" dirty="0"/>
                  <a:t> (Logarithm of number </a:t>
                </a:r>
                <a:r>
                  <a:rPr lang="en-US"/>
                  <a:t>of poss.)</a:t>
                </a:r>
                <a:endParaRPr lang="en-US" dirty="0"/>
              </a:p>
              <a:p>
                <a:r>
                  <a:rPr lang="en-US" dirty="0"/>
                  <a:t>At low temperature: </a:t>
                </a:r>
                <a14:m>
                  <m:oMath xmlns:m="http://schemas.openxmlformats.org/officeDocument/2006/math">
                    <m:r>
                      <m:rPr>
                        <m:sty m:val="p"/>
                      </m:rPr>
                      <a:rPr lang="en-US" b="0" i="0" smtClean="0">
                        <a:latin typeface="Cambria Math" panose="02040503050406030204" pitchFamily="18" charset="0"/>
                      </a:rPr>
                      <m:t>Entropy</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𝑄</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tanh</m:t>
                        </m:r>
                      </m:fName>
                      <m:e>
                        <m:r>
                          <a:rPr lang="en-US" b="0" i="1" smtClean="0">
                            <a:latin typeface="Cambria Math" panose="02040503050406030204" pitchFamily="18" charset="0"/>
                          </a:rPr>
                          <m:t>𝛽</m:t>
                        </m:r>
                        <m:r>
                          <a:rPr lang="en-US" b="0" i="1" smtClean="0">
                            <a:latin typeface="Cambria Math" panose="02040503050406030204" pitchFamily="18" charset="0"/>
                          </a:rPr>
                          <m:t>𝑄</m:t>
                        </m:r>
                      </m:e>
                    </m:func>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𝑄</m:t>
                    </m:r>
                    <m:r>
                      <a:rPr lang="en-US" b="0" i="1" smtClean="0">
                        <a:latin typeface="Cambria Math" panose="02040503050406030204" pitchFamily="18" charset="0"/>
                      </a:rPr>
                      <m:t>→0</m:t>
                    </m:r>
                  </m:oMath>
                </a14:m>
                <a:r>
                  <a:rPr lang="en-US" dirty="0"/>
                  <a:t> as </a:t>
                </a:r>
                <a14:m>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m:t>
                    </m:r>
                  </m:oMath>
                </a14:m>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37690"/>
                <a:ext cx="10515600" cy="4351338"/>
              </a:xfrm>
              <a:blipFill rotWithShape="1">
                <a:blip r:embed="rId1"/>
                <a:stretch>
                  <a:fillRect l="-1043" r="-986" b="-2521"/>
                </a:stretch>
              </a:blipFill>
            </p:spPr>
            <p:txBody>
              <a:bodyPr/>
              <a:lstStyle/>
              <a:p>
                <a:r>
                  <a:rPr lang="en-US">
                    <a:noFill/>
                  </a:rPr>
                  <a:t> </a:t>
                </a:r>
                <a:endParaRPr 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294967295" end="429496729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94765" y="-117656"/>
            <a:ext cx="10515600" cy="1325563"/>
          </a:xfrm>
        </p:spPr>
        <p:txBody>
          <a:bodyPr/>
          <a:lstStyle/>
          <a:p>
            <a:r>
              <a:rPr lang="en-US" dirty="0"/>
              <a:t>Entropy Plot: Simple Example </a:t>
            </a:r>
            <a:endParaRPr lang="en-US" dirty="0"/>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24412" y="1207907"/>
            <a:ext cx="6576630" cy="531541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253</Words>
  <Application>WPS Presentation</Application>
  <PresentationFormat>Widescreen</PresentationFormat>
  <Paragraphs>32</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SimSun</vt:lpstr>
      <vt:lpstr>Wingdings</vt:lpstr>
      <vt:lpstr>Calibri Light</vt:lpstr>
      <vt:lpstr>DejaVu Sans</vt:lpstr>
      <vt:lpstr>Calibri</vt:lpstr>
      <vt:lpstr>微软雅黑</vt:lpstr>
      <vt:lpstr>Monospace</vt:lpstr>
      <vt:lpstr>Arial Unicode MS</vt:lpstr>
      <vt:lpstr>Office Theme</vt:lpstr>
      <vt:lpstr>COT5615: Math for Intelligent Systems I</vt:lpstr>
      <vt:lpstr>The Link Between Optimization and Statistics</vt:lpstr>
      <vt:lpstr>A Simple Example</vt:lpstr>
      <vt:lpstr>A Simple Example (contd.)</vt:lpstr>
      <vt:lpstr>Global vs. Local Minima</vt:lpstr>
      <vt:lpstr>Entropy and Free Energy</vt:lpstr>
      <vt:lpstr>Back to Simple Example</vt:lpstr>
      <vt:lpstr>Entropy Plot: Simple Example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Rangarajan</dc:creator>
  <cp:lastModifiedBy>sid</cp:lastModifiedBy>
  <cp:revision>607</cp:revision>
  <dcterms:created xsi:type="dcterms:W3CDTF">2018-11-22T21:17:55Z</dcterms:created>
  <dcterms:modified xsi:type="dcterms:W3CDTF">2018-11-22T21:17:55Z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