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6" r:id="rId3"/>
    <p:sldId id="267" r:id="rId4"/>
    <p:sldId id="268" r:id="rId6"/>
    <p:sldId id="269" r:id="rId7"/>
    <p:sldId id="270" r:id="rId8"/>
    <p:sldId id="271" r:id="rId9"/>
    <p:sldId id="272" r:id="rId10"/>
    <p:sldId id="273"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3589" autoAdjust="0"/>
  </p:normalViewPr>
  <p:slideViewPr>
    <p:cSldViewPr snapToGrid="0">
      <p:cViewPr varScale="1">
        <p:scale>
          <a:sx n="65" d="100"/>
          <a:sy n="65" d="100"/>
        </p:scale>
        <p:origin x="710" y="2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Pr </a:t>
            </a:r>
            <a:r>
              <a:rPr lang="en-US"/>
              <a:t>gives the probability of the system X being in state x (equivalently, of the random variable X having value x)</a:t>
            </a:r>
            <a:endParaRPr lang="en-US"/>
          </a:p>
          <a:p>
            <a:r>
              <a:rPr lang="en-US"/>
              <a:t>E(x) is interpreted as the energy of the configuration x</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Since there are 2^n configuratins we are not calculate the exact value of this partition function. So we had to use some approximate value. </a:t>
            </a: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Sometimes to identilfy an outlier we have one more configuration of all 0's. So, here when suppose an image comes along which does not belong to any of the trained classes, then this could be used to identify it as an outlier. </a:t>
            </a:r>
            <a:endParaRPr lang="en-US" altLang="en-US"/>
          </a:p>
          <a:p>
            <a:endParaRPr lang="en-US" altLang="en-US"/>
          </a:p>
          <a:p>
            <a:endParaRPr lang="en-US" altLang="en-US"/>
          </a:p>
          <a:p>
            <a:r>
              <a:rPr lang="en-US" altLang="en-US"/>
              <a:t>Instead of winner take all, if we can have 2 winners. Then in the configurations we can have 1 ones and 2 ones. For example, 01000, 01100. Total number of configurations : NC1 + NC2</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E9E08F0-6992-4480-9477-94D44782C9D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9E08F0-6992-4480-9477-94D44782C9D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9E08F0-6992-4480-9477-94D44782C9D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9E08F0-6992-4480-9477-94D44782C9D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E9E08F0-6992-4480-9477-94D44782C9D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E9E08F0-6992-4480-9477-94D44782C9D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E9E08F0-6992-4480-9477-94D44782C9D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E9E08F0-6992-4480-9477-94D44782C9D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E08F0-6992-4480-9477-94D44782C9D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9E08F0-6992-4480-9477-94D44782C9D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9E08F0-6992-4480-9477-94D44782C9D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E08F0-6992-4480-9477-94D44782C9D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578D80-7E09-40F8-A124-2A4FBF8F287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COT5615: Math for Intelligent Systems I</a:t>
            </a:r>
            <a:endParaRPr lang="en-US" dirty="0"/>
          </a:p>
        </p:txBody>
      </p:sp>
      <p:sp>
        <p:nvSpPr>
          <p:cNvPr id="3" name="Subtitle 2"/>
          <p:cNvSpPr>
            <a:spLocks noGrp="1"/>
          </p:cNvSpPr>
          <p:nvPr>
            <p:ph type="subTitle" idx="1"/>
          </p:nvPr>
        </p:nvSpPr>
        <p:spPr>
          <a:xfrm>
            <a:off x="1524000" y="4410421"/>
            <a:ext cx="9144000" cy="1655762"/>
          </a:xfrm>
        </p:spPr>
        <p:txBody>
          <a:bodyPr>
            <a:normAutofit/>
          </a:bodyPr>
          <a:lstStyle/>
          <a:p>
            <a:r>
              <a:rPr lang="en-US" sz="3200" dirty="0"/>
              <a:t>Anand Rangarajan</a:t>
            </a:r>
            <a:endParaRPr lang="en-US" sz="3200" dirty="0"/>
          </a:p>
        </p:txBody>
      </p:sp>
      <p:sp>
        <p:nvSpPr>
          <p:cNvPr id="4" name="TextBox 3"/>
          <p:cNvSpPr txBox="1"/>
          <p:nvPr/>
        </p:nvSpPr>
        <p:spPr>
          <a:xfrm>
            <a:off x="5105871" y="5340626"/>
            <a:ext cx="1499898" cy="461665"/>
          </a:xfrm>
          <a:prstGeom prst="rect">
            <a:avLst/>
          </a:prstGeom>
          <a:noFill/>
        </p:spPr>
        <p:txBody>
          <a:bodyPr wrap="none" rtlCol="0">
            <a:spAutoFit/>
          </a:bodyPr>
          <a:lstStyle/>
          <a:p>
            <a:pPr algn="ctr"/>
            <a:r>
              <a:rPr lang="en-US" sz="2400" dirty="0"/>
              <a:t>Lecture 31</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59" y="48372"/>
            <a:ext cx="10515600" cy="1325563"/>
          </a:xfrm>
        </p:spPr>
        <p:txBody>
          <a:bodyPr/>
          <a:lstStyle/>
          <a:p>
            <a:r>
              <a:rPr lang="en-US" dirty="0"/>
              <a:t>WTA Plots: Average Energy and Free Energy</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3827" y="1761223"/>
            <a:ext cx="5669280" cy="4472862"/>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681" y="1761223"/>
            <a:ext cx="5669280" cy="43947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624" y="108137"/>
            <a:ext cx="10515600" cy="1325563"/>
          </a:xfrm>
        </p:spPr>
        <p:txBody>
          <a:bodyPr/>
          <a:lstStyle/>
          <a:p>
            <a:r>
              <a:rPr lang="en-US" dirty="0"/>
              <a:t>WTA Plots: Free Energy</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71235" y="1088047"/>
            <a:ext cx="7342101" cy="58327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Gibbs Distribution</a:t>
            </a:r>
            <a:endParaRPr lang="en-US" dirty="0"/>
          </a:p>
        </p:txBody>
      </p:sp>
      <mc:AlternateContent xmlns:mc="http://schemas.openxmlformats.org/markup-compatibility/2006">
        <mc:Choice xmlns:a14="http://schemas.microsoft.com/office/drawing/2010/main" Requires="a14">
          <p:sp>
            <p:nvSpPr>
              <p:cNvPr id="5" name="Content Placeholder 4">
                <a:extLst>
                  <a:ext uri="{FF2B5EF4-FFF2-40B4-BE49-F238E27FC236}">
                    <a14:artisticCrisscrossEtching id="{8FA80F42-F0A1-4B84-9E55-6689AE6BF4C4}"/>
                  </a:ext>
                </a:extLst>
              </p:cNvPr>
              <p:cNvSpPr>
                <a:spLocks noGrp="1"/>
              </p:cNvSpPr>
              <p:nvPr>
                <p:ph idx="1"/>
              </p:nvPr>
            </p:nvSpPr>
            <p:spPr>
              <a:xfrm>
                <a:off x="838200" y="1825624"/>
                <a:ext cx="10515600" cy="4982271"/>
              </a:xfrm>
            </p:spPr>
            <p:txBody>
              <a:bodyPr/>
              <a:lstStyle/>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𝛽</m:t>
                              </m:r>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𝑍</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func>
                    </m:oMath>
                  </m:oMathPara>
                </a14:m>
                <a:endParaRPr lang="en-US" dirty="0"/>
              </a:p>
              <a:p>
                <a:r>
                  <a:rPr lang="en-US" dirty="0"/>
                  <a:t>Discrete set of possibilities: Configuration space is the set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e>
                    </m:d>
                  </m:oMath>
                </a14:m>
                <a:endParaRPr lang="en-US" dirty="0"/>
              </a:p>
              <a:p>
                <a:r>
                  <a:rPr lang="en-US" dirty="0"/>
                  <a:t>Partition function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func>
                      </m:e>
                    </m:nary>
                  </m:oMath>
                </a14:m>
                <a:endParaRPr lang="en-US" dirty="0"/>
              </a:p>
              <a:p>
                <a:r>
                  <a:rPr lang="en-US" dirty="0"/>
                  <a:t>Nomenclature borrowed from statistical mechanics</a:t>
                </a:r>
              </a:p>
              <a:p>
                <a:r>
                  <a:rPr lang="en-US" dirty="0"/>
                  <a:t>Free energy, entropy and average energy: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𝛽</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𝑍</m:t>
                          </m:r>
                        </m:e>
                      </m:func>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𝛽</m:t>
                          </m:r>
                        </m:den>
                      </m:f>
                      <m:r>
                        <a:rPr lang="en-US" b="0" i="1" smtClean="0">
                          <a:latin typeface="Cambria Math" panose="02040503050406030204" pitchFamily="18" charset="0"/>
                        </a:rPr>
                        <m:t>𝑆</m:t>
                      </m:r>
                    </m:oMath>
                  </m:oMathPara>
                </a14:m>
                <a:endParaRPr lang="en-US" dirty="0"/>
              </a:p>
              <a:p>
                <a:r>
                  <a:rPr lang="en-US" dirty="0"/>
                  <a:t>Here </a:t>
                </a:r>
                <a14:m>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ℰ</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d>
                  </m:oMath>
                </a14:m>
                <a:r>
                  <a:rPr lang="en-US" dirty="0"/>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ℰ</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func>
                          </m:e>
                        </m:func>
                      </m:e>
                    </m:d>
                  </m:oMath>
                </a14:m>
                <a:endParaRPr lang="en-US" dirty="0"/>
              </a:p>
              <a:p>
                <a14:m>
                  <m:oMath xmlns:m="http://schemas.openxmlformats.org/officeDocument/2006/math">
                    <m:r>
                      <a:rPr lang="en-US" b="0" i="1" smtClean="0">
                        <a:latin typeface="Cambria Math" panose="02040503050406030204" pitchFamily="18" charset="0"/>
                      </a:rPr>
                      <m:t>𝛽</m:t>
                    </m:r>
                  </m:oMath>
                </a14:m>
                <a:r>
                  <a:rPr lang="en-US" dirty="0"/>
                  <a:t> is the inverse, computational temperature</a:t>
                </a:r>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838200" y="1825624"/>
                <a:ext cx="10515600" cy="4982271"/>
              </a:xfrm>
              <a:blipFill rotWithShape="1">
                <a:blip r:embed="rId1"/>
                <a:stretch>
                  <a:fillRect l="-1043"/>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246" y="0"/>
            <a:ext cx="10515600" cy="1325563"/>
          </a:xfrm>
        </p:spPr>
        <p:txBody>
          <a:bodyPr/>
          <a:lstStyle/>
          <a:p>
            <a:r>
              <a:rPr lang="en-US" dirty="0"/>
              <a:t>Spin Systems: A More Complex Example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BCDF2B8E-BA1B-4E00-83D9-64E46A4D7B53}"/>
                  </a:ext>
                </a:extLst>
              </p:cNvPr>
              <p:cNvSpPr>
                <a:spLocks noGrp="1"/>
              </p:cNvSpPr>
              <p:nvPr>
                <p:ph idx="1"/>
              </p:nvPr>
            </p:nvSpPr>
            <p:spPr>
              <a:xfrm>
                <a:off x="709246" y="1104654"/>
                <a:ext cx="10515600" cy="5753346"/>
              </a:xfrm>
            </p:spPr>
            <p:txBody>
              <a:bodyPr/>
              <a:lstStyle/>
              <a:p>
                <a:r>
                  <a:rPr lang="en-US" dirty="0"/>
                  <a:t>Consider the objective function (</a:t>
                </a:r>
                <a14:m>
                  <m:oMath xmlns:m="http://schemas.openxmlformats.org/officeDocument/2006/math">
                    <m:r>
                      <a:rPr lang="en-US" b="0" i="1" smtClean="0">
                        <a:latin typeface="Cambria Math" panose="02040503050406030204" pitchFamily="18" charset="0"/>
                      </a:rPr>
                      <m:t>𝑁</m:t>
                    </m:r>
                  </m:oMath>
                </a14:m>
                <a:r>
                  <a:rPr lang="en-US" dirty="0"/>
                  <a:t> spins)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−1,+1</m:t>
                          </m:r>
                        </m:e>
                      </m:d>
                    </m:oMath>
                  </m:oMathPara>
                </a14:m>
                <a:endParaRPr lang="en-US" dirty="0"/>
              </a:p>
              <a:p>
                <a:r>
                  <a:rPr lang="en-US" dirty="0"/>
                  <a:t> </a:t>
                </a:r>
                <a14:m>
                  <m:oMath xmlns:m="http://schemas.openxmlformats.org/officeDocument/2006/math">
                    <m:r>
                      <a:rPr lang="en-US" b="0" i="1" smtClean="0">
                        <a:latin typeface="Cambria Math" panose="02040503050406030204" pitchFamily="18" charset="0"/>
                      </a:rPr>
                      <m:t>𝐽</m:t>
                    </m:r>
                  </m:oMath>
                </a14:m>
                <a:r>
                  <a:rPr lang="en-US" dirty="0"/>
                  <a:t>’s as “synaptic potentials” and the </a:t>
                </a:r>
                <a14:m>
                  <m:oMath xmlns:m="http://schemas.openxmlformats.org/officeDocument/2006/math">
                    <m:r>
                      <a:rPr lang="en-US" b="0" i="1" smtClean="0">
                        <a:latin typeface="Cambria Math" panose="02040503050406030204" pitchFamily="18" charset="0"/>
                      </a:rPr>
                      <m:t>h</m:t>
                    </m:r>
                  </m:oMath>
                </a14:m>
                <a:r>
                  <a:rPr lang="en-US" dirty="0"/>
                  <a:t>’s as “neuronal potentials”</a:t>
                </a:r>
              </a:p>
              <a:p>
                <a:r>
                  <a:rPr lang="en-US" dirty="0"/>
                  <a:t>Gibbs distribution: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d>
                              </m:e>
                            </m:func>
                          </m:num>
                          <m:den>
                            <m:r>
                              <a:rPr lang="en-US" b="0" i="1" smtClean="0">
                                <a:latin typeface="Cambria Math" panose="02040503050406030204" pitchFamily="18" charset="0"/>
                              </a:rPr>
                              <m:t>𝑍</m:t>
                            </m:r>
                          </m:den>
                        </m:f>
                      </m:e>
                    </m:func>
                  </m:oMath>
                </a14:m>
                <a:endParaRPr lang="en-US" dirty="0"/>
              </a:p>
              <a:p>
                <a:r>
                  <a:rPr lang="en-US" dirty="0"/>
                  <a:t>Partition function </a:t>
                </a:r>
                <a14:m>
                  <m:oMath xmlns:m="http://schemas.openxmlformats.org/officeDocument/2006/math">
                    <m:r>
                      <a:rPr lang="en-US" b="0" i="1" smtClean="0">
                        <a:latin typeface="Cambria Math" panose="02040503050406030204" pitchFamily="18" charset="0"/>
                      </a:rPr>
                      <m:t>𝑍</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𝛽</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e>
                                      </m:nary>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e>
                                      </m:nary>
                                    </m:e>
                                  </m:d>
                                </m:e>
                              </m:d>
                            </m:e>
                          </m:func>
                        </m:e>
                      </m:nary>
                    </m:oMath>
                  </m:oMathPara>
                </a14:m>
                <a:endParaRPr lang="en-US" dirty="0"/>
              </a:p>
              <a:p>
                <a:r>
                  <a:rPr lang="en-US" dirty="0"/>
                  <a:t>Cardinality of configuration space: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𝑁</m:t>
                        </m:r>
                      </m:sup>
                    </m:sSup>
                  </m:oMath>
                </a14:m>
                <a:endParaRPr lang="en-US" dirty="0"/>
              </a:p>
              <a:p>
                <a:r>
                  <a:rPr lang="en-US" dirty="0"/>
                  <a:t>Model of a recurrent neural network</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09246" y="1104654"/>
                <a:ext cx="10515600" cy="5753346"/>
              </a:xfrm>
              <a:blipFill rotWithShape="1">
                <a:blip r:embed="rId1"/>
                <a:stretch>
                  <a:fillRect l="-1043" t="-1695"/>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Winner-Take-All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CE464835-33B1-44F9-97C8-9CA8399DEC44}"/>
                  </a:ext>
                </a:extLst>
              </p:cNvPr>
              <p:cNvSpPr>
                <a:spLocks noGrp="1"/>
              </p:cNvSpPr>
              <p:nvPr>
                <p:ph idx="1"/>
              </p:nvPr>
            </p:nvSpPr>
            <p:spPr>
              <a:xfrm>
                <a:off x="844062" y="1825625"/>
                <a:ext cx="10515600" cy="4351338"/>
              </a:xfrm>
            </p:spPr>
            <p:txBody>
              <a:bodyPr/>
              <a:lstStyle/>
              <a:p>
                <a:r>
                  <a:rPr lang="en-US" dirty="0"/>
                  <a:t>Consider the objective function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oMath>
                  </m:oMathPara>
                </a14:m>
                <a:endParaRPr lang="en-US" dirty="0"/>
              </a:p>
              <a:p>
                <a:r>
                  <a:rPr lang="en-US" dirty="0"/>
                  <a:t>And the constraint</a:t>
                </a:r>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=1</m:t>
                      </m:r>
                    </m:oMath>
                  </m:oMathPara>
                </a14:m>
                <a:endParaRPr lang="en-US" dirty="0"/>
              </a:p>
              <a:p>
                <a:r>
                  <a:rPr lang="en-US" dirty="0"/>
                  <a:t>Note that we have switched to </a:t>
                </a:r>
                <a14:m>
                  <m:oMath xmlns:m="http://schemas.openxmlformats.org/officeDocument/2006/math">
                    <m:r>
                      <a:rPr lang="en-US" b="0" i="1" smtClean="0">
                        <a:latin typeface="Cambria Math" panose="02040503050406030204" pitchFamily="18" charset="0"/>
                      </a:rPr>
                      <m:t>0−1</m:t>
                    </m:r>
                  </m:oMath>
                </a14:m>
                <a:r>
                  <a:rPr lang="en-US" dirty="0"/>
                  <a:t> “neurons”</a:t>
                </a:r>
              </a:p>
              <a:p>
                <a:r>
                  <a:rPr lang="en-US" dirty="0"/>
                  <a:t>In the absence of ties, the solution is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sub>
                      </m:sSub>
                      <m:r>
                        <a:rPr lang="en-US" b="0" i="1" smtClean="0">
                          <a:latin typeface="Cambria Math" panose="02040503050406030204" pitchFamily="18" charset="0"/>
                        </a:rPr>
                        <m:t>=1,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r>
                                    <a:rPr lang="en-US" b="0" i="0" smtClean="0">
                                      <a:latin typeface="Cambria Math" panose="02040503050406030204" pitchFamily="18" charset="0"/>
                                    </a:rPr>
                                    <m:t> </m:t>
                                  </m:r>
                                </m:e>
                                <m:lim>
                                  <m:r>
                                    <a:rPr lang="en-US" b="0" i="1" smtClean="0">
                                      <a:latin typeface="Cambria Math" panose="02040503050406030204" pitchFamily="18" charset="0"/>
                                    </a:rPr>
                                    <m:t>𝑖</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e>
                          </m:func>
                        </m:e>
                      </m:func>
                      <m:r>
                        <a:rPr lang="en-US" b="0" i="1" smtClean="0">
                          <a:latin typeface="Cambria Math" panose="02040503050406030204" pitchFamily="18" charset="0"/>
                        </a:rPr>
                        <m:t>, </m:t>
                      </m:r>
                      <m:r>
                        <a:rPr lang="en-US" b="0" i="0" smtClean="0">
                          <a:latin typeface="Cambria Math" panose="02040503050406030204" pitchFamily="18" charset="0"/>
                        </a:rPr>
                        <m:t>0 </m:t>
                      </m:r>
                      <m:r>
                        <m:rPr>
                          <m:sty m:val="p"/>
                        </m:rPr>
                        <a:rPr lang="en-US" b="0" i="0" smtClean="0">
                          <a:latin typeface="Cambria Math" panose="02040503050406030204" pitchFamily="18" charset="0"/>
                        </a:rPr>
                        <m:t>otherwise</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44062" y="1825625"/>
                <a:ext cx="10515600" cy="4351338"/>
              </a:xfrm>
              <a:blipFill rotWithShape="1">
                <a:blip r:embed="rId1"/>
                <a:stretch>
                  <a:fillRect l="-1043" t="-224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Winner-Take-All (WTA): Gibbs Distribution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C349F71D-2315-4555-AA21-A9A6EC5DD816}"/>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nary>
                                    </m:e>
                                  </m:d>
                                </m:e>
                              </m:func>
                            </m:num>
                            <m:den>
                              <m:r>
                                <a:rPr lang="en-US" b="0" i="1" smtClean="0">
                                  <a:latin typeface="Cambria Math" panose="02040503050406030204" pitchFamily="18" charset="0"/>
                                </a:rPr>
                                <m:t>𝑍</m:t>
                              </m:r>
                            </m:den>
                          </m:f>
                        </m:e>
                      </m:func>
                    </m:oMath>
                  </m:oMathPara>
                </a14:m>
                <a:endParaRPr lang="en-US" dirty="0"/>
              </a:p>
              <a:p>
                <a:r>
                  <a:rPr lang="en-US" dirty="0"/>
                  <a:t>Due to the constraint </a:t>
                </a:r>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=1</m:t>
                    </m:r>
                  </m:oMath>
                </a14:m>
                <a:r>
                  <a:rPr lang="en-US" dirty="0"/>
                  <a:t>, there are exactly </a:t>
                </a:r>
                <a14:m>
                  <m:oMath xmlns:m="http://schemas.openxmlformats.org/officeDocument/2006/math">
                    <m:r>
                      <a:rPr lang="en-US" b="0" i="1" smtClean="0">
                        <a:latin typeface="Cambria Math" panose="02040503050406030204" pitchFamily="18" charset="0"/>
                      </a:rPr>
                      <m:t>𝑁</m:t>
                    </m:r>
                  </m:oMath>
                </a14:m>
                <a:r>
                  <a:rPr lang="en-US" dirty="0"/>
                  <a:t> configurations</a:t>
                </a:r>
              </a:p>
              <a:p>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=4</m:t>
                    </m:r>
                  </m:oMath>
                </a14:m>
                <a:r>
                  <a:rPr lang="en-US" dirty="0"/>
                  <a:t>: These are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1,0,0,0</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0,1,0,0</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0,0,1,0</m:t>
                        </m:r>
                      </m:e>
                    </m:d>
                  </m:oMath>
                </a14:m>
                <a:r>
                  <a:rPr lang="en-US" dirty="0"/>
                  <a:t> and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0,0,0,1</m:t>
                        </m:r>
                      </m:e>
                    </m:d>
                  </m:oMath>
                </a14:m>
                <a:endParaRPr lang="en-US" dirty="0"/>
              </a:p>
              <a:p>
                <a:r>
                  <a:rPr lang="en-US" dirty="0"/>
                  <a:t>Exact evaluation of the partition function: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𝑍</m:t>
                      </m:r>
                      <m:r>
                        <a:rPr lang="en-US" i="1">
                          <a:latin typeface="Cambria Math" panose="02040503050406030204" pitchFamily="18" charset="0"/>
                        </a:rPr>
                        <m:t>=</m:t>
                      </m:r>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e>
                                  </m:nary>
                                </m:e>
                              </m:d>
                            </m:e>
                          </m:func>
                        </m:e>
                      </m:nary>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e>
                          </m:func>
                        </m:e>
                      </m:nary>
                    </m:oMath>
                  </m:oMathPara>
                </a14:m>
                <a:endParaRPr lang="en-US" dirty="0"/>
              </a:p>
              <a:p>
                <a:r>
                  <a:rPr lang="en-US" dirty="0"/>
                  <a:t>One of the few examples of an exact partition function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35785"/>
                <a:ext cx="10515600" cy="4351338"/>
              </a:xfrm>
              <a:blipFill rotWithShape="1">
                <a:blip r:embed="rId1"/>
                <a:stretch>
                  <a:fillRect l="-1043"/>
                </a:stretch>
              </a:blipFill>
            </p:spPr>
            <p:txBody>
              <a:bodyPr>
                <a:normAutofit lnSpcReduction="20000"/>
              </a:bodyPr>
              <a:lstStyle/>
              <a:p>
                <a:pPr marL="0" indent="0">
                  <a:buNone/>
                </a:pPr>
                <a:r>
                  <a:rPr lang="en-US" altLang="en-US">
                    <a:noFill/>
                  </a:rPr>
                  <a:t> </a:t>
                </a:r>
                <a:endParaRPr lang="en-US" altLang="en-US">
                  <a:noFill/>
                </a:endParaRP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WTA: Analysis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92369860-7690-4386-9E9B-519E8E477119}"/>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e>
                                      </m:nary>
                                    </m:e>
                                  </m:d>
                                </m:e>
                              </m:func>
                            </m:num>
                            <m:den>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𝑗</m:t>
                                              </m:r>
                                            </m:sub>
                                          </m:sSub>
                                        </m:e>
                                      </m:d>
                                    </m:e>
                                  </m:func>
                                </m:e>
                              </m:nary>
                            </m:den>
                          </m:f>
                        </m:e>
                      </m:func>
                    </m:oMath>
                  </m:oMathPara>
                </a14:m>
                <a:endParaRPr lang="en-US" dirty="0"/>
              </a:p>
              <a:p>
                <a:r>
                  <a:rPr lang="en-US" dirty="0"/>
                  <a:t>Therefore the expected value of each WTA “neuron”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𝑘</m:t>
                        </m:r>
                      </m:sub>
                    </m:sSub>
                  </m:oMath>
                </a14:m>
                <a:r>
                  <a:rPr lang="en-US" dirty="0"/>
                  <a:t> is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ℰ</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𝑘</m:t>
                              </m:r>
                            </m:sub>
                          </m:sSub>
                        </m:e>
                      </m:nary>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e>
                                  </m:nary>
                                </m:e>
                              </m:d>
                            </m:e>
                          </m:func>
                        </m:num>
                        <m:den>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𝑗</m:t>
                                          </m:r>
                                        </m:sub>
                                      </m:sSub>
                                    </m:e>
                                  </m:d>
                                </m:e>
                              </m:func>
                            </m:e>
                          </m:nary>
                        </m:den>
                      </m:f>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𝑙</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𝑘𝑙</m:t>
                              </m:r>
                            </m:sub>
                          </m:sSub>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𝑖𝑙</m:t>
                                              </m:r>
                                            </m:sub>
                                          </m:sSub>
                                        </m:e>
                                      </m:nary>
                                    </m:e>
                                  </m:d>
                                </m:e>
                              </m:func>
                            </m:num>
                            <m:den>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𝑗</m:t>
                                              </m:r>
                                            </m:sub>
                                          </m:sSub>
                                        </m:e>
                                      </m:d>
                                    </m:e>
                                  </m:func>
                                </m:e>
                              </m:nary>
                            </m:den>
                          </m:f>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𝑘</m:t>
                                      </m:r>
                                    </m:sub>
                                  </m:sSub>
                                </m:e>
                              </m:d>
                            </m:e>
                          </m:func>
                        </m:num>
                        <m:den>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𝑗</m:t>
                                          </m:r>
                                        </m:sub>
                                      </m:sSub>
                                    </m:e>
                                  </m:d>
                                </m:e>
                              </m:func>
                            </m:e>
                          </m:nary>
                        </m:den>
                      </m:f>
                    </m:oMath>
                  </m:oMathPara>
                </a14:m>
                <a:endParaRPr lang="en-US" dirty="0"/>
              </a:p>
              <a:p>
                <a:endParaRPr lang="en-US" dirty="0"/>
              </a:p>
              <a:p>
                <a:r>
                  <a:rPr lang="en-US" dirty="0"/>
                  <a:t>But this is the “</a:t>
                </a:r>
                <a:r>
                  <a:rPr lang="en-US" b="1" dirty="0" err="1"/>
                  <a:t>softmax</a:t>
                </a:r>
                <a:r>
                  <a:rPr lang="en-US" dirty="0"/>
                  <a:t>” nonlinearity! Derived from stat. mech.</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05305"/>
                <a:ext cx="10515600" cy="4351338"/>
              </a:xfrm>
              <a:blipFill rotWithShape="1">
                <a:blip r:embed="rId1"/>
                <a:stretch>
                  <a:fillRect l="-1043"/>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WTA Analysis (contd.)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2C063E8D-B114-42F2-AD80-670787355AF7}"/>
                  </a:ext>
                </a:extLst>
              </p:cNvPr>
              <p:cNvSpPr>
                <a:spLocks noGrp="1"/>
              </p:cNvSpPr>
              <p:nvPr>
                <p:ph idx="1"/>
              </p:nvPr>
            </p:nvSpPr>
            <p:spPr>
              <a:xfrm>
                <a:off x="838200" y="1825625"/>
                <a:ext cx="10515600" cy="4667250"/>
              </a:xfrm>
            </p:spPr>
            <p:txBody>
              <a:bodyPr>
                <a:normAutofit lnSpcReduction="10000"/>
              </a:bodyPr>
              <a:lstStyle/>
              <a:p>
                <a:r>
                  <a:rPr lang="en-US" dirty="0"/>
                  <a:t>Expected value of energy function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ℰ</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nary>
                        </m:e>
                      </m:d>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ℰ</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d>
                        </m:e>
                      </m:nary>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e>
                                  </m:d>
                                </m:e>
                              </m:func>
                            </m:num>
                            <m:den>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𝑗</m:t>
                                  </m:r>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𝑗</m:t>
                                              </m:r>
                                            </m:sub>
                                          </m:sSub>
                                        </m:e>
                                      </m:d>
                                    </m:e>
                                  </m:func>
                                </m:e>
                              </m:nary>
                            </m:den>
                          </m:f>
                        </m:e>
                      </m:nary>
                    </m:oMath>
                  </m:oMathPara>
                </a14:m>
                <a:endParaRPr lang="en-US" dirty="0"/>
              </a:p>
              <a:p>
                <a:r>
                  <a:rPr lang="en-US" dirty="0"/>
                  <a:t>Expected value of energy is </a:t>
                </a:r>
                <a:r>
                  <a:rPr lang="en-US" dirty="0" err="1"/>
                  <a:t>softmax</a:t>
                </a:r>
                <a:r>
                  <a:rPr lang="en-US" dirty="0"/>
                  <a:t> weighted sum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a14:m>
                <a:r>
                  <a:rPr lang="en-US" dirty="0"/>
                  <a:t>’s</a:t>
                </a:r>
              </a:p>
              <a:p>
                <a:r>
                  <a:rPr lang="en-US" dirty="0"/>
                  <a:t>Average energy </a:t>
                </a:r>
                <a14:m>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𝑇</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r>
                      <m:rPr>
                        <m:nor/>
                      </m:rPr>
                      <a:rPr lang="en-US" dirty="0"/>
                      <m:t> </m:t>
                    </m:r>
                    <m:r>
                      <m:rPr>
                        <m:nor/>
                      </m:rPr>
                      <a:rPr lang="en-US" dirty="0"/>
                      <m:t>where</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t>
                        </m:r>
                      </m:fName>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e>
                        </m:func>
                      </m:e>
                    </m:func>
                  </m:oMath>
                </a14:m>
                <a:r>
                  <a:rPr lang="en-US" dirty="0"/>
                  <a:t> as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oMath>
                </a14:m>
                <a:endParaRPr lang="en-US" dirty="0"/>
              </a:p>
              <a:p>
                <a:r>
                  <a:rPr lang="en-US" dirty="0"/>
                  <a:t>Free energy, defined as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𝛽</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𝑍</m:t>
                        </m:r>
                      </m:e>
                    </m:func>
                  </m:oMath>
                </a14:m>
                <a:r>
                  <a:rPr lang="en-US" dirty="0"/>
                  <a: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𝛽</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e>
                                  </m:d>
                                </m:e>
                              </m:func>
                            </m:e>
                          </m:nary>
                        </m:e>
                      </m:func>
                    </m:oMath>
                  </m:oMathPara>
                </a14:m>
                <a:endParaRPr lang="en-US" dirty="0"/>
              </a:p>
              <a:p>
                <a:r>
                  <a:rPr lang="en-US" dirty="0"/>
                  <a:t>In the absence of ties, as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sub>
                    </m:sSub>
                  </m:oMath>
                </a14:m>
                <a:r>
                  <a:rPr lang="en-US" dirty="0"/>
                  <a:t> 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𝑖</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e>
                        </m:func>
                      </m:e>
                    </m:func>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667250"/>
              </a:xfrm>
              <a:blipFill rotWithShape="1">
                <a:blip r:embed="rId1"/>
                <a:stretch>
                  <a:fillRect l="-1043" t="-2872"/>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WTA Analysis (</a:t>
            </a:r>
            <a:r>
              <a:rPr lang="en-US" dirty="0" err="1"/>
              <a:t>fini</a:t>
            </a:r>
            <a:r>
              <a:rPr lang="en-US" dirty="0"/>
              <a: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9D33ECA5-37CD-40E1-ADD7-402766A8435F}"/>
                  </a:ext>
                </a:extLst>
              </p:cNvPr>
              <p:cNvSpPr>
                <a:spLocks noGrp="1"/>
              </p:cNvSpPr>
              <p:nvPr>
                <p:ph idx="1"/>
              </p:nvPr>
            </p:nvSpPr>
            <p:spPr/>
            <p:txBody>
              <a:bodyPr/>
              <a:lstStyle/>
              <a:p>
                <a:r>
                  <a:rPr lang="en-US" dirty="0"/>
                  <a:t>From Gibbs distribution: The entropy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𝐹</m:t>
                          </m:r>
                        </m:num>
                        <m:den>
                          <m:r>
                            <a:rPr lang="en-US" b="0" i="1" smtClean="0">
                              <a:latin typeface="Cambria Math" panose="02040503050406030204" pitchFamily="18" charset="0"/>
                            </a:rPr>
                            <m:t>𝑇</m:t>
                          </m:r>
                        </m:den>
                      </m:f>
                    </m:oMath>
                  </m:oMathPara>
                </a14:m>
                <a:endParaRPr lang="en-US" dirty="0"/>
              </a:p>
              <a:p>
                <a:r>
                  <a:rPr lang="en-US" dirty="0"/>
                  <a:t>Here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𝛽</m:t>
                        </m:r>
                      </m:den>
                    </m:f>
                  </m:oMath>
                </a14:m>
                <a:r>
                  <a:rPr lang="en-US" dirty="0"/>
                  <a:t>, the computational temperature</a:t>
                </a:r>
              </a:p>
              <a:p>
                <a:r>
                  <a:rPr lang="en-US" dirty="0"/>
                  <a:t>Therefore the entropy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sub>
                            <m:sup/>
                            <m:e>
                              <m:r>
                                <a:rPr lang="en-US" b="0" i="1" smtClean="0">
                                  <a:latin typeface="Cambria Math" panose="02040503050406030204" pitchFamily="18" charset="0"/>
                                </a:rPr>
                                <m:t>𝛽</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e>
                                  </m:func>
                                </m:num>
                                <m:den>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𝑗</m:t>
                                                  </m:r>
                                                </m:sub>
                                              </m:sSub>
                                            </m:e>
                                          </m:d>
                                        </m:e>
                                      </m:func>
                                    </m:e>
                                  </m:nary>
                                </m:den>
                              </m:f>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𝛽</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e>
                                      </m:d>
                                    </m:e>
                                  </m:func>
                                </m:e>
                              </m:nary>
                            </m:e>
                          </m:func>
                        </m:e>
                      </m:d>
                    </m:oMath>
                  </m:oMathPara>
                </a14:m>
                <a:endParaRPr lang="en-US" dirty="0"/>
              </a:p>
              <a:p>
                <a:r>
                  <a:rPr lang="en-US" dirty="0"/>
                  <a:t>This entropy has to be greater than or equal to zero. Why?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1043" t="-224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3308" y="0"/>
            <a:ext cx="10515600" cy="1325563"/>
          </a:xfrm>
        </p:spPr>
        <p:txBody>
          <a:bodyPr/>
          <a:lstStyle/>
          <a:p>
            <a:r>
              <a:rPr lang="en-US" dirty="0"/>
              <a:t>WTA Plots: Entropy</a:t>
            </a:r>
            <a:endParaRPr lang="en-US" dirty="0"/>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40993" y="1052924"/>
            <a:ext cx="7147824" cy="5700267"/>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4:artisticCrisscrossEtching id="{8CFC65B4-5788-48D5-906C-8A083B715102}"/>
                  </a:ext>
                </a:extLst>
              </p:cNvPr>
              <p:cNvSpPr txBox="1"/>
              <p:nvPr/>
            </p:nvSpPr>
            <p:spPr>
              <a:xfrm>
                <a:off x="400216" y="4243754"/>
                <a:ext cx="35680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𝑁</m:t>
                      </m:r>
                      <m:r>
                        <a:rPr lang="en-US" sz="2400" b="0" i="1" smtClean="0">
                          <a:latin typeface="Cambria Math" panose="02040503050406030204" pitchFamily="18" charset="0"/>
                        </a:rPr>
                        <m:t>=20, </m:t>
                      </m:r>
                      <m:r>
                        <a:rPr lang="en-US" sz="2400" b="0" i="1" smtClean="0">
                          <a:latin typeface="Cambria Math" panose="02040503050406030204" pitchFamily="18" charset="0"/>
                        </a:rPr>
                        <m:t>𝑇</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values</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oMath>
                  </m:oMathPara>
                </a14:m>
                <a:endParaRPr lang="en-US" sz="2400" b="0" dirty="0"/>
              </a:p>
            </p:txBody>
          </p:sp>
        </mc:Choice>
        <mc:Fallback>
          <p:sp>
            <p:nvSpPr>
              <p:cNvPr id="13" name="TextBox 12"/>
              <p:cNvSpPr txBox="1">
                <a:spLocks noRot="1" noChangeAspect="1" noMove="1" noResize="1" noEditPoints="1" noAdjustHandles="1" noChangeArrowheads="1" noChangeShapeType="1" noTextEdit="1"/>
              </p:cNvSpPr>
              <p:nvPr/>
            </p:nvSpPr>
            <p:spPr>
              <a:xfrm>
                <a:off x="400216" y="4243754"/>
                <a:ext cx="3568046" cy="461665"/>
              </a:xfrm>
              <a:prstGeom prst="rect">
                <a:avLst/>
              </a:prstGeom>
              <a:blipFill rotWithShape="1">
                <a:blip r:embed="rId2"/>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4:artisticCrisscrossEtching id="{93093D5B-E9B6-4802-ADFD-119216348853}"/>
                  </a:ext>
                </a:extLst>
              </p:cNvPr>
              <p:cNvSpPr txBox="1"/>
              <p:nvPr/>
            </p:nvSpPr>
            <p:spPr>
              <a:xfrm>
                <a:off x="523308" y="4753708"/>
                <a:ext cx="3499339" cy="461665"/>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𝛽</m:t>
                    </m:r>
                  </m:oMath>
                </a14:m>
                <a:r>
                  <a:rPr lang="en-US" sz="2400" dirty="0"/>
                  <a:t> range from 0.001 to 500</a:t>
                </a:r>
              </a:p>
            </p:txBody>
          </p:sp>
        </mc:Choice>
        <mc:Fallback>
          <p:sp>
            <p:nvSpPr>
              <p:cNvPr id="14" name="TextBox 13"/>
              <p:cNvSpPr txBox="1">
                <a:spLocks noRot="1" noChangeAspect="1" noMove="1" noResize="1" noEditPoints="1" noAdjustHandles="1" noChangeArrowheads="1" noChangeShapeType="1" noTextEdit="1"/>
              </p:cNvSpPr>
              <p:nvPr/>
            </p:nvSpPr>
            <p:spPr>
              <a:xfrm>
                <a:off x="523308" y="4753708"/>
                <a:ext cx="3499339" cy="461665"/>
              </a:xfrm>
              <a:prstGeom prst="rect">
                <a:avLst/>
              </a:prstGeom>
              <a:blipFill rotWithShape="1">
                <a:blip r:embed="rId3"/>
                <a:stretch>
                  <a:fillRect l="-1568" t="-10526" r="-523" b="-2894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4:artisticCrisscrossEtching id="{C54EBD45-8E91-4264-A294-D10C3831D65F}"/>
                  </a:ext>
                </a:extLst>
              </p:cNvPr>
              <p:cNvSpPr txBox="1"/>
              <p:nvPr/>
            </p:nvSpPr>
            <p:spPr>
              <a:xfrm>
                <a:off x="513412" y="5251938"/>
                <a:ext cx="3868615" cy="461665"/>
              </a:xfrm>
              <a:prstGeom prst="rect">
                <a:avLst/>
              </a:prstGeom>
              <a:noFill/>
            </p:spPr>
            <p:txBody>
              <a:bodyPr wrap="square" rtlCol="0">
                <a:spAutoFit/>
              </a:bodyPr>
              <a:lstStyle/>
              <a:p>
                <a:r>
                  <a:rPr lang="en-US" sz="2400" dirty="0"/>
                  <a:t>Max. value of </a:t>
                </a:r>
                <a14:m>
                  <m:oMath xmlns:m="http://schemas.openxmlformats.org/officeDocument/2006/math">
                    <m:r>
                      <a:rPr lang="en-US" sz="2400" b="0" i="1" smtClean="0">
                        <a:latin typeface="Cambria Math" panose="02040503050406030204" pitchFamily="18" charset="0"/>
                      </a:rPr>
                      <m:t>𝑆</m:t>
                    </m:r>
                  </m:oMath>
                </a14:m>
                <a:r>
                  <a:rPr lang="en-US" sz="2400" dirty="0"/>
                  <a:t> is </a:t>
                </a:r>
                <a14:m>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20</m:t>
                        </m:r>
                      </m:e>
                    </m:func>
                    <m:r>
                      <a:rPr lang="en-US" sz="2400" b="0" i="1" smtClean="0">
                        <a:latin typeface="Cambria Math" panose="02040503050406030204" pitchFamily="18" charset="0"/>
                      </a:rPr>
                      <m:t>≈3</m:t>
                    </m:r>
                  </m:oMath>
                </a14:m>
                <a:endParaRPr lang="en-US" sz="2400" dirty="0"/>
              </a:p>
            </p:txBody>
          </p:sp>
        </mc:Choice>
        <mc:Fallback>
          <p:sp>
            <p:nvSpPr>
              <p:cNvPr id="15" name="TextBox 14"/>
              <p:cNvSpPr txBox="1">
                <a:spLocks noRot="1" noChangeAspect="1" noMove="1" noResize="1" noEditPoints="1" noAdjustHandles="1" noChangeArrowheads="1" noChangeShapeType="1" noTextEdit="1"/>
              </p:cNvSpPr>
              <p:nvPr/>
            </p:nvSpPr>
            <p:spPr>
              <a:xfrm>
                <a:off x="513412" y="5251938"/>
                <a:ext cx="3868615" cy="461665"/>
              </a:xfrm>
              <a:prstGeom prst="rect">
                <a:avLst/>
              </a:prstGeom>
              <a:blipFill rotWithShape="1">
                <a:blip r:embed="rId4"/>
                <a:stretch>
                  <a:fillRect l="-2362" t="-10667" b="-30667"/>
                </a:stretch>
              </a:blipFill>
            </p:spPr>
            <p:txBody>
              <a:bodyPr/>
              <a:lstStyle/>
              <a:p>
                <a:r>
                  <a:rPr lang="en-US">
                    <a:noFill/>
                  </a:rPr>
                  <a:t> </a:t>
                </a:r>
                <a:endParaRPr lang="en-US">
                  <a:noFill/>
                </a:endParaRP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Words>
  <Application>WPS Presentation</Application>
  <PresentationFormat>Widescreen</PresentationFormat>
  <Paragraphs>46</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Calibri Light</vt:lpstr>
      <vt:lpstr>DejaVu Sans</vt:lpstr>
      <vt:lpstr>Calibri</vt:lpstr>
      <vt:lpstr>微软雅黑</vt:lpstr>
      <vt:lpstr>Monospace</vt:lpstr>
      <vt:lpstr>Arial Unicode MS</vt:lpstr>
      <vt:lpstr>Office Theme</vt:lpstr>
      <vt:lpstr>COT5615: Math for Intelligent Systems I</vt:lpstr>
      <vt:lpstr>The Gibbs Distribution</vt:lpstr>
      <vt:lpstr>Spin Systems: A More Complex Example</vt:lpstr>
      <vt:lpstr>The Winner-Take-All</vt:lpstr>
      <vt:lpstr>Winner-Take-All (WTA): Gibbs Distribution</vt:lpstr>
      <vt:lpstr>WTA: Analysis</vt:lpstr>
      <vt:lpstr>WTA Analysis (contd.)</vt:lpstr>
      <vt:lpstr>WTA Analysis (fini)</vt:lpstr>
      <vt:lpstr>WTA Plots: Entropy</vt:lpstr>
      <vt:lpstr>WTA Plots: Average Energy and Free Energy</vt:lpstr>
      <vt:lpstr>WTA Plots: Free Energy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Rangarajan</dc:creator>
  <cp:lastModifiedBy>sid</cp:lastModifiedBy>
  <cp:revision>698</cp:revision>
  <dcterms:created xsi:type="dcterms:W3CDTF">2018-11-23T22:50:18Z</dcterms:created>
  <dcterms:modified xsi:type="dcterms:W3CDTF">2018-11-23T22:50:18Z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