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33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491" y="177556"/>
            <a:ext cx="11265877" cy="1325563"/>
          </a:xfrm>
        </p:spPr>
        <p:txBody>
          <a:bodyPr/>
          <a:lstStyle/>
          <a:p>
            <a:r>
              <a:rPr lang="en-US" dirty="0"/>
              <a:t>Objective Function for Lagrange Parameter Plots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4:artisticCrisscrossEtching id="{C6582D28-C890-4665-8102-CE2218FF98D1}"/>
                  </a:ext>
                </a:extLst>
              </p:cNvPr>
              <p:cNvSpPr txBox="1"/>
              <p:nvPr/>
            </p:nvSpPr>
            <p:spPr>
              <a:xfrm>
                <a:off x="7514491" y="3259845"/>
                <a:ext cx="4179278" cy="10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91" y="3259845"/>
                <a:ext cx="4179278" cy="105022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6" y="1396726"/>
            <a:ext cx="6130821" cy="5178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2" y="148248"/>
            <a:ext cx="11482754" cy="1325563"/>
          </a:xfrm>
        </p:spPr>
        <p:txBody>
          <a:bodyPr/>
          <a:lstStyle/>
          <a:p>
            <a:r>
              <a:rPr lang="en-US" dirty="0"/>
              <a:t>Objective Function for Lagrange Parameter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8" y="1400762"/>
            <a:ext cx="5961182" cy="4849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44" y="1438984"/>
            <a:ext cx="5950996" cy="4846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4:artisticCrisscrossEtching id="{7468A849-B7A6-45F8-ADAC-C283F121C39E}"/>
                  </a:ext>
                </a:extLst>
              </p:cNvPr>
              <p:cNvSpPr txBox="1"/>
              <p:nvPr/>
            </p:nvSpPr>
            <p:spPr>
              <a:xfrm>
                <a:off x="2381853" y="6285304"/>
                <a:ext cx="1834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53" y="6285304"/>
                <a:ext cx="183477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4:artisticCrisscrossEtching id="{33F62523-653F-449F-9F3C-452CE6BD584D}"/>
                  </a:ext>
                </a:extLst>
              </p:cNvPr>
              <p:cNvSpPr txBox="1"/>
              <p:nvPr/>
            </p:nvSpPr>
            <p:spPr>
              <a:xfrm>
                <a:off x="8430961" y="6250476"/>
                <a:ext cx="1834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961" y="6250476"/>
                <a:ext cx="183477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distributions</a:t>
            </a:r>
            <a:endParaRPr lang="en-US" dirty="0"/>
          </a:p>
          <a:p>
            <a:r>
              <a:rPr lang="en-US" dirty="0"/>
              <a:t>Maximize entropy subject to expected value constraints</a:t>
            </a:r>
            <a:endParaRPr lang="en-US" dirty="0"/>
          </a:p>
          <a:p>
            <a:r>
              <a:rPr lang="en-US" dirty="0"/>
              <a:t>Use averages from experiments to set expected values (Controversy)</a:t>
            </a:r>
            <a:endParaRPr lang="en-US" dirty="0"/>
          </a:p>
          <a:p>
            <a:r>
              <a:rPr lang="en-US" dirty="0"/>
              <a:t>Stirling’s approximation for entropy</a:t>
            </a:r>
            <a:endParaRPr lang="en-US" dirty="0"/>
          </a:p>
          <a:p>
            <a:r>
              <a:rPr lang="en-US" dirty="0"/>
              <a:t>Constraints expressed using Lagrange parameters</a:t>
            </a:r>
            <a:endParaRPr lang="en-US" dirty="0"/>
          </a:p>
          <a:p>
            <a:r>
              <a:rPr lang="en-US" dirty="0"/>
              <a:t>Eliminate probabilities</a:t>
            </a:r>
            <a:endParaRPr lang="en-US" dirty="0"/>
          </a:p>
          <a:p>
            <a:r>
              <a:rPr lang="en-US" dirty="0"/>
              <a:t>Re-express Lagrange parameter relations and numerically solve</a:t>
            </a:r>
            <a:endParaRPr lang="en-US" dirty="0"/>
          </a:p>
          <a:p>
            <a:r>
              <a:rPr lang="en-US" dirty="0"/>
              <a:t>Maximum entropy subject to constraints has nice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0"/>
            <a:ext cx="10515600" cy="1325563"/>
          </a:xfrm>
        </p:spPr>
        <p:txBody>
          <a:bodyPr/>
          <a:lstStyle/>
          <a:p>
            <a:r>
              <a:rPr lang="en-US" dirty="0"/>
              <a:t>Discrete 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CFEC2584-63DD-4163-8864-41E42685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2" y="1104655"/>
                <a:ext cx="11459308" cy="5542329"/>
              </a:xfrm>
            </p:spPr>
            <p:txBody>
              <a:bodyPr/>
              <a:lstStyle/>
              <a:p>
                <a:r>
                  <a:rPr lang="en-US" dirty="0"/>
                  <a:t>Move from coin to die (6 headed)</a:t>
                </a:r>
              </a:p>
              <a:p>
                <a:r>
                  <a:rPr lang="en-US" dirty="0"/>
                  <a:t>Six possibilities in each toss of die</a:t>
                </a:r>
              </a:p>
              <a:p>
                <a:r>
                  <a:rPr lang="en-US" dirty="0"/>
                  <a:t>Toss die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 and get a configuration (Example: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1,6,4,3,6,5,3</m:t>
                    </m:r>
                  </m:oMath>
                </a14:m>
                <a:r>
                  <a:rPr lang="en-US" dirty="0"/>
                  <a:t> in 7 tosses)</a:t>
                </a:r>
              </a:p>
              <a:p>
                <a:r>
                  <a:rPr lang="en-US" dirty="0"/>
                  <a:t>How many ways can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numbers of each face?</a:t>
                </a:r>
              </a:p>
              <a:p>
                <a:r>
                  <a:rPr lang="en-US" dirty="0"/>
                  <a:t>Following previous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leads to the entropy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1104655"/>
                <a:ext cx="11459308" cy="5542329"/>
              </a:xfrm>
              <a:blipFill rotWithShape="1">
                <a:blip r:embed="rId1"/>
                <a:stretch>
                  <a:fillRect l="-111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107217"/>
            <a:ext cx="10515600" cy="1325563"/>
          </a:xfrm>
        </p:spPr>
        <p:txBody>
          <a:bodyPr/>
          <a:lstStyle/>
          <a:p>
            <a:r>
              <a:rPr lang="en-US" dirty="0"/>
              <a:t>Macroscopic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83DD474-3FAC-478C-995A-989F09C32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245" y="1210162"/>
                <a:ext cx="11723077" cy="54719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information that average face of die is 3.5</a:t>
                </a:r>
              </a:p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One possible solution: Maximize entropy subject to constraint</a:t>
                </a:r>
              </a:p>
              <a:p>
                <a:r>
                  <a:rPr lang="en-US" dirty="0"/>
                  <a:t>What is the constraint?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Principle: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subject to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=3.5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  <a:p>
                <a:r>
                  <a:rPr lang="en-US" dirty="0"/>
                  <a:t>Toss die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times: Maximize total number of configurations consistent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infinity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245" y="1210162"/>
                <a:ext cx="11723077" cy="5471991"/>
              </a:xfrm>
              <a:blipFill rotWithShape="1">
                <a:blip r:embed="rId1"/>
                <a:stretch>
                  <a:fillRect l="-936" t="-2564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60325"/>
            <a:ext cx="10515600" cy="1325563"/>
          </a:xfrm>
        </p:spPr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for Macroscopic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8F5E1E54-C9D5-4EF7-B802-6FEC3312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584" y="1216024"/>
                <a:ext cx="10515600" cy="55816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Maximize entropy subject to two constraints: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−3.5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KKT conditions and solve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=1,2,…,6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constraints to eliminate two Lagrange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You get the solution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584" y="1216024"/>
                <a:ext cx="10515600" cy="5581651"/>
              </a:xfrm>
              <a:blipFill rotWithShape="1">
                <a:blip r:embed="rId1"/>
                <a:stretch>
                  <a:fillRect l="-1043" t="-1747" b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89633"/>
            <a:ext cx="10515600" cy="1325563"/>
          </a:xfrm>
        </p:spPr>
        <p:txBody>
          <a:bodyPr/>
          <a:lstStyle/>
          <a:p>
            <a:r>
              <a:rPr lang="en-US" dirty="0"/>
              <a:t>Generalization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2ADA11B-6923-4F8A-B131-DA8E19C35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262" y="1253331"/>
                <a:ext cx="12086492" cy="55150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discrete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different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their expectations through experiments: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Be careful: We actually observe </a:t>
                </a:r>
                <a:r>
                  <a:rPr lang="en-US" i="1" dirty="0"/>
                  <a:t>average</a:t>
                </a:r>
                <a:r>
                  <a:rPr lang="en-US" dirty="0"/>
                  <a:t> values in the experiments</a:t>
                </a:r>
              </a:p>
              <a:p>
                <a:r>
                  <a:rPr lang="en-US" dirty="0"/>
                  <a:t>Maximize entropy subject to constraints to get </a:t>
                </a:r>
                <a:r>
                  <a:rPr lang="en-US" dirty="0" err="1"/>
                  <a:t>Lagrangian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Need to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Lagrange parameters after eliminating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262" y="1253331"/>
                <a:ext cx="12086492" cy="5515036"/>
              </a:xfrm>
              <a:blipFill rotWithShape="1">
                <a:blip r:embed="rId1"/>
                <a:stretch>
                  <a:fillRect l="-908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Gibbs Distribution Redux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29070CC3-2D69-4E25-80CA-B054013D6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9283"/>
              </a:xfrm>
            </p:spPr>
            <p:txBody>
              <a:bodyPr/>
              <a:lstStyle/>
              <a:p>
                <a:r>
                  <a:rPr lang="en-US" dirty="0"/>
                  <a:t>Minimize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Use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9283"/>
              </a:xfrm>
              <a:blipFill rotWithShape="1">
                <a:blip r:embed="rId1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5" y="11723"/>
            <a:ext cx="10515600" cy="1325563"/>
          </a:xfrm>
        </p:spPr>
        <p:txBody>
          <a:bodyPr/>
          <a:lstStyle/>
          <a:p>
            <a:r>
              <a:rPr lang="en-US" dirty="0"/>
              <a:t>Lagrange Parameters 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0FD17FB6-3F7F-4C5A-B862-BC5F1B4AF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645" y="1133963"/>
                <a:ext cx="12209585" cy="56068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defined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logarithms (for fun)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1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Changed indices in inner summation to make it generic</a:t>
                </a:r>
              </a:p>
              <a:p>
                <a:r>
                  <a:rPr lang="en-US" dirty="0"/>
                  <a:t>Now differentiate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Rate of change of free energy </a:t>
                </a:r>
                <a:r>
                  <a:rPr lang="en-US" dirty="0" err="1"/>
                  <a:t>w.r.t.</a:t>
                </a:r>
                <a:r>
                  <a:rPr lang="en-US" dirty="0"/>
                  <a:t> Lagrange parameter related to corr.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Set of relations can be used to determine Lagrange parameters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45" y="1115548"/>
                <a:ext cx="12209585" cy="5606805"/>
              </a:xfrm>
              <a:blipFill rotWithShape="1">
                <a:blip r:embed="rId1"/>
                <a:stretch>
                  <a:fillRect l="-899" t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en-US" dirty="0"/>
              <a:t>What is the maximum value of the entropy?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71FE66D1-E696-4A79-8117-4450FDCDF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7762"/>
                <a:ext cx="11277600" cy="57474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Set of constraints limit free and unconstrained maximum value</a:t>
                </a:r>
              </a:p>
              <a:p>
                <a:r>
                  <a:rPr lang="en-US" dirty="0"/>
                  <a:t>Start with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(allowed since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zero)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summation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invoke constraints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Don’t get confused: All Lagrange parameters assumed known at this point</a:t>
                </a:r>
              </a:p>
              <a:p>
                <a:r>
                  <a:rPr lang="en-US" dirty="0"/>
                  <a:t>Solve for them using Lagrange parameter relations derived previous slide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762"/>
                <a:ext cx="11277600" cy="5747483"/>
              </a:xfrm>
              <a:blipFill rotWithShape="1">
                <a:blip r:embed="rId1"/>
                <a:stretch>
                  <a:fillRect l="-97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Simple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F075AFD3-A09B-4DEC-A93E-A60E2A7CF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to previous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Solve and go through process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Use Lagrange parameter relation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Presentation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Office Theme</vt:lpstr>
      <vt:lpstr>COT5615: Math for Intelligent Systems I</vt:lpstr>
      <vt:lpstr>Discrete Distributions</vt:lpstr>
      <vt:lpstr>Macroscopic Constraints</vt:lpstr>
      <vt:lpstr>Lagrangian for Macroscopic Constraints</vt:lpstr>
      <vt:lpstr>Generalization</vt:lpstr>
      <vt:lpstr>The Gibbs Distribution Redux</vt:lpstr>
      <vt:lpstr>Lagrange Parameters Relation</vt:lpstr>
      <vt:lpstr>What is the maximum value of the entropy?</vt:lpstr>
      <vt:lpstr>Back to Simple Example</vt:lpstr>
      <vt:lpstr>Objective Function for Lagrange Parameter Plots</vt:lpstr>
      <vt:lpstr>Objective Function for Lagrange Parameter Plots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sid</cp:lastModifiedBy>
  <cp:revision>805</cp:revision>
  <dcterms:created xsi:type="dcterms:W3CDTF">2018-11-24T01:12:38Z</dcterms:created>
  <dcterms:modified xsi:type="dcterms:W3CDTF">2018-11-24T01:12:38Z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