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3"/>
    <p:sldId id="267" r:id="rId4"/>
    <p:sldId id="268" r:id="rId5"/>
    <p:sldId id="269" r:id="rId6"/>
    <p:sldId id="271" r:id="rId7"/>
    <p:sldId id="270" r:id="rId8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This divergence will fail at very small values of qi. Please look into that as well. </a:t>
            </a:r>
            <a:endParaRPr lang="x-non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0" y="240460"/>
            <a:ext cx="2719754" cy="723534"/>
          </a:xfrm>
        </p:spPr>
        <p:txBody>
          <a:bodyPr/>
          <a:lstStyle/>
          <a:p>
            <a:r>
              <a:rPr lang="en-US" dirty="0"/>
              <a:t>Convexity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12" y="371421"/>
            <a:ext cx="3143506" cy="2972604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830" y="3726331"/>
            <a:ext cx="3145536" cy="2974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78682" y="186755"/>
            <a:ext cx="15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90778" y="3490544"/>
            <a:ext cx="1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Non-convex 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66512" y="6488668"/>
            <a:ext cx="36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CheCheDaWaff</a:t>
            </a:r>
            <a:r>
              <a:rPr lang="en-US" dirty="0"/>
              <a:t> (Wikipedia)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4:artisticCrisscrossEtching id="{51A483F5-EDEF-4C83-BCE8-52D78FA19791}"/>
                  </a:ext>
                </a:extLst>
              </p:cNvPr>
              <p:cNvSpPr txBox="1"/>
              <p:nvPr/>
            </p:nvSpPr>
            <p:spPr>
              <a:xfrm>
                <a:off x="71524" y="1086506"/>
                <a:ext cx="8481647" cy="527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in a vector space is convex if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and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/>
                  <a:t> in interval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600" dirty="0"/>
                  <a:t> the point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also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Path connected and therefore connected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For any collection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 and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and for any set of non-negative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   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Line segments, triangles, cubes, hypercubes are convex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Intersection of collections of convex sets is convex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Union of two convex sets need not be convex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4" y="1086506"/>
                <a:ext cx="8481647" cy="5279650"/>
              </a:xfrm>
              <a:prstGeom prst="rect">
                <a:avLst/>
              </a:prstGeom>
              <a:blipFill rotWithShape="1">
                <a:blip r:embed="rId3"/>
                <a:stretch>
                  <a:fillRect l="-1150" t="-924" r="-2229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78" y="169078"/>
            <a:ext cx="4801609" cy="8230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Convex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4:artisticCrisscrossEtching id="{7FBAFF2B-D980-4964-ACD5-5699C2AF5B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0778" y="1249097"/>
                <a:ext cx="6694568" cy="536767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a convex set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convex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strictly convex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variables:</a:t>
                </a:r>
              </a:p>
              <a:p>
                <a:r>
                  <a:rPr lang="en-US" sz="2400" dirty="0"/>
                  <a:t>Differentiable function is convex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for all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 the domain of function</a:t>
                </a:r>
              </a:p>
              <a:p>
                <a:r>
                  <a:rPr lang="en-US" sz="2400" dirty="0"/>
                  <a:t>Every norm is a convex function: Triangle inequality and scalability: Prove this.</a:t>
                </a:r>
              </a:p>
              <a:p>
                <a:r>
                  <a:rPr lang="en-US" sz="2400" dirty="0"/>
                  <a:t>Any local minimum of a convex function is also a global minimum</a:t>
                </a:r>
                <a:endParaRPr lang="en-US" sz="2000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0778" y="1249097"/>
                <a:ext cx="6694568" cy="5367675"/>
              </a:xfrm>
              <a:blipFill rotWithShape="1">
                <a:blip r:embed="rId1"/>
                <a:stretch>
                  <a:fillRect l="-1275" t="-1591" b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r="2" b="2"/>
          <a:stretch>
            <a:fillRect/>
          </a:stretch>
        </p:blipFill>
        <p:spPr>
          <a:xfrm>
            <a:off x="7079615" y="1249097"/>
            <a:ext cx="4801607" cy="4359806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8248794" y="5937683"/>
            <a:ext cx="45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Indeed123 (Wikipedia)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739" y="-4152"/>
            <a:ext cx="5210908" cy="801321"/>
          </a:xfrm>
        </p:spPr>
        <p:txBody>
          <a:bodyPr/>
          <a:lstStyle/>
          <a:p>
            <a:r>
              <a:rPr lang="en-US" dirty="0"/>
              <a:t>A Simple 1D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23" y="1900292"/>
            <a:ext cx="5378201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4:artisticCrisscrossEtching id="{F0C69089-A3FF-4312-94EE-96BA7FAC080A}"/>
                  </a:ext>
                </a:extLst>
              </p:cNvPr>
              <p:cNvSpPr txBox="1"/>
              <p:nvPr/>
            </p:nvSpPr>
            <p:spPr>
              <a:xfrm>
                <a:off x="128953" y="876996"/>
                <a:ext cx="6523893" cy="598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looks convex!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Continuous and twice differentiable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Convex function satisfies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Taylor’s theorem: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. Use this to get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)(1+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Simplify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Very useful inequality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" y="876996"/>
                <a:ext cx="6523893" cy="5989140"/>
              </a:xfrm>
              <a:prstGeom prst="rect">
                <a:avLst/>
              </a:prstGeom>
              <a:blipFill rotWithShape="1">
                <a:blip r:embed="rId2"/>
                <a:stretch>
                  <a:fillRect l="-1215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in higher dimensions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81B1A5FE-C63D-423B-87FF-9F43C880AE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7969" cy="4985483"/>
              </a:xfrm>
            </p:spPr>
            <p:txBody>
              <a:bodyPr/>
              <a:lstStyle/>
              <a:p>
                <a:r>
                  <a:rPr lang="en-US" dirty="0"/>
                  <a:t>Assume a twice differentiable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Taylor’s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satisfied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at all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Satisfied if the Hessian (matrix of second derivatives)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definite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7969" cy="4985483"/>
              </a:xfrm>
              <a:blipFill rotWithShape="1">
                <a:blip r:embed="rId1"/>
                <a:stretch>
                  <a:fillRect l="-941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Kullback-Leibler</a:t>
            </a:r>
            <a:r>
              <a:rPr lang="en-US" dirty="0"/>
              <a:t> (KL) divergence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8C00912D-1DF9-4209-86FD-64EB740C9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66585" cy="4962037"/>
              </a:xfrm>
            </p:spPr>
            <p:txBody>
              <a:bodyPr/>
              <a:lstStyle/>
              <a:p>
                <a:r>
                  <a:rPr lang="en-US" dirty="0"/>
                  <a:t>Consider two discrete probability distributions defined on the same set of possibilities: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both positive, we have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Follows from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dirty="0"/>
                  <a:t> function from previous slide</a:t>
                </a:r>
              </a:p>
              <a:p>
                <a:r>
                  <a:rPr lang="en-US" dirty="0"/>
                  <a:t>Now, sum both sides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Kullback-Leibler</a:t>
                </a:r>
                <a:r>
                  <a:rPr lang="en-US" dirty="0"/>
                  <a:t> divergence: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66585" cy="4962037"/>
              </a:xfrm>
              <a:blipFill rotWithShape="1">
                <a:blip r:embed="rId1"/>
                <a:stretch>
                  <a:fillRect l="-936" t="-1966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278"/>
            <a:ext cx="6166224" cy="716616"/>
          </a:xfrm>
        </p:spPr>
        <p:txBody>
          <a:bodyPr/>
          <a:lstStyle/>
          <a:p>
            <a:r>
              <a:rPr lang="en-US" dirty="0"/>
              <a:t>The Bregman Divergence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3983B835-A3BC-4514-BA1D-F056DD031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411" y="845484"/>
                <a:ext cx="6317819" cy="580632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Vertical arrow length in figure</a:t>
                </a:r>
              </a:p>
              <a:p>
                <a:r>
                  <a:rPr lang="en-US" dirty="0"/>
                  <a:t>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How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411" y="845484"/>
                <a:ext cx="6317819" cy="5806328"/>
              </a:xfrm>
              <a:blipFill rotWithShape="1">
                <a:blip r:embed="rId1"/>
                <a:stretch>
                  <a:fillRect l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16" y="1979519"/>
            <a:ext cx="5289572" cy="44036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990385" y="3429000"/>
            <a:ext cx="0" cy="6271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4:artisticCrisscrossEtching id="{B56A71D8-6A17-45A1-AFB4-B922D0E0A7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0082" y="185832"/>
                <a:ext cx="4875306" cy="68673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Inequalities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0082" y="185832"/>
                <a:ext cx="4875306" cy="686734"/>
              </a:xfrm>
              <a:blipFill rotWithShape="1">
                <a:blip r:embed="rId1"/>
                <a:stretch>
                  <a:fillRect l="-4375" t="-21239" b="-3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61" y="1507527"/>
            <a:ext cx="5964160" cy="493510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4:artisticCrisscrossEtching id="{7940177D-C458-4D61-8824-417E65B74538}"/>
                  </a:ext>
                </a:extLst>
              </p:cNvPr>
              <p:cNvSpPr txBox="1"/>
              <p:nvPr/>
            </p:nvSpPr>
            <p:spPr>
              <a:xfrm>
                <a:off x="360082" y="2925942"/>
                <a:ext cx="4875306" cy="175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sz="2400" dirty="0"/>
                  <a:t> sandwiched between black and red curves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2" y="2925942"/>
                <a:ext cx="4875306" cy="1753044"/>
              </a:xfrm>
              <a:prstGeom prst="rect">
                <a:avLst/>
              </a:prstGeom>
              <a:blipFill rotWithShape="1">
                <a:blip r:embed="rId3"/>
                <a:stretch>
                  <a:fillRect l="-1625" t="-1736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20DDF97A-33FA-46AC-95E8-69CE18717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Convex Sets (Path connected)</a:t>
                </a:r>
              </a:p>
              <a:p>
                <a:r>
                  <a:rPr lang="en-US" dirty="0"/>
                  <a:t>Convex Functions (What Lies Beneath)</a:t>
                </a:r>
              </a:p>
              <a:p>
                <a:r>
                  <a:rPr lang="en-US" dirty="0"/>
                  <a:t>Taylor’s second order expansion gives Hessian condition</a:t>
                </a:r>
              </a:p>
              <a:p>
                <a:r>
                  <a:rPr lang="en-US" dirty="0"/>
                  <a:t>Apply to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Obtain KL divergence: Very popular in machine learning</a:t>
                </a:r>
              </a:p>
              <a:p>
                <a:r>
                  <a:rPr lang="en-US" dirty="0"/>
                  <a:t>Also obtain Bregman divergence</a:t>
                </a:r>
              </a:p>
              <a:p>
                <a:r>
                  <a:rPr lang="en-US" dirty="0"/>
                  <a:t>Convex functions only have global minima: Convex optimization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Presentation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Office Theme</vt:lpstr>
      <vt:lpstr>COT5615: Math for Intelligent Systems I</vt:lpstr>
      <vt:lpstr>Convexity</vt:lpstr>
      <vt:lpstr>Convex Functions</vt:lpstr>
      <vt:lpstr>A Simple 1D Example</vt:lpstr>
      <vt:lpstr>Convexity in higher dimensions</vt:lpstr>
      <vt:lpstr>The Kullback-Leibler (KL) divergence</vt:lpstr>
      <vt:lpstr>The Bregman Divergence</vt:lpstr>
      <vt:lpstr> 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78</cp:revision>
  <dcterms:created xsi:type="dcterms:W3CDTF">2018-11-22T01:03:21Z</dcterms:created>
  <dcterms:modified xsi:type="dcterms:W3CDTF">2018-11-22T01:03:21Z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