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7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589" autoAdjust="0"/>
  </p:normalViewPr>
  <p:slideViewPr>
    <p:cSldViewPr snapToGrid="0">
      <p:cViewPr varScale="1">
        <p:scale>
          <a:sx n="64" d="100"/>
          <a:sy n="64" d="100"/>
        </p:scale>
        <p:origin x="3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F0-6992-4480-9477-94D44782C9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8D80-7E09-40F8-A124-2A4FBF8F287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35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941" y="197784"/>
            <a:ext cx="10515600" cy="722593"/>
          </a:xfrm>
        </p:spPr>
        <p:txBody>
          <a:bodyPr/>
          <a:lstStyle/>
          <a:p>
            <a:r>
              <a:rPr lang="en-US" dirty="0"/>
              <a:t>Code Snippets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090614" y="1051629"/>
            <a:ext cx="4099859" cy="5539154"/>
            <a:chOff x="2090614" y="1051629"/>
            <a:chExt cx="4099859" cy="553915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2090614" y="1051629"/>
              <a:ext cx="3712997" cy="55391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74391" y="1124741"/>
              <a:ext cx="3916082" cy="35998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C000"/>
                  </a:solidFill>
                </a:rPr>
                <a:t>function V = </a:t>
              </a:r>
              <a:r>
                <a:rPr lang="en-US" sz="1200" dirty="0" err="1">
                  <a:solidFill>
                    <a:srgbClr val="FFC000"/>
                  </a:solidFill>
                </a:rPr>
                <a:t>assbreg</a:t>
              </a:r>
              <a:r>
                <a:rPr lang="en-US" sz="1200" dirty="0">
                  <a:solidFill>
                    <a:srgbClr val="FFC000"/>
                  </a:solidFill>
                </a:rPr>
                <a:t>(A)</a:t>
              </a:r>
              <a:endParaRPr lang="en-US" sz="1200" dirty="0">
                <a:solidFill>
                  <a:srgbClr val="FFC0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W = ones(N)/N;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V = W;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alpha = 1;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l2thr = 0.001;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 err="1">
                  <a:solidFill>
                    <a:srgbClr val="FFFF00"/>
                  </a:solidFill>
                </a:rPr>
                <a:t>permthr</a:t>
              </a:r>
              <a:r>
                <a:rPr lang="en-US" sz="1200" dirty="0">
                  <a:solidFill>
                    <a:srgbClr val="FFFF00"/>
                  </a:solidFill>
                </a:rPr>
                <a:t> = 0.1;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p = </a:t>
              </a:r>
              <a:r>
                <a:rPr lang="en-US" sz="1200" dirty="0" err="1">
                  <a:solidFill>
                    <a:srgbClr val="FFFF00"/>
                  </a:solidFill>
                </a:rPr>
                <a:t>permnorm</a:t>
              </a:r>
              <a:r>
                <a:rPr lang="en-US" sz="1200" dirty="0">
                  <a:solidFill>
                    <a:srgbClr val="FFFF00"/>
                  </a:solidFill>
                </a:rPr>
                <a:t>(V);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energy = trace(A'*V);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while p &gt; </a:t>
              </a:r>
              <a:r>
                <a:rPr lang="en-US" sz="1200" dirty="0" err="1">
                  <a:solidFill>
                    <a:srgbClr val="FFFF00"/>
                  </a:solidFill>
                </a:rPr>
                <a:t>permthr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	V = W.*exp(alpha*A);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        	</a:t>
              </a:r>
              <a:r>
                <a:rPr lang="en-US" sz="1200" dirty="0" err="1">
                  <a:solidFill>
                    <a:srgbClr val="FFFF00"/>
                  </a:solidFill>
                </a:rPr>
                <a:t>sinkhorn</a:t>
              </a:r>
              <a:r>
                <a:rPr lang="en-US" sz="1200" dirty="0">
                  <a:solidFill>
                    <a:srgbClr val="FFFF00"/>
                  </a:solidFill>
                </a:rPr>
                <a:t> = 0;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	while </a:t>
              </a:r>
              <a:r>
                <a:rPr lang="en-US" sz="1200" dirty="0" err="1">
                  <a:solidFill>
                    <a:srgbClr val="FFFF00"/>
                  </a:solidFill>
                </a:rPr>
                <a:t>rownorm</a:t>
              </a:r>
              <a:r>
                <a:rPr lang="en-US" sz="1200" dirty="0">
                  <a:solidFill>
                    <a:srgbClr val="FFFF00"/>
                  </a:solidFill>
                </a:rPr>
                <a:t>(V) &gt; l2thr,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		V = </a:t>
              </a:r>
              <a:r>
                <a:rPr lang="en-US" sz="1200" dirty="0" err="1">
                  <a:solidFill>
                    <a:srgbClr val="FFFF00"/>
                  </a:solidFill>
                </a:rPr>
                <a:t>rowcol</a:t>
              </a:r>
              <a:r>
                <a:rPr lang="en-US" sz="1200" dirty="0">
                  <a:solidFill>
                    <a:srgbClr val="FFFF00"/>
                  </a:solidFill>
                </a:rPr>
                <a:t>(V);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               		</a:t>
              </a:r>
              <a:r>
                <a:rPr lang="en-US" sz="1200" dirty="0" err="1">
                  <a:solidFill>
                    <a:srgbClr val="FFFF00"/>
                  </a:solidFill>
                </a:rPr>
                <a:t>sinkhorn</a:t>
              </a:r>
              <a:r>
                <a:rPr lang="en-US" sz="1200" dirty="0">
                  <a:solidFill>
                    <a:srgbClr val="FFFF00"/>
                  </a:solidFill>
                </a:rPr>
                <a:t> += 1;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	end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  	W = V;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	energy = trace(A'*V)		p = </a:t>
              </a:r>
              <a:r>
                <a:rPr lang="en-US" sz="1200" dirty="0" err="1">
                  <a:solidFill>
                    <a:srgbClr val="FFFF00"/>
                  </a:solidFill>
                </a:rPr>
                <a:t>permnorm</a:t>
              </a:r>
              <a:r>
                <a:rPr lang="en-US" sz="1200" dirty="0">
                  <a:solidFill>
                    <a:srgbClr val="FFFF00"/>
                  </a:solidFill>
                </a:rPr>
                <a:t>(V);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end</a:t>
              </a:r>
              <a:endParaRPr lang="en-US" sz="12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06888" y="1824318"/>
            <a:ext cx="3096473" cy="3484282"/>
            <a:chOff x="6344253" y="1555376"/>
            <a:chExt cx="3096473" cy="3484282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6344253" y="1555376"/>
              <a:ext cx="2694239" cy="3484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51812" y="1866356"/>
              <a:ext cx="2788914" cy="1938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C000"/>
                  </a:solidFill>
                </a:rPr>
                <a:t>function V = </a:t>
              </a:r>
              <a:r>
                <a:rPr lang="en-US" sz="1200" dirty="0" err="1">
                  <a:solidFill>
                    <a:srgbClr val="FFC000"/>
                  </a:solidFill>
                </a:rPr>
                <a:t>rowcol</a:t>
              </a:r>
              <a:r>
                <a:rPr lang="en-US" sz="1200" dirty="0">
                  <a:solidFill>
                    <a:srgbClr val="FFC000"/>
                  </a:solidFill>
                </a:rPr>
                <a:t>(V)</a:t>
              </a:r>
              <a:endParaRPr lang="en-US" sz="1200" dirty="0">
                <a:solidFill>
                  <a:srgbClr val="FFC0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[</a:t>
              </a:r>
              <a:r>
                <a:rPr lang="en-US" sz="1200" dirty="0" err="1">
                  <a:solidFill>
                    <a:srgbClr val="FFFF00"/>
                  </a:solidFill>
                </a:rPr>
                <a:t>N,junk</a:t>
              </a:r>
              <a:r>
                <a:rPr lang="en-US" sz="1200" dirty="0">
                  <a:solidFill>
                    <a:srgbClr val="FFFF00"/>
                  </a:solidFill>
                </a:rPr>
                <a:t>] = size(V);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 err="1">
                  <a:solidFill>
                    <a:srgbClr val="FFFF00"/>
                  </a:solidFill>
                </a:rPr>
                <a:t>sumc</a:t>
              </a:r>
              <a:r>
                <a:rPr lang="en-US" sz="1200" dirty="0">
                  <a:solidFill>
                    <a:srgbClr val="FFFF00"/>
                  </a:solidFill>
                </a:rPr>
                <a:t> = sum(V);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 err="1">
                  <a:solidFill>
                    <a:srgbClr val="FFFF00"/>
                  </a:solidFill>
                </a:rPr>
                <a:t>sumc</a:t>
              </a:r>
              <a:r>
                <a:rPr lang="en-US" sz="1200" dirty="0">
                  <a:solidFill>
                    <a:srgbClr val="FFFF00"/>
                  </a:solidFill>
                </a:rPr>
                <a:t> = </a:t>
              </a:r>
              <a:r>
                <a:rPr lang="en-US" sz="1200" dirty="0" err="1">
                  <a:solidFill>
                    <a:srgbClr val="FFFF00"/>
                  </a:solidFill>
                </a:rPr>
                <a:t>diag</a:t>
              </a:r>
              <a:r>
                <a:rPr lang="en-US" sz="1200" dirty="0">
                  <a:solidFill>
                    <a:srgbClr val="FFFF00"/>
                  </a:solidFill>
                </a:rPr>
                <a:t>(</a:t>
              </a:r>
              <a:r>
                <a:rPr lang="en-US" sz="1200" dirty="0" err="1">
                  <a:solidFill>
                    <a:srgbClr val="FFFF00"/>
                  </a:solidFill>
                </a:rPr>
                <a:t>sumc</a:t>
              </a:r>
              <a:r>
                <a:rPr lang="en-US" sz="1200" dirty="0">
                  <a:solidFill>
                    <a:srgbClr val="FFFF00"/>
                  </a:solidFill>
                </a:rPr>
                <a:t>);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 err="1">
                  <a:solidFill>
                    <a:srgbClr val="FFFF00"/>
                  </a:solidFill>
                </a:rPr>
                <a:t>sumc</a:t>
              </a:r>
              <a:r>
                <a:rPr lang="en-US" sz="1200" dirty="0">
                  <a:solidFill>
                    <a:srgbClr val="FFFF00"/>
                  </a:solidFill>
                </a:rPr>
                <a:t> = ones(N)*</a:t>
              </a:r>
              <a:r>
                <a:rPr lang="en-US" sz="1200" dirty="0" err="1">
                  <a:solidFill>
                    <a:srgbClr val="FFFF00"/>
                  </a:solidFill>
                </a:rPr>
                <a:t>sumc</a:t>
              </a:r>
              <a:r>
                <a:rPr lang="en-US" sz="1200" dirty="0">
                  <a:solidFill>
                    <a:srgbClr val="FFFF00"/>
                  </a:solidFill>
                </a:rPr>
                <a:t>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V = V ./</a:t>
              </a:r>
              <a:r>
                <a:rPr lang="en-US" sz="1200" dirty="0" err="1">
                  <a:solidFill>
                    <a:srgbClr val="FFFF00"/>
                  </a:solidFill>
                </a:rPr>
                <a:t>sumc</a:t>
              </a:r>
              <a:r>
                <a:rPr lang="en-US" sz="1200" dirty="0">
                  <a:solidFill>
                    <a:srgbClr val="FFFF00"/>
                  </a:solidFill>
                </a:rPr>
                <a:t>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 err="1">
                  <a:solidFill>
                    <a:srgbClr val="FFFF00"/>
                  </a:solidFill>
                </a:rPr>
                <a:t>sumr</a:t>
              </a:r>
              <a:r>
                <a:rPr lang="en-US" sz="1200" dirty="0">
                  <a:solidFill>
                    <a:srgbClr val="FFFF00"/>
                  </a:solidFill>
                </a:rPr>
                <a:t> = sum(V');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 err="1">
                  <a:solidFill>
                    <a:srgbClr val="FFFF00"/>
                  </a:solidFill>
                </a:rPr>
                <a:t>sumr</a:t>
              </a:r>
              <a:r>
                <a:rPr lang="en-US" sz="1200" dirty="0">
                  <a:solidFill>
                    <a:srgbClr val="FFFF00"/>
                  </a:solidFill>
                </a:rPr>
                <a:t> = </a:t>
              </a:r>
              <a:r>
                <a:rPr lang="en-US" sz="1200" dirty="0" err="1">
                  <a:solidFill>
                    <a:srgbClr val="FFFF00"/>
                  </a:solidFill>
                </a:rPr>
                <a:t>diag</a:t>
              </a:r>
              <a:r>
                <a:rPr lang="en-US" sz="1200" dirty="0">
                  <a:solidFill>
                    <a:srgbClr val="FFFF00"/>
                  </a:solidFill>
                </a:rPr>
                <a:t>(</a:t>
              </a:r>
              <a:r>
                <a:rPr lang="en-US" sz="1200" dirty="0" err="1">
                  <a:solidFill>
                    <a:srgbClr val="FFFF00"/>
                  </a:solidFill>
                </a:rPr>
                <a:t>sumr</a:t>
              </a:r>
              <a:r>
                <a:rPr lang="en-US" sz="1200" dirty="0">
                  <a:solidFill>
                    <a:srgbClr val="FFFF00"/>
                  </a:solidFill>
                </a:rPr>
                <a:t>);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 err="1">
                  <a:solidFill>
                    <a:srgbClr val="FFFF00"/>
                  </a:solidFill>
                </a:rPr>
                <a:t>sumr</a:t>
              </a:r>
              <a:r>
                <a:rPr lang="en-US" sz="1200" dirty="0">
                  <a:solidFill>
                    <a:srgbClr val="FFFF00"/>
                  </a:solidFill>
                </a:rPr>
                <a:t> = ones(N)*</a:t>
              </a:r>
              <a:r>
                <a:rPr lang="en-US" sz="1200" dirty="0" err="1">
                  <a:solidFill>
                    <a:srgbClr val="FFFF00"/>
                  </a:solidFill>
                </a:rPr>
                <a:t>sumr</a:t>
              </a:r>
              <a:r>
                <a:rPr lang="en-US" sz="1200" dirty="0">
                  <a:solidFill>
                    <a:srgbClr val="FFFF00"/>
                  </a:solidFill>
                </a:rPr>
                <a:t>;</a:t>
              </a:r>
              <a:endParaRPr lang="en-US" sz="1200" dirty="0">
                <a:solidFill>
                  <a:srgbClr val="FFFF00"/>
                </a:solidFill>
              </a:endParaRPr>
            </a:p>
            <a:p>
              <a:r>
                <a:rPr lang="en-US" sz="1200" dirty="0">
                  <a:solidFill>
                    <a:srgbClr val="FFFF00"/>
                  </a:solidFill>
                </a:rPr>
                <a:t>V = V ./</a:t>
              </a:r>
              <a:r>
                <a:rPr lang="en-US" sz="1200" dirty="0" err="1">
                  <a:solidFill>
                    <a:srgbClr val="FFFF00"/>
                  </a:solidFill>
                </a:rPr>
                <a:t>sumr</a:t>
              </a:r>
              <a:r>
                <a:rPr lang="en-US" sz="1200" dirty="0">
                  <a:solidFill>
                    <a:srgbClr val="FFFF00"/>
                  </a:solidFill>
                </a:rPr>
                <a:t>';</a:t>
              </a:r>
              <a:endParaRPr lang="en-US" sz="12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265" y="132391"/>
            <a:ext cx="5974976" cy="524101"/>
          </a:xfrm>
        </p:spPr>
        <p:txBody>
          <a:bodyPr>
            <a:noAutofit/>
          </a:bodyPr>
          <a:lstStyle/>
          <a:p>
            <a:r>
              <a:rPr lang="en-US" sz="3200" dirty="0"/>
              <a:t>Linear Assignment Plots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56492"/>
            <a:ext cx="5943600" cy="46555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37" y="697523"/>
            <a:ext cx="5943600" cy="46995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4:artisticCrisscrossEtching id="{7CC68FBF-7C84-4F3D-953D-E1FCD43E8092}"/>
                  </a:ext>
                </a:extLst>
              </p:cNvPr>
              <p:cNvSpPr txBox="1"/>
              <p:nvPr/>
            </p:nvSpPr>
            <p:spPr>
              <a:xfrm>
                <a:off x="6310241" y="5542080"/>
                <a:ext cx="5650393" cy="118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Permutation norm: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trace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241" y="5542080"/>
                <a:ext cx="5650393" cy="1183529"/>
              </a:xfrm>
              <a:prstGeom prst="rect">
                <a:avLst/>
              </a:prstGeom>
              <a:blipFill rotWithShape="1">
                <a:blip r:embed="rId3"/>
                <a:stretch>
                  <a:fillRect l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646"/>
          </a:xfrm>
        </p:spPr>
        <p:txBody>
          <a:bodyPr/>
          <a:lstStyle/>
          <a:p>
            <a:r>
              <a:rPr lang="en-US" dirty="0"/>
              <a:t>Linear Assignment Problem (a.k.a. weighted bipartite matching etc.)</a:t>
            </a:r>
            <a:endParaRPr lang="en-US" dirty="0"/>
          </a:p>
          <a:p>
            <a:r>
              <a:rPr lang="en-US" dirty="0"/>
              <a:t>Linear objective function in permutation matrix</a:t>
            </a:r>
            <a:endParaRPr lang="en-US" dirty="0"/>
          </a:p>
          <a:p>
            <a:r>
              <a:rPr lang="en-US" dirty="0"/>
              <a:t>Row and Column (totally unimodular) constraints</a:t>
            </a:r>
            <a:endParaRPr lang="en-US" dirty="0"/>
          </a:p>
          <a:p>
            <a:r>
              <a:rPr lang="en-US" dirty="0"/>
              <a:t>Linear Programming can solve this problem</a:t>
            </a:r>
            <a:endParaRPr lang="en-US" dirty="0"/>
          </a:p>
          <a:p>
            <a:r>
              <a:rPr lang="en-US" dirty="0"/>
              <a:t>Relax permutation matrix to doubly stochastic matrix</a:t>
            </a:r>
            <a:endParaRPr lang="en-US" dirty="0"/>
          </a:p>
          <a:p>
            <a:r>
              <a:rPr lang="en-US" dirty="0"/>
              <a:t>Use Bregman divergence for non-negativity constraint</a:t>
            </a:r>
            <a:endParaRPr lang="en-US" dirty="0"/>
          </a:p>
          <a:p>
            <a:r>
              <a:rPr lang="en-US" dirty="0"/>
              <a:t>Solve for doubly stochastic matrix</a:t>
            </a:r>
            <a:endParaRPr lang="en-US" dirty="0"/>
          </a:p>
          <a:p>
            <a:r>
              <a:rPr lang="en-US" dirty="0" err="1"/>
              <a:t>Sinkhorn</a:t>
            </a:r>
            <a:r>
              <a:rPr lang="en-US" dirty="0"/>
              <a:t> balancing</a:t>
            </a:r>
            <a:endParaRPr lang="en-US" dirty="0"/>
          </a:p>
          <a:p>
            <a:r>
              <a:rPr lang="en-US" dirty="0"/>
              <a:t>Extremely simple algorithm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Assignment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An exercise in self-indulgence</a:t>
            </a:r>
            <a:endParaRPr lang="en-US" dirty="0"/>
          </a:p>
          <a:p>
            <a:r>
              <a:rPr lang="en-US" dirty="0"/>
              <a:t>Known by many names: Stable marriage problem</a:t>
            </a:r>
            <a:endParaRPr lang="en-US" dirty="0"/>
          </a:p>
          <a:p>
            <a:pPr lvl="1"/>
            <a:r>
              <a:rPr lang="en-US" dirty="0"/>
              <a:t>A set of potential brides give preferences to a set of potential grooms</a:t>
            </a:r>
            <a:endParaRPr lang="en-US" dirty="0"/>
          </a:p>
          <a:p>
            <a:pPr lvl="1"/>
            <a:r>
              <a:rPr lang="en-US" dirty="0"/>
              <a:t>Maximize the overall preference measure by pairing brides and grooms: 1-1</a:t>
            </a:r>
            <a:endParaRPr lang="en-US" dirty="0"/>
          </a:p>
          <a:p>
            <a:pPr lvl="1"/>
            <a:r>
              <a:rPr lang="en-US" dirty="0"/>
              <a:t>Still used today to assign medical residents to universities</a:t>
            </a:r>
            <a:endParaRPr lang="en-US" dirty="0"/>
          </a:p>
          <a:p>
            <a:r>
              <a:rPr lang="en-US" dirty="0"/>
              <a:t>Problem is in P</a:t>
            </a:r>
            <a:endParaRPr lang="en-US" dirty="0"/>
          </a:p>
          <a:p>
            <a:r>
              <a:rPr lang="en-US" dirty="0"/>
              <a:t>Many polynomial-time algorithms</a:t>
            </a:r>
            <a:endParaRPr lang="en-US" dirty="0"/>
          </a:p>
          <a:p>
            <a:r>
              <a:rPr lang="en-US" dirty="0"/>
              <a:t>Shortest augmenting paths (Jonker and </a:t>
            </a:r>
            <a:r>
              <a:rPr lang="en-US" dirty="0" err="1"/>
              <a:t>Volgenant</a:t>
            </a:r>
            <a:r>
              <a:rPr lang="en-US" dirty="0"/>
              <a:t>, 1987): Current favorite</a:t>
            </a:r>
            <a:endParaRPr lang="en-US" dirty="0"/>
          </a:p>
          <a:p>
            <a:r>
              <a:rPr lang="en-US" dirty="0"/>
              <a:t>Fun problem from a nonlinear optimization perspective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Formulating the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EBA03A1B-B67D-4B14-833E-D5B2AD3CD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445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Different versions of the problem: weighted bipartite matching etc.</a:t>
                </a:r>
              </a:p>
              <a:p>
                <a:r>
                  <a:rPr lang="en-US" dirty="0"/>
                  <a:t>Simplest version:</a:t>
                </a:r>
              </a:p>
              <a:p>
                <a:r>
                  <a:rPr lang="en-US" dirty="0"/>
                  <a:t>Given a benefit (or groom preference)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𝑖𝑎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permutation matrix with 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=1,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4452"/>
              </a:xfrm>
              <a:blipFill rotWithShape="1">
                <a:blip r:embed="rId1"/>
                <a:stretch>
                  <a:fillRect l="-1043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4:artisticCrisscrossEtching id="{A626304D-14D0-424E-8C70-06BD3149CC96}"/>
                  </a:ext>
                </a:extLst>
              </p:cNvPr>
              <p:cNvSpPr txBox="1"/>
              <p:nvPr/>
            </p:nvSpPr>
            <p:spPr>
              <a:xfrm>
                <a:off x="9120555" y="4355123"/>
                <a:ext cx="1430214" cy="190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555" y="4355123"/>
                <a:ext cx="1430214" cy="1906548"/>
              </a:xfrm>
              <a:prstGeom prst="rect">
                <a:avLst/>
              </a:prstGeom>
              <a:blipFill rotWithShape="1">
                <a:blip r:embed="rId2"/>
                <a:stretch>
                  <a:fillRect r="-7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1" y="365125"/>
            <a:ext cx="10515600" cy="1325563"/>
          </a:xfrm>
        </p:spPr>
        <p:txBody>
          <a:bodyPr/>
          <a:lstStyle/>
          <a:p>
            <a:r>
              <a:rPr lang="en-US" dirty="0"/>
              <a:t>Softening the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16BC2DD5-82AF-4ED0-8F47-6D70DAD3B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631" y="1690688"/>
                <a:ext cx="10515600" cy="49034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programming can solve the assignment problem</a:t>
                </a:r>
              </a:p>
              <a:p>
                <a:r>
                  <a:rPr lang="en-US" dirty="0"/>
                  <a:t>Why? Constraint matrix is </a:t>
                </a:r>
                <a:r>
                  <a:rPr lang="en-US" b="1" dirty="0"/>
                  <a:t>totally unimodular</a:t>
                </a:r>
                <a:r>
                  <a:rPr lang="en-US" dirty="0"/>
                  <a:t>. (Look this up.)</a:t>
                </a:r>
              </a:p>
              <a:p>
                <a:r>
                  <a:rPr lang="en-US" dirty="0"/>
                  <a:t>Therefore, we can soften the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𝑖𝑎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 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=1,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=1,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631" y="1690688"/>
                <a:ext cx="10515600" cy="4903421"/>
              </a:xfrm>
              <a:blipFill rotWithShape="1">
                <a:blip r:embed="rId1"/>
                <a:stretch>
                  <a:fillRect l="-1159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4:artisticCrisscrossEtching id="{A045D7DC-21D1-4134-B22B-C41997411035}"/>
                  </a:ext>
                </a:extLst>
              </p:cNvPr>
              <p:cNvSpPr/>
              <p:nvPr/>
            </p:nvSpPr>
            <p:spPr>
              <a:xfrm>
                <a:off x="8014556" y="4267644"/>
                <a:ext cx="4015458" cy="190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556" y="4267644"/>
                <a:ext cx="4015458" cy="19065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1415" cy="4351338"/>
          </a:xfrm>
        </p:spPr>
        <p:txBody>
          <a:bodyPr>
            <a:normAutofit/>
          </a:bodyPr>
          <a:lstStyle/>
          <a:p>
            <a:r>
              <a:rPr lang="en-US" sz="1600" dirty="0"/>
              <a:t>What’s the relevance to us?</a:t>
            </a:r>
            <a:endParaRPr lang="en-US" sz="1600" dirty="0"/>
          </a:p>
          <a:p>
            <a:r>
              <a:rPr lang="en-US" sz="1600" dirty="0"/>
              <a:t>Learning to rank etc. are permutation problems</a:t>
            </a:r>
            <a:endParaRPr lang="en-US" sz="1600" dirty="0"/>
          </a:p>
          <a:p>
            <a:r>
              <a:rPr lang="en-US" sz="1600" dirty="0"/>
              <a:t>Constrained optimization here is  tailor-made for Lagrange parameters</a:t>
            </a:r>
            <a:endParaRPr lang="en-US" sz="1600" dirty="0"/>
          </a:p>
          <a:p>
            <a:r>
              <a:rPr lang="en-US" sz="1600" dirty="0"/>
              <a:t>Non-negativity constraint? Resonance with maximum entropy?</a:t>
            </a:r>
            <a:endParaRPr lang="en-US" sz="1600" dirty="0"/>
          </a:p>
          <a:p>
            <a:r>
              <a:rPr lang="en-US" sz="1600" dirty="0"/>
              <a:t>Sum to one on rows and columns reminiscent of maximum entropy</a:t>
            </a:r>
            <a:endParaRPr lang="en-US" sz="1600" dirty="0"/>
          </a:p>
          <a:p>
            <a:r>
              <a:rPr lang="en-US" sz="1600" dirty="0"/>
              <a:t>Doubly stochastic matrix: Non-negative matrix with rows and columns summing to one</a:t>
            </a:r>
            <a:endParaRPr lang="en-US" sz="1600" dirty="0"/>
          </a:p>
          <a:p>
            <a:r>
              <a:rPr lang="en-US" sz="1600" dirty="0"/>
              <a:t>Every doubly stochastic matrix is a convex combination of permutation matrices (</a:t>
            </a:r>
            <a:r>
              <a:rPr lang="en-US" sz="1600" dirty="0" err="1"/>
              <a:t>Birkhoff’s</a:t>
            </a:r>
            <a:r>
              <a:rPr lang="en-US" sz="1600" dirty="0"/>
              <a:t> theorem)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22" y="341679"/>
            <a:ext cx="10515600" cy="1325563"/>
          </a:xfrm>
        </p:spPr>
        <p:txBody>
          <a:bodyPr/>
          <a:lstStyle/>
          <a:p>
            <a:r>
              <a:rPr lang="en-US" dirty="0"/>
              <a:t>La Villa </a:t>
            </a:r>
            <a:r>
              <a:rPr lang="en-US" dirty="0" err="1"/>
              <a:t>Strangiato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051E4E03-045B-47F9-A036-C3612F0FA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122" y="1731840"/>
                <a:ext cx="11529647" cy="499134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soft formulation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𝑖𝑎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𝑖𝑎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𝑖𝑎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𝑖𝑎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 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=1,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=1,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Non-negativity constraint absent</a:t>
                </a:r>
              </a:p>
              <a:p>
                <a:r>
                  <a:rPr lang="en-US" dirty="0"/>
                  <a:t>Bregman divergence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(is zero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Set up row and column constraints via Lagrange parameters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122" y="1731840"/>
                <a:ext cx="11529647" cy="4991344"/>
              </a:xfrm>
              <a:blipFill rotWithShape="1">
                <a:blip r:embed="rId1"/>
                <a:stretch>
                  <a:fillRect l="-1057" t="-1954" b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Constraints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8B7F8E6-D231-4CF6-843D-6887424D4F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Setting up the constraints via Lagrange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𝑖𝑎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𝑖𝑎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Differentiate </a:t>
                </a:r>
                <a:r>
                  <a:rPr lang="en-US" dirty="0" err="1"/>
                  <a:t>Lagrangian</a:t>
                </a:r>
                <a:r>
                  <a:rPr lang="en-US" dirty="0"/>
                  <a:t>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</m:oMath>
                </a14:m>
                <a:r>
                  <a:rPr lang="en-US" dirty="0"/>
                  <a:t>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𝑖𝑎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𝑖𝑎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 sz="1600">
                    <a:noFill/>
                  </a:rPr>
                  <a:t> </a:t>
                </a:r>
                <a:endParaRPr lang="en-US" sz="1600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Satisfying the Constraints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5A177C73-1CD9-48A8-AC8D-7051FF2E7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3477" cy="5032375"/>
              </a:xfrm>
            </p:spPr>
            <p:txBody>
              <a:bodyPr/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𝑖𝑎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have row and column doubly stochastic matrix constraints</a:t>
                </a:r>
              </a:p>
              <a:p>
                <a:r>
                  <a:rPr lang="en-US" dirty="0"/>
                  <a:t>First, try and solve for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 Every column sums to one.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𝑖𝑎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Next, try and solve for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𝑖𝑎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Every row sums to one.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𝑖𝑎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𝑖𝑏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𝑖𝑏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Odd. Can solve for each constraint while keeping other constraint at bay</a:t>
                </a:r>
              </a:p>
              <a:p>
                <a:r>
                  <a:rPr lang="en-US" dirty="0"/>
                  <a:t>What if we repeatedly normalized the rows and columns?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3477" cy="5032375"/>
              </a:xfrm>
              <a:blipFill rotWithShape="1">
                <a:blip r:embed="rId1"/>
                <a:stretch>
                  <a:fillRect l="-932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Sinkhorn</a:t>
            </a:r>
            <a:r>
              <a:rPr lang="en-US" dirty="0"/>
              <a:t> Balancing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33690219-152D-4B69-91E8-0B9DE5F172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385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Repeatedly normalize rows and columns until convergence</a:t>
                </a:r>
              </a:p>
              <a:p>
                <a:r>
                  <a:rPr lang="en-US" dirty="0"/>
                  <a:t>Extremely simple algorithm for linear assignment</a:t>
                </a:r>
              </a:p>
              <a:p>
                <a:r>
                  <a:rPr lang="en-US" dirty="0"/>
                  <a:t>Algorithm Summary: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Initialize: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While Permutation Norm &gt; Threshold</a:t>
                </a:r>
              </a:p>
              <a:p>
                <a:pPr marL="1428750" lvl="2" indent="-514350">
                  <a:buFont typeface="+mj-lt"/>
                  <a:buAutoNum type="roman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𝑖𝑎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:pPr marL="1428750" lvl="2" indent="-514350">
                  <a:buFont typeface="+mj-lt"/>
                  <a:buAutoNum type="romanLcPeriod"/>
                </a:pPr>
                <a:r>
                  <a:rPr lang="en-US" dirty="0" err="1"/>
                  <a:t>Sinkhorn</a:t>
                </a:r>
                <a:r>
                  <a:rPr lang="en-US" dirty="0"/>
                  <a:t> balancing: Normalize rows and columns until convergence</a:t>
                </a:r>
              </a:p>
              <a:p>
                <a:pPr marL="1428750" lvl="2" indent="-514350">
                  <a:buFont typeface="+mj-lt"/>
                  <a:buAutoNum type="roman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free parameter, set to scale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Symmetry breaking could be a problem. Add random noise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38590"/>
              </a:xfrm>
              <a:blipFill rotWithShape="1">
                <a:blip r:embed="rId1"/>
                <a:stretch>
                  <a:fillRect l="-1043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2046</Words>
  <Application>WPS Presentation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Monospace</vt:lpstr>
      <vt:lpstr>Arial Unicode MS</vt:lpstr>
      <vt:lpstr>Abyssinica SIL</vt:lpstr>
      <vt:lpstr>Office Theme</vt:lpstr>
      <vt:lpstr>COT5615: Math for Intelligent Systems I</vt:lpstr>
      <vt:lpstr>The Linear Assignment Problem</vt:lpstr>
      <vt:lpstr>Formulating the problem</vt:lpstr>
      <vt:lpstr>Softening the problem</vt:lpstr>
      <vt:lpstr>Constrained Optimization</vt:lpstr>
      <vt:lpstr>La Villa Strangiato</vt:lpstr>
      <vt:lpstr>The Constraints</vt:lpstr>
      <vt:lpstr>Satisfying the Constraints</vt:lpstr>
      <vt:lpstr>Sinkhorn Balancing</vt:lpstr>
      <vt:lpstr>Code Snippets</vt:lpstr>
      <vt:lpstr>Linear Assignment Plots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sid</cp:lastModifiedBy>
  <cp:revision>160</cp:revision>
  <dcterms:created xsi:type="dcterms:W3CDTF">2018-12-04T02:47:05Z</dcterms:created>
  <dcterms:modified xsi:type="dcterms:W3CDTF">2018-12-04T02:47:05Z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