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3589" autoAdjust="0"/>
  </p:normalViewPr>
  <p:slideViewPr>
    <p:cSldViewPr snapToGrid="0">
      <p:cViewPr>
        <p:scale>
          <a:sx n="65" d="100"/>
          <a:sy n="65" d="100"/>
        </p:scale>
        <p:origin x="71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FFA2-9AEE-4AD1-B079-353BD91D5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C56A9-947F-4E8F-866D-F72DF1099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ECA58-F5D8-4CAE-B070-8701D742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74E35-B231-4731-9D8D-046F6EE4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2FDD3-4715-4557-89E5-D0779C17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7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51E6-A7B2-4869-86C4-3C9F236F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6CB70-2346-4ACB-9ABD-87014AE13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554A8-1878-4779-8A70-8E7E183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B7F57-F54F-4AC5-B639-A23450D1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98205-AB83-40E6-B66D-E0936E33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6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39FA4F-80F7-49CC-A57D-6805D5E98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0F1B8-16B9-4EA3-B8B3-1BCBB2F1B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D6B5C-3A92-4310-87FA-3086B853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B5153-8813-4ECF-8E74-076F6340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98590-1672-44DC-AE6D-2B7FAC28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9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B3EC-7225-4B4C-B2A2-36CB4104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B7AD-3B69-4AFB-9A9F-C8870D90D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C9104-0F0F-4E29-80EC-04ABD471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99E2B-047A-4CC5-B562-D7FF3CF4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EE60-590B-4637-97A0-92FD2767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4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96F3-C621-4C75-88E5-BDBE7D17A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BF40E-A26C-4985-843C-B100683C7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BE813-5A99-4202-9021-98546FCA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599CB-F13C-4A25-BA96-D9BE9877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06948-40E6-4695-94A8-7367B5CBB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4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3131-77B4-4012-AE9A-27ECE8E2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46D-37D4-496F-A18D-33D6D2B8D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B85FE-6752-4B59-B0B4-5A36004FD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B6B6C-4C43-4724-B0F3-D275FD28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9101A-147C-4644-A048-5E616337F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3F4E5-3CB6-4C43-BD54-A33CE01A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7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1F5D-F360-4C09-9746-F90C54D9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B98DD-63FD-494B-A831-CA8664C0B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BCFE8-B246-4AF5-A975-AE8885BEC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7910F-2F89-4455-BF41-3D10F9925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846E7D-8E42-45D1-9873-AC56815E1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30E434-395C-42FD-8CCB-A0BB3BE2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F96D30-A0FC-4B81-A485-75C011519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B0F2FC-1E07-4992-BB3F-46511435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2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3AE1-FE99-4322-BB1E-03DFF0CE1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EBA7B-DB65-4326-BEC2-DD7A7C50F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71B31-27BB-4AD4-8D6E-DBCCC42E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A6EA1-3F90-4BFE-BC77-FE839F45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4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19DB1-5002-41AC-B5D8-C5878334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B5839-6E47-452B-B296-93762EFA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49392-4163-4EA2-9714-8B744ED8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0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389D-5A27-41C2-8CD1-0807D9DD7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C2FDD-AEC4-4EF1-8558-A468C9817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489BA-A3EF-4BDC-807B-8C5EE04F1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9595A-7C48-4A27-8DC8-C66BE791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50B04-8B34-4CFB-A977-AE5FD171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192B4-FF15-4B7B-9B1C-B2789528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0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6962-BE65-4076-81AF-EE31A9AFB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AE1E5D-2A39-4126-813C-F3D60B5E8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05BF6-5975-4355-B2BD-46163D33E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50FF2-8E25-4A39-8289-5BD4C7DE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BDD2A-D07E-42D1-A3BE-1C10C7475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AC4CB-FC5E-46CE-9F1A-89AD7F70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9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47A6A3-9334-41D4-8434-31AFC2D43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791C9-04E3-4B4C-99F0-F0BD16663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741CE-0C09-4732-A0B3-6766B5624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E08F0-6992-4480-9477-94D44782C9DF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7FFED-1C79-460B-A7AF-EC3DC13BC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3BC43-AC0F-4BB8-B57C-312155038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3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43D1-5943-F74F-802E-54B9F2027F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COT5615: Math for Intelligent Systems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E6FD7-28FB-F643-B18F-578512DB6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0421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Anand Rangarajan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E3DAA-AC40-4541-835B-0719D4230A46}"/>
              </a:ext>
            </a:extLst>
          </p:cNvPr>
          <p:cNvSpPr txBox="1"/>
          <p:nvPr/>
        </p:nvSpPr>
        <p:spPr>
          <a:xfrm>
            <a:off x="5105871" y="5340626"/>
            <a:ext cx="1499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Lecture 36</a:t>
            </a:r>
          </a:p>
        </p:txBody>
      </p:sp>
    </p:spTree>
    <p:extLst>
      <p:ext uri="{BB962C8B-B14F-4D97-AF65-F5344CB8AC3E}">
        <p14:creationId xmlns:p14="http://schemas.microsoft.com/office/powerpoint/2010/main" val="389082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62F0B-335A-43DC-BE52-9571A93E0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54" y="-97937"/>
            <a:ext cx="10515600" cy="1325563"/>
          </a:xfrm>
        </p:spPr>
        <p:txBody>
          <a:bodyPr/>
          <a:lstStyle/>
          <a:p>
            <a:r>
              <a:rPr lang="en-US" dirty="0"/>
              <a:t>An Aside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EC7E5F-9930-45F9-BBED-4110B9602B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9292" y="1028456"/>
                <a:ext cx="11418277" cy="575334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Need to evaluate integral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Can look it up: Don’t want to rote learn stuff though.</a:t>
                </a:r>
              </a:p>
              <a:p>
                <a:r>
                  <a:rPr lang="en-US" dirty="0"/>
                  <a:t>Clever trick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e>
                              </m:func>
                            </m:e>
                          </m:nary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func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𝑑𝑦𝑑𝑧</m:t>
                                      </m:r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Switch to polar coordinates: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𝑑𝑦𝑑𝑧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𝑟𝑑𝑟𝑑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  <m:e>
                              <m:nary>
                                <m:nary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EC7E5F-9930-45F9-BBED-4110B9602B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9292" y="1028456"/>
                <a:ext cx="11418277" cy="5753344"/>
              </a:xfrm>
              <a:blipFill>
                <a:blip r:embed="rId2"/>
                <a:stretch>
                  <a:fillRect l="-854" t="-2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050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38DD-04CB-49DE-82F2-53655074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59617"/>
            <a:ext cx="10515600" cy="1325563"/>
          </a:xfrm>
        </p:spPr>
        <p:txBody>
          <a:bodyPr/>
          <a:lstStyle/>
          <a:p>
            <a:r>
              <a:rPr lang="en-US" dirty="0"/>
              <a:t>The First Moment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CBF668-2548-4C8F-B6E5-707F16624A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53931"/>
                <a:ext cx="12215448" cy="494445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obtain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 we need to evaluate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: This is equal to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dirty="0"/>
                  <a:t>!</a:t>
                </a:r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Go back, obtain first moment: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CBF668-2548-4C8F-B6E5-707F16624A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53931"/>
                <a:ext cx="12215448" cy="4944452"/>
              </a:xfrm>
              <a:blipFill>
                <a:blip r:embed="rId2"/>
                <a:stretch>
                  <a:fillRect l="-899" t="-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40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9F8B9-F8F4-435E-A69A-3D682F28B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95140"/>
            <a:ext cx="10515600" cy="772013"/>
          </a:xfrm>
        </p:spPr>
        <p:txBody>
          <a:bodyPr/>
          <a:lstStyle/>
          <a:p>
            <a:r>
              <a:rPr lang="en-US" dirty="0"/>
              <a:t>The Second Moment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78943E-C47F-41FF-8A1E-9C50A90BA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0308" y="901637"/>
                <a:ext cx="10515600" cy="5956363"/>
              </a:xfrm>
            </p:spPr>
            <p:txBody>
              <a:bodyPr/>
              <a:lstStyle/>
              <a:p>
                <a:r>
                  <a:rPr lang="en-US" dirty="0"/>
                  <a:t>In a similar fashion, we can show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, get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fun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and the second moment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Therefore, by simple identification, we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Go back and substitute: After some algebra, we obtain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Gaussian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distribution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78943E-C47F-41FF-8A1E-9C50A90BA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0308" y="901637"/>
                <a:ext cx="10515600" cy="5956363"/>
              </a:xfrm>
              <a:blipFill>
                <a:blip r:embed="rId2"/>
                <a:stretch>
                  <a:fillRect l="-1043" t="-1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33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C3169-EC21-44AA-9870-7D43772D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D0934B-98D6-4C91-8EBF-6F60193D3E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Differential entropy obtained by taking quantized interval possibilities </a:t>
                </a:r>
                <a:r>
                  <a:rPr lang="en-US"/>
                  <a:t>to infinity </a:t>
                </a:r>
                <a:r>
                  <a:rPr lang="en-US" dirty="0"/>
                  <a:t>in the limit. Has problems. Can become negative.</a:t>
                </a:r>
              </a:p>
              <a:p>
                <a:r>
                  <a:rPr lang="en-US" dirty="0"/>
                  <a:t>Maximization of differential entropy subject to first moment (mean) constraint leads to exponential distribution</a:t>
                </a:r>
              </a:p>
              <a:p>
                <a:r>
                  <a:rPr lang="en-US" dirty="0"/>
                  <a:t>Maximization of differential entropy subject to first moment (mean) and second moment (variance) constraints leads to the Gaussian distribution</a:t>
                </a:r>
              </a:p>
              <a:p>
                <a:r>
                  <a:rPr lang="en-US" dirty="0"/>
                  <a:t>Gaussian distribution maximizes entropy subject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held fixed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D0934B-98D6-4C91-8EBF-6F60193D3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83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B7A7-CD40-47A2-BA9E-170DE465C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31" y="95494"/>
            <a:ext cx="10515600" cy="1325563"/>
          </a:xfrm>
        </p:spPr>
        <p:txBody>
          <a:bodyPr/>
          <a:lstStyle/>
          <a:p>
            <a:r>
              <a:rPr lang="en-US" dirty="0"/>
              <a:t>Differential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284560-ED63-4267-BBAE-CFCF7DB52E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199" y="1194715"/>
                <a:ext cx="12209586" cy="543468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Discrete entropy can be extended to the case of a continuous set of possibilities such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Assume a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possibilities, each corresponding to an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.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interval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and interval width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Let the probability of “event”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interval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Then the discrete entropy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Relate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probability density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via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endParaRPr lang="en-US" i="1" dirty="0"/>
              </a:p>
              <a:p>
                <a:r>
                  <a:rPr lang="en-US" dirty="0"/>
                  <a:t>Send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to infinity: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Obtain differential entropy by dropping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func>
                  </m:oMath>
                </a14:m>
                <a:r>
                  <a:rPr lang="en-US" dirty="0"/>
                  <a:t> term.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≡−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284560-ED63-4267-BBAE-CFCF7DB52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" y="1194715"/>
                <a:ext cx="12209586" cy="5434684"/>
              </a:xfrm>
              <a:blipFill>
                <a:blip r:embed="rId2"/>
                <a:stretch>
                  <a:fillRect l="-749" t="-2245" r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57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51DE-9CB7-4E1E-A5D5-EFE533CCE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of the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7903CC-F814-43D3-B754-9C7C2F79CB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a random variable with infinite set of possibilities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Differential entropy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Entropy can become negative!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[0,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Definition uses density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which may not exist (can use quantile density)</a:t>
                </a:r>
              </a:p>
              <a:p>
                <a:r>
                  <a:rPr lang="en-US" dirty="0"/>
                  <a:t>Factor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func>
                  </m:oMath>
                </a14:m>
                <a:r>
                  <a:rPr lang="en-US" dirty="0"/>
                  <a:t> removed can be re-inserted as new density (relative entropy idea)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7903CC-F814-43D3-B754-9C7C2F79CB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93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A9EA-78F9-46D1-B146-33424D2F2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46" y="0"/>
            <a:ext cx="10515600" cy="1325563"/>
          </a:xfrm>
        </p:spPr>
        <p:txBody>
          <a:bodyPr/>
          <a:lstStyle/>
          <a:p>
            <a:r>
              <a:rPr lang="en-US" dirty="0"/>
              <a:t>Maximizing the differential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27B437-0C58-435C-83F3-DC0E00EB9E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4446" y="1157409"/>
                <a:ext cx="10515600" cy="570059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Maximize the entropy over all density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satisfying constraint that the expected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Variational problem (calculus of variations). Maximize functional to get a function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The problem: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subject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Note the limits (0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). Chosen to get convergence (IOU)</a:t>
                </a:r>
              </a:p>
              <a:p>
                <a:r>
                  <a:rPr lang="en-US" dirty="0"/>
                  <a:t>Need constraint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27B437-0C58-435C-83F3-DC0E00EB9E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4446" y="1157409"/>
                <a:ext cx="10515600" cy="5700591"/>
              </a:xfrm>
              <a:blipFill>
                <a:blip r:embed="rId2"/>
                <a:stretch>
                  <a:fillRect l="-1159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67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6A3A3-6C02-4E7C-972A-421B1ADB8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77" y="0"/>
            <a:ext cx="10515600" cy="1325563"/>
          </a:xfrm>
        </p:spPr>
        <p:txBody>
          <a:bodyPr/>
          <a:lstStyle/>
          <a:p>
            <a:r>
              <a:rPr lang="en-US" dirty="0"/>
              <a:t>Maximizing the differential entropy (contd.)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1B3E3F-755F-4FD8-9DF9-76B9DF480E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7554" y="1051902"/>
                <a:ext cx="11277600" cy="57298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Just as in discrete case, set up </a:t>
                </a:r>
                <a:r>
                  <a:rPr lang="en-US" dirty="0" err="1"/>
                  <a:t>Lagrangian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Differentiate </a:t>
                </a:r>
                <a:r>
                  <a:rPr lang="en-US" dirty="0" err="1"/>
                  <a:t>w.r.t.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get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to get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But this is the well known exponential distribution!</a:t>
                </a:r>
              </a:p>
              <a:p>
                <a:r>
                  <a:rPr lang="en-US" dirty="0"/>
                  <a:t>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using mean constraint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1B3E3F-755F-4FD8-9DF9-76B9DF480E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554" y="1051902"/>
                <a:ext cx="11277600" cy="5729898"/>
              </a:xfrm>
              <a:blipFill>
                <a:blip r:embed="rId2"/>
                <a:stretch>
                  <a:fillRect l="-973" t="-1809" b="-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59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D185C-3A06-4F21-983D-03CF79DE1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Maximizing the differential entropy (</a:t>
            </a:r>
            <a:r>
              <a:rPr lang="en-US" dirty="0" err="1"/>
              <a:t>fini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EDECDB-C734-4FF0-8538-D71E310B99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096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Solve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using mean constraint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know that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Differentiate inside the integral </a:t>
                </a:r>
                <a:r>
                  <a:rPr lang="en-US" dirty="0" err="1"/>
                  <a:t>w.r.t.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(has to be justified) to get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Check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this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Exponential distribution maximizes entropy for fixed mean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EDECDB-C734-4FF0-8538-D71E310B99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09637"/>
              </a:xfrm>
              <a:blipFill>
                <a:blip r:embed="rId2"/>
                <a:stretch>
                  <a:fillRect l="-1043" t="-2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85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DE1BD-2B7C-43EF-ACED-FE612BED7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fixed mean and variance?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E0444F-6D53-44D1-9168-E9346A44A3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/>
              <a:lstStyle/>
              <a:p>
                <a:r>
                  <a:rPr lang="en-US" dirty="0"/>
                  <a:t>Mean constraint: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Variance constraint: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But this is not a variance constraint. Unpack.</a:t>
                </a:r>
              </a:p>
              <a:p>
                <a:r>
                  <a:rPr lang="en-US" dirty="0"/>
                  <a:t>Variance is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Expand to get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Hence,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but more </a:t>
                </a:r>
                <a:r>
                  <a:rPr lang="en-US" dirty="0" err="1"/>
                  <a:t>impt</a:t>
                </a:r>
                <a:r>
                  <a:rPr lang="en-US" dirty="0"/>
                  <a:t>. we can use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E0444F-6D53-44D1-9168-E9346A44A3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>
                <a:blip r:embed="rId2"/>
                <a:stretch>
                  <a:fillRect l="-967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34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E2DA-539A-4839-B765-C2A9A6C7C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661" y="311332"/>
            <a:ext cx="10515600" cy="1325563"/>
          </a:xfrm>
        </p:spPr>
        <p:txBody>
          <a:bodyPr/>
          <a:lstStyle/>
          <a:p>
            <a:r>
              <a:rPr lang="en-US" dirty="0"/>
              <a:t>Mean and Variance constraints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AF24E3-D82E-4907-A746-B3C6EA6826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661" y="1532547"/>
                <a:ext cx="11312769" cy="52609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Constraints are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Maximize entropy as before and 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to get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Let’s examine the “partition function” first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Complete squares in the exponent to get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AF24E3-D82E-4907-A746-B3C6EA6826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661" y="1532547"/>
                <a:ext cx="11312769" cy="5260975"/>
              </a:xfrm>
              <a:blipFill>
                <a:blip r:embed="rId2"/>
                <a:stretch>
                  <a:fillRect l="-862" t="-2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9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725-D0DE-4CDC-AD99-31A635C8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Partition Function (contd.)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8D2142-AC79-44C4-926E-3573ACC296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32729"/>
              </a:xfrm>
            </p:spPr>
            <p:txBody>
              <a:bodyPr/>
              <a:lstStyle/>
              <a:p>
                <a:r>
                  <a:rPr lang="en-US" dirty="0"/>
                  <a:t>We seek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Change variables by setting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We get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Assumption here: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. Justified </a:t>
                </a:r>
                <a:r>
                  <a:rPr lang="en-US" i="1" dirty="0"/>
                  <a:t>a posteriori.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8D2142-AC79-44C4-926E-3573ACC296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32729"/>
              </a:xfrm>
              <a:blipFill>
                <a:blip r:embed="rId2"/>
                <a:stretch>
                  <a:fillRect l="-1043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2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847</Words>
  <Application>Microsoft Office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COT5615: Math for Intelligent Systems I</vt:lpstr>
      <vt:lpstr>Differential Entropy</vt:lpstr>
      <vt:lpstr>Problems of the definition</vt:lpstr>
      <vt:lpstr>Maximizing the differential entropy</vt:lpstr>
      <vt:lpstr>Maximizing the differential entropy (contd.)</vt:lpstr>
      <vt:lpstr>Maximizing the differential entropy (fini)</vt:lpstr>
      <vt:lpstr>What about fixed mean and variance?</vt:lpstr>
      <vt:lpstr>Mean and Variance constraints</vt:lpstr>
      <vt:lpstr>The Partition Function (contd.)</vt:lpstr>
      <vt:lpstr>An Aside</vt:lpstr>
      <vt:lpstr>The First Moment</vt:lpstr>
      <vt:lpstr>The Second Moment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COT5615: Math for Intelligent Systems I</dc:title>
  <dc:creator>Anand Rangarajan</dc:creator>
  <cp:lastModifiedBy>Anand Rangarajan</cp:lastModifiedBy>
  <cp:revision>246</cp:revision>
  <dcterms:created xsi:type="dcterms:W3CDTF">2018-11-14T19:42:10Z</dcterms:created>
  <dcterms:modified xsi:type="dcterms:W3CDTF">2018-11-24T09:54:33Z</dcterms:modified>
</cp:coreProperties>
</file>