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589" autoAdjust="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37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C92F-6409-48B8-8449-87928996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046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3F8AC-58DD-4DF0-A2DF-8E668757B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446" y="1614609"/>
                <a:ext cx="11553092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new principle: The Maximum Likelihood Principle</a:t>
                </a:r>
              </a:p>
              <a:p>
                <a:r>
                  <a:rPr lang="en-US" dirty="0"/>
                  <a:t>Maximize the pdf of all the data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Independent and identically distributed random variables (</a:t>
                </a:r>
                <a:r>
                  <a:rPr lang="en-US" dirty="0" err="1"/>
                  <a:t>i.i.d</a:t>
                </a:r>
                <a:r>
                  <a:rPr lang="en-US" dirty="0"/>
                  <a:t>.)</a:t>
                </a:r>
              </a:p>
              <a:p>
                <a:r>
                  <a:rPr lang="en-US" dirty="0"/>
                  <a:t>The pdf of the set factorizes into the product over all individual pdfs</a:t>
                </a:r>
              </a:p>
              <a:p>
                <a:r>
                  <a:rPr lang="en-US" dirty="0"/>
                  <a:t>Individual pdfs are identical EXCEPT for the DATA in each of them</a:t>
                </a:r>
              </a:p>
              <a:p>
                <a:r>
                  <a:rPr lang="en-US" dirty="0"/>
                  <a:t>Maximize the joint likelihood equivalent to minimizing the negative log-likelihood of the data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Gives us the MLE.</a:t>
                </a:r>
              </a:p>
              <a:p>
                <a:r>
                  <a:rPr lang="en-US" dirty="0"/>
                  <a:t>For the Gaussian, gives us the sample mean and sample standard deviation</a:t>
                </a:r>
              </a:p>
              <a:p>
                <a:r>
                  <a:rPr lang="en-US" dirty="0"/>
                  <a:t>For the exponential, gives us the sample mean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3F8AC-58DD-4DF0-A2DF-8E668757B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446" y="1614609"/>
                <a:ext cx="11553092" cy="5032375"/>
              </a:xfrm>
              <a:blipFill>
                <a:blip r:embed="rId2"/>
                <a:stretch>
                  <a:fillRect l="-949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7C3B-BB92-4E48-99D3-BB418483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2" y="18255"/>
            <a:ext cx="10515600" cy="1325563"/>
          </a:xfrm>
        </p:spPr>
        <p:txBody>
          <a:bodyPr/>
          <a:lstStyle/>
          <a:p>
            <a:r>
              <a:rPr lang="en-US" dirty="0"/>
              <a:t>The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01092-C1DA-438B-BC67-93AC30EF9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577" y="1092934"/>
                <a:ext cx="11986846" cy="5565774"/>
              </a:xfrm>
            </p:spPr>
            <p:txBody>
              <a:bodyPr/>
              <a:lstStyle/>
              <a:p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normally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it has a probability density function (pdf)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cumulative distribution function (</a:t>
                </a:r>
                <a:r>
                  <a:rPr lang="en-US" dirty="0" err="1"/>
                  <a:t>cdf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the erf function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change of variables in the integration and the definition of “erf” gives us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01092-C1DA-438B-BC67-93AC30EF9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577" y="1092934"/>
                <a:ext cx="11986846" cy="5565774"/>
              </a:xfrm>
              <a:blipFill>
                <a:blip r:embed="rId2"/>
                <a:stretch>
                  <a:fillRect l="-916" t="-1752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0956-54E3-4DA9-96C4-7673D832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Identically Distributed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EB701-85DC-4330-A5B9-3E5DA5F15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.) if the joint density of the random variables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Extension to usual independence criterion</a:t>
                </a:r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random variable taking possible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addition to being independent, each density function has same parameter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(Example: Gaussians with same mean and variance)</a:t>
                </a:r>
              </a:p>
              <a:p>
                <a:r>
                  <a:rPr lang="en-US" dirty="0"/>
                  <a:t>Note that definition is in terms of density functions here (and other definitions are available)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EB701-85DC-4330-A5B9-3E5DA5F15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>
                <a:blip r:embed="rId2"/>
                <a:stretch>
                  <a:fillRect l="-1043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E0B3-6AF3-4ADF-AF22-1729C28C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/>
              <a:t>Application to Gaussian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AA0A5-A5C1-489F-9D87-CDD805AD6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81209"/>
                <a:ext cx="11769969" cy="5683005"/>
              </a:xfrm>
            </p:spPr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Gaussian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each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joint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far, so good. Now simplify: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product got pushed into the exponent as a sum (and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Note: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parameter across all distributions allows simple summation</a:t>
                </a:r>
              </a:p>
              <a:p>
                <a:r>
                  <a:rPr lang="en-US" dirty="0"/>
                  <a:t>Also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is actually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i.i.d</a:t>
                </a:r>
                <a:r>
                  <a:rPr lang="en-US" dirty="0"/>
                  <a:t>. property)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AA0A5-A5C1-489F-9D87-CDD805AD6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81209"/>
                <a:ext cx="11769969" cy="5683005"/>
              </a:xfrm>
              <a:blipFill>
                <a:blip r:embed="rId2"/>
                <a:stretch>
                  <a:fillRect l="-932" t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BCB1-15D6-42D0-B199-D91CB262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D0492-BF05-4528-8D74-CB6073BFA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Just for fun, take negative logarithms on both sides: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Simplify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Left side is called the negative log-likelihood of the data (given unknown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D0492-BF05-4528-8D74-CB6073BFA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C73D-63E2-4FD2-A6C9-0846FBE6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66187"/>
            <a:ext cx="10515600" cy="1325563"/>
          </a:xfrm>
        </p:spPr>
        <p:txBody>
          <a:bodyPr/>
          <a:lstStyle/>
          <a:p>
            <a:r>
              <a:rPr lang="en-US" dirty="0"/>
              <a:t>Application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AD9C4-B2FE-40BC-98C2-3ABCAFCC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261" y="1169131"/>
                <a:ext cx="11388969" cy="5501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Just for fun, take derivative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goes to zero (for non-zero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Estimate of mean – the sample average – obtained by differentiating negative log-likelihood and setting the result to zero</a:t>
                </a:r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 Repeat: Derivative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set to zero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Estimate of variance also obtained by differentiating negative log-likelihood and setting the result to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AD9C4-B2FE-40BC-98C2-3ABCAFCC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261" y="1169131"/>
                <a:ext cx="11388969" cy="5501299"/>
              </a:xfrm>
              <a:blipFill>
                <a:blip r:embed="rId2"/>
                <a:stretch>
                  <a:fillRect l="-963" t="-1885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1610-031D-4F44-866C-414A0B11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93785"/>
            <a:ext cx="10515600" cy="1325563"/>
          </a:xfrm>
        </p:spPr>
        <p:txBody>
          <a:bodyPr/>
          <a:lstStyle/>
          <a:p>
            <a:r>
              <a:rPr lang="en-US" dirty="0"/>
              <a:t>What does this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3F3D6-16EB-4B96-9325-0014752D7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292" y="1192578"/>
                <a:ext cx="10515600" cy="5466130"/>
              </a:xfrm>
            </p:spPr>
            <p:txBody>
              <a:bodyPr/>
              <a:lstStyle/>
              <a:p>
                <a:r>
                  <a:rPr lang="en-US" dirty="0"/>
                  <a:t>Take it slow:</a:t>
                </a:r>
              </a:p>
              <a:p>
                <a:r>
                  <a:rPr lang="en-US" dirty="0"/>
                  <a:t>We formed the likelihood of the </a:t>
                </a:r>
                <a:r>
                  <a:rPr lang="en-US" dirty="0" err="1"/>
                  <a:t>i.i.d</a:t>
                </a:r>
                <a:r>
                  <a:rPr lang="en-US" dirty="0"/>
                  <a:t>. data given the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then took the negative log-likelihood and differentiated it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set the result to zero and solved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is like minimizing (or maximizing) something!</a:t>
                </a:r>
              </a:p>
              <a:p>
                <a:r>
                  <a:rPr lang="en-US" dirty="0"/>
                  <a:t>But what?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3F3D6-16EB-4B96-9325-0014752D7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292" y="1192578"/>
                <a:ext cx="10515600" cy="5466130"/>
              </a:xfrm>
              <a:blipFill>
                <a:blip r:embed="rId2"/>
                <a:stretch>
                  <a:fillRect l="-1043" t="-189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380F-84B5-46B3-A6B0-3DDE432D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548D-7FBA-4FF9-B12A-C5958B8CE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95892" cy="5032375"/>
              </a:xfrm>
            </p:spPr>
            <p:txBody>
              <a:bodyPr/>
              <a:lstStyle/>
              <a:p>
                <a:r>
                  <a:rPr lang="en-US" dirty="0"/>
                  <a:t>Consider the principle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is the same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When applied to the Gaussian random variables,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obtain the sample average (mean) and sample standard deviation as the maximum likelihood estimates (MLE)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548D-7FBA-4FF9-B12A-C5958B8CE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95892" cy="5032375"/>
              </a:xfrm>
              <a:blipFill>
                <a:blip r:embed="rId2"/>
                <a:stretch>
                  <a:fillRect l="-989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6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0728-7A14-47EC-AB98-733A07CC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" y="0"/>
            <a:ext cx="10515600" cy="1325563"/>
          </a:xfrm>
        </p:spPr>
        <p:txBody>
          <a:bodyPr/>
          <a:lstStyle/>
          <a:p>
            <a:r>
              <a:rPr lang="en-US" dirty="0"/>
              <a:t>Application to the Exponential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3BE91-92F7-4431-A79C-E63757A5C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983" y="930946"/>
                <a:ext cx="11682047" cy="5874300"/>
              </a:xfrm>
            </p:spPr>
            <p:txBody>
              <a:bodyPr/>
              <a:lstStyle/>
              <a:p>
                <a:r>
                  <a:rPr lang="en-US" dirty="0"/>
                  <a:t>The exponential density (pdf)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density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exponentially distributed random variables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Application of ML principle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Converting to the negative log-likelihood and differentiating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obtain the sample mean (once again) as the 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3BE91-92F7-4431-A79C-E63757A5C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983" y="930946"/>
                <a:ext cx="11682047" cy="5874300"/>
              </a:xfr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732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The Gaussian Distribution</vt:lpstr>
      <vt:lpstr>Independent and Identically Distributed</vt:lpstr>
      <vt:lpstr>Application to Gaussian random variables</vt:lpstr>
      <vt:lpstr>Application (contd.)</vt:lpstr>
      <vt:lpstr>Application (contd.)</vt:lpstr>
      <vt:lpstr>What does this mean?</vt:lpstr>
      <vt:lpstr>Maximum Likelihood</vt:lpstr>
      <vt:lpstr>Application to the Exponential Distribution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311</cp:revision>
  <dcterms:created xsi:type="dcterms:W3CDTF">2018-11-14T19:42:10Z</dcterms:created>
  <dcterms:modified xsi:type="dcterms:W3CDTF">2018-11-28T04:27:45Z</dcterms:modified>
</cp:coreProperties>
</file>