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3" r:id="rId3"/>
    <p:sldId id="275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589" autoAdjust="0"/>
  </p:normalViewPr>
  <p:slideViewPr>
    <p:cSldViewPr snapToGrid="0">
      <p:cViewPr varScale="1">
        <p:scale>
          <a:sx n="65" d="100"/>
          <a:sy n="65" d="100"/>
        </p:scale>
        <p:origin x="7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FFA2-9AEE-4AD1-B079-353BD91D5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C56A9-947F-4E8F-866D-F72DF1099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CA58-F5D8-4CAE-B070-8701D742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74E35-B231-4731-9D8D-046F6EE4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FDD3-4715-4557-89E5-D0779C17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7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51E6-A7B2-4869-86C4-3C9F236F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CB70-2346-4ACB-9ABD-87014AE13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54A8-1878-4779-8A70-8E7E183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7F57-F54F-4AC5-B639-A23450D1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8205-AB83-40E6-B66D-E0936E33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9FA4F-80F7-49CC-A57D-6805D5E98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0F1B8-16B9-4EA3-B8B3-1BCBB2F1B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D6B5C-3A92-4310-87FA-3086B853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5153-8813-4ECF-8E74-076F6340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8590-1672-44DC-AE6D-2B7FAC28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9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B3EC-7225-4B4C-B2A2-36CB4104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7AD-3B69-4AFB-9A9F-C8870D90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C9104-0F0F-4E29-80EC-04ABD471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9E2B-047A-4CC5-B562-D7FF3CF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EE60-590B-4637-97A0-92FD2767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4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6F3-C621-4C75-88E5-BDBE7D17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F40E-A26C-4985-843C-B100683C7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BE813-5A99-4202-9021-98546FCA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99CB-F13C-4A25-BA96-D9BE9877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6948-40E6-4695-94A8-7367B5CB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3131-77B4-4012-AE9A-27ECE8E2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46D-37D4-496F-A18D-33D6D2B8D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B85FE-6752-4B59-B0B4-5A36004FD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B6B6C-4C43-4724-B0F3-D275FD28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9101A-147C-4644-A048-5E616337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3F4E5-3CB6-4C43-BD54-A33CE01A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7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1F5D-F360-4C09-9746-F90C54D9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B98DD-63FD-494B-A831-CA8664C0B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BCFE8-B246-4AF5-A975-AE8885BEC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7910F-2F89-4455-BF41-3D10F992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46E7D-8E42-45D1-9873-AC56815E1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0E434-395C-42FD-8CCB-A0BB3BE2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96D30-A0FC-4B81-A485-75C01151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0F2FC-1E07-4992-BB3F-46511435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2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AE1-FE99-4322-BB1E-03DFF0CE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EBA7B-DB65-4326-BEC2-DD7A7C50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71B31-27BB-4AD4-8D6E-DBCCC42E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A6EA1-3F90-4BFE-BC77-FE839F45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4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19DB1-5002-41AC-B5D8-C5878334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B5839-6E47-452B-B296-93762EFA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49392-4163-4EA2-9714-8B744ED8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0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389D-5A27-41C2-8CD1-0807D9DD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2FDD-AEC4-4EF1-8558-A468C981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489BA-A3EF-4BDC-807B-8C5EE04F1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9595A-7C48-4A27-8DC8-C66BE791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50B04-8B34-4CFB-A977-AE5FD171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192B4-FF15-4B7B-9B1C-B2789528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6962-BE65-4076-81AF-EE31A9AF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E1E5D-2A39-4126-813C-F3D60B5E8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05BF6-5975-4355-B2BD-46163D33E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50FF2-8E25-4A39-8289-5BD4C7DE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BDD2A-D07E-42D1-A3BE-1C10C747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AC4CB-FC5E-46CE-9F1A-89AD7F70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9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7A6A3-9334-41D4-8434-31AFC2D4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791C9-04E3-4B4C-99F0-F0BD16663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741CE-0C09-4732-A0B3-6766B5624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08F0-6992-4480-9477-94D44782C9D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FFED-1C79-460B-A7AF-EC3DC13BC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3BC43-AC0F-4BB8-B57C-312155038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43D1-5943-F74F-802E-54B9F2027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E6FD7-28FB-F643-B18F-578512DB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E3DAA-AC40-4541-835B-0719D4230A46}"/>
              </a:ext>
            </a:extLst>
          </p:cNvPr>
          <p:cNvSpPr txBox="1"/>
          <p:nvPr/>
        </p:nvSpPr>
        <p:spPr>
          <a:xfrm>
            <a:off x="5105871" y="5340626"/>
            <a:ext cx="14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38</a:t>
            </a:r>
          </a:p>
        </p:txBody>
      </p:sp>
    </p:spTree>
    <p:extLst>
      <p:ext uri="{BB962C8B-B14F-4D97-AF65-F5344CB8AC3E}">
        <p14:creationId xmlns:p14="http://schemas.microsoft.com/office/powerpoint/2010/main" val="389082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C24D-1602-4D77-BB63-E3F59EA3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 Chebyshev’s Inequality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9E7B7-F515-496D-9CC9-7F754CDC3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34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expected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variance: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ℰ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 this is equal to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ℰ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9E7B7-F515-496D-9CC9-7F754CDC3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3421"/>
              </a:xfrm>
              <a:blipFill>
                <a:blip r:embed="rId2"/>
                <a:stretch>
                  <a:fillRect l="-1217" b="-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89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3088-AD97-4693-B3ED-9E629EDB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9" y="130664"/>
            <a:ext cx="10515600" cy="648921"/>
          </a:xfrm>
        </p:spPr>
        <p:txBody>
          <a:bodyPr>
            <a:normAutofit fontScale="90000"/>
          </a:bodyPr>
          <a:lstStyle/>
          <a:p>
            <a:r>
              <a:rPr lang="en-US" dirty="0"/>
              <a:t>The Weak Law Of Large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9FEBA-3EBB-4E13-8C5C-16560FB0E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539" y="876056"/>
                <a:ext cx="12086492" cy="5712313"/>
              </a:xfrm>
            </p:spPr>
            <p:txBody>
              <a:bodyPr/>
              <a:lstStyle/>
              <a:p>
                <a:r>
                  <a:rPr lang="en-US" dirty="0"/>
                  <a:t>Assume that the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dirty="0"/>
                  <a:t> arise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.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finite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Let the sample average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. But this corresponds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What is the mean of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?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ℰ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the variance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?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ℰ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. Show this</a:t>
                </a:r>
              </a:p>
              <a:p>
                <a:r>
                  <a:rPr lang="en-US"/>
                  <a:t>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Chebyshev’s inequality.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 this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. Confused? First try applying it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9FEBA-3EBB-4E13-8C5C-16560FB0E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539" y="876056"/>
                <a:ext cx="12086492" cy="5712313"/>
              </a:xfrm>
              <a:blipFill>
                <a:blip r:embed="rId2"/>
                <a:stretch>
                  <a:fillRect l="-908" t="-1494" r="-101" b="-1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92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74F5-79E1-4463-A1EB-4B4B1F81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Editorial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12C6F-65A8-4E59-9C6B-BE81218FD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1077" cy="4956175"/>
          </a:xfrm>
        </p:spPr>
        <p:txBody>
          <a:bodyPr>
            <a:normAutofit/>
          </a:bodyPr>
          <a:lstStyle/>
          <a:p>
            <a:r>
              <a:rPr lang="en-US" dirty="0"/>
              <a:t>Can teach yourself relevant math using the process used this semester</a:t>
            </a:r>
          </a:p>
          <a:p>
            <a:r>
              <a:rPr lang="en-US" dirty="0"/>
              <a:t>Don’t rote learn anything</a:t>
            </a:r>
          </a:p>
          <a:p>
            <a:r>
              <a:rPr lang="en-US" dirty="0"/>
              <a:t>Start from what you want to know</a:t>
            </a:r>
          </a:p>
          <a:p>
            <a:r>
              <a:rPr lang="en-US" dirty="0"/>
              <a:t>Operate on your mind: Know what you don’t know</a:t>
            </a:r>
          </a:p>
          <a:p>
            <a:r>
              <a:rPr lang="en-US" dirty="0"/>
              <a:t>Anything you don’t understand, encapsulate it in a module</a:t>
            </a:r>
          </a:p>
          <a:p>
            <a:r>
              <a:rPr lang="en-US" dirty="0"/>
              <a:t>For each module, scour Internet and get the actual technical details</a:t>
            </a:r>
          </a:p>
          <a:p>
            <a:r>
              <a:rPr lang="en-US" dirty="0"/>
              <a:t>Stitch together the set of modules 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Profit! (Worked for Wade Watts)</a:t>
            </a:r>
          </a:p>
        </p:txBody>
      </p:sp>
    </p:spTree>
    <p:extLst>
      <p:ext uri="{BB962C8B-B14F-4D97-AF65-F5344CB8AC3E}">
        <p14:creationId xmlns:p14="http://schemas.microsoft.com/office/powerpoint/2010/main" val="139378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380F-84B5-46B3-A6B0-3DDE432D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Maximum Likelihood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E548D-7FBA-4FF9-B12A-C5958B8CE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95892" cy="5032375"/>
              </a:xfrm>
            </p:spPr>
            <p:txBody>
              <a:bodyPr/>
              <a:lstStyle/>
              <a:p>
                <a:r>
                  <a:rPr lang="en-US" dirty="0"/>
                  <a:t>We seek to estimate the parameter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from the data</a:t>
                </a:r>
              </a:p>
              <a:p>
                <a:r>
                  <a:rPr lang="en-US" dirty="0"/>
                  <a:t>Data are modeled as </a:t>
                </a:r>
                <a:r>
                  <a:rPr lang="en-US" dirty="0" err="1"/>
                  <a:t>i.i.d</a:t>
                </a:r>
                <a:r>
                  <a:rPr lang="en-US" dirty="0"/>
                  <a:t>. drawn from the same probability distribution</a:t>
                </a:r>
              </a:p>
              <a:p>
                <a:r>
                  <a:rPr lang="en-US" dirty="0"/>
                  <a:t>Set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dirty="0"/>
                  <a:t> drawn from pdf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principle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 this is the same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E548D-7FBA-4FF9-B12A-C5958B8CE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95892" cy="5032375"/>
              </a:xfrm>
              <a:blipFill>
                <a:blip r:embed="rId2"/>
                <a:stretch>
                  <a:fillRect l="-989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62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8B0277-01EF-449D-B2AF-A9B87047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Gaussian pdf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5E415A-B6DB-443E-A864-40C2A9F5D966}"/>
                  </a:ext>
                </a:extLst>
              </p:cNvPr>
              <p:cNvSpPr txBox="1"/>
              <p:nvPr/>
            </p:nvSpPr>
            <p:spPr>
              <a:xfrm>
                <a:off x="8569569" y="2450123"/>
                <a:ext cx="3305907" cy="1211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Gaussian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random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variables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b="0" i="0" dirty="0" smtClean="0"/>
                        <m:t>the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dirty="0" smtClean="0"/>
                        <m:t>negative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dirty="0" smtClean="0"/>
                        <m:t>log</m:t>
                      </m:r>
                      <m:r>
                        <m:rPr>
                          <m:nor/>
                        </m:rPr>
                        <a:rPr lang="en-US" b="0" i="0" dirty="0" smtClean="0"/>
                        <m:t>−</m:t>
                      </m:r>
                      <m:r>
                        <m:rPr>
                          <m:nor/>
                        </m:rPr>
                        <a:rPr lang="en-US" b="0" i="0" dirty="0" smtClean="0"/>
                        <m:t>likelihood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dirty="0" smtClean="0"/>
                        <m:t>is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5E415A-B6DB-443E-A864-40C2A9F5D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569" y="2450123"/>
                <a:ext cx="3305907" cy="121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CEA0380-B5B8-4050-A733-EF8015FAB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93" y="1512480"/>
            <a:ext cx="7018628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3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A7B3-8760-4E7F-AD0B-64F67653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6214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Kullback-Leibler</a:t>
            </a:r>
            <a:r>
              <a:rPr lang="en-US" dirty="0"/>
              <a:t> (KL) divergence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A6BADA-3B8A-4A72-90F8-648D7C3A17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22593"/>
                <a:ext cx="10515600" cy="5753345"/>
              </a:xfrm>
            </p:spPr>
            <p:txBody>
              <a:bodyPr/>
              <a:lstStyle/>
              <a:p>
                <a:r>
                  <a:rPr lang="en-US" dirty="0"/>
                  <a:t>Given two discrete probability 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dirty="0"/>
                  <a:t> where the data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possibilities, the KL divergence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KL divergence is zero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. Derived from convexity and Bregman.</a:t>
                </a:r>
              </a:p>
              <a:p>
                <a:r>
                  <a:rPr lang="en-US" dirty="0"/>
                  <a:t>Continuous counterpart?</a:t>
                </a:r>
              </a:p>
              <a:p>
                <a:r>
                  <a:rPr lang="en-US" dirty="0"/>
                  <a:t>Given two probability density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the data has a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of infinite possibilities, the KL divergence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KL divergence is zero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. (What does this mean?)</a:t>
                </a:r>
              </a:p>
              <a:p>
                <a:r>
                  <a:rPr lang="en-US" dirty="0"/>
                  <a:t>Measure of distance between two density functions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A6BADA-3B8A-4A72-90F8-648D7C3A17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22593"/>
                <a:ext cx="10515600" cy="5753345"/>
              </a:xfrm>
              <a:blipFill>
                <a:blip r:embed="rId2"/>
                <a:stretch>
                  <a:fillRect l="-1043" t="-1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2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B998-79AB-4EEC-9D23-363960C3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Divergence between True pdf and Model pdf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C8EC49-8CED-4BD1-A5AE-173A02AF0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884877" cy="49620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the true pdf of the data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the model </a:t>
                </a:r>
              </a:p>
              <a:p>
                <a:r>
                  <a:rPr lang="en-US" dirty="0"/>
                  <a:t>The set of possibilities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KL divergence between </a:t>
                </a:r>
                <a:r>
                  <a:rPr lang="en-US" dirty="0" err="1"/>
                  <a:t>theTRUE</a:t>
                </a:r>
                <a:r>
                  <a:rPr lang="en-US" dirty="0"/>
                  <a:t> density and the MODEL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everywhere (!)</a:t>
                </a:r>
              </a:p>
              <a:p>
                <a:r>
                  <a:rPr lang="en-US" dirty="0"/>
                  <a:t>Unpack this: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First term is negative of differential entropy. What is the second term?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C8EC49-8CED-4BD1-A5AE-173A02AF0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884877" cy="4962037"/>
              </a:xfrm>
              <a:blipFill>
                <a:blip r:embed="rId2"/>
                <a:stretch>
                  <a:fillRect l="-1008" t="-1966" b="-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21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DCBF-5BF6-467C-91C7-E921A907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2" y="83771"/>
            <a:ext cx="10515600" cy="1325563"/>
          </a:xfrm>
        </p:spPr>
        <p:txBody>
          <a:bodyPr/>
          <a:lstStyle/>
          <a:p>
            <a:r>
              <a:rPr lang="en-US" dirty="0"/>
              <a:t>Divergence between the True and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433C33-848E-4EE3-A627-C51F2125C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9984" y="1169133"/>
                <a:ext cx="11898924" cy="56050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looks like an expected value under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the TRUE state of affairs</a:t>
                </a:r>
              </a:p>
              <a:p>
                <a:r>
                  <a:rPr lang="en-US" dirty="0"/>
                  <a:t>But, an expected value of what?</a:t>
                </a:r>
              </a:p>
              <a:p>
                <a:r>
                  <a:rPr lang="en-US" dirty="0"/>
                  <a:t>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ℰ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𝑥𝑑𝑥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ℰ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ℰ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Following this logic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Very confusing!</a:t>
                </a:r>
              </a:p>
              <a:p>
                <a:r>
                  <a:rPr lang="en-US" dirty="0"/>
                  <a:t>But, stay focused: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is a function of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just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using a certain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 It is NOT THE pdf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433C33-848E-4EE3-A627-C51F2125C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984" y="1169133"/>
                <a:ext cx="11898924" cy="5605096"/>
              </a:xfrm>
              <a:blipFill>
                <a:blip r:embed="rId2"/>
                <a:stretch>
                  <a:fillRect l="-922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94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FC8FE5-4F96-4623-9067-96EE43CE40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28600" y="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Estimating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FC8FE5-4F96-4623-9067-96EE43CE4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0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A94969-75C5-4E06-8147-DCD796C28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87071"/>
                <a:ext cx="11277600" cy="56830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do we go about estimating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Well, how do you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ℰ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Don’t worry about details yet. How do you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ℰ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Go down the rabbit hole. Using same logic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ℰ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 this is the sample average of the log-likelihood w. model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you see where this is headed?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A94969-75C5-4E06-8147-DCD796C28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87071"/>
                <a:ext cx="11277600" cy="5683006"/>
              </a:xfrm>
              <a:blipFill>
                <a:blip r:embed="rId3"/>
                <a:stretch>
                  <a:fillRect l="-973" t="-1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31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C3EF-6F62-4BCA-AC5D-62EEF0A2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" y="89633"/>
            <a:ext cx="10515600" cy="730983"/>
          </a:xfrm>
        </p:spPr>
        <p:txBody>
          <a:bodyPr/>
          <a:lstStyle/>
          <a:p>
            <a:r>
              <a:rPr lang="en-US" dirty="0"/>
              <a:t>Divergence between the True and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301FF9-D48E-4B2E-8C32-193FBCDB1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1353" y="912812"/>
                <a:ext cx="10996246" cy="59041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First term is the negative of the differential entropy</a:t>
                </a:r>
              </a:p>
              <a:p>
                <a:r>
                  <a:rPr lang="en-US" dirty="0"/>
                  <a:t>Second term is the expected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TRUE</a:t>
                </a:r>
              </a:p>
              <a:p>
                <a:r>
                  <a:rPr lang="en-US" dirty="0"/>
                  <a:t>We don’t know this expected value</a:t>
                </a:r>
              </a:p>
              <a:p>
                <a:r>
                  <a:rPr lang="en-US" dirty="0"/>
                  <a:t>Estimate it using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ℰ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Therefore, minimizing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tantamount to minimizing the negative log-likelihood of model using the available data and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this is identical to Maximum Likelihood (ML)!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301FF9-D48E-4B2E-8C32-193FBCDB1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353" y="912812"/>
                <a:ext cx="10996246" cy="5904157"/>
              </a:xfrm>
              <a:blipFill>
                <a:blip r:embed="rId2"/>
                <a:stretch>
                  <a:fillRect l="-998" r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59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66FC-673E-47B2-AF7E-6F0835B2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83772"/>
            <a:ext cx="10515600" cy="842352"/>
          </a:xfrm>
        </p:spPr>
        <p:txBody>
          <a:bodyPr/>
          <a:lstStyle/>
          <a:p>
            <a:r>
              <a:rPr lang="en-US" dirty="0"/>
              <a:t>The Principle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20E0EE-8C8C-4AAD-BBAB-3103AF8C0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912937"/>
                <a:ext cx="12502662" cy="59098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TRUE: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Deviation between the TRUE and the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Minimization between the TRUE and the MODEL: </a:t>
                </a:r>
              </a:p>
              <a:p>
                <a:pPr lvl="1"/>
                <a:r>
                  <a:rPr lang="en-US" dirty="0"/>
                  <a:t>First term is the </a:t>
                </a:r>
                <a:r>
                  <a:rPr lang="en-US" dirty="0" err="1"/>
                  <a:t>the</a:t>
                </a:r>
                <a:r>
                  <a:rPr lang="en-US" dirty="0"/>
                  <a:t> negative of the differential entropy and is a constant. (Why?)</a:t>
                </a:r>
              </a:p>
              <a:p>
                <a:pPr lvl="1"/>
                <a:r>
                  <a:rPr lang="en-US" dirty="0"/>
                  <a:t>Second term is the expected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under the TRUE: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can’t touch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since the TRUE is transcendent (Platonism)</a:t>
                </a:r>
              </a:p>
              <a:p>
                <a:r>
                  <a:rPr lang="en-US" dirty="0"/>
                  <a:t>But we can estimate it. So, we minimize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MODEL approaches the TRUE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approaches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everywhere</a:t>
                </a:r>
              </a:p>
              <a:p>
                <a:r>
                  <a:rPr lang="en-US" dirty="0"/>
                  <a:t>This totally justifies maximum likelihood (ML) as approx. minimization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20E0EE-8C8C-4AAD-BBAB-3103AF8C0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912937"/>
                <a:ext cx="12502662" cy="5909895"/>
              </a:xfrm>
              <a:blipFill>
                <a:blip r:embed="rId2"/>
                <a:stretch>
                  <a:fillRect l="-878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2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1001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COT5615: Math for Intelligent Systems I</vt:lpstr>
      <vt:lpstr>The Maximum Likelihood Principle</vt:lpstr>
      <vt:lpstr>Application to Gaussian pdf</vt:lpstr>
      <vt:lpstr>The Kullback-Leibler (KL) divergence</vt:lpstr>
      <vt:lpstr>Divergence between True pdf and Model pdf</vt:lpstr>
      <vt:lpstr>Divergence between the True and the Model</vt:lpstr>
      <vt:lpstr>Estimating E[log⁡p(X;θ)]</vt:lpstr>
      <vt:lpstr>Divergence between the True and the Model</vt:lpstr>
      <vt:lpstr>The Principle</vt:lpstr>
      <vt:lpstr>An Aside: Chebyshev’s Inequality</vt:lpstr>
      <vt:lpstr>The Weak Law Of Large Numbers</vt:lpstr>
      <vt:lpstr>An Editorial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COT5615: Math for Intelligent Systems I</dc:title>
  <dc:creator>Anand Rangarajan</dc:creator>
  <cp:lastModifiedBy>Anand Rangarajan</cp:lastModifiedBy>
  <cp:revision>389</cp:revision>
  <dcterms:created xsi:type="dcterms:W3CDTF">2018-11-14T19:42:10Z</dcterms:created>
  <dcterms:modified xsi:type="dcterms:W3CDTF">2018-11-30T15:16:02Z</dcterms:modified>
</cp:coreProperties>
</file>