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8" r:id="rId3"/>
    <p:sldId id="274" r:id="rId4"/>
    <p:sldId id="281" r:id="rId5"/>
    <p:sldId id="287" r:id="rId6"/>
    <p:sldId id="277" r:id="rId7"/>
    <p:sldId id="279" r:id="rId8"/>
    <p:sldId id="278" r:id="rId9"/>
    <p:sldId id="283" r:id="rId10"/>
    <p:sldId id="267" r:id="rId11"/>
    <p:sldId id="271" r:id="rId12"/>
    <p:sldId id="284" r:id="rId13"/>
    <p:sldId id="285" r:id="rId14"/>
    <p:sldId id="289" r:id="rId15"/>
    <p:sldId id="268" r:id="rId16"/>
    <p:sldId id="270" r:id="rId17"/>
    <p:sldId id="272" r:id="rId18"/>
    <p:sldId id="273" r:id="rId19"/>
    <p:sldId id="280" r:id="rId20"/>
    <p:sldId id="282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589" autoAdjust="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FFA2-9AEE-4AD1-B079-353BD91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56A9-947F-4E8F-866D-F72DF1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A58-F5D8-4CAE-B070-8701D74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4E35-B231-4731-9D8D-046F6EE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FDD3-4715-4557-89E5-D0779C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51E6-A7B2-4869-86C4-3C9F236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CB70-2346-4ACB-9ABD-87014AE1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4A8-1878-4779-8A70-8E7E183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7F57-F54F-4AC5-B639-A23450D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05-AB83-40E6-B66D-E0936E3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FA4F-80F7-49CC-A57D-6805D5E9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F1B8-16B9-4EA3-B8B3-1BCBB2F1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B5C-3A92-4310-87FA-3086B853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153-8813-4ECF-8E74-076F634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590-1672-44DC-AE6D-2B7FAC28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3EC-7225-4B4C-B2A2-36CB410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7AD-3B69-4AFB-9A9F-C8870D90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104-0F0F-4E29-80EC-04ABD47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9E2B-047A-4CC5-B562-D7FF3CF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E60-590B-4637-97A0-92FD276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6F3-C621-4C75-88E5-BDBE7D17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F40E-A26C-4985-843C-B100683C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813-5A99-4202-9021-98546FC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9CB-F13C-4A25-BA96-D9BE9877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948-40E6-4695-94A8-7367B5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31-77B4-4012-AE9A-27ECE8E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46D-37D4-496F-A18D-33D6D2B8D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5FE-6752-4B59-B0B4-5A36004F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6B6C-4C43-4724-B0F3-D275FD2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101A-147C-4644-A048-5E61633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F4E5-3CB6-4C43-BD54-A33CE01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F5D-F360-4C09-9746-F90C54D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8DD-63FD-494B-A831-CA8664C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FE8-B246-4AF5-A975-AE8885BE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910F-2F89-4455-BF41-3D10F992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6E7D-8E42-45D1-9873-AC56815E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E434-395C-42FD-8CCB-A0BB3BE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6D30-A0FC-4B81-A485-75C0115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0F2FC-1E07-4992-BB3F-4651143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AE1-FE99-4322-BB1E-03DFF0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BA7B-DB65-4326-BEC2-DD7A7C50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1B31-27BB-4AD4-8D6E-DBCCC42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6EA1-3F90-4BFE-BC77-FE839F4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9DB1-5002-41AC-B5D8-C5878334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5839-6E47-452B-B296-93762EF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9392-4163-4EA2-9714-8B744ED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89D-5A27-41C2-8CD1-0807D9D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FDD-AEC4-4EF1-8558-A468C98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89BA-A3EF-4BDC-807B-8C5EE04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595A-7C48-4A27-8DC8-C66BE79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0B04-8B34-4CFB-A977-AE5FD17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2B4-FF15-4B7B-9B1C-B278952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6962-BE65-4076-81AF-EE31A9A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1E5D-2A39-4126-813C-F3D60B5E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5BF6-5975-4355-B2BD-46163D33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0FF2-8E25-4A39-8289-5BD4C7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DD2A-D07E-42D1-A3BE-1C10C747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C4CB-FC5E-46CE-9F1A-89AD7F7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6A3-9334-41D4-8434-31AFC2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1C9-04E3-4B4C-99F0-F0BD1666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41CE-0C09-4732-A0B3-6766B562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FED-1C79-460B-A7AF-EC3DC13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BC43-AC0F-4BB8-B57C-31215503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39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EAD0B4-BB66-4C5B-B97F-75A8B9D7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 Between Optimization and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FA80F42-F0A1-4B84-9E55-6689AE6BF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82271"/>
              </a:xfrm>
            </p:spPr>
            <p:txBody>
              <a:bodyPr/>
              <a:lstStyle/>
              <a:p>
                <a:r>
                  <a:rPr lang="en-US" dirty="0"/>
                  <a:t>In optimization, seek to minimize 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Local and global minima</a:t>
                </a:r>
              </a:p>
              <a:p>
                <a:r>
                  <a:rPr lang="en-US" dirty="0"/>
                  <a:t>Consider the </a:t>
                </a:r>
                <a:r>
                  <a:rPr lang="en-US" i="1" dirty="0"/>
                  <a:t>Gibbs</a:t>
                </a:r>
                <a:r>
                  <a:rPr lang="en-US" dirty="0"/>
                  <a:t>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Discrete set of possibilities: Configuration space is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Partition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Nomenclature borrowed from statistical mechanics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FA80F42-F0A1-4B84-9E55-6689AE6BF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82271"/>
              </a:xfrm>
              <a:blipFill>
                <a:blip r:embed="rId2"/>
                <a:stretch>
                  <a:fillRect l="-1043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1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360E67-19BA-4205-BDD1-CA2CA8F3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77" y="77910"/>
            <a:ext cx="10515600" cy="1325563"/>
          </a:xfrm>
        </p:spPr>
        <p:txBody>
          <a:bodyPr/>
          <a:lstStyle/>
          <a:p>
            <a:r>
              <a:rPr lang="en-US" dirty="0"/>
              <a:t>Entropy and 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A06A8D-7663-4C2E-927F-B703567CB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7" y="1503240"/>
                <a:ext cx="12133384" cy="51261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Gibbs distribution: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Entropy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But, we have, from the Gibbs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Take expectations on both sides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get: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This means: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Or in other words: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Free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Energy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Energy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Temp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Entropy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high temperature, entropy term dominates</a:t>
                </a:r>
              </a:p>
              <a:p>
                <a:r>
                  <a:rPr lang="en-US" dirty="0"/>
                  <a:t>At very low temperature, entropy term is close to zero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A06A8D-7663-4C2E-927F-B703567CB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7" y="1503240"/>
                <a:ext cx="12133384" cy="5126160"/>
              </a:xfrm>
              <a:blipFill>
                <a:blip r:embed="rId2"/>
                <a:stretch>
                  <a:fillRect l="-804" t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67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9C99-89A2-412E-9EB6-D3DD6BE0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60325"/>
            <a:ext cx="10515600" cy="1325563"/>
          </a:xfrm>
        </p:spPr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for Maximum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1E54-C9D5-4EF7-B802-6FEC3312F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584" y="1216024"/>
                <a:ext cx="10515600" cy="55816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Maximize entropy subject to two constraints: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−3.5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KKT conditions and solve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=1,2,…,6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constraints to eliminate two Lagrange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solution?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1E54-C9D5-4EF7-B802-6FEC3312F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584" y="1216024"/>
                <a:ext cx="10515600" cy="5581651"/>
              </a:xfrm>
              <a:blipFill>
                <a:blip r:embed="rId2"/>
                <a:stretch>
                  <a:fillRect l="-1043" t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0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0ECF-B4B3-48AB-93FE-B3E4925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2" y="89633"/>
            <a:ext cx="10515600" cy="1325563"/>
          </a:xfrm>
        </p:spPr>
        <p:txBody>
          <a:bodyPr/>
          <a:lstStyle/>
          <a:p>
            <a:r>
              <a:rPr lang="en-US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DA11B-6923-4F8A-B131-DA8E19C35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262" y="1253331"/>
                <a:ext cx="12086492" cy="55150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discrete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different functions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know their expectations through experiments: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ℰ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Be careful: We actually observe </a:t>
                </a:r>
                <a:r>
                  <a:rPr lang="en-US" i="1" dirty="0"/>
                  <a:t>average</a:t>
                </a:r>
                <a:r>
                  <a:rPr lang="en-US" dirty="0"/>
                  <a:t> values in the experiments</a:t>
                </a:r>
              </a:p>
              <a:p>
                <a:r>
                  <a:rPr lang="en-US" dirty="0"/>
                  <a:t>Maximize entropy subject to constraints to get </a:t>
                </a:r>
                <a:r>
                  <a:rPr lang="en-US" dirty="0" err="1"/>
                  <a:t>Lagrangian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Need to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Lagrange parameters after eliminating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DA11B-6923-4F8A-B131-DA8E19C35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262" y="1253331"/>
                <a:ext cx="12086492" cy="5515036"/>
              </a:xfrm>
              <a:blipFill>
                <a:blip r:embed="rId2"/>
                <a:stretch>
                  <a:fillRect l="-908"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6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398D-3B69-410A-B5FA-C1B5041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0" y="240460"/>
            <a:ext cx="2719754" cy="723534"/>
          </a:xfrm>
        </p:spPr>
        <p:txBody>
          <a:bodyPr/>
          <a:lstStyle/>
          <a:p>
            <a:r>
              <a:rPr lang="en-US" dirty="0"/>
              <a:t>Convexity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9832D5C-50A4-4491-A296-6958A201F5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12" y="371421"/>
            <a:ext cx="3143506" cy="297260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0EAB13-56A4-40F3-9892-239B5D402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830" y="3726331"/>
            <a:ext cx="3145536" cy="2974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1F4B6F-188C-4B61-AAFC-767207EF1CE0}"/>
              </a:ext>
            </a:extLst>
          </p:cNvPr>
          <p:cNvSpPr txBox="1"/>
          <p:nvPr/>
        </p:nvSpPr>
        <p:spPr>
          <a:xfrm>
            <a:off x="9478682" y="186755"/>
            <a:ext cx="154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Convex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E387D-D589-4264-B78A-44C50788AAB2}"/>
              </a:ext>
            </a:extLst>
          </p:cNvPr>
          <p:cNvSpPr txBox="1"/>
          <p:nvPr/>
        </p:nvSpPr>
        <p:spPr>
          <a:xfrm>
            <a:off x="9290778" y="3490544"/>
            <a:ext cx="1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Non-convex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EE8E0-C950-48D4-A32A-D5A1F8B1C8AD}"/>
              </a:ext>
            </a:extLst>
          </p:cNvPr>
          <p:cNvSpPr txBox="1"/>
          <p:nvPr/>
        </p:nvSpPr>
        <p:spPr>
          <a:xfrm>
            <a:off x="8466512" y="6488668"/>
            <a:ext cx="361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CheCheDaWaff</a:t>
            </a:r>
            <a:r>
              <a:rPr lang="en-US" dirty="0"/>
              <a:t> (Wikipedia)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A483F5-EDEF-4C83-BCE8-52D78FA19791}"/>
                  </a:ext>
                </a:extLst>
              </p:cNvPr>
              <p:cNvSpPr txBox="1"/>
              <p:nvPr/>
            </p:nvSpPr>
            <p:spPr>
              <a:xfrm>
                <a:off x="71524" y="1086506"/>
                <a:ext cx="8481647" cy="527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Set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in a vector space is convex if for all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and for all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/>
                  <a:t> in interval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600" dirty="0"/>
                  <a:t> the point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 also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Path connected and therefore connected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For any collection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600" dirty="0"/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/>
                  <a:t> and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and for any set of non-negative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/>
                  <a:t>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600" dirty="0"/>
              </a:p>
              <a:p>
                <a:r>
                  <a:rPr lang="en-US" sz="2600" dirty="0"/>
                  <a:t>   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Line segments, triangles, cubes, hypercubes are convex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Intersection of collections of convex sets is convex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Union of two convex sets need not be convex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A483F5-EDEF-4C83-BCE8-52D78FA19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4" y="1086506"/>
                <a:ext cx="8481647" cy="5279650"/>
              </a:xfrm>
              <a:prstGeom prst="rect">
                <a:avLst/>
              </a:prstGeom>
              <a:blipFill>
                <a:blip r:embed="rId4"/>
                <a:stretch>
                  <a:fillRect l="-1150" t="-924" r="-2229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35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DD68-1BE7-482D-9391-F4F0922D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8" y="169078"/>
            <a:ext cx="4801609" cy="8230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FBAFF2B-D980-4964-ACD5-5699C2AF5B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10778" y="1249097"/>
                <a:ext cx="6694568" cy="536767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a convex set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convex if: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strictly convex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variables:</a:t>
                </a:r>
              </a:p>
              <a:p>
                <a:r>
                  <a:rPr lang="en-US" sz="2400" dirty="0"/>
                  <a:t>Differentiable function is convex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for all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in the domain of function</a:t>
                </a:r>
              </a:p>
              <a:p>
                <a:r>
                  <a:rPr lang="en-US" sz="2400" dirty="0"/>
                  <a:t>Every norm is a convex function: Triangle inequality and scalability: Prove this.</a:t>
                </a:r>
              </a:p>
              <a:p>
                <a:r>
                  <a:rPr lang="en-US" sz="2400" dirty="0"/>
                  <a:t>Any local minimum of a convex function is also a global minimum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FBAFF2B-D980-4964-ACD5-5699C2AF5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0778" y="1249097"/>
                <a:ext cx="6694568" cy="5367675"/>
              </a:xfrm>
              <a:blipFill>
                <a:blip r:embed="rId2"/>
                <a:stretch>
                  <a:fillRect l="-1275" t="-1591" b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9F6AAEB-6ECD-4AD8-8C3C-0481A9BBF5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2" r="2" b="2"/>
          <a:stretch/>
        </p:blipFill>
        <p:spPr>
          <a:xfrm>
            <a:off x="7079615" y="1249097"/>
            <a:ext cx="4801607" cy="4359806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0D00D-F33E-4C93-A25F-711BA280EC5B}"/>
              </a:ext>
            </a:extLst>
          </p:cNvPr>
          <p:cNvSpPr txBox="1"/>
          <p:nvPr/>
        </p:nvSpPr>
        <p:spPr>
          <a:xfrm>
            <a:off x="8248794" y="5937683"/>
            <a:ext cx="45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Indeed123 (Wikipedia)</a:t>
            </a:r>
          </a:p>
        </p:txBody>
      </p:sp>
    </p:spTree>
    <p:extLst>
      <p:ext uri="{BB962C8B-B14F-4D97-AF65-F5344CB8AC3E}">
        <p14:creationId xmlns:p14="http://schemas.microsoft.com/office/powerpoint/2010/main" val="39577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734A-5FC7-41E8-8C4F-5B2FF5A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Kullback-Leibler</a:t>
            </a:r>
            <a:r>
              <a:rPr lang="en-US" dirty="0"/>
              <a:t> (KL)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0912D-1DF9-4209-86FD-64EB740C9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66585" cy="4962037"/>
              </a:xfrm>
            </p:spPr>
            <p:txBody>
              <a:bodyPr/>
              <a:lstStyle/>
              <a:p>
                <a:r>
                  <a:rPr lang="en-US" dirty="0"/>
                  <a:t>Consider two discrete probability distributions defined on the same set of possibilities: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both positive, we have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Follows from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US" dirty="0"/>
                  <a:t> function from previous slide</a:t>
                </a:r>
              </a:p>
              <a:p>
                <a:r>
                  <a:rPr lang="en-US" dirty="0"/>
                  <a:t>Now, sum both sides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Kullback-Leibler</a:t>
                </a:r>
                <a:r>
                  <a:rPr lang="en-US" dirty="0"/>
                  <a:t> divergence: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0912D-1DF9-4209-86FD-64EB740C9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66585" cy="4962037"/>
              </a:xfrm>
              <a:blipFill>
                <a:blip r:embed="rId2"/>
                <a:stretch>
                  <a:fillRect l="-936" t="-1966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9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CB9B-6A5C-426B-B32F-014D1389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2278"/>
            <a:ext cx="6166224" cy="716616"/>
          </a:xfrm>
        </p:spPr>
        <p:txBody>
          <a:bodyPr/>
          <a:lstStyle/>
          <a:p>
            <a:r>
              <a:rPr lang="en-US" dirty="0"/>
              <a:t>The Bregman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3B835-A3BC-4514-BA1D-F056DD0313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411" y="845484"/>
                <a:ext cx="6317819" cy="580632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Applied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Vertical arrow length in figure</a:t>
                </a:r>
              </a:p>
              <a:p>
                <a:r>
                  <a:rPr lang="en-US" dirty="0"/>
                  <a:t>Applied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How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find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3B835-A3BC-4514-BA1D-F056DD031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411" y="845484"/>
                <a:ext cx="6317819" cy="5806328"/>
              </a:xfrm>
              <a:blipFill>
                <a:blip r:embed="rId2"/>
                <a:stretch>
                  <a:fillRect l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34D2EF-D969-4378-B672-39BE1BF9E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16" y="1979519"/>
            <a:ext cx="5289572" cy="44036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CDB110-06C3-41F4-AFCF-2B98D332BCB9}"/>
              </a:ext>
            </a:extLst>
          </p:cNvPr>
          <p:cNvCxnSpPr/>
          <p:nvPr/>
        </p:nvCxnSpPr>
        <p:spPr>
          <a:xfrm flipV="1">
            <a:off x="10990385" y="3429000"/>
            <a:ext cx="0" cy="6271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1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380F-84B5-46B3-A6B0-3DDE432D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Maximum Likelihood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548D-7FBA-4FF9-B12A-C5958B8CE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95892" cy="5032375"/>
              </a:xfrm>
            </p:spPr>
            <p:txBody>
              <a:bodyPr/>
              <a:lstStyle/>
              <a:p>
                <a:r>
                  <a:rPr lang="en-US" dirty="0"/>
                  <a:t>We seek to estimate the parameter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from the data</a:t>
                </a:r>
              </a:p>
              <a:p>
                <a:r>
                  <a:rPr lang="en-US" dirty="0"/>
                  <a:t>Data are modeled as </a:t>
                </a:r>
                <a:r>
                  <a:rPr lang="en-US" dirty="0" err="1"/>
                  <a:t>i.i.d</a:t>
                </a:r>
                <a:r>
                  <a:rPr lang="en-US" dirty="0"/>
                  <a:t>. drawn from the same probability distribution</a:t>
                </a:r>
              </a:p>
              <a:p>
                <a:r>
                  <a:rPr lang="en-US" dirty="0"/>
                  <a:t>Set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drawn from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principle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this is the same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548D-7FBA-4FF9-B12A-C5958B8CE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95892" cy="5032375"/>
              </a:xfrm>
              <a:blipFill>
                <a:blip r:embed="rId2"/>
                <a:stretch>
                  <a:fillRect l="-989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6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66FC-673E-47B2-AF7E-6F0835B2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83772"/>
            <a:ext cx="10515600" cy="842352"/>
          </a:xfrm>
        </p:spPr>
        <p:txBody>
          <a:bodyPr/>
          <a:lstStyle/>
          <a:p>
            <a:r>
              <a:rPr lang="en-US" dirty="0"/>
              <a:t>Justification of the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0E0EE-8C8C-4AAD-BBAB-3103AF8C0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912937"/>
                <a:ext cx="12502662" cy="59098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TRUE: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Deviation between the TRUE and the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Minimization between the TRUE and the MODEL: </a:t>
                </a:r>
              </a:p>
              <a:p>
                <a:pPr lvl="1"/>
                <a:r>
                  <a:rPr lang="en-US" dirty="0"/>
                  <a:t>First term is the </a:t>
                </a:r>
                <a:r>
                  <a:rPr lang="en-US" dirty="0" err="1"/>
                  <a:t>the</a:t>
                </a:r>
                <a:r>
                  <a:rPr lang="en-US" dirty="0"/>
                  <a:t> negative of the differential entropy and is a constant. (Why?)</a:t>
                </a:r>
              </a:p>
              <a:p>
                <a:pPr lvl="1"/>
                <a:r>
                  <a:rPr lang="en-US" dirty="0"/>
                  <a:t>Second term is the expected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under the TRUE: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can’t touch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since the TRUE is transcendent (Platonism)</a:t>
                </a:r>
              </a:p>
              <a:p>
                <a:r>
                  <a:rPr lang="en-US" dirty="0"/>
                  <a:t>But we can estimate it. So, we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MODEL approaches the TRUE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everywhere</a:t>
                </a:r>
              </a:p>
              <a:p>
                <a:r>
                  <a:rPr lang="en-US" dirty="0"/>
                  <a:t>This totally justifies maximum likelihood (ML) as approx. minimization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0E0EE-8C8C-4AAD-BBAB-3103AF8C0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12937"/>
                <a:ext cx="12502662" cy="5909895"/>
              </a:xfrm>
              <a:blipFill>
                <a:blip r:embed="rId2"/>
                <a:stretch>
                  <a:fillRect l="-878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1742-D15D-4B06-A237-5124521F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5B8D-FFAD-43BF-902D-AB7E01E0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Convolution and Discrete Fourier Transforms</a:t>
            </a:r>
          </a:p>
          <a:p>
            <a:pPr lvl="1"/>
            <a:r>
              <a:rPr lang="en-US" dirty="0"/>
              <a:t>Convolutional Neural Networks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Lagrangian</a:t>
            </a:r>
            <a:r>
              <a:rPr lang="en-US" dirty="0"/>
              <a:t> and Constrained Optimization</a:t>
            </a:r>
          </a:p>
          <a:p>
            <a:pPr lvl="1"/>
            <a:r>
              <a:rPr lang="en-US" dirty="0"/>
              <a:t>The Gibbs Distribution, Partition Function and Entropy</a:t>
            </a:r>
          </a:p>
          <a:p>
            <a:pPr lvl="1"/>
            <a:r>
              <a:rPr lang="en-US" dirty="0"/>
              <a:t>The Maximum Entropy Principle</a:t>
            </a:r>
          </a:p>
          <a:p>
            <a:pPr lvl="1"/>
            <a:r>
              <a:rPr lang="en-US" dirty="0"/>
              <a:t>Convexity</a:t>
            </a:r>
          </a:p>
          <a:p>
            <a:pPr lvl="1"/>
            <a:r>
              <a:rPr lang="en-US" dirty="0" err="1"/>
              <a:t>Kullback-Leibler</a:t>
            </a:r>
            <a:r>
              <a:rPr lang="en-US" dirty="0"/>
              <a:t> and Bregman Divergences</a:t>
            </a:r>
          </a:p>
          <a:p>
            <a:pPr lvl="1"/>
            <a:r>
              <a:rPr lang="en-US" dirty="0"/>
              <a:t>The Maximum Likelihood Principle</a:t>
            </a:r>
          </a:p>
          <a:p>
            <a:pPr lvl="1"/>
            <a:r>
              <a:rPr lang="en-US" dirty="0"/>
              <a:t>The Weak Law of Large Numbers</a:t>
            </a:r>
          </a:p>
        </p:txBody>
      </p:sp>
    </p:spTree>
    <p:extLst>
      <p:ext uri="{BB962C8B-B14F-4D97-AF65-F5344CB8AC3E}">
        <p14:creationId xmlns:p14="http://schemas.microsoft.com/office/powerpoint/2010/main" val="24786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3088-AD97-4693-B3ED-9E629EDB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30664"/>
            <a:ext cx="10515600" cy="648921"/>
          </a:xfrm>
        </p:spPr>
        <p:txBody>
          <a:bodyPr>
            <a:normAutofit fontScale="90000"/>
          </a:bodyPr>
          <a:lstStyle/>
          <a:p>
            <a:r>
              <a:rPr lang="en-US" dirty="0"/>
              <a:t>The Weak Law Of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9FEBA-3EBB-4E13-8C5C-16560FB0E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539" y="876056"/>
                <a:ext cx="12086492" cy="5712313"/>
              </a:xfrm>
            </p:spPr>
            <p:txBody>
              <a:bodyPr/>
              <a:lstStyle/>
              <a:p>
                <a:r>
                  <a:rPr lang="en-US" dirty="0"/>
                  <a:t>Assume that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arise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finite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the sample average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. But this corresponds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mean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?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?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. Show this</a:t>
                </a:r>
              </a:p>
              <a:p>
                <a:r>
                  <a:rPr lang="en-US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Chebyshev’s inequality.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this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 Confused? First try applying it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9FEBA-3EBB-4E13-8C5C-16560FB0E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539" y="876056"/>
                <a:ext cx="12086492" cy="5712313"/>
              </a:xfrm>
              <a:blipFill>
                <a:blip r:embed="rId2"/>
                <a:stretch>
                  <a:fillRect l="-908" t="-1494" r="-101" b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9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824B-C702-4756-A18D-7ECE19C6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0CEC-4EB6-4DC7-8256-32C0849B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commit to grokking broad outline </a:t>
            </a:r>
          </a:p>
          <a:p>
            <a:r>
              <a:rPr lang="en-US" dirty="0"/>
              <a:t>Separate into topics: Convolution, CNN, Constrained Optimization, Gibbs distributions, Maximum Entropy, Convexity and Divergences, Maximum Likelihood and Weak Law of Large Numbers</a:t>
            </a:r>
          </a:p>
          <a:p>
            <a:r>
              <a:rPr lang="en-US" dirty="0"/>
              <a:t>In each topic, get the principle</a:t>
            </a:r>
          </a:p>
          <a:p>
            <a:r>
              <a:rPr lang="en-US" dirty="0"/>
              <a:t>Realize which topics are fuzzy</a:t>
            </a:r>
          </a:p>
          <a:p>
            <a:r>
              <a:rPr lang="en-US" dirty="0"/>
              <a:t>Work out problems, examples in each fuzzy topic and revisit homework problems</a:t>
            </a:r>
          </a:p>
          <a:p>
            <a:r>
              <a:rPr lang="en-US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41112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05E9AE-D515-4015-809C-715FFF60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Inverse DFTs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066804-2570-447E-B58E-6868DA4E3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forward discrete Fourier Transform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inverse discrete Fourier Transform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Matrix 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066804-2570-447E-B58E-6868DA4E3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44A3F46-2449-4B11-87E9-8616B56444D4}"/>
              </a:ext>
            </a:extLst>
          </p:cNvPr>
          <p:cNvSpPr txBox="1"/>
          <p:nvPr/>
        </p:nvSpPr>
        <p:spPr>
          <a:xfrm>
            <a:off x="5193323" y="5715298"/>
            <a:ext cx="699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But, what does this have to do with convolution?</a:t>
            </a:r>
          </a:p>
        </p:txBody>
      </p:sp>
    </p:spTree>
    <p:extLst>
      <p:ext uri="{BB962C8B-B14F-4D97-AF65-F5344CB8AC3E}">
        <p14:creationId xmlns:p14="http://schemas.microsoft.com/office/powerpoint/2010/main" val="402044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5800-2541-4B40-8867-21FA459F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47894"/>
            <a:ext cx="11998569" cy="1325563"/>
          </a:xfrm>
        </p:spPr>
        <p:txBody>
          <a:bodyPr/>
          <a:lstStyle/>
          <a:p>
            <a:r>
              <a:rPr lang="en-US" dirty="0"/>
              <a:t>Circular Convolution and discrete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6FE14-D98A-4E2E-ABCE-6C5DDC952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337" y="1778732"/>
                <a:ext cx="10837985" cy="4351338"/>
              </a:xfrm>
            </p:spPr>
            <p:txBody>
              <a:bodyPr/>
              <a:lstStyle/>
              <a:p>
                <a:r>
                  <a:rPr lang="en-US" dirty="0"/>
                  <a:t>Take discrete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Unpack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in above equation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/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6FE14-D98A-4E2E-ABCE-6C5DDC952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337" y="1778732"/>
                <a:ext cx="10837985" cy="4351338"/>
              </a:xfrm>
              <a:blipFill>
                <a:blip r:embed="rId2"/>
                <a:stretch>
                  <a:fillRect l="-10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AFD4-F8E1-4B2B-B191-05181278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Convolution (</a:t>
            </a:r>
            <a:r>
              <a:rPr lang="en-US" dirty="0" err="1"/>
              <a:t>fini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8BB79-1A0A-44C8-918A-0BCB9D010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Where we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/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Unpack this: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exponent. It doesn’t matter because of factor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(wrap around)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the starting point in a modulo-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summation should not matter!</a:t>
                </a:r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the product of the </a:t>
                </a:r>
                <a:r>
                  <a:rPr lang="en-US" dirty="0" err="1"/>
                  <a:t>dFTs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8BB79-1A0A-44C8-918A-0BCB9D010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1698"/>
              </a:xfrm>
              <a:blipFill>
                <a:blip r:embed="rId2"/>
                <a:stretch>
                  <a:fillRect l="-1043" t="-199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3D11F-0255-4E98-AEAF-5584131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CE972-C4DB-464B-A66C-E5E10A3F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10986"/>
            <a:ext cx="11593500" cy="38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0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9241-F390-446B-BA8C-363F0293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65B4F-7F6C-4217-A1D3-EC77B617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06" y="1888245"/>
            <a:ext cx="5221884" cy="4225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CAB675-C2FB-427D-B0D3-4ED855C29A6D}"/>
                  </a:ext>
                </a:extLst>
              </p:cNvPr>
              <p:cNvSpPr txBox="1"/>
              <p:nvPr/>
            </p:nvSpPr>
            <p:spPr>
              <a:xfrm>
                <a:off x="6825446" y="3244334"/>
                <a:ext cx="4962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CAB675-C2FB-427D-B0D3-4ED855C29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446" y="3244334"/>
                <a:ext cx="496210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46B6A-BF85-4A3C-951D-847C112CAE4F}"/>
                  </a:ext>
                </a:extLst>
              </p:cNvPr>
              <p:cNvSpPr txBox="1"/>
              <p:nvPr/>
            </p:nvSpPr>
            <p:spPr>
              <a:xfrm>
                <a:off x="6643090" y="4086666"/>
                <a:ext cx="5144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46B6A-BF85-4A3C-951D-847C112CA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090" y="4086666"/>
                <a:ext cx="514446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21C2F2-D03C-4BB8-AA79-9D96A91F09C6}"/>
                  </a:ext>
                </a:extLst>
              </p:cNvPr>
              <p:cNvSpPr txBox="1"/>
              <p:nvPr/>
            </p:nvSpPr>
            <p:spPr>
              <a:xfrm>
                <a:off x="6916616" y="4869464"/>
                <a:ext cx="3188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21C2F2-D03C-4BB8-AA79-9D96A91F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16" y="4869464"/>
                <a:ext cx="3188677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C9923-B2B3-4093-8106-572419D3C472}"/>
                  </a:ext>
                </a:extLst>
              </p:cNvPr>
              <p:cNvSpPr txBox="1"/>
              <p:nvPr/>
            </p:nvSpPr>
            <p:spPr>
              <a:xfrm>
                <a:off x="7118523" y="6202701"/>
                <a:ext cx="51444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similar to text but transposed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C9923-B2B3-4093-8106-572419D3C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23" y="6202701"/>
                <a:ext cx="5144464" cy="400110"/>
              </a:xfrm>
              <a:prstGeom prst="rect">
                <a:avLst/>
              </a:prstGeom>
              <a:blipFill>
                <a:blip r:embed="rId6"/>
                <a:stretch>
                  <a:fillRect l="-13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0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23FA53-33C6-4650-9DD0-68C6BBD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CB2E498-3658-4FB9-93F8-06E9331A4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5231" cy="4815498"/>
              </a:xfrm>
            </p:spPr>
            <p:txBody>
              <a:bodyPr/>
              <a:lstStyle/>
              <a:p>
                <a:r>
                  <a:rPr lang="en-US" dirty="0"/>
                  <a:t>New </a:t>
                </a:r>
                <a:r>
                  <a:rPr lang="en-US" dirty="0" err="1"/>
                  <a:t>Lagrangian</a:t>
                </a:r>
                <a:r>
                  <a:rPr lang="en-US" dirty="0"/>
                  <a:t> for inequality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Feasible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regular</a:t>
                </a:r>
                <a:r>
                  <a:rPr lang="en-US" dirty="0"/>
                  <a:t> if equality constraint gradients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inequality constraint gradients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linearly independent</a:t>
                </a:r>
              </a:p>
              <a:p>
                <a:r>
                  <a:rPr lang="en-US" dirty="0"/>
                  <a:t>A feasible vector is a vector that satisfies the constraints of the problem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regular, there exist Lagrange multipliers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CB2E498-3658-4FB9-93F8-06E9331A4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5231" cy="4815498"/>
              </a:xfrm>
              <a:blipFill>
                <a:blip r:embed="rId2"/>
                <a:stretch>
                  <a:fillRect l="-960" t="-2025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9303-85F1-47E3-8E93-A8ABC7B2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9353" cy="1325563"/>
          </a:xfrm>
        </p:spPr>
        <p:txBody>
          <a:bodyPr/>
          <a:lstStyle/>
          <a:p>
            <a:r>
              <a:rPr lang="en-US" dirty="0" err="1"/>
              <a:t>Karush</a:t>
            </a:r>
            <a:r>
              <a:rPr lang="en-US" dirty="0"/>
              <a:t>-Kuhn-Tucker (KKT) necessary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1CC976-D150-4A77-8164-E89EEDFE2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</p:spPr>
            <p:txBody>
              <a:bodyPr/>
              <a:lstStyle/>
              <a:p>
                <a:r>
                  <a:rPr lang="en-US" dirty="0"/>
                  <a:t>Proposition 3.3.1: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local minimum of the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abuse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notation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regular</a:t>
                </a:r>
              </a:p>
              <a:p>
                <a:r>
                  <a:rPr lang="en-US" dirty="0"/>
                  <a:t>Unique Lagrange parameter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1CC976-D150-4A77-8164-E89EEDFE2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  <a:blipFill>
                <a:blip r:embed="rId2"/>
                <a:stretch>
                  <a:fillRect l="-1008" t="-1968" b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8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1606</Words>
  <Application>Microsoft Office PowerPoint</Application>
  <PresentationFormat>Widescreen</PresentationFormat>
  <Paragraphs>191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Midterm II</vt:lpstr>
      <vt:lpstr>Forward and Inverse DFTs</vt:lpstr>
      <vt:lpstr>Circular Convolution and discrete Fourier Transform</vt:lpstr>
      <vt:lpstr>Circular Convolution (fini)</vt:lpstr>
      <vt:lpstr>CNN Block Diagram</vt:lpstr>
      <vt:lpstr>Feedforward networks</vt:lpstr>
      <vt:lpstr>The Lagrangian</vt:lpstr>
      <vt:lpstr>Karush-Kuhn-Tucker (KKT) necessary conditions</vt:lpstr>
      <vt:lpstr>The Link Between Optimization and Statistics</vt:lpstr>
      <vt:lpstr>Entropy and Free Energy</vt:lpstr>
      <vt:lpstr>Lagrangian for Maximum Entropy</vt:lpstr>
      <vt:lpstr>Generalization</vt:lpstr>
      <vt:lpstr>Convexity</vt:lpstr>
      <vt:lpstr>Convex Functions</vt:lpstr>
      <vt:lpstr>The Kullback-Leibler (KL) divergence</vt:lpstr>
      <vt:lpstr>The Bregman Divergence</vt:lpstr>
      <vt:lpstr>The Maximum Likelihood Principle</vt:lpstr>
      <vt:lpstr>Justification of the principle</vt:lpstr>
      <vt:lpstr>The Weak Law Of Large Numbers</vt:lpstr>
      <vt:lpstr>Preparation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413</cp:revision>
  <dcterms:created xsi:type="dcterms:W3CDTF">2018-11-14T19:42:10Z</dcterms:created>
  <dcterms:modified xsi:type="dcterms:W3CDTF">2018-12-03T18:25:16Z</dcterms:modified>
</cp:coreProperties>
</file>