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3"/>
    <p:sldId id="276" r:id="rId4"/>
    <p:sldId id="277" r:id="rId5"/>
    <p:sldId id="280" r:id="rId6"/>
    <p:sldId id="278" r:id="rId7"/>
    <p:sldId id="279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>
        <p:scale>
          <a:sx n="66" d="100"/>
          <a:sy n="66" d="100"/>
        </p:scale>
        <p:origin x="65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3616" y="5340626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10053"/>
            <a:ext cx="10515600" cy="1325563"/>
          </a:xfrm>
        </p:spPr>
        <p:txBody>
          <a:bodyPr/>
          <a:lstStyle/>
          <a:p>
            <a:r>
              <a:rPr lang="en-US" dirty="0"/>
              <a:t>PCA of image patches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947" y="1084042"/>
            <a:ext cx="5386917" cy="53869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4:artisticCrisscrossEtching id="{33988763-D56F-C141-933F-A3AE5F13B61F}"/>
                  </a:ext>
                </a:extLst>
              </p:cNvPr>
              <p:cNvSpPr/>
              <p:nvPr/>
            </p:nvSpPr>
            <p:spPr>
              <a:xfrm>
                <a:off x="6440487" y="3300448"/>
                <a:ext cx="380149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Top 100 eigenvectors of 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32×32</m:t>
                    </m:r>
                  </m:oMath>
                </a14:m>
                <a:r>
                  <a:rPr lang="en-US" sz="2800" dirty="0"/>
                  <a:t> patches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487" y="3300448"/>
                <a:ext cx="3801490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3000" t="-6579" r="-2333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(Version 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5CE95D44-21A9-4A5D-A6C0-5CCEBF627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a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correlation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:r>
                  <a:rPr lang="en-US" dirty="0" err="1"/>
                  <a:t>eigendecomposition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Sort the eigenvalue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from the largest to smallest eigenvalue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the sorted eigenvector matrix</a:t>
                </a:r>
              </a:p>
              <a:p>
                <a:r>
                  <a:rPr lang="en-US" dirty="0"/>
                  <a:t>Form principal component eigenvector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Project each vector onto PCA eigenvector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Reconstructed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error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/>
                        </m:sSup>
                      </m:e>
                      <m:sub/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6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        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88" y="-99246"/>
            <a:ext cx="10515600" cy="1325563"/>
          </a:xfrm>
        </p:spPr>
        <p:txBody>
          <a:bodyPr/>
          <a:lstStyle/>
          <a:p>
            <a:r>
              <a:rPr lang="en-US" dirty="0"/>
              <a:t>What are Matrices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88" y="974886"/>
            <a:ext cx="10515600" cy="4351338"/>
          </a:xfrm>
        </p:spPr>
        <p:txBody>
          <a:bodyPr/>
          <a:lstStyle/>
          <a:p>
            <a:r>
              <a:rPr lang="en-US" dirty="0"/>
              <a:t>Matrices are linear operators</a:t>
            </a:r>
            <a:endParaRPr lang="en-US" dirty="0"/>
          </a:p>
          <a:p>
            <a:r>
              <a:rPr lang="en-US" dirty="0"/>
              <a:t>They take in a vector and output another vector</a:t>
            </a:r>
            <a:endParaRPr lang="en-US" dirty="0"/>
          </a:p>
          <a:p>
            <a:r>
              <a:rPr lang="en-US" dirty="0"/>
              <a:t>Examples: Rotation, Scale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02350" y="4712164"/>
            <a:ext cx="429999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462073" y="2691115"/>
            <a:ext cx="51585" cy="39064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87865" y="3907361"/>
            <a:ext cx="1510709" cy="8048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445107" y="4255507"/>
            <a:ext cx="1042758" cy="45665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4:artisticCrisscrossEtching id="{0B7B3B49-8615-420B-9131-D1B3A4DF763E}"/>
                  </a:ext>
                </a:extLst>
              </p:cNvPr>
              <p:cNvSpPr txBox="1"/>
              <p:nvPr/>
            </p:nvSpPr>
            <p:spPr>
              <a:xfrm>
                <a:off x="6995258" y="3690280"/>
                <a:ext cx="29108" cy="288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258" y="3690280"/>
                <a:ext cx="29108" cy="288541"/>
              </a:xfrm>
              <a:prstGeom prst="rect">
                <a:avLst/>
              </a:prstGeom>
              <a:blipFill rotWithShape="1">
                <a:blip r:embed="rId1"/>
                <a:stretch>
                  <a:fillRect l="-200000" r="-7000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4:artisticCrisscrossEtching id="{BEEF67FD-AA92-40F1-9119-85A36EDC010A}"/>
                  </a:ext>
                </a:extLst>
              </p:cNvPr>
              <p:cNvSpPr txBox="1"/>
              <p:nvPr/>
            </p:nvSpPr>
            <p:spPr>
              <a:xfrm flipH="1">
                <a:off x="3540031" y="4060934"/>
                <a:ext cx="1085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40031" y="4060934"/>
                <a:ext cx="108554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38" y="365125"/>
            <a:ext cx="10515600" cy="1325563"/>
          </a:xfrm>
        </p:spPr>
        <p:txBody>
          <a:bodyPr/>
          <a:lstStyle/>
          <a:p>
            <a:r>
              <a:rPr lang="en-US" dirty="0"/>
              <a:t>Linear Algebra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E20EA0B7-C232-47C3-A056-2EE9C2357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638" y="1733027"/>
                <a:ext cx="11228408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containing real numbers: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Takes input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outputs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Definition: The column space consists of all linear combinations of the columns. The combinations are all possible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solvable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in the column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[span(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)]</a:t>
                </a:r>
              </a:p>
              <a:p>
                <a:r>
                  <a:rPr lang="en-US" dirty="0"/>
                  <a:t>Definition: The </a:t>
                </a:r>
                <a:r>
                  <a:rPr lang="en-US" dirty="0" err="1"/>
                  <a:t>nullspace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consists of all solutions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always has nonzero vectors in its </a:t>
                </a:r>
                <a:r>
                  <a:rPr lang="en-US" dirty="0" err="1"/>
                  <a:t>nullspace</a:t>
                </a:r>
                <a:endParaRPr lang="en-US" dirty="0"/>
              </a:p>
              <a:p>
                <a:r>
                  <a:rPr lang="en-US" dirty="0"/>
                  <a:t>The rank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equal to the maximal number of linearly independent columns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638" y="1733027"/>
                <a:ext cx="11228408" cy="4351338"/>
              </a:xfrm>
              <a:blipFill rotWithShape="1">
                <a:blip r:embed="rId1"/>
                <a:stretch>
                  <a:fillRect l="-760" t="-2661" r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3DF7E2EA-7A56-4FDC-9EA1-775B67B41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Lemma: Column rank = Row rank</a:t>
                </a:r>
              </a:p>
              <a:p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 real numbers and row rank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be a basis for the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Claim: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are linearly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Proof by contradiction: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in row space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rows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vectors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</m:oMath>
                </a14:m>
                <a:r>
                  <a:rPr lang="en-US" dirty="0"/>
                  <a:t>. Contradiction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101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4:artisticCrisscrossEtching id="{245131D6-36CB-4442-935E-B627789429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5213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Solutions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5213" y="0"/>
                <a:ext cx="10515600" cy="1325563"/>
              </a:xfrm>
              <a:blipFill rotWithShape="1">
                <a:blip r:embed="rId1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E332A838-3684-4576-931A-0605E4F55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437" y="1146155"/>
                <a:ext cx="11529350" cy="4351338"/>
              </a:xfrm>
            </p:spPr>
            <p:txBody>
              <a:bodyPr/>
              <a:lstStyle/>
              <a:p>
                <a:r>
                  <a:rPr lang="en-US" dirty="0"/>
                  <a:t>Full column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means one solution or none</a:t>
                </a:r>
              </a:p>
              <a:p>
                <a:r>
                  <a:rPr lang="en-US" dirty="0"/>
                  <a:t>Full row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means one solution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 infinitely many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Four possibilities: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437" y="1146155"/>
                <a:ext cx="11529350" cy="4351338"/>
              </a:xfrm>
              <a:blipFill rotWithShape="1"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5213" y="3046067"/>
          <a:ext cx="10898529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843"/>
                <a:gridCol w="3632843"/>
                <a:gridCol w="3632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00000" t="-8197" r="-100503" b="-45737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68" t="-101538" r="-200839" b="-32923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Square and invertible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336" t="-101538" r="-671" b="-329231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68" t="-198485" r="-200839" b="-22424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and 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336" t="-198485" r="-671" b="-224242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68" t="-303077" r="-200839" b="-12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Tall and thin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336" t="-303077" r="-671" b="-127692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68" t="-403077" r="-200839" b="-2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Unknown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336" t="-403077" r="-671" b="-27692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Kingsoft Office WPP</Application>
  <PresentationFormat>Widescreen</PresentationFormat>
  <Paragraphs>44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COT5615: Math for Intelligent Systems I</vt:lpstr>
      <vt:lpstr>PCA of image patches</vt:lpstr>
      <vt:lpstr>Principal Component Analysis (Version 0)</vt:lpstr>
      <vt:lpstr>What are Matrices Really?</vt:lpstr>
      <vt:lpstr>Linear Algebra Revisited</vt:lpstr>
      <vt:lpstr>Rank of a matrix</vt:lpstr>
      <vt:lpstr>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253</cp:revision>
  <dcterms:created xsi:type="dcterms:W3CDTF">2018-09-07T19:46:02Z</dcterms:created>
  <dcterms:modified xsi:type="dcterms:W3CDTF">2018-09-07T19:46:02Z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