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8"/>
  </p:notesMasterIdLst>
  <p:sldIdLst>
    <p:sldId id="256" r:id="rId3"/>
    <p:sldId id="281" r:id="rId4"/>
    <p:sldId id="258" r:id="rId5"/>
    <p:sldId id="259" r:id="rId6"/>
    <p:sldId id="260" r:id="rId7"/>
    <p:sldId id="261" r:id="rId9"/>
    <p:sldId id="262" r:id="rId10"/>
    <p:sldId id="263" r:id="rId11"/>
    <p:sldId id="265" r:id="rId12"/>
    <p:sldId id="26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æ·±è²æ ·å¼ 1 - å¼ºè°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71"/>
  </p:normalViewPr>
  <p:slideViewPr>
    <p:cSldViewPr snapToGrid="0" snapToObjects="1">
      <p:cViewPr>
        <p:scale>
          <a:sx n="63" d="100"/>
          <a:sy n="63" d="100"/>
        </p:scale>
        <p:origin x="768" y="8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" altLang="en-US"/>
              <a:t>Proof of the first equation</a:t>
            </a:r>
            <a:endParaRPr lang="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585D9-A01E-C14D-BC17-C9EA3E8DFC2D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8D231-04E8-DE42-99D6-2AAA7666929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585D9-A01E-C14D-BC17-C9EA3E8DFC2D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8D231-04E8-DE42-99D6-2AAA7666929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585D9-A01E-C14D-BC17-C9EA3E8DFC2D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8D231-04E8-DE42-99D6-2AAA7666929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585D9-A01E-C14D-BC17-C9EA3E8DFC2D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8D231-04E8-DE42-99D6-2AAA7666929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585D9-A01E-C14D-BC17-C9EA3E8DFC2D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8D231-04E8-DE42-99D6-2AAA7666929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585D9-A01E-C14D-BC17-C9EA3E8DFC2D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8D231-04E8-DE42-99D6-2AAA7666929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585D9-A01E-C14D-BC17-C9EA3E8DFC2D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8D231-04E8-DE42-99D6-2AAA7666929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585D9-A01E-C14D-BC17-C9EA3E8DFC2D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8D231-04E8-DE42-99D6-2AAA7666929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585D9-A01E-C14D-BC17-C9EA3E8DFC2D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8D231-04E8-DE42-99D6-2AAA7666929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585D9-A01E-C14D-BC17-C9EA3E8DFC2D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8D231-04E8-DE42-99D6-2AAA7666929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585D9-A01E-C14D-BC17-C9EA3E8DFC2D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8D231-04E8-DE42-99D6-2AAA7666929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5585D9-A01E-C14D-BC17-C9EA3E8DFC2D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28D231-04E8-DE42-99D6-2AAA7666929E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.x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5" Type="http://schemas.openxmlformats.org/officeDocument/2006/relationships/image" Target="../media/image8.png"/><Relationship Id="rId4" Type="http://schemas.openxmlformats.org/officeDocument/2006/relationships/image" Target="../media/image9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image" Target="../media/image12.png"/><Relationship Id="rId8" Type="http://schemas.openxmlformats.org/officeDocument/2006/relationships/image" Target="../media/image11.png"/><Relationship Id="rId7" Type="http://schemas.openxmlformats.org/officeDocument/2006/relationships/image" Target="../media/image10.png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13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8.png"/><Relationship Id="rId4" Type="http://schemas.openxmlformats.org/officeDocument/2006/relationships/image" Target="../media/image9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9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6.xml"/><Relationship Id="rId8" Type="http://schemas.openxmlformats.org/officeDocument/2006/relationships/image" Target="../media/image29.png"/><Relationship Id="rId7" Type="http://schemas.openxmlformats.org/officeDocument/2006/relationships/image" Target="../media/image28.png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0" Type="http://schemas.openxmlformats.org/officeDocument/2006/relationships/notesSlide" Target="../notesSlides/notesSlide2.xml"/><Relationship Id="rId1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COT5615: Math for Intelligent Systems 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410421"/>
            <a:ext cx="9144000" cy="1655762"/>
          </a:xfrm>
        </p:spPr>
        <p:txBody>
          <a:bodyPr>
            <a:normAutofit/>
          </a:bodyPr>
          <a:lstStyle/>
          <a:p>
            <a:r>
              <a:rPr lang="en-US" sz="3200" dirty="0"/>
              <a:t>Anand Rangarajan</a:t>
            </a:r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5183616" y="5340626"/>
            <a:ext cx="13444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Lecture 7</a:t>
            </a:r>
            <a:endParaRPr lang="en-US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19894" y="-1112471"/>
            <a:ext cx="3721416" cy="10209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13335" algn="r"/>
            <a:r>
              <a:rPr sz="1585" spc="-14" dirty="0">
                <a:solidFill>
                  <a:srgbClr val="FFFFFF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Existence, Uniqueness, and</a:t>
            </a:r>
            <a:r>
              <a:rPr sz="1585" spc="26" dirty="0">
                <a:solidFill>
                  <a:srgbClr val="FFFFFF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 </a:t>
            </a:r>
            <a:r>
              <a:rPr sz="1585" spc="-14" dirty="0">
                <a:solidFill>
                  <a:srgbClr val="FFFFFF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Conditioning</a:t>
            </a:r>
            <a:endParaRPr sz="1585">
              <a:latin typeface="Arial" panose="02080604020202020204" pitchFamily="34" charset="0"/>
              <a:cs typeface="Arial" panose="02080604020202020204" pitchFamily="34" charset="0"/>
            </a:endParaRPr>
          </a:p>
          <a:p>
            <a:pPr marL="787400" marR="13335" indent="800735" algn="r">
              <a:lnSpc>
                <a:spcPct val="106000"/>
              </a:lnSpc>
            </a:pPr>
            <a:r>
              <a:rPr sz="1585" spc="-14" dirty="0">
                <a:solidFill>
                  <a:srgbClr val="7F7F7F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Solving</a:t>
            </a:r>
            <a:r>
              <a:rPr sz="1585" spc="-53" dirty="0">
                <a:solidFill>
                  <a:srgbClr val="7F7F7F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 </a:t>
            </a:r>
            <a:r>
              <a:rPr sz="1585" spc="-14" dirty="0">
                <a:solidFill>
                  <a:srgbClr val="7F7F7F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Linear</a:t>
            </a:r>
            <a:r>
              <a:rPr sz="1585" spc="-53" dirty="0">
                <a:solidFill>
                  <a:srgbClr val="7F7F7F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 </a:t>
            </a:r>
            <a:r>
              <a:rPr sz="1585" spc="-14" dirty="0">
                <a:solidFill>
                  <a:srgbClr val="7F7F7F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Systems  Special </a:t>
            </a:r>
            <a:r>
              <a:rPr sz="1585" spc="-53" dirty="0">
                <a:solidFill>
                  <a:srgbClr val="7F7F7F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Types </a:t>
            </a:r>
            <a:r>
              <a:rPr sz="1585" spc="-14" dirty="0">
                <a:solidFill>
                  <a:srgbClr val="7F7F7F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of</a:t>
            </a:r>
            <a:r>
              <a:rPr sz="1585" spc="26" dirty="0">
                <a:solidFill>
                  <a:srgbClr val="7F7F7F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 </a:t>
            </a:r>
            <a:r>
              <a:rPr sz="1585" spc="-14" dirty="0">
                <a:solidFill>
                  <a:srgbClr val="7F7F7F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Linear Systems  Software </a:t>
            </a:r>
            <a:r>
              <a:rPr sz="1585" spc="-26" dirty="0">
                <a:solidFill>
                  <a:srgbClr val="7F7F7F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for </a:t>
            </a:r>
            <a:r>
              <a:rPr sz="1585" spc="-14" dirty="0">
                <a:solidFill>
                  <a:srgbClr val="7F7F7F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Linear</a:t>
            </a:r>
            <a:r>
              <a:rPr sz="1585" spc="-65" dirty="0">
                <a:solidFill>
                  <a:srgbClr val="7F7F7F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 </a:t>
            </a:r>
            <a:r>
              <a:rPr sz="1585" spc="-14" dirty="0">
                <a:solidFill>
                  <a:srgbClr val="7F7F7F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Systems</a:t>
            </a:r>
            <a:endParaRPr sz="1585">
              <a:latin typeface="Arial" panose="02080604020202020204" pitchFamily="34" charset="0"/>
              <a:cs typeface="Arial" panose="02080604020202020204" pitchFamily="34" charset="0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093213" y="-1147591"/>
            <a:ext cx="6094320" cy="1141950"/>
          </a:xfrm>
          <a:custGeom>
            <a:avLst/>
            <a:gdLst/>
            <a:ahLst/>
            <a:cxnLst/>
            <a:rect l="l" t="t" r="r" b="b"/>
            <a:pathLst>
              <a:path w="2304415" h="431800">
                <a:moveTo>
                  <a:pt x="0" y="431774"/>
                </a:moveTo>
                <a:lnTo>
                  <a:pt x="2303995" y="431774"/>
                </a:lnTo>
                <a:lnTo>
                  <a:pt x="2303995" y="0"/>
                </a:lnTo>
                <a:lnTo>
                  <a:pt x="0" y="0"/>
                </a:lnTo>
                <a:lnTo>
                  <a:pt x="0" y="431774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 sz="4760"/>
          </a:p>
        </p:txBody>
      </p:sp>
      <p:sp>
        <p:nvSpPr>
          <p:cNvPr id="4" name="object 4"/>
          <p:cNvSpPr txBox="1"/>
          <p:nvPr/>
        </p:nvSpPr>
        <p:spPr>
          <a:xfrm>
            <a:off x="6345248" y="-1126495"/>
            <a:ext cx="2728926" cy="10356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655" marR="13335">
              <a:lnSpc>
                <a:spcPct val="106000"/>
              </a:lnSpc>
            </a:pPr>
            <a:r>
              <a:rPr sz="1585" spc="-14" dirty="0">
                <a:solidFill>
                  <a:srgbClr val="9898D8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Singularity and Nonsingularity  </a:t>
            </a:r>
            <a:r>
              <a:rPr sz="1585" dirty="0">
                <a:solidFill>
                  <a:srgbClr val="FFFFFF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Norms</a:t>
            </a:r>
            <a:endParaRPr sz="1585">
              <a:latin typeface="Arial" panose="02080604020202020204" pitchFamily="34" charset="0"/>
              <a:cs typeface="Arial" panose="02080604020202020204" pitchFamily="34" charset="0"/>
            </a:endParaRPr>
          </a:p>
          <a:p>
            <a:pPr marL="33655" marR="1056005">
              <a:lnSpc>
                <a:spcPct val="106000"/>
              </a:lnSpc>
            </a:pPr>
            <a:r>
              <a:rPr sz="1585" spc="-14" dirty="0">
                <a:solidFill>
                  <a:srgbClr val="9898D8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Condition</a:t>
            </a:r>
            <a:r>
              <a:rPr sz="1585" spc="-119" dirty="0">
                <a:solidFill>
                  <a:srgbClr val="9898D8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 </a:t>
            </a:r>
            <a:r>
              <a:rPr sz="1585" spc="-14" dirty="0">
                <a:solidFill>
                  <a:srgbClr val="9898D8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Number  Error</a:t>
            </a:r>
            <a:r>
              <a:rPr sz="1585" spc="-172" dirty="0">
                <a:solidFill>
                  <a:srgbClr val="9898D8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 </a:t>
            </a:r>
            <a:r>
              <a:rPr sz="1585" spc="-14" dirty="0">
                <a:solidFill>
                  <a:srgbClr val="9898D8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Bounds</a:t>
            </a:r>
            <a:endParaRPr sz="1585">
              <a:latin typeface="Arial" panose="02080604020202020204" pitchFamily="34" charset="0"/>
              <a:cs typeface="Arial" panose="02080604020202020204" pitchFamily="34" charset="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-11999"/>
            <a:ext cx="12186456" cy="133841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4760"/>
          </a:p>
        </p:txBody>
      </p:sp>
      <p:sp>
        <p:nvSpPr>
          <p:cNvPr id="6" name="object 6"/>
          <p:cNvSpPr/>
          <p:nvPr/>
        </p:nvSpPr>
        <p:spPr>
          <a:xfrm>
            <a:off x="0" y="-12005"/>
            <a:ext cx="12186456" cy="6609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4760"/>
          </a:p>
        </p:txBody>
      </p:sp>
      <p:sp>
        <p:nvSpPr>
          <p:cNvPr id="7" name="object 7"/>
          <p:cNvSpPr/>
          <p:nvPr/>
        </p:nvSpPr>
        <p:spPr>
          <a:xfrm>
            <a:off x="0" y="642206"/>
            <a:ext cx="12186456" cy="133841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4760"/>
          </a:p>
        </p:txBody>
      </p:sp>
      <p:sp>
        <p:nvSpPr>
          <p:cNvPr id="8" name="object 8"/>
          <p:cNvSpPr/>
          <p:nvPr/>
        </p:nvSpPr>
        <p:spPr>
          <a:xfrm>
            <a:off x="1298532" y="2144272"/>
            <a:ext cx="203132" cy="2031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4760"/>
          </a:p>
        </p:txBody>
      </p:sp>
      <p:sp>
        <p:nvSpPr>
          <p:cNvPr id="9" name="object 9"/>
          <p:cNvSpPr/>
          <p:nvPr/>
        </p:nvSpPr>
        <p:spPr>
          <a:xfrm>
            <a:off x="2070826" y="2752629"/>
            <a:ext cx="163634" cy="16363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4760"/>
          </a:p>
        </p:txBody>
      </p:sp>
      <p:sp>
        <p:nvSpPr>
          <p:cNvPr id="10" name="object 10"/>
          <p:cNvSpPr/>
          <p:nvPr/>
        </p:nvSpPr>
        <p:spPr>
          <a:xfrm>
            <a:off x="2070826" y="3254549"/>
            <a:ext cx="163634" cy="16363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4760"/>
          </a:p>
        </p:txBody>
      </p:sp>
      <p:sp>
        <p:nvSpPr>
          <p:cNvPr id="11" name="object 11"/>
          <p:cNvSpPr/>
          <p:nvPr/>
        </p:nvSpPr>
        <p:spPr>
          <a:xfrm>
            <a:off x="2070826" y="3756472"/>
            <a:ext cx="163634" cy="16363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4760"/>
          </a:p>
        </p:txBody>
      </p:sp>
      <p:sp>
        <p:nvSpPr>
          <p:cNvPr id="12" name="object 12"/>
          <p:cNvSpPr/>
          <p:nvPr/>
        </p:nvSpPr>
        <p:spPr>
          <a:xfrm>
            <a:off x="1298532" y="4486579"/>
            <a:ext cx="203132" cy="2031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4760"/>
          </a:p>
        </p:txBody>
      </p:sp>
      <p:sp>
        <p:nvSpPr>
          <p:cNvPr id="13" name="object 13"/>
          <p:cNvSpPr/>
          <p:nvPr/>
        </p:nvSpPr>
        <p:spPr>
          <a:xfrm>
            <a:off x="2070826" y="5094904"/>
            <a:ext cx="163634" cy="16363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4760"/>
          </a:p>
        </p:txBody>
      </p:sp>
      <p:sp>
        <p:nvSpPr>
          <p:cNvPr id="14" name="object 14"/>
          <p:cNvSpPr/>
          <p:nvPr/>
        </p:nvSpPr>
        <p:spPr>
          <a:xfrm>
            <a:off x="2070826" y="5596823"/>
            <a:ext cx="163634" cy="16363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476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object 15"/>
              <p:cNvSpPr txBox="1"/>
              <p:nvPr/>
            </p:nvSpPr>
            <p:spPr>
              <a:xfrm>
                <a:off x="385980" y="-1991"/>
                <a:ext cx="8129680" cy="5719707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 marL="33587"/>
                <a:r>
                  <a:rPr lang="en-US" sz="4000" spc="53" dirty="0">
                    <a:solidFill>
                      <a:srgbClr val="FFFFFF"/>
                    </a:solidFill>
                    <a:cs typeface="Arial"/>
                  </a:rPr>
                  <a:t>Properties </a:t>
                </a:r>
                <a:r>
                  <a:rPr lang="en-US" sz="4000" spc="26" dirty="0">
                    <a:solidFill>
                      <a:srgbClr val="FFFFFF"/>
                    </a:solidFill>
                    <a:cs typeface="Arial"/>
                  </a:rPr>
                  <a:t>of </a:t>
                </a:r>
                <a:r>
                  <a:rPr lang="en-US" sz="4000" spc="40" dirty="0">
                    <a:solidFill>
                      <a:srgbClr val="FFFFFF"/>
                    </a:solidFill>
                    <a:cs typeface="Arial"/>
                  </a:rPr>
                  <a:t>Matrix</a:t>
                </a:r>
                <a:r>
                  <a:rPr lang="en-US" sz="4000" spc="-159" dirty="0">
                    <a:solidFill>
                      <a:srgbClr val="FFFFFF"/>
                    </a:solidFill>
                    <a:cs typeface="Arial"/>
                  </a:rPr>
                  <a:t> </a:t>
                </a:r>
                <a:r>
                  <a:rPr lang="en-US" sz="4000" spc="65" dirty="0">
                    <a:solidFill>
                      <a:srgbClr val="FFFFFF"/>
                    </a:solidFill>
                    <a:cs typeface="Arial"/>
                  </a:rPr>
                  <a:t>Norms</a:t>
                </a:r>
                <a:endParaRPr lang="en-US" sz="4000" dirty="0">
                  <a:cs typeface="Arial"/>
                </a:endParaRPr>
              </a:p>
              <a:p>
                <a:pPr>
                  <a:lnSpc>
                    <a:spcPct val="100000"/>
                  </a:lnSpc>
                </a:pPr>
                <a:endParaRPr lang="en-US" sz="4759" dirty="0">
                  <a:latin typeface="Times New Roman"/>
                  <a:cs typeface="Times New Roman"/>
                </a:endParaRPr>
              </a:p>
              <a:p>
                <a:pPr>
                  <a:spcBef>
                    <a:spcPts val="93"/>
                  </a:spcBef>
                </a:pPr>
                <a:endParaRPr lang="en-US" sz="4892" dirty="0">
                  <a:latin typeface="Times New Roman"/>
                  <a:cs typeface="Times New Roman"/>
                </a:endParaRPr>
              </a:p>
              <a:p>
                <a:pPr marR="1407258" algn="ctr"/>
                <a:r>
                  <a:rPr lang="en-US" sz="2800" spc="-40" dirty="0">
                    <a:cs typeface="Arial"/>
                  </a:rPr>
                  <a:t>Any </a:t>
                </a:r>
                <a:r>
                  <a:rPr lang="en-US" sz="2800" spc="-14" dirty="0">
                    <a:cs typeface="Arial"/>
                  </a:rPr>
                  <a:t>matrix </a:t>
                </a:r>
                <a:r>
                  <a:rPr lang="en-US" sz="2800" dirty="0">
                    <a:cs typeface="Arial"/>
                  </a:rPr>
                  <a:t>norm</a:t>
                </a:r>
                <a:r>
                  <a:rPr lang="en-US" sz="2800" spc="-14" dirty="0">
                    <a:cs typeface="Arial"/>
                  </a:rPr>
                  <a:t> satisfies</a:t>
                </a:r>
                <a:endParaRPr lang="en-US" sz="2800" dirty="0">
                  <a:cs typeface="Arial"/>
                </a:endParaRPr>
              </a:p>
              <a:p>
                <a:pPr marL="2030279">
                  <a:spcBef>
                    <a:spcPts val="1242"/>
                  </a:spcBef>
                </a:pP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sz="2800" i="1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charset="0"/>
                            <a:cs typeface="Arial"/>
                          </a:rPr>
                          <m:t>𝐴</m:t>
                        </m:r>
                      </m:e>
                    </m:d>
                    <m:r>
                      <a:rPr lang="en-US" sz="2800" b="0" i="1" smtClean="0">
                        <a:latin typeface="Cambria Math" charset="0"/>
                        <a:cs typeface="Arial"/>
                      </a:rPr>
                      <m:t>&gt;0</m:t>
                    </m:r>
                  </m:oMath>
                </a14:m>
                <a:r>
                  <a:rPr lang="en-US" sz="2800" dirty="0">
                    <a:cs typeface="Arial"/>
                  </a:rPr>
                  <a:t> if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charset="0"/>
                        <a:cs typeface="Arial"/>
                      </a:rPr>
                      <m:t>𝐴</m:t>
                    </m:r>
                    <m:r>
                      <a:rPr lang="en-US" sz="2800" b="0" i="1" smtClean="0">
                        <a:latin typeface="Cambria Math" charset="0"/>
                        <a:cs typeface="Arial"/>
                      </a:rPr>
                      <m:t>≠</m:t>
                    </m:r>
                    <m:r>
                      <a:rPr lang="en-US" sz="2800" b="1" i="1" smtClean="0">
                        <a:latin typeface="Cambria Math" charset="0"/>
                        <a:cs typeface="Arial"/>
                      </a:rPr>
                      <m:t>𝑶</m:t>
                    </m:r>
                  </m:oMath>
                </a14:m>
                <a:endParaRPr lang="en-US" sz="2800" b="1" dirty="0">
                  <a:cs typeface="Arial"/>
                </a:endParaRPr>
              </a:p>
              <a:p>
                <a:pPr marL="2030279">
                  <a:spcBef>
                    <a:spcPts val="767"/>
                  </a:spcBef>
                </a:pP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sz="2800" i="1" spc="-184" smtClean="0">
                            <a:latin typeface="Cambria Math" panose="02040503050406030204" pitchFamily="18" charset="0"/>
                            <a:cs typeface="メイリオ"/>
                          </a:rPr>
                        </m:ctrlPr>
                      </m:dPr>
                      <m:e>
                        <m:r>
                          <a:rPr lang="en-US" sz="2800" b="0" i="1" spc="-184" smtClean="0">
                            <a:latin typeface="Cambria Math" charset="0"/>
                            <a:cs typeface="メイリオ"/>
                          </a:rPr>
                          <m:t>𝛾</m:t>
                        </m:r>
                        <m:r>
                          <a:rPr lang="en-US" sz="2800" b="0" i="1" spc="-184" smtClean="0">
                            <a:latin typeface="Cambria Math" charset="0"/>
                            <a:cs typeface="メイリオ"/>
                          </a:rPr>
                          <m:t>𝐴</m:t>
                        </m:r>
                      </m:e>
                    </m:d>
                    <m:r>
                      <a:rPr lang="en-US" sz="2800" b="0" i="1" spc="-184" smtClean="0">
                        <a:latin typeface="Cambria Math" charset="0"/>
                        <a:cs typeface="メイリオ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hr-HR" sz="2800" b="0" i="1" spc="-184" smtClean="0">
                            <a:latin typeface="Cambria Math" panose="02040503050406030204" pitchFamily="18" charset="0"/>
                            <a:cs typeface="メイリオ"/>
                          </a:rPr>
                        </m:ctrlPr>
                      </m:dPr>
                      <m:e>
                        <m:r>
                          <a:rPr lang="en-US" sz="2800" b="0" i="1" spc="-184" smtClean="0">
                            <a:latin typeface="Cambria Math" charset="0"/>
                            <a:cs typeface="メイリオ"/>
                          </a:rPr>
                          <m:t>𝛾</m:t>
                        </m:r>
                      </m:e>
                    </m:d>
                    <m:d>
                      <m:dPr>
                        <m:begChr m:val="‖"/>
                        <m:endChr m:val="‖"/>
                        <m:ctrlPr>
                          <a:rPr lang="hr-HR" sz="2800" b="0" i="1" spc="-184" smtClean="0">
                            <a:latin typeface="Cambria Math" panose="02040503050406030204" pitchFamily="18" charset="0"/>
                            <a:cs typeface="メイリオ"/>
                          </a:rPr>
                        </m:ctrlPr>
                      </m:dPr>
                      <m:e>
                        <m:r>
                          <a:rPr lang="en-US" sz="2800" b="0" i="1" spc="-184" smtClean="0">
                            <a:latin typeface="Cambria Math" charset="0"/>
                            <a:cs typeface="メイリオ"/>
                          </a:rPr>
                          <m:t>𝐴</m:t>
                        </m:r>
                      </m:e>
                    </m:d>
                  </m:oMath>
                </a14:m>
                <a:r>
                  <a:rPr lang="en-US" sz="2800" i="1" spc="-184" dirty="0">
                    <a:cs typeface="メイリオ"/>
                  </a:rPr>
                  <a:t> </a:t>
                </a:r>
                <a:r>
                  <a:rPr lang="en-US" sz="2800" spc="-40" dirty="0">
                    <a:cs typeface="Arial"/>
                  </a:rPr>
                  <a:t>for</a:t>
                </a:r>
                <a:r>
                  <a:rPr lang="en-US" sz="2800" spc="-26" dirty="0">
                    <a:cs typeface="Arial"/>
                  </a:rPr>
                  <a:t> any </a:t>
                </a:r>
                <a:r>
                  <a:rPr lang="en-US" sz="2800" spc="-14" dirty="0">
                    <a:cs typeface="Arial"/>
                  </a:rPr>
                  <a:t>scalar</a:t>
                </a:r>
                <a:r>
                  <a:rPr lang="en-US" sz="2800" spc="-26" dirty="0">
                    <a:cs typeface="Arial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0" i="1" spc="-26" smtClean="0">
                        <a:latin typeface="Cambria Math" charset="0"/>
                        <a:cs typeface="Arial"/>
                      </a:rPr>
                      <m:t>𝛾</m:t>
                    </m:r>
                  </m:oMath>
                </a14:m>
                <a:endParaRPr lang="en-US" sz="2800" dirty="0">
                  <a:cs typeface="Arial"/>
                </a:endParaRPr>
              </a:p>
              <a:p>
                <a:pPr marL="2030279">
                  <a:spcBef>
                    <a:spcPts val="767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メイリオ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charset="0"/>
                              <a:cs typeface="メイリオ"/>
                            </a:rPr>
                            <m:t>𝐴</m:t>
                          </m:r>
                          <m:r>
                            <a:rPr lang="en-US" sz="2800" b="0" i="1" smtClean="0">
                              <a:latin typeface="Cambria Math" charset="0"/>
                              <a:cs typeface="メイリオ"/>
                            </a:rPr>
                            <m:t>+</m:t>
                          </m:r>
                          <m:r>
                            <a:rPr lang="en-US" sz="2800" b="0" i="1" smtClean="0">
                              <a:latin typeface="Cambria Math" charset="0"/>
                              <a:cs typeface="メイリオ"/>
                            </a:rPr>
                            <m:t>𝐵</m:t>
                          </m:r>
                        </m:e>
                      </m:d>
                      <m:r>
                        <a:rPr lang="en-US" sz="2800" b="0" i="1" smtClean="0">
                          <a:latin typeface="Cambria Math" charset="0"/>
                          <a:cs typeface="メイリオ"/>
                        </a:rPr>
                        <m:t>≤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メイリオ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charset="0"/>
                              <a:cs typeface="メイリオ"/>
                            </a:rPr>
                            <m:t>𝐴</m:t>
                          </m:r>
                        </m:e>
                      </m:d>
                      <m:r>
                        <a:rPr lang="en-US" sz="2800" b="0" i="1" smtClean="0">
                          <a:latin typeface="Cambria Math" charset="0"/>
                          <a:cs typeface="メイリオ"/>
                        </a:rPr>
                        <m:t>+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メイリオ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charset="0"/>
                              <a:cs typeface="メイリオ"/>
                            </a:rPr>
                            <m:t>𝐵</m:t>
                          </m:r>
                        </m:e>
                      </m:d>
                    </m:oMath>
                  </m:oMathPara>
                </a14:m>
                <a:endParaRPr lang="en-US" sz="2800" dirty="0">
                  <a:cs typeface="メイリオ"/>
                </a:endParaRPr>
              </a:p>
              <a:p>
                <a:pPr marL="1298102">
                  <a:spcBef>
                    <a:spcPts val="2617"/>
                  </a:spcBef>
                </a:pPr>
                <a:r>
                  <a:rPr lang="en-US" sz="2800" spc="-14" dirty="0">
                    <a:cs typeface="Arial"/>
                  </a:rPr>
                  <a:t>Matrix </a:t>
                </a:r>
                <a:r>
                  <a:rPr lang="en-US" sz="2800" dirty="0">
                    <a:cs typeface="Arial"/>
                  </a:rPr>
                  <a:t>norms </a:t>
                </a:r>
                <a:r>
                  <a:rPr lang="en-US" sz="2800" spc="-40" dirty="0">
                    <a:cs typeface="Arial"/>
                  </a:rPr>
                  <a:t>we </a:t>
                </a:r>
                <a:r>
                  <a:rPr lang="en-US" sz="2800" spc="-53" dirty="0">
                    <a:cs typeface="Arial"/>
                  </a:rPr>
                  <a:t>have </a:t>
                </a:r>
                <a:r>
                  <a:rPr lang="en-US" sz="2800" spc="-14" dirty="0">
                    <a:cs typeface="Arial"/>
                  </a:rPr>
                  <a:t>defined also</a:t>
                </a:r>
                <a:r>
                  <a:rPr lang="en-US" sz="2800" spc="145" dirty="0">
                    <a:cs typeface="Arial"/>
                  </a:rPr>
                  <a:t> </a:t>
                </a:r>
                <a:r>
                  <a:rPr lang="en-US" sz="2800" spc="-14" dirty="0">
                    <a:cs typeface="Arial"/>
                  </a:rPr>
                  <a:t>satisfy</a:t>
                </a:r>
                <a:endParaRPr lang="en-US" sz="2800" dirty="0">
                  <a:cs typeface="Arial"/>
                </a:endParaRPr>
              </a:p>
              <a:p>
                <a:pPr marL="2030279">
                  <a:spcBef>
                    <a:spcPts val="1242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メイリオ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charset="0"/>
                              <a:cs typeface="メイリオ"/>
                            </a:rPr>
                            <m:t>𝐴𝐵</m:t>
                          </m:r>
                        </m:e>
                      </m:d>
                      <m:r>
                        <a:rPr lang="en-US" sz="2800" b="0" i="1" smtClean="0">
                          <a:latin typeface="Cambria Math" charset="0"/>
                          <a:cs typeface="メイリオ"/>
                        </a:rPr>
                        <m:t>≤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メイリオ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charset="0"/>
                              <a:cs typeface="メイリオ"/>
                            </a:rPr>
                            <m:t>𝐴</m:t>
                          </m:r>
                        </m:e>
                      </m:d>
                      <m:r>
                        <a:rPr lang="en-US" sz="2800" b="0" i="1" smtClean="0">
                          <a:latin typeface="Cambria Math" charset="0"/>
                          <a:cs typeface="メイリオ"/>
                        </a:rPr>
                        <m:t>⋅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メイリオ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charset="0"/>
                              <a:cs typeface="メイリオ"/>
                            </a:rPr>
                            <m:t>𝐵</m:t>
                          </m:r>
                        </m:e>
                      </m:d>
                    </m:oMath>
                  </m:oMathPara>
                </a14:m>
                <a:endParaRPr lang="en-US" sz="2800" dirty="0">
                  <a:cs typeface="メイリオ"/>
                </a:endParaRPr>
              </a:p>
              <a:p>
                <a:pPr marL="2030279">
                  <a:spcBef>
                    <a:spcPts val="767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BookAntiqua-BoldItalic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charset="0"/>
                              <a:cs typeface="BookAntiqua-BoldItalic"/>
                            </a:rPr>
                            <m:t>𝐴𝑥</m:t>
                          </m:r>
                        </m:e>
                      </m:d>
                      <m:r>
                        <a:rPr lang="en-US" sz="2800" b="0" i="1" smtClean="0">
                          <a:latin typeface="Cambria Math" charset="0"/>
                          <a:cs typeface="BookAntiqua-BoldItalic"/>
                        </a:rPr>
                        <m:t>≤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BookAntiqua-BoldItalic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charset="0"/>
                              <a:cs typeface="BookAntiqua-BoldItalic"/>
                            </a:rPr>
                            <m:t>𝐴</m:t>
                          </m:r>
                        </m:e>
                      </m:d>
                      <m:r>
                        <a:rPr lang="en-US" sz="2800" b="0" i="1" smtClean="0">
                          <a:latin typeface="Cambria Math" charset="0"/>
                          <a:cs typeface="BookAntiqua-BoldItalic"/>
                        </a:rPr>
                        <m:t>⋅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BookAntiqua-BoldItalic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charset="0"/>
                              <a:cs typeface="BookAntiqua-BoldItalic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sz="2800" dirty="0">
                  <a:cs typeface="BookAntiqua-BoldItalic"/>
                </a:endParaRPr>
              </a:p>
            </p:txBody>
          </p:sp>
        </mc:Choice>
        <mc:Fallback>
          <p:sp>
            <p:nvSpPr>
              <p:cNvPr id="15" name="object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980" y="-1991"/>
                <a:ext cx="8129680" cy="5719707"/>
              </a:xfrm>
              <a:prstGeom prst="rect">
                <a:avLst/>
              </a:prstGeom>
              <a:blipFill rotWithShape="1">
                <a:blip r:embed="rId6"/>
                <a:stretch>
                  <a:fillRect l="-3298" t="-27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sp>
        <p:nvSpPr>
          <p:cNvPr id="16" name="object 16"/>
          <p:cNvSpPr/>
          <p:nvPr/>
        </p:nvSpPr>
        <p:spPr>
          <a:xfrm>
            <a:off x="3" y="7612392"/>
            <a:ext cx="6094320" cy="381210"/>
          </a:xfrm>
          <a:custGeom>
            <a:avLst/>
            <a:gdLst/>
            <a:ahLst/>
            <a:cxnLst/>
            <a:rect l="l" t="t" r="r" b="b"/>
            <a:pathLst>
              <a:path w="2304415" h="144145">
                <a:moveTo>
                  <a:pt x="0" y="143929"/>
                </a:moveTo>
                <a:lnTo>
                  <a:pt x="2303995" y="143929"/>
                </a:lnTo>
                <a:lnTo>
                  <a:pt x="2303995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4760"/>
          </a:p>
        </p:txBody>
      </p:sp>
      <p:sp>
        <p:nvSpPr>
          <p:cNvPr id="17" name="object 17"/>
          <p:cNvSpPr/>
          <p:nvPr/>
        </p:nvSpPr>
        <p:spPr>
          <a:xfrm>
            <a:off x="6093213" y="7612392"/>
            <a:ext cx="6094320" cy="381210"/>
          </a:xfrm>
          <a:custGeom>
            <a:avLst/>
            <a:gdLst/>
            <a:ahLst/>
            <a:cxnLst/>
            <a:rect l="l" t="t" r="r" b="b"/>
            <a:pathLst>
              <a:path w="2304415" h="144145">
                <a:moveTo>
                  <a:pt x="0" y="143929"/>
                </a:moveTo>
                <a:lnTo>
                  <a:pt x="2303995" y="143929"/>
                </a:lnTo>
                <a:lnTo>
                  <a:pt x="2303995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 sz="4760"/>
          </a:p>
        </p:txBody>
      </p:sp>
      <p:sp>
        <p:nvSpPr>
          <p:cNvPr id="18" name="object 18"/>
          <p:cNvSpPr txBox="1">
            <a:spLocks noGrp="1"/>
          </p:cNvSpPr>
          <p:nvPr>
            <p:ph type="ftr" sz="quarter" idx="4294967295"/>
          </p:nvPr>
        </p:nvSpPr>
        <p:spPr>
          <a:xfrm>
            <a:off x="5713545" y="7649985"/>
            <a:ext cx="2084530" cy="300741"/>
          </a:xfrm>
          <a:prstGeom prst="rect">
            <a:avLst/>
          </a:prstGeom>
        </p:spPr>
        <p:txBody>
          <a:bodyPr vert="horz" wrap="square" lIns="0" tIns="23512" rIns="0" bIns="0" rtlCol="0">
            <a:spAutoFit/>
          </a:bodyPr>
          <a:lstStyle/>
          <a:p>
            <a:pPr marL="33655">
              <a:spcBef>
                <a:spcPts val="185"/>
              </a:spcBef>
            </a:pPr>
            <a:r>
              <a:rPr spc="-14" dirty="0"/>
              <a:t>Michael </a:t>
            </a:r>
            <a:r>
              <a:rPr spc="-105" dirty="0"/>
              <a:t>T.</a:t>
            </a:r>
            <a:r>
              <a:rPr spc="-159" dirty="0"/>
              <a:t> </a:t>
            </a:r>
            <a:r>
              <a:rPr spc="-14" dirty="0"/>
              <a:t>Heath</a:t>
            </a:r>
            <a:endParaRPr spc="-14" dirty="0"/>
          </a:p>
        </p:txBody>
      </p:sp>
      <p:sp>
        <p:nvSpPr>
          <p:cNvPr id="19" name="object 19"/>
          <p:cNvSpPr txBox="1">
            <a:spLocks noGrp="1"/>
          </p:cNvSpPr>
          <p:nvPr>
            <p:ph type="dt" sz="half" idx="4294967295"/>
          </p:nvPr>
        </p:nvSpPr>
        <p:spPr>
          <a:xfrm>
            <a:off x="8469066" y="7649985"/>
            <a:ext cx="2532819" cy="300741"/>
          </a:xfrm>
          <a:prstGeom prst="rect">
            <a:avLst/>
          </a:prstGeom>
        </p:spPr>
        <p:txBody>
          <a:bodyPr vert="horz" wrap="square" lIns="0" tIns="23512" rIns="0" bIns="0" rtlCol="0">
            <a:spAutoFit/>
          </a:bodyPr>
          <a:lstStyle/>
          <a:p>
            <a:pPr marL="33655">
              <a:spcBef>
                <a:spcPts val="185"/>
              </a:spcBef>
            </a:pPr>
            <a:r>
              <a:rPr spc="-14" dirty="0"/>
              <a:t>Scientific</a:t>
            </a:r>
            <a:r>
              <a:rPr spc="-93" dirty="0"/>
              <a:t> </a:t>
            </a:r>
            <a:r>
              <a:rPr spc="-14" dirty="0"/>
              <a:t>Computing</a:t>
            </a:r>
            <a:endParaRPr spc="-14" dirty="0"/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4294967295"/>
          </p:nvPr>
        </p:nvSpPr>
        <p:spPr>
          <a:xfrm>
            <a:off x="14974976" y="7649985"/>
            <a:ext cx="954850" cy="300741"/>
          </a:xfrm>
          <a:prstGeom prst="rect">
            <a:avLst/>
          </a:prstGeom>
        </p:spPr>
        <p:txBody>
          <a:bodyPr vert="horz" wrap="square" lIns="0" tIns="23512" rIns="0" bIns="0" rtlCol="0">
            <a:spAutoFit/>
          </a:bodyPr>
          <a:lstStyle/>
          <a:p>
            <a:pPr marL="67310">
              <a:spcBef>
                <a:spcPts val="185"/>
              </a:spcBef>
            </a:pPr>
            <a:fld id="{81D60167-4931-47E6-BA6A-407CBD079E47}" type="slidenum">
              <a:rPr spc="-14" dirty="0"/>
            </a:fld>
            <a:r>
              <a:rPr spc="-14" dirty="0"/>
              <a:t> /</a:t>
            </a:r>
            <a:r>
              <a:rPr spc="-238" dirty="0"/>
              <a:t> </a:t>
            </a:r>
            <a:r>
              <a:rPr spc="-14" dirty="0"/>
              <a:t>88</a:t>
            </a:r>
            <a:endParaRPr spc="-14" dirty="0"/>
          </a:p>
        </p:txBody>
      </p:sp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4:artisticCrisscrossEtching id="{245131D6-36CB-4442-935E-B62778942922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375213" y="0"/>
                <a:ext cx="10515600" cy="1325563"/>
              </a:xfrm>
            </p:spPr>
            <p:txBody>
              <a:bodyPr/>
              <a:lstStyle/>
              <a:p>
                <a:r>
                  <a:rPr lang="en-US" dirty="0"/>
                  <a:t>Solutions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375213" y="0"/>
                <a:ext cx="10515600" cy="1325563"/>
              </a:xfrm>
              <a:blipFill rotWithShape="1">
                <a:blip r:embed="rId1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4:artisticCrisscrossEtching id="{E332A838-3684-4576-931A-0605E4F5510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87437" y="1146155"/>
                <a:ext cx="11529350" cy="4351338"/>
              </a:xfrm>
            </p:spPr>
            <p:txBody>
              <a:bodyPr/>
              <a:lstStyle/>
              <a:p>
                <a:r>
                  <a:rPr lang="en-US" dirty="0"/>
                  <a:t>Full column rank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means one solution or none</a:t>
                </a:r>
              </a:p>
              <a:p>
                <a:r>
                  <a:rPr lang="en-US" dirty="0"/>
                  <a:t>Full row rank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means one solution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or infinitely many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r>
                  <a:rPr lang="en-US" dirty="0"/>
                  <a:t>Four possibilities: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87437" y="1146155"/>
                <a:ext cx="11529350" cy="4351338"/>
              </a:xfrm>
              <a:blipFill rotWithShape="1">
                <a:blip r:embed="rId2"/>
                <a:stretch>
                  <a:fillRect l="-952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75213" y="3046067"/>
          <a:ext cx="10898529" cy="195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32843"/>
                <a:gridCol w="3632843"/>
                <a:gridCol w="3632843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blipFill>
                      <a:blip r:embed="rId3"/>
                      <a:stretch>
                        <a:fillRect l="-100000" t="-8197" r="-100503" b="-457377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962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blipFill>
                      <a:blip r:embed="rId3"/>
                      <a:stretch>
                        <a:fillRect l="-168" t="-101538" r="-200839" b="-329231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Square and invertible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blipFill>
                      <a:blip r:embed="rId3"/>
                      <a:stretch>
                        <a:fillRect l="-200336" t="-101538" r="-671" b="-329231"/>
                      </a:stretch>
                    </a:blipFill>
                  </a:tcPr>
                </a:tc>
              </a:tr>
              <a:tr h="3962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blipFill>
                      <a:blip r:embed="rId3"/>
                      <a:stretch>
                        <a:fillRect l="-168" t="-198485" r="-200839" b="-224242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Short and wide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blipFill>
                      <a:blip r:embed="rId3"/>
                      <a:stretch>
                        <a:fillRect l="-200336" t="-198485" r="-671" b="-224242"/>
                      </a:stretch>
                    </a:blipFill>
                  </a:tcPr>
                </a:tc>
              </a:tr>
              <a:tr h="3962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blipFill>
                      <a:blip r:embed="rId3"/>
                      <a:stretch>
                        <a:fillRect l="-168" t="-303077" r="-200839" b="-127692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Tall and thin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blipFill>
                      <a:blip r:embed="rId3"/>
                      <a:stretch>
                        <a:fillRect l="-200336" t="-303077" r="-671" b="-127692"/>
                      </a:stretch>
                    </a:blipFill>
                  </a:tcPr>
                </a:tc>
              </a:tr>
              <a:tr h="3962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blipFill>
                      <a:blip r:embed="rId3"/>
                      <a:stretch>
                        <a:fillRect l="-168" t="-403077" r="-200839" b="-27692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Unknown shape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blipFill>
                      <a:blip r:embed="rId3"/>
                      <a:stretch>
                        <a:fillRect l="-200336" t="-403077" r="-671" b="-27692"/>
                      </a:stretch>
                    </a:blip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19894" y="-1112471"/>
            <a:ext cx="3721416" cy="10209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13335" algn="r"/>
            <a:r>
              <a:rPr sz="1585" spc="-14" dirty="0">
                <a:solidFill>
                  <a:srgbClr val="FFFFFF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Existence, Uniqueness, and</a:t>
            </a:r>
            <a:r>
              <a:rPr sz="1585" spc="26" dirty="0">
                <a:solidFill>
                  <a:srgbClr val="FFFFFF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 </a:t>
            </a:r>
            <a:r>
              <a:rPr sz="1585" spc="-14" dirty="0">
                <a:solidFill>
                  <a:srgbClr val="FFFFFF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Conditioning</a:t>
            </a:r>
            <a:endParaRPr sz="1585">
              <a:latin typeface="Arial" panose="02080604020202020204" pitchFamily="34" charset="0"/>
              <a:cs typeface="Arial" panose="02080604020202020204" pitchFamily="34" charset="0"/>
            </a:endParaRPr>
          </a:p>
          <a:p>
            <a:pPr marL="787400" marR="13335" indent="800735" algn="r">
              <a:lnSpc>
                <a:spcPct val="106000"/>
              </a:lnSpc>
            </a:pPr>
            <a:r>
              <a:rPr sz="1585" spc="-14" dirty="0">
                <a:solidFill>
                  <a:srgbClr val="7F7F7F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Solving</a:t>
            </a:r>
            <a:r>
              <a:rPr sz="1585" spc="-53" dirty="0">
                <a:solidFill>
                  <a:srgbClr val="7F7F7F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 </a:t>
            </a:r>
            <a:r>
              <a:rPr sz="1585" spc="-14" dirty="0">
                <a:solidFill>
                  <a:srgbClr val="7F7F7F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Linear</a:t>
            </a:r>
            <a:r>
              <a:rPr sz="1585" spc="-53" dirty="0">
                <a:solidFill>
                  <a:srgbClr val="7F7F7F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 </a:t>
            </a:r>
            <a:r>
              <a:rPr sz="1585" spc="-14" dirty="0">
                <a:solidFill>
                  <a:srgbClr val="7F7F7F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Systems  Special </a:t>
            </a:r>
            <a:r>
              <a:rPr sz="1585" spc="-53" dirty="0">
                <a:solidFill>
                  <a:srgbClr val="7F7F7F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Types </a:t>
            </a:r>
            <a:r>
              <a:rPr sz="1585" spc="-14" dirty="0">
                <a:solidFill>
                  <a:srgbClr val="7F7F7F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of</a:t>
            </a:r>
            <a:r>
              <a:rPr sz="1585" spc="26" dirty="0">
                <a:solidFill>
                  <a:srgbClr val="7F7F7F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 </a:t>
            </a:r>
            <a:r>
              <a:rPr sz="1585" spc="-14" dirty="0">
                <a:solidFill>
                  <a:srgbClr val="7F7F7F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Linear Systems  Software </a:t>
            </a:r>
            <a:r>
              <a:rPr sz="1585" spc="-26" dirty="0">
                <a:solidFill>
                  <a:srgbClr val="7F7F7F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for </a:t>
            </a:r>
            <a:r>
              <a:rPr sz="1585" spc="-14" dirty="0">
                <a:solidFill>
                  <a:srgbClr val="7F7F7F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Linear</a:t>
            </a:r>
            <a:r>
              <a:rPr sz="1585" spc="-65" dirty="0">
                <a:solidFill>
                  <a:srgbClr val="7F7F7F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 </a:t>
            </a:r>
            <a:r>
              <a:rPr sz="1585" spc="-14" dirty="0">
                <a:solidFill>
                  <a:srgbClr val="7F7F7F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Systems</a:t>
            </a:r>
            <a:endParaRPr sz="1585">
              <a:latin typeface="Arial" panose="02080604020202020204" pitchFamily="34" charset="0"/>
              <a:cs typeface="Arial" panose="02080604020202020204" pitchFamily="34" charset="0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093213" y="-1147591"/>
            <a:ext cx="6094320" cy="1141950"/>
          </a:xfrm>
          <a:custGeom>
            <a:avLst/>
            <a:gdLst/>
            <a:ahLst/>
            <a:cxnLst/>
            <a:rect l="l" t="t" r="r" b="b"/>
            <a:pathLst>
              <a:path w="2304415" h="431800">
                <a:moveTo>
                  <a:pt x="0" y="431774"/>
                </a:moveTo>
                <a:lnTo>
                  <a:pt x="2303995" y="431774"/>
                </a:lnTo>
                <a:lnTo>
                  <a:pt x="2303995" y="0"/>
                </a:lnTo>
                <a:lnTo>
                  <a:pt x="0" y="0"/>
                </a:lnTo>
                <a:lnTo>
                  <a:pt x="0" y="431774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 sz="4760"/>
          </a:p>
        </p:txBody>
      </p:sp>
      <p:sp>
        <p:nvSpPr>
          <p:cNvPr id="4" name="object 4"/>
          <p:cNvSpPr txBox="1"/>
          <p:nvPr/>
        </p:nvSpPr>
        <p:spPr>
          <a:xfrm>
            <a:off x="6345248" y="-1126495"/>
            <a:ext cx="2728926" cy="10356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655" marR="13335">
              <a:lnSpc>
                <a:spcPct val="106000"/>
              </a:lnSpc>
            </a:pPr>
            <a:r>
              <a:rPr sz="1585" spc="-14" dirty="0">
                <a:solidFill>
                  <a:srgbClr val="9898D8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Singularity and Nonsingularity  </a:t>
            </a:r>
            <a:r>
              <a:rPr sz="1585" dirty="0">
                <a:solidFill>
                  <a:srgbClr val="FFFFFF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Norms</a:t>
            </a:r>
            <a:endParaRPr sz="1585">
              <a:latin typeface="Arial" panose="02080604020202020204" pitchFamily="34" charset="0"/>
              <a:cs typeface="Arial" panose="02080604020202020204" pitchFamily="34" charset="0"/>
            </a:endParaRPr>
          </a:p>
          <a:p>
            <a:pPr marL="33655" marR="1056005">
              <a:lnSpc>
                <a:spcPct val="106000"/>
              </a:lnSpc>
            </a:pPr>
            <a:r>
              <a:rPr sz="1585" spc="-14" dirty="0">
                <a:solidFill>
                  <a:srgbClr val="9898D8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Condition</a:t>
            </a:r>
            <a:r>
              <a:rPr sz="1585" spc="-119" dirty="0">
                <a:solidFill>
                  <a:srgbClr val="9898D8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 </a:t>
            </a:r>
            <a:r>
              <a:rPr sz="1585" spc="-14" dirty="0">
                <a:solidFill>
                  <a:srgbClr val="9898D8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Number  Error</a:t>
            </a:r>
            <a:r>
              <a:rPr sz="1585" spc="-172" dirty="0">
                <a:solidFill>
                  <a:srgbClr val="9898D8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 </a:t>
            </a:r>
            <a:r>
              <a:rPr sz="1585" spc="-14" dirty="0">
                <a:solidFill>
                  <a:srgbClr val="9898D8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Bounds</a:t>
            </a:r>
            <a:endParaRPr sz="1585">
              <a:latin typeface="Arial" panose="02080604020202020204" pitchFamily="34" charset="0"/>
              <a:cs typeface="Arial" panose="02080604020202020204" pitchFamily="34" charset="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-11999"/>
            <a:ext cx="12186456" cy="133841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4760"/>
          </a:p>
        </p:txBody>
      </p:sp>
      <p:sp>
        <p:nvSpPr>
          <p:cNvPr id="6" name="object 6"/>
          <p:cNvSpPr/>
          <p:nvPr/>
        </p:nvSpPr>
        <p:spPr>
          <a:xfrm>
            <a:off x="0" y="-12005"/>
            <a:ext cx="12186456" cy="6609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4760"/>
          </a:p>
        </p:txBody>
      </p:sp>
      <p:sp>
        <p:nvSpPr>
          <p:cNvPr id="7" name="object 7"/>
          <p:cNvSpPr/>
          <p:nvPr/>
        </p:nvSpPr>
        <p:spPr>
          <a:xfrm>
            <a:off x="0" y="642206"/>
            <a:ext cx="12186456" cy="133841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4760"/>
          </a:p>
        </p:txBody>
      </p:sp>
      <p:sp>
        <p:nvSpPr>
          <p:cNvPr id="8" name="object 8"/>
          <p:cNvSpPr/>
          <p:nvPr/>
        </p:nvSpPr>
        <p:spPr>
          <a:xfrm>
            <a:off x="1298532" y="1214626"/>
            <a:ext cx="203132" cy="2031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800"/>
          </a:p>
        </p:txBody>
      </p:sp>
      <p:sp>
        <p:nvSpPr>
          <p:cNvPr id="9" name="object 9"/>
          <p:cNvSpPr/>
          <p:nvPr/>
        </p:nvSpPr>
        <p:spPr>
          <a:xfrm>
            <a:off x="1298532" y="2379982"/>
            <a:ext cx="203132" cy="2031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800"/>
          </a:p>
        </p:txBody>
      </p:sp>
      <p:sp>
        <p:nvSpPr>
          <p:cNvPr id="10" name="object 10"/>
          <p:cNvSpPr txBox="1"/>
          <p:nvPr/>
        </p:nvSpPr>
        <p:spPr>
          <a:xfrm>
            <a:off x="385978" y="-1991"/>
            <a:ext cx="9387504" cy="25023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655"/>
            <a:r>
              <a:rPr sz="4000" spc="-14" dirty="0">
                <a:solidFill>
                  <a:srgbClr val="FFFFFF"/>
                </a:solidFill>
                <a:cs typeface="Arial" panose="02080604020202020204" pitchFamily="34" charset="0"/>
              </a:rPr>
              <a:t>Vector</a:t>
            </a:r>
            <a:r>
              <a:rPr sz="4000" spc="-184" dirty="0">
                <a:solidFill>
                  <a:srgbClr val="FFFFFF"/>
                </a:solidFill>
                <a:cs typeface="Arial" panose="02080604020202020204" pitchFamily="34" charset="0"/>
              </a:rPr>
              <a:t> </a:t>
            </a:r>
            <a:r>
              <a:rPr sz="4000" spc="65" dirty="0">
                <a:solidFill>
                  <a:srgbClr val="FFFFFF"/>
                </a:solidFill>
                <a:cs typeface="Arial" panose="02080604020202020204" pitchFamily="34" charset="0"/>
              </a:rPr>
              <a:t>Norms</a:t>
            </a:r>
            <a:endParaRPr lang="en-US" sz="4000" dirty="0">
              <a:cs typeface="Arial" panose="02080604020202020204" pitchFamily="34" charset="0"/>
            </a:endParaRPr>
          </a:p>
          <a:p>
            <a:pPr marL="1297940" marR="13335">
              <a:lnSpc>
                <a:spcPct val="103000"/>
              </a:lnSpc>
              <a:spcBef>
                <a:spcPts val="3780"/>
              </a:spcBef>
            </a:pPr>
            <a:r>
              <a:rPr lang="en-US" sz="2400" spc="-26" dirty="0">
                <a:cs typeface="Arial" panose="02080604020202020204" pitchFamily="34" charset="0"/>
              </a:rPr>
              <a:t>Magnitude, modulus, </a:t>
            </a:r>
            <a:r>
              <a:rPr lang="en-US" sz="2400" spc="-14" dirty="0">
                <a:cs typeface="Arial" panose="02080604020202020204" pitchFamily="34" charset="0"/>
              </a:rPr>
              <a:t>or absolute </a:t>
            </a:r>
            <a:r>
              <a:rPr lang="en-US" sz="2400" spc="-40" dirty="0">
                <a:cs typeface="Arial" panose="02080604020202020204" pitchFamily="34" charset="0"/>
              </a:rPr>
              <a:t>value for </a:t>
            </a:r>
            <a:r>
              <a:rPr lang="en-US" sz="2400" spc="-14" dirty="0">
                <a:cs typeface="Arial" panose="02080604020202020204" pitchFamily="34" charset="0"/>
              </a:rPr>
              <a:t>scalars  </a:t>
            </a:r>
            <a:r>
              <a:rPr lang="en-US" sz="2400" spc="-26" dirty="0">
                <a:cs typeface="Arial" panose="02080604020202020204" pitchFamily="34" charset="0"/>
              </a:rPr>
              <a:t>generalizes </a:t>
            </a:r>
            <a:r>
              <a:rPr lang="en-US" sz="2400" spc="-14" dirty="0">
                <a:cs typeface="Arial" panose="02080604020202020204" pitchFamily="34" charset="0"/>
              </a:rPr>
              <a:t>to </a:t>
            </a:r>
            <a:r>
              <a:rPr lang="en-US" sz="2400" i="1" dirty="0">
                <a:solidFill>
                  <a:srgbClr val="A20500"/>
                </a:solidFill>
                <a:cs typeface="Arial" panose="02080604020202020204" pitchFamily="34" charset="0"/>
              </a:rPr>
              <a:t>norm</a:t>
            </a:r>
            <a:r>
              <a:rPr lang="en-US" sz="2400" i="1" dirty="0">
                <a:solidFill>
                  <a:srgbClr val="FF0000"/>
                </a:solidFill>
                <a:cs typeface="Arial" panose="02080604020202020204" pitchFamily="34" charset="0"/>
              </a:rPr>
              <a:t>  </a:t>
            </a:r>
            <a:r>
              <a:rPr lang="en-US" sz="2400" spc="-40" dirty="0">
                <a:cs typeface="Arial" panose="02080604020202020204" pitchFamily="34" charset="0"/>
              </a:rPr>
              <a:t>for</a:t>
            </a:r>
            <a:r>
              <a:rPr lang="en-US" sz="2400" spc="-291" dirty="0">
                <a:cs typeface="Arial" panose="02080604020202020204" pitchFamily="34" charset="0"/>
              </a:rPr>
              <a:t> </a:t>
            </a:r>
            <a:r>
              <a:rPr lang="en-US" sz="2400" spc="-26" dirty="0">
                <a:cs typeface="Arial" panose="02080604020202020204" pitchFamily="34" charset="0"/>
              </a:rPr>
              <a:t>vectors</a:t>
            </a:r>
            <a:endParaRPr lang="en-US" sz="2400" dirty="0">
              <a:cs typeface="Arial" panose="02080604020202020204" pitchFamily="34" charset="0"/>
            </a:endParaRPr>
          </a:p>
          <a:p>
            <a:pPr marL="1297940">
              <a:spcBef>
                <a:spcPts val="2090"/>
              </a:spcBef>
            </a:pPr>
            <a:r>
              <a:rPr sz="2400" spc="-65" dirty="0">
                <a:cs typeface="Arial" panose="02080604020202020204" pitchFamily="34" charset="0"/>
              </a:rPr>
              <a:t>We </a:t>
            </a:r>
            <a:r>
              <a:rPr sz="2400" spc="-14" dirty="0">
                <a:cs typeface="Arial" panose="02080604020202020204" pitchFamily="34" charset="0"/>
              </a:rPr>
              <a:t>will use only </a:t>
            </a:r>
            <a:r>
              <a:rPr sz="2400" i="1" spc="-40" dirty="0">
                <a:cs typeface="Arial" panose="02080604020202020204" pitchFamily="34" charset="0"/>
              </a:rPr>
              <a:t>p</a:t>
            </a:r>
            <a:r>
              <a:rPr sz="2400" spc="-40" dirty="0">
                <a:cs typeface="Arial" panose="02080604020202020204" pitchFamily="34" charset="0"/>
              </a:rPr>
              <a:t>-norms, </a:t>
            </a:r>
            <a:r>
              <a:rPr sz="2400" spc="-14" dirty="0">
                <a:cs typeface="Arial" panose="02080604020202020204" pitchFamily="34" charset="0"/>
              </a:rPr>
              <a:t>defined</a:t>
            </a:r>
            <a:r>
              <a:rPr sz="2400" spc="198" dirty="0">
                <a:cs typeface="Arial" panose="02080604020202020204" pitchFamily="34" charset="0"/>
              </a:rPr>
              <a:t> </a:t>
            </a:r>
            <a:r>
              <a:rPr sz="2400" spc="-53" dirty="0">
                <a:cs typeface="Arial" panose="02080604020202020204" pitchFamily="34" charset="0"/>
              </a:rPr>
              <a:t>by</a:t>
            </a:r>
            <a:endParaRPr sz="2400" dirty="0">
              <a:cs typeface="Arial" panose="02080604020202020204" pitchFamily="34" charset="0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934111" y="2753366"/>
            <a:ext cx="357699" cy="4271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655"/>
            <a:r>
              <a:rPr sz="2800" spc="1401" dirty="0">
                <a:cs typeface="Arial" panose="02080604020202020204" pitchFamily="34" charset="0"/>
              </a:rPr>
              <a:t> </a:t>
            </a:r>
            <a:endParaRPr sz="2800">
              <a:cs typeface="Arial" panose="02080604020202020204" pitchFamily="34" charset="0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427284" y="4449535"/>
            <a:ext cx="203132" cy="2031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8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object 20"/>
              <p:cNvSpPr txBox="1"/>
              <p:nvPr/>
            </p:nvSpPr>
            <p:spPr>
              <a:xfrm>
                <a:off x="1818446" y="4165727"/>
                <a:ext cx="5153888" cy="369332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 marL="33587"/>
                <a:r>
                  <a:rPr lang="en-US" sz="2400" spc="-40" dirty="0">
                    <a:cs typeface="Arial"/>
                  </a:rPr>
                  <a:t>for </a:t>
                </a:r>
                <a:r>
                  <a:rPr lang="en-US" sz="2400" spc="-14" dirty="0">
                    <a:cs typeface="Arial"/>
                  </a:rPr>
                  <a:t>integer </a:t>
                </a:r>
                <a:r>
                  <a:rPr lang="en-US" sz="2400" i="1" spc="-172" dirty="0">
                    <a:cs typeface="Arial"/>
                  </a:rPr>
                  <a:t>p </a:t>
                </a:r>
                <a:r>
                  <a:rPr lang="en-US" sz="2400" i="1" spc="515" dirty="0">
                    <a:cs typeface="Arial"/>
                  </a:rPr>
                  <a:t>&gt; </a:t>
                </a:r>
                <a:r>
                  <a:rPr lang="en-US" sz="2400" spc="-14" dirty="0">
                    <a:cs typeface="Times New Roman"/>
                  </a:rPr>
                  <a:t>0 </a:t>
                </a:r>
                <a:r>
                  <a:rPr lang="en-US" sz="2400" spc="-14" dirty="0">
                    <a:cs typeface="Arial"/>
                  </a:rPr>
                  <a:t>and </a:t>
                </a:r>
                <a:r>
                  <a:rPr lang="en-US" sz="2400" i="1" spc="-14" dirty="0">
                    <a:cs typeface="Arial"/>
                  </a:rPr>
                  <a:t>n</a:t>
                </a:r>
                <a:r>
                  <a:rPr lang="en-US" sz="2400" spc="-14" dirty="0">
                    <a:cs typeface="Arial"/>
                  </a:rPr>
                  <a:t>-vector</a:t>
                </a:r>
                <a:r>
                  <a:rPr lang="en-US" sz="2400" spc="-172" dirty="0">
                    <a:cs typeface="Arial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pc="-172" smtClean="0">
                        <a:cs typeface="Arial"/>
                      </a:rPr>
                      <m:t>𝑥</m:t>
                    </m:r>
                  </m:oMath>
                </a14:m>
                <a:endParaRPr sz="2400" b="1" i="1" spc="424" dirty="0">
                  <a:cs typeface="BookAntiqua-BoldItalic"/>
                </a:endParaRPr>
              </a:p>
            </p:txBody>
          </p:sp>
        </mc:Choice>
        <mc:Fallback>
          <p:sp>
            <p:nvSpPr>
              <p:cNvPr id="20" name="object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8446" y="4165727"/>
                <a:ext cx="5153888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2837" t="-24590" b="-491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sp>
        <p:nvSpPr>
          <p:cNvPr id="21" name="object 21"/>
          <p:cNvSpPr/>
          <p:nvPr/>
        </p:nvSpPr>
        <p:spPr>
          <a:xfrm>
            <a:off x="2070826" y="5869211"/>
            <a:ext cx="163634" cy="16363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800"/>
          </a:p>
        </p:txBody>
      </p:sp>
      <p:sp>
        <p:nvSpPr>
          <p:cNvPr id="28" name="object 28"/>
          <p:cNvSpPr/>
          <p:nvPr/>
        </p:nvSpPr>
        <p:spPr>
          <a:xfrm>
            <a:off x="2070826" y="6471625"/>
            <a:ext cx="163634" cy="16363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800"/>
          </a:p>
        </p:txBody>
      </p:sp>
      <p:sp>
        <p:nvSpPr>
          <p:cNvPr id="37" name="object 37"/>
          <p:cNvSpPr txBox="1"/>
          <p:nvPr/>
        </p:nvSpPr>
        <p:spPr>
          <a:xfrm>
            <a:off x="6745100" y="6035031"/>
            <a:ext cx="221672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655"/>
            <a:r>
              <a:rPr sz="2800" spc="464" dirty="0">
                <a:cs typeface="Arial" panose="02080604020202020204" pitchFamily="34" charset="0"/>
              </a:rPr>
              <a:t> </a:t>
            </a:r>
            <a:endParaRPr sz="2800">
              <a:cs typeface="Arial" panose="02080604020202020204" pitchFamily="34" charset="0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2070826" y="7055958"/>
            <a:ext cx="163634" cy="16363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800"/>
          </a:p>
        </p:txBody>
      </p:sp>
      <p:grpSp>
        <p:nvGrpSpPr>
          <p:cNvPr id="15" name="Group 14"/>
          <p:cNvGrpSpPr/>
          <p:nvPr/>
        </p:nvGrpSpPr>
        <p:grpSpPr>
          <a:xfrm>
            <a:off x="1708481" y="4984992"/>
            <a:ext cx="6336577" cy="1526513"/>
            <a:chOff x="2070826" y="5249554"/>
            <a:chExt cx="6336577" cy="1526513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object 23"/>
                <p:cNvSpPr txBox="1"/>
                <p:nvPr/>
              </p:nvSpPr>
              <p:spPr>
                <a:xfrm>
                  <a:off x="2180791" y="5249554"/>
                  <a:ext cx="4111019" cy="432298"/>
                </a:xfrm>
                <a:prstGeom prst="rect">
                  <a:avLst/>
                </a:prstGeom>
              </p:spPr>
              <p:txBody>
                <a:bodyPr vert="horz" wrap="square" lIns="0" tIns="0" rIns="0" bIns="0" rtlCol="0">
                  <a:spAutoFit/>
                </a:bodyPr>
                <a:lstStyle/>
                <a:p>
                  <a:pPr marL="33587">
                    <a:tabLst>
                      <a:tab pos="2389652" algn="l"/>
                    </a:tabLst>
                  </a:pPr>
                  <a:r>
                    <a:rPr lang="mr-IN" sz="2800" spc="-14" dirty="0">
                      <a:cs typeface="Times New Roman"/>
                    </a:rPr>
                    <a:t>1</a:t>
                  </a:r>
                  <a:r>
                    <a:rPr lang="mr-IN" sz="2800" spc="-14" dirty="0">
                      <a:cs typeface="Arial"/>
                    </a:rPr>
                    <a:t>-no</a:t>
                  </a:r>
                  <a:r>
                    <a:rPr lang="mr-IN" sz="2800" spc="53" dirty="0">
                      <a:cs typeface="Arial"/>
                    </a:rPr>
                    <a:t>r</a:t>
                  </a:r>
                  <a:r>
                    <a:rPr lang="mr-IN" sz="2800" spc="-14" dirty="0">
                      <a:cs typeface="Arial"/>
                    </a:rPr>
                    <a:t>m:</a:t>
                  </a:r>
                  <a:r>
                    <a:rPr lang="mr-IN" sz="2800" dirty="0">
                      <a:cs typeface="Arial"/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mr-IN" sz="2800" i="1" smtClean="0"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dPr>
                            <m:e>
                              <m:r>
                                <a:rPr lang="mr-IN" sz="2800" b="0" i="1" smtClean="0">
                                  <a:latin typeface="Cambria Math" charset="0"/>
                                  <a:cs typeface="Arial"/>
                                </a:rPr>
                                <m:t>𝑥</m:t>
                              </m:r>
                            </m:e>
                          </m:d>
                        </m:e>
                        <m:sub>
                          <m:r>
                            <a:rPr lang="en-US" sz="2800" b="0" i="1" smtClean="0">
                              <a:latin typeface="Cambria Math" charset="0"/>
                              <a:cs typeface="Arial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charset="0"/>
                          <a:cs typeface="Arial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is-IS" sz="2800" b="0" i="1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sz="2800" b="0" i="1" smtClean="0">
                              <a:latin typeface="Cambria Math" charset="0"/>
                              <a:cs typeface="Arial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charset="0"/>
                              <a:cs typeface="Arial"/>
                            </a:rPr>
                            <m:t>=1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charset="0"/>
                              <a:cs typeface="Arial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hr-HR" sz="2800" b="0" i="1" smtClean="0"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  <a:cs typeface="Arial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charset="0"/>
                                      <a:cs typeface="Arial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charset="0"/>
                                      <a:cs typeface="Arial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a14:m>
                  <a:r>
                    <a:rPr lang="mr-IN" sz="2800" dirty="0">
                      <a:cs typeface="Arial"/>
                    </a:rPr>
                    <a:t> </a:t>
                  </a:r>
                  <a:r>
                    <a:rPr lang="mr-IN" sz="2800" spc="331" dirty="0">
                      <a:cs typeface="Arial"/>
                    </a:rPr>
                    <a:t> </a:t>
                  </a:r>
                  <a:endParaRPr sz="2800" dirty="0">
                    <a:cs typeface="Times New Roman"/>
                  </a:endParaRPr>
                </a:p>
              </p:txBody>
            </p:sp>
          </mc:Choice>
          <mc:Fallback>
            <p:sp>
              <p:nvSpPr>
                <p:cNvPr id="23" name="object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80791" y="5249554"/>
                  <a:ext cx="4111019" cy="432298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l="-4296" t="-28169" r="-296" b="-4929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" name="object 30"/>
                <p:cNvSpPr txBox="1"/>
                <p:nvPr/>
              </p:nvSpPr>
              <p:spPr>
                <a:xfrm>
                  <a:off x="2180791" y="5562209"/>
                  <a:ext cx="4582680" cy="688265"/>
                </a:xfrm>
                <a:prstGeom prst="rect">
                  <a:avLst/>
                </a:prstGeom>
              </p:spPr>
              <p:txBody>
                <a:bodyPr vert="horz" wrap="square" lIns="0" tIns="0" rIns="0" bIns="0" rtlCol="0">
                  <a:spAutoFit/>
                </a:bodyPr>
                <a:lstStyle/>
                <a:p>
                  <a:pPr marL="33587">
                    <a:tabLst>
                      <a:tab pos="2389652" algn="l"/>
                    </a:tabLst>
                  </a:pPr>
                  <a:r>
                    <a:rPr lang="mr-IN" sz="2800" spc="-14" dirty="0">
                      <a:cs typeface="Times New Roman"/>
                    </a:rPr>
                    <a:t>2</a:t>
                  </a:r>
                  <a:r>
                    <a:rPr lang="mr-IN" sz="2800" spc="-14" dirty="0">
                      <a:cs typeface="Arial"/>
                    </a:rPr>
                    <a:t>-no</a:t>
                  </a:r>
                  <a:r>
                    <a:rPr lang="mr-IN" sz="2800" spc="53" dirty="0">
                      <a:cs typeface="Arial"/>
                    </a:rPr>
                    <a:t>r</a:t>
                  </a:r>
                  <a:r>
                    <a:rPr lang="mr-IN" sz="2800" spc="-14" dirty="0">
                      <a:cs typeface="Arial"/>
                    </a:rPr>
                    <a:t>m:</a:t>
                  </a:r>
                  <a:r>
                    <a:rPr lang="mr-IN" sz="2800" dirty="0">
                      <a:cs typeface="Arial"/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mr-IN" sz="2800" i="1" smtClean="0"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dPr>
                            <m:e>
                              <m:r>
                                <a:rPr lang="mr-IN" sz="2800" b="0" i="1" smtClean="0">
                                  <a:latin typeface="Cambria Math" charset="0"/>
                                  <a:cs typeface="Arial"/>
                                </a:rPr>
                                <m:t>𝑥</m:t>
                              </m:r>
                            </m:e>
                          </m:d>
                        </m:e>
                        <m:sub>
                          <m:r>
                            <a:rPr lang="en-US" sz="2800" b="0" i="1" smtClean="0">
                              <a:latin typeface="Cambria Math" charset="0"/>
                              <a:cs typeface="Arial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charset="0"/>
                          <a:cs typeface="Arial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mr-IN" sz="2800" b="0" i="1" smtClean="0"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is-IS" sz="2800" b="0" i="1" smtClean="0">
                                      <a:latin typeface="Cambria Math" panose="02040503050406030204" pitchFamily="18" charset="0"/>
                                      <a:cs typeface="Arial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2800" b="0" i="1" smtClean="0">
                                      <a:latin typeface="Cambria Math" charset="0"/>
                                      <a:cs typeface="Arial"/>
                                    </a:rPr>
                                    <m:t>𝑖</m:t>
                                  </m:r>
                                  <m:r>
                                    <a:rPr lang="en-US" sz="2800" b="0" i="1" smtClean="0">
                                      <a:latin typeface="Cambria Math" charset="0"/>
                                      <a:cs typeface="Arial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2800" b="0" i="1" smtClean="0">
                                      <a:latin typeface="Cambria Math" charset="0"/>
                                      <a:cs typeface="Arial"/>
                                    </a:rPr>
                                    <m:t>𝑛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cs typeface="Arial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800" b="0" i="1" smtClean="0">
                                          <a:latin typeface="Cambria Math" charset="0"/>
                                          <a:cs typeface="Arial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charset="0"/>
                                          <a:cs typeface="Arial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sz="2800" b="0" i="1" smtClean="0">
                                          <a:latin typeface="Cambria Math" charset="0"/>
                                          <a:cs typeface="Arial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latin typeface="Cambria Math" charset="0"/>
                                  <a:cs typeface="Arial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800" b="0" i="1" smtClean="0">
                                  <a:latin typeface="Cambria Math" charset="0"/>
                                  <a:cs typeface="Arial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a14:m>
                  <a:endParaRPr sz="2800" dirty="0">
                    <a:cs typeface="Times New Roman"/>
                  </a:endParaRPr>
                </a:p>
              </p:txBody>
            </p:sp>
          </mc:Choice>
          <mc:Fallback>
            <p:sp>
              <p:nvSpPr>
                <p:cNvPr id="30" name="object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80791" y="5562209"/>
                  <a:ext cx="4582680" cy="688265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l="-3856" b="-2831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0" name="object 40"/>
                <p:cNvSpPr txBox="1"/>
                <p:nvPr/>
              </p:nvSpPr>
              <p:spPr>
                <a:xfrm>
                  <a:off x="2070826" y="6212387"/>
                  <a:ext cx="6336577" cy="563680"/>
                </a:xfrm>
                <a:prstGeom prst="rect">
                  <a:avLst/>
                </a:prstGeom>
              </p:spPr>
              <p:txBody>
                <a:bodyPr vert="horz" wrap="square" lIns="0" tIns="0" rIns="0" bIns="0" rtlCol="0">
                  <a:spAutoFit/>
                </a:bodyPr>
                <a:lstStyle/>
                <a:p>
                  <a:pPr marL="33587"/>
                  <a14:m>
                    <m:oMath xmlns:m="http://schemas.openxmlformats.org/officeDocument/2006/math">
                      <m:r>
                        <a:rPr lang="en-US" sz="2800" b="0" i="1" smtClean="0">
                          <a:latin typeface="Cambria Math" charset="0"/>
                          <a:cs typeface="Arial"/>
                        </a:rPr>
                        <m:t>∞</m:t>
                      </m:r>
                    </m:oMath>
                  </a14:m>
                  <a:r>
                    <a:rPr lang="en-US" sz="2800" dirty="0">
                      <a:cs typeface="Arial"/>
                    </a:rPr>
                    <a:t>-norm: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charset="0"/>
                                  <a:cs typeface="Arial"/>
                                </a:rPr>
                                <m:t>𝑥</m:t>
                              </m:r>
                            </m:e>
                          </m:d>
                        </m:e>
                        <m:sub>
                          <m:r>
                            <a:rPr lang="en-US" sz="2800" b="0" i="1" smtClean="0">
                              <a:latin typeface="Cambria Math" charset="0"/>
                              <a:cs typeface="Arial"/>
                            </a:rPr>
                            <m:t>∞</m:t>
                          </m:r>
                        </m:sub>
                      </m:sSub>
                      <m:r>
                        <a:rPr lang="en-US" sz="2800" b="0" i="1" smtClean="0">
                          <a:latin typeface="Cambria Math" charset="0"/>
                          <a:cs typeface="Arial"/>
                        </a:rPr>
                        <m:t>=</m:t>
                      </m:r>
                      <m:func>
                        <m:func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 charset="0"/>
                                  <a:cs typeface="Arial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2800" b="0" i="1" smtClean="0">
                                  <a:latin typeface="Cambria Math" charset="0"/>
                                  <a:cs typeface="Arial"/>
                                </a:rPr>
                                <m:t>1≤</m:t>
                              </m:r>
                              <m:r>
                                <a:rPr lang="en-US" sz="2800" b="0" i="1" smtClean="0">
                                  <a:latin typeface="Cambria Math" charset="0"/>
                                  <a:cs typeface="Arial"/>
                                </a:rPr>
                                <m:t>𝑖</m:t>
                              </m:r>
                              <m:r>
                                <a:rPr lang="en-US" sz="2800" b="0" i="1" smtClean="0">
                                  <a:latin typeface="Cambria Math" charset="0"/>
                                  <a:cs typeface="Arial"/>
                                </a:rPr>
                                <m:t>≤</m:t>
                              </m:r>
                              <m:r>
                                <a:rPr lang="en-US" sz="2800" b="0" i="1" smtClean="0">
                                  <a:latin typeface="Cambria Math" charset="0"/>
                                  <a:cs typeface="Arial"/>
                                </a:rPr>
                                <m:t>𝑛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hr-HR" sz="2800" b="0" i="1" smtClean="0"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  <a:cs typeface="Arial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charset="0"/>
                                      <a:cs typeface="Arial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charset="0"/>
                                      <a:cs typeface="Arial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a14:m>
                  <a:endParaRPr sz="2800" dirty="0">
                    <a:cs typeface="メイリオ"/>
                  </a:endParaRPr>
                </a:p>
              </p:txBody>
            </p:sp>
          </mc:Choice>
          <mc:Fallback>
            <p:sp>
              <p:nvSpPr>
                <p:cNvPr id="40" name="object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70826" y="6212387"/>
                  <a:ext cx="6336577" cy="563680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18478"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</p:grpSp>
      <p:sp>
        <p:nvSpPr>
          <p:cNvPr id="41" name="object 41"/>
          <p:cNvSpPr/>
          <p:nvPr/>
        </p:nvSpPr>
        <p:spPr>
          <a:xfrm>
            <a:off x="3" y="7612392"/>
            <a:ext cx="6094320" cy="381210"/>
          </a:xfrm>
          <a:custGeom>
            <a:avLst/>
            <a:gdLst/>
            <a:ahLst/>
            <a:cxnLst/>
            <a:rect l="l" t="t" r="r" b="b"/>
            <a:pathLst>
              <a:path w="2304415" h="144145">
                <a:moveTo>
                  <a:pt x="0" y="143929"/>
                </a:moveTo>
                <a:lnTo>
                  <a:pt x="2303995" y="143929"/>
                </a:lnTo>
                <a:lnTo>
                  <a:pt x="2303995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4760"/>
          </a:p>
        </p:txBody>
      </p:sp>
      <p:sp>
        <p:nvSpPr>
          <p:cNvPr id="42" name="object 42"/>
          <p:cNvSpPr/>
          <p:nvPr/>
        </p:nvSpPr>
        <p:spPr>
          <a:xfrm>
            <a:off x="6093213" y="7612392"/>
            <a:ext cx="6094320" cy="381210"/>
          </a:xfrm>
          <a:custGeom>
            <a:avLst/>
            <a:gdLst/>
            <a:ahLst/>
            <a:cxnLst/>
            <a:rect l="l" t="t" r="r" b="b"/>
            <a:pathLst>
              <a:path w="2304415" h="144145">
                <a:moveTo>
                  <a:pt x="0" y="143929"/>
                </a:moveTo>
                <a:lnTo>
                  <a:pt x="2303995" y="143929"/>
                </a:lnTo>
                <a:lnTo>
                  <a:pt x="2303995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 sz="4760"/>
          </a:p>
        </p:txBody>
      </p:sp>
      <p:sp>
        <p:nvSpPr>
          <p:cNvPr id="43" name="object 43"/>
          <p:cNvSpPr txBox="1">
            <a:spLocks noGrp="1"/>
          </p:cNvSpPr>
          <p:nvPr>
            <p:ph type="ftr" sz="quarter" idx="4294967295"/>
          </p:nvPr>
        </p:nvSpPr>
        <p:spPr>
          <a:xfrm>
            <a:off x="5713545" y="7649985"/>
            <a:ext cx="2084530" cy="300741"/>
          </a:xfrm>
          <a:prstGeom prst="rect">
            <a:avLst/>
          </a:prstGeom>
        </p:spPr>
        <p:txBody>
          <a:bodyPr vert="horz" wrap="square" lIns="0" tIns="23512" rIns="0" bIns="0" rtlCol="0">
            <a:spAutoFit/>
          </a:bodyPr>
          <a:lstStyle/>
          <a:p>
            <a:pPr marL="33655">
              <a:spcBef>
                <a:spcPts val="185"/>
              </a:spcBef>
            </a:pPr>
            <a:r>
              <a:rPr spc="-14" dirty="0"/>
              <a:t>Michael </a:t>
            </a:r>
            <a:r>
              <a:rPr spc="-105" dirty="0"/>
              <a:t>T.</a:t>
            </a:r>
            <a:r>
              <a:rPr spc="-159" dirty="0"/>
              <a:t> </a:t>
            </a:r>
            <a:r>
              <a:rPr spc="-14" dirty="0"/>
              <a:t>Heath</a:t>
            </a:r>
            <a:endParaRPr spc="-14" dirty="0"/>
          </a:p>
        </p:txBody>
      </p:sp>
      <p:sp>
        <p:nvSpPr>
          <p:cNvPr id="44" name="object 44"/>
          <p:cNvSpPr txBox="1">
            <a:spLocks noGrp="1"/>
          </p:cNvSpPr>
          <p:nvPr>
            <p:ph type="dt" sz="half" idx="4294967295"/>
          </p:nvPr>
        </p:nvSpPr>
        <p:spPr>
          <a:xfrm>
            <a:off x="8469066" y="7649985"/>
            <a:ext cx="2532819" cy="300741"/>
          </a:xfrm>
          <a:prstGeom prst="rect">
            <a:avLst/>
          </a:prstGeom>
        </p:spPr>
        <p:txBody>
          <a:bodyPr vert="horz" wrap="square" lIns="0" tIns="23512" rIns="0" bIns="0" rtlCol="0">
            <a:spAutoFit/>
          </a:bodyPr>
          <a:lstStyle/>
          <a:p>
            <a:pPr marL="33655">
              <a:spcBef>
                <a:spcPts val="185"/>
              </a:spcBef>
            </a:pPr>
            <a:r>
              <a:rPr spc="-14" dirty="0"/>
              <a:t>Scientific</a:t>
            </a:r>
            <a:r>
              <a:rPr spc="-93" dirty="0"/>
              <a:t> </a:t>
            </a:r>
            <a:r>
              <a:rPr spc="-14" dirty="0"/>
              <a:t>Computing</a:t>
            </a:r>
            <a:endParaRPr spc="-14" dirty="0"/>
          </a:p>
        </p:txBody>
      </p:sp>
      <p:sp>
        <p:nvSpPr>
          <p:cNvPr id="45" name="object 45"/>
          <p:cNvSpPr txBox="1">
            <a:spLocks noGrp="1"/>
          </p:cNvSpPr>
          <p:nvPr>
            <p:ph type="sldNum" sz="quarter" idx="4294967295"/>
          </p:nvPr>
        </p:nvSpPr>
        <p:spPr>
          <a:xfrm>
            <a:off x="14974976" y="7649985"/>
            <a:ext cx="954850" cy="300741"/>
          </a:xfrm>
          <a:prstGeom prst="rect">
            <a:avLst/>
          </a:prstGeom>
        </p:spPr>
        <p:txBody>
          <a:bodyPr vert="horz" wrap="square" lIns="0" tIns="23512" rIns="0" bIns="0" rtlCol="0">
            <a:spAutoFit/>
          </a:bodyPr>
          <a:lstStyle/>
          <a:p>
            <a:pPr marL="67310">
              <a:spcBef>
                <a:spcPts val="185"/>
              </a:spcBef>
            </a:pPr>
            <a:fld id="{81D60167-4931-47E6-BA6A-407CBD079E47}" type="slidenum">
              <a:rPr spc="-14" dirty="0"/>
            </a:fld>
            <a:r>
              <a:rPr spc="-14" dirty="0"/>
              <a:t> /</a:t>
            </a:r>
            <a:r>
              <a:rPr spc="-238" dirty="0"/>
              <a:t> </a:t>
            </a:r>
            <a:r>
              <a:rPr spc="-14" dirty="0"/>
              <a:t>88</a:t>
            </a:r>
            <a:endParaRPr spc="-14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/>
              <p:cNvSpPr txBox="1"/>
              <p:nvPr/>
            </p:nvSpPr>
            <p:spPr>
              <a:xfrm>
                <a:off x="2630855" y="2550224"/>
                <a:ext cx="3987800" cy="162467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sub>
                          <m:r>
                            <a:rPr lang="en-US" sz="2800" b="0" i="1" smtClean="0">
                              <a:latin typeface="Cambria Math" charset="0"/>
                            </a:rPr>
                            <m:t>𝑝</m:t>
                          </m:r>
                        </m:sub>
                      </m:sSub>
                      <m:r>
                        <a:rPr lang="en-US" sz="2800" b="0" i="1" smtClean="0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mr-I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is-I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2800" b="0" i="1" smtClean="0">
                                      <a:latin typeface="Cambria Math" charset="0"/>
                                    </a:rPr>
                                    <m:t>𝑖</m:t>
                                  </m:r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𝑛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hr-HR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8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800" b="0" i="1" smtClean="0">
                                                  <a:latin typeface="Cambria Math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800" b="0" i="1" smtClean="0">
                                                  <a:latin typeface="Cambria Math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800" b="0" i="1" smtClean="0">
                                          <a:latin typeface="Cambria Math" charset="0"/>
                                        </a:rPr>
                                        <m:t>𝑝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𝑝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0855" y="2550224"/>
                <a:ext cx="3987800" cy="1624676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7604567" y="3429000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708481" y="4506749"/>
            <a:ext cx="309616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3655">
              <a:spcBef>
                <a:spcPts val="1680"/>
              </a:spcBef>
            </a:pPr>
            <a:r>
              <a:rPr lang="en-US" sz="2400" dirty="0">
                <a:cs typeface="Arial" panose="02080604020202020204" pitchFamily="34" charset="0"/>
              </a:rPr>
              <a:t>Important </a:t>
            </a:r>
            <a:r>
              <a:rPr lang="en-US" sz="2400" spc="-14" dirty="0">
                <a:cs typeface="Arial" panose="02080604020202020204" pitchFamily="34" charset="0"/>
              </a:rPr>
              <a:t>special</a:t>
            </a:r>
            <a:r>
              <a:rPr lang="en-US" sz="2400" spc="-184" dirty="0">
                <a:cs typeface="Arial" panose="02080604020202020204" pitchFamily="34" charset="0"/>
              </a:rPr>
              <a:t> </a:t>
            </a:r>
            <a:r>
              <a:rPr lang="en-US" sz="2400" spc="-14" dirty="0">
                <a:cs typeface="Arial" panose="02080604020202020204" pitchFamily="34" charset="0"/>
              </a:rPr>
              <a:t>cases</a:t>
            </a:r>
            <a:endParaRPr lang="en-US" sz="2400" dirty="0">
              <a:cs typeface="Arial" panose="02080604020202020204" pitchFamily="34" charset="0"/>
            </a:endParaRPr>
          </a:p>
        </p:txBody>
      </p:sp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19894" y="-1112471"/>
            <a:ext cx="3721416" cy="10209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13335" algn="r"/>
            <a:r>
              <a:rPr sz="1585" spc="-14" dirty="0">
                <a:solidFill>
                  <a:srgbClr val="FFFFFF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Existence, Uniqueness, and</a:t>
            </a:r>
            <a:r>
              <a:rPr sz="1585" spc="26" dirty="0">
                <a:solidFill>
                  <a:srgbClr val="FFFFFF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 </a:t>
            </a:r>
            <a:r>
              <a:rPr sz="1585" spc="-14" dirty="0">
                <a:solidFill>
                  <a:srgbClr val="FFFFFF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Conditioning</a:t>
            </a:r>
            <a:endParaRPr sz="1585">
              <a:latin typeface="Arial" panose="02080604020202020204" pitchFamily="34" charset="0"/>
              <a:cs typeface="Arial" panose="02080604020202020204" pitchFamily="34" charset="0"/>
            </a:endParaRPr>
          </a:p>
          <a:p>
            <a:pPr marL="787400" marR="13335" indent="800735" algn="r">
              <a:lnSpc>
                <a:spcPct val="106000"/>
              </a:lnSpc>
            </a:pPr>
            <a:r>
              <a:rPr sz="1585" spc="-14" dirty="0">
                <a:solidFill>
                  <a:srgbClr val="7F7F7F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Solving</a:t>
            </a:r>
            <a:r>
              <a:rPr sz="1585" spc="-53" dirty="0">
                <a:solidFill>
                  <a:srgbClr val="7F7F7F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 </a:t>
            </a:r>
            <a:r>
              <a:rPr sz="1585" spc="-14" dirty="0">
                <a:solidFill>
                  <a:srgbClr val="7F7F7F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Linear</a:t>
            </a:r>
            <a:r>
              <a:rPr sz="1585" spc="-53" dirty="0">
                <a:solidFill>
                  <a:srgbClr val="7F7F7F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 </a:t>
            </a:r>
            <a:r>
              <a:rPr sz="1585" spc="-14" dirty="0">
                <a:solidFill>
                  <a:srgbClr val="7F7F7F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Systems  Special </a:t>
            </a:r>
            <a:r>
              <a:rPr sz="1585" spc="-53" dirty="0">
                <a:solidFill>
                  <a:srgbClr val="7F7F7F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Types </a:t>
            </a:r>
            <a:r>
              <a:rPr sz="1585" spc="-14" dirty="0">
                <a:solidFill>
                  <a:srgbClr val="7F7F7F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of</a:t>
            </a:r>
            <a:r>
              <a:rPr sz="1585" spc="26" dirty="0">
                <a:solidFill>
                  <a:srgbClr val="7F7F7F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 </a:t>
            </a:r>
            <a:r>
              <a:rPr sz="1585" spc="-14" dirty="0">
                <a:solidFill>
                  <a:srgbClr val="7F7F7F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Linear Systems  Software </a:t>
            </a:r>
            <a:r>
              <a:rPr sz="1585" spc="-26" dirty="0">
                <a:solidFill>
                  <a:srgbClr val="7F7F7F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for </a:t>
            </a:r>
            <a:r>
              <a:rPr sz="1585" spc="-14" dirty="0">
                <a:solidFill>
                  <a:srgbClr val="7F7F7F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Linear</a:t>
            </a:r>
            <a:r>
              <a:rPr sz="1585" spc="-65" dirty="0">
                <a:solidFill>
                  <a:srgbClr val="7F7F7F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 </a:t>
            </a:r>
            <a:r>
              <a:rPr sz="1585" spc="-14" dirty="0">
                <a:solidFill>
                  <a:srgbClr val="7F7F7F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Systems</a:t>
            </a:r>
            <a:endParaRPr sz="1585">
              <a:latin typeface="Arial" panose="02080604020202020204" pitchFamily="34" charset="0"/>
              <a:cs typeface="Arial" panose="02080604020202020204" pitchFamily="34" charset="0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093213" y="-1147591"/>
            <a:ext cx="6094320" cy="1141950"/>
          </a:xfrm>
          <a:custGeom>
            <a:avLst/>
            <a:gdLst/>
            <a:ahLst/>
            <a:cxnLst/>
            <a:rect l="l" t="t" r="r" b="b"/>
            <a:pathLst>
              <a:path w="2304415" h="431800">
                <a:moveTo>
                  <a:pt x="0" y="431774"/>
                </a:moveTo>
                <a:lnTo>
                  <a:pt x="2303995" y="431774"/>
                </a:lnTo>
                <a:lnTo>
                  <a:pt x="2303995" y="0"/>
                </a:lnTo>
                <a:lnTo>
                  <a:pt x="0" y="0"/>
                </a:lnTo>
                <a:lnTo>
                  <a:pt x="0" y="431774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 sz="4760"/>
          </a:p>
        </p:txBody>
      </p:sp>
      <p:sp>
        <p:nvSpPr>
          <p:cNvPr id="4" name="object 4"/>
          <p:cNvSpPr txBox="1"/>
          <p:nvPr/>
        </p:nvSpPr>
        <p:spPr>
          <a:xfrm>
            <a:off x="6345248" y="-1126495"/>
            <a:ext cx="2728926" cy="10356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655" marR="13335">
              <a:lnSpc>
                <a:spcPct val="106000"/>
              </a:lnSpc>
            </a:pPr>
            <a:r>
              <a:rPr sz="1585" spc="-14" dirty="0">
                <a:solidFill>
                  <a:srgbClr val="9898D8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Singularity and Nonsingularity  </a:t>
            </a:r>
            <a:r>
              <a:rPr sz="1585" dirty="0">
                <a:solidFill>
                  <a:srgbClr val="FFFFFF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Norms</a:t>
            </a:r>
            <a:endParaRPr sz="1585">
              <a:latin typeface="Arial" panose="02080604020202020204" pitchFamily="34" charset="0"/>
              <a:cs typeface="Arial" panose="02080604020202020204" pitchFamily="34" charset="0"/>
            </a:endParaRPr>
          </a:p>
          <a:p>
            <a:pPr marL="33655" marR="1056005">
              <a:lnSpc>
                <a:spcPct val="106000"/>
              </a:lnSpc>
            </a:pPr>
            <a:r>
              <a:rPr sz="1585" spc="-14" dirty="0">
                <a:solidFill>
                  <a:srgbClr val="9898D8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Condition</a:t>
            </a:r>
            <a:r>
              <a:rPr sz="1585" spc="-119" dirty="0">
                <a:solidFill>
                  <a:srgbClr val="9898D8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 </a:t>
            </a:r>
            <a:r>
              <a:rPr sz="1585" spc="-14" dirty="0">
                <a:solidFill>
                  <a:srgbClr val="9898D8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Number  Error</a:t>
            </a:r>
            <a:r>
              <a:rPr sz="1585" spc="-172" dirty="0">
                <a:solidFill>
                  <a:srgbClr val="9898D8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 </a:t>
            </a:r>
            <a:r>
              <a:rPr sz="1585" spc="-14" dirty="0">
                <a:solidFill>
                  <a:srgbClr val="9898D8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Bounds</a:t>
            </a:r>
            <a:endParaRPr sz="1585">
              <a:latin typeface="Arial" panose="02080604020202020204" pitchFamily="34" charset="0"/>
              <a:cs typeface="Arial" panose="02080604020202020204" pitchFamily="34" charset="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-11999"/>
            <a:ext cx="12186456" cy="133841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4760"/>
          </a:p>
        </p:txBody>
      </p:sp>
      <p:sp>
        <p:nvSpPr>
          <p:cNvPr id="6" name="object 6"/>
          <p:cNvSpPr/>
          <p:nvPr/>
        </p:nvSpPr>
        <p:spPr>
          <a:xfrm>
            <a:off x="0" y="-12005"/>
            <a:ext cx="12186456" cy="6609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4760"/>
          </a:p>
        </p:txBody>
      </p:sp>
      <p:sp>
        <p:nvSpPr>
          <p:cNvPr id="7" name="object 7"/>
          <p:cNvSpPr/>
          <p:nvPr/>
        </p:nvSpPr>
        <p:spPr>
          <a:xfrm>
            <a:off x="0" y="642206"/>
            <a:ext cx="12186456" cy="133841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4760"/>
          </a:p>
        </p:txBody>
      </p:sp>
      <p:sp>
        <p:nvSpPr>
          <p:cNvPr id="8" name="object 8"/>
          <p:cNvSpPr/>
          <p:nvPr/>
        </p:nvSpPr>
        <p:spPr>
          <a:xfrm>
            <a:off x="1298532" y="887792"/>
            <a:ext cx="203132" cy="2031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800"/>
          </a:p>
        </p:txBody>
      </p:sp>
      <p:sp>
        <p:nvSpPr>
          <p:cNvPr id="9" name="object 9"/>
          <p:cNvSpPr txBox="1"/>
          <p:nvPr/>
        </p:nvSpPr>
        <p:spPr>
          <a:xfrm>
            <a:off x="-622530" y="-16933"/>
            <a:ext cx="10139845" cy="1209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655"/>
            <a:r>
              <a:rPr lang="en-US" sz="4000" spc="40" dirty="0">
                <a:solidFill>
                  <a:srgbClr val="FFFFFF"/>
                </a:solidFill>
                <a:cs typeface="Arial" panose="02080604020202020204" pitchFamily="34" charset="0"/>
              </a:rPr>
              <a:t>       </a:t>
            </a:r>
            <a:r>
              <a:rPr sz="4000" spc="40" dirty="0">
                <a:solidFill>
                  <a:srgbClr val="FFFFFF"/>
                </a:solidFill>
                <a:cs typeface="Arial" panose="02080604020202020204" pitchFamily="34" charset="0"/>
              </a:rPr>
              <a:t>Example: </a:t>
            </a:r>
            <a:r>
              <a:rPr sz="4000" spc="-14" dirty="0">
                <a:solidFill>
                  <a:srgbClr val="FFFFFF"/>
                </a:solidFill>
                <a:cs typeface="Arial" panose="02080604020202020204" pitchFamily="34" charset="0"/>
              </a:rPr>
              <a:t>Vector</a:t>
            </a:r>
            <a:r>
              <a:rPr sz="4000" spc="105" dirty="0">
                <a:solidFill>
                  <a:srgbClr val="FFFFFF"/>
                </a:solidFill>
                <a:cs typeface="Arial" panose="02080604020202020204" pitchFamily="34" charset="0"/>
              </a:rPr>
              <a:t> </a:t>
            </a:r>
            <a:r>
              <a:rPr sz="4000" spc="65" dirty="0">
                <a:solidFill>
                  <a:srgbClr val="FFFFFF"/>
                </a:solidFill>
                <a:cs typeface="Arial" panose="02080604020202020204" pitchFamily="34" charset="0"/>
              </a:rPr>
              <a:t>Norms</a:t>
            </a:r>
            <a:endParaRPr sz="4000" dirty="0">
              <a:cs typeface="Arial" panose="02080604020202020204" pitchFamily="34" charset="0"/>
            </a:endParaRPr>
          </a:p>
          <a:p>
            <a:pPr marL="1297940" marR="13335">
              <a:lnSpc>
                <a:spcPct val="103000"/>
              </a:lnSpc>
              <a:spcBef>
                <a:spcPts val="1215"/>
              </a:spcBef>
            </a:pPr>
            <a:r>
              <a:rPr sz="2800" spc="-40" dirty="0">
                <a:cs typeface="Arial" panose="02080604020202020204" pitchFamily="34" charset="0"/>
              </a:rPr>
              <a:t>Drawing </a:t>
            </a:r>
            <a:r>
              <a:rPr sz="2800" spc="-26" dirty="0">
                <a:cs typeface="Arial" panose="02080604020202020204" pitchFamily="34" charset="0"/>
              </a:rPr>
              <a:t>shows </a:t>
            </a:r>
            <a:r>
              <a:rPr sz="2800" spc="-14" dirty="0">
                <a:cs typeface="Arial" panose="02080604020202020204" pitchFamily="34" charset="0"/>
              </a:rPr>
              <a:t>unit sphere in </a:t>
            </a:r>
            <a:r>
              <a:rPr sz="2800" spc="-26" dirty="0">
                <a:cs typeface="Arial" panose="02080604020202020204" pitchFamily="34" charset="0"/>
              </a:rPr>
              <a:t>two </a:t>
            </a:r>
            <a:r>
              <a:rPr sz="2800" spc="-14" dirty="0">
                <a:cs typeface="Arial" panose="02080604020202020204" pitchFamily="34" charset="0"/>
              </a:rPr>
              <a:t>dimensions </a:t>
            </a:r>
            <a:r>
              <a:rPr sz="2800" spc="-40" dirty="0">
                <a:cs typeface="Arial" panose="02080604020202020204" pitchFamily="34" charset="0"/>
              </a:rPr>
              <a:t>for </a:t>
            </a:r>
            <a:r>
              <a:rPr sz="2800" spc="-14" dirty="0">
                <a:cs typeface="Arial" panose="02080604020202020204" pitchFamily="34" charset="0"/>
              </a:rPr>
              <a:t>each  </a:t>
            </a:r>
            <a:r>
              <a:rPr sz="2800" dirty="0">
                <a:cs typeface="Arial" panose="02080604020202020204" pitchFamily="34" charset="0"/>
              </a:rPr>
              <a:t>norm</a:t>
            </a:r>
            <a:endParaRPr sz="2800" dirty="0">
              <a:cs typeface="Arial" panose="02080604020202020204" pitchFamily="34" charset="0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070471" y="1432111"/>
            <a:ext cx="6045648" cy="407590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800"/>
          </a:p>
        </p:txBody>
      </p:sp>
      <p:sp>
        <p:nvSpPr>
          <p:cNvPr id="11" name="object 11"/>
          <p:cNvSpPr/>
          <p:nvPr/>
        </p:nvSpPr>
        <p:spPr>
          <a:xfrm>
            <a:off x="1298532" y="5836937"/>
            <a:ext cx="203132" cy="2031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8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object 12"/>
              <p:cNvSpPr txBox="1"/>
              <p:nvPr/>
            </p:nvSpPr>
            <p:spPr>
              <a:xfrm>
                <a:off x="1501664" y="5545612"/>
                <a:ext cx="7866024" cy="861774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 marL="33587"/>
                <a:r>
                  <a:rPr lang="en-US" sz="2800" spc="-14" dirty="0">
                    <a:cs typeface="Arial"/>
                  </a:rPr>
                  <a:t>Norms </a:t>
                </a:r>
                <a:r>
                  <a:rPr lang="en-US" sz="2800" spc="-53" dirty="0">
                    <a:cs typeface="Arial"/>
                  </a:rPr>
                  <a:t>have </a:t>
                </a:r>
                <a:r>
                  <a:rPr lang="en-US" sz="2800" spc="-26" dirty="0">
                    <a:cs typeface="Arial"/>
                  </a:rPr>
                  <a:t>following values </a:t>
                </a:r>
                <a:r>
                  <a:rPr lang="en-US" sz="2800" spc="-40" dirty="0">
                    <a:cs typeface="Arial"/>
                  </a:rPr>
                  <a:t>for </a:t>
                </a:r>
                <a:r>
                  <a:rPr lang="en-US" sz="2800" spc="-26" dirty="0">
                    <a:cs typeface="Arial"/>
                  </a:rPr>
                  <a:t>vector</a:t>
                </a:r>
                <a:r>
                  <a:rPr lang="en-US" sz="2800" spc="159" dirty="0">
                    <a:cs typeface="Arial"/>
                  </a:rPr>
                  <a:t> </a:t>
                </a:r>
                <a:r>
                  <a:rPr lang="en-US" sz="2800" spc="-26" dirty="0">
                    <a:cs typeface="Arial"/>
                  </a:rPr>
                  <a:t>shown</a:t>
                </a:r>
              </a:p>
              <a:p>
                <a:pPr marL="33587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charset="0"/>
                                  <a:cs typeface="Arial"/>
                                </a:rPr>
                                <m:t>𝑥</m:t>
                              </m:r>
                            </m:e>
                          </m:d>
                        </m:e>
                        <m:sub>
                          <m:r>
                            <a:rPr lang="en-US" sz="2800" b="0" i="1" smtClean="0">
                              <a:latin typeface="Cambria Math" charset="0"/>
                              <a:cs typeface="Arial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charset="0"/>
                          <a:cs typeface="Arial"/>
                        </a:rPr>
                        <m:t>=2.8, 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charset="0"/>
                                  <a:cs typeface="Arial"/>
                                </a:rPr>
                                <m:t>𝑥</m:t>
                              </m:r>
                            </m:e>
                          </m:d>
                        </m:e>
                        <m:sub>
                          <m:r>
                            <a:rPr lang="en-US" sz="2800" b="0" i="1" smtClean="0">
                              <a:latin typeface="Cambria Math" charset="0"/>
                              <a:cs typeface="Arial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charset="0"/>
                          <a:cs typeface="Arial"/>
                        </a:rPr>
                        <m:t>=2.0,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charset="0"/>
                                  <a:cs typeface="Arial"/>
                                </a:rPr>
                                <m:t>𝑥</m:t>
                              </m:r>
                            </m:e>
                          </m:d>
                        </m:e>
                        <m:sub>
                          <m:r>
                            <a:rPr lang="en-US" sz="2800" b="0" i="1" smtClean="0">
                              <a:latin typeface="Cambria Math" charset="0"/>
                              <a:cs typeface="Arial"/>
                            </a:rPr>
                            <m:t>∞</m:t>
                          </m:r>
                        </m:sub>
                      </m:sSub>
                      <m:r>
                        <a:rPr lang="en-US" sz="2800" b="0" i="1" smtClean="0">
                          <a:latin typeface="Cambria Math" charset="0"/>
                          <a:cs typeface="Arial"/>
                        </a:rPr>
                        <m:t>=1.6</m:t>
                      </m:r>
                    </m:oMath>
                  </m:oMathPara>
                </a14:m>
                <a:endParaRPr lang="en-US" sz="2800" dirty="0">
                  <a:cs typeface="Arial"/>
                </a:endParaRPr>
              </a:p>
            </p:txBody>
          </p:sp>
        </mc:Choice>
        <mc:Fallback>
          <p:sp>
            <p:nvSpPr>
              <p:cNvPr id="12" name="object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1664" y="5545612"/>
                <a:ext cx="7866024" cy="861774"/>
              </a:xfrm>
              <a:prstGeom prst="rect">
                <a:avLst/>
              </a:prstGeom>
              <a:blipFill rotWithShape="0">
                <a:blip r:embed="rId5"/>
                <a:stretch>
                  <a:fillRect l="-2246" t="-120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sp>
        <p:nvSpPr>
          <p:cNvPr id="13" name="object 13"/>
          <p:cNvSpPr/>
          <p:nvPr/>
        </p:nvSpPr>
        <p:spPr>
          <a:xfrm>
            <a:off x="3" y="7612392"/>
            <a:ext cx="6094320" cy="381210"/>
          </a:xfrm>
          <a:custGeom>
            <a:avLst/>
            <a:gdLst/>
            <a:ahLst/>
            <a:cxnLst/>
            <a:rect l="l" t="t" r="r" b="b"/>
            <a:pathLst>
              <a:path w="2304415" h="144145">
                <a:moveTo>
                  <a:pt x="0" y="143929"/>
                </a:moveTo>
                <a:lnTo>
                  <a:pt x="2303995" y="143929"/>
                </a:lnTo>
                <a:lnTo>
                  <a:pt x="2303995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4760"/>
          </a:p>
        </p:txBody>
      </p:sp>
      <p:sp>
        <p:nvSpPr>
          <p:cNvPr id="14" name="object 14"/>
          <p:cNvSpPr/>
          <p:nvPr/>
        </p:nvSpPr>
        <p:spPr>
          <a:xfrm>
            <a:off x="6093213" y="7612392"/>
            <a:ext cx="6094320" cy="381210"/>
          </a:xfrm>
          <a:custGeom>
            <a:avLst/>
            <a:gdLst/>
            <a:ahLst/>
            <a:cxnLst/>
            <a:rect l="l" t="t" r="r" b="b"/>
            <a:pathLst>
              <a:path w="2304415" h="144145">
                <a:moveTo>
                  <a:pt x="0" y="143929"/>
                </a:moveTo>
                <a:lnTo>
                  <a:pt x="2303995" y="143929"/>
                </a:lnTo>
                <a:lnTo>
                  <a:pt x="2303995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 sz="4760"/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4294967295"/>
          </p:nvPr>
        </p:nvSpPr>
        <p:spPr>
          <a:xfrm>
            <a:off x="5713545" y="7649985"/>
            <a:ext cx="2084530" cy="300741"/>
          </a:xfrm>
          <a:prstGeom prst="rect">
            <a:avLst/>
          </a:prstGeom>
        </p:spPr>
        <p:txBody>
          <a:bodyPr vert="horz" wrap="square" lIns="0" tIns="23512" rIns="0" bIns="0" rtlCol="0">
            <a:spAutoFit/>
          </a:bodyPr>
          <a:lstStyle/>
          <a:p>
            <a:pPr marL="33655">
              <a:spcBef>
                <a:spcPts val="185"/>
              </a:spcBef>
            </a:pPr>
            <a:r>
              <a:rPr spc="-14" dirty="0"/>
              <a:t>Michael </a:t>
            </a:r>
            <a:r>
              <a:rPr spc="-105" dirty="0"/>
              <a:t>T.</a:t>
            </a:r>
            <a:r>
              <a:rPr spc="-159" dirty="0"/>
              <a:t> </a:t>
            </a:r>
            <a:r>
              <a:rPr spc="-14" dirty="0"/>
              <a:t>Heath</a:t>
            </a:r>
            <a:endParaRPr spc="-14" dirty="0"/>
          </a:p>
        </p:txBody>
      </p:sp>
      <p:sp>
        <p:nvSpPr>
          <p:cNvPr id="16" name="object 16"/>
          <p:cNvSpPr txBox="1">
            <a:spLocks noGrp="1"/>
          </p:cNvSpPr>
          <p:nvPr>
            <p:ph type="dt" sz="half" idx="4294967295"/>
          </p:nvPr>
        </p:nvSpPr>
        <p:spPr>
          <a:xfrm>
            <a:off x="8469066" y="7649985"/>
            <a:ext cx="2532819" cy="300741"/>
          </a:xfrm>
          <a:prstGeom prst="rect">
            <a:avLst/>
          </a:prstGeom>
        </p:spPr>
        <p:txBody>
          <a:bodyPr vert="horz" wrap="square" lIns="0" tIns="23512" rIns="0" bIns="0" rtlCol="0">
            <a:spAutoFit/>
          </a:bodyPr>
          <a:lstStyle/>
          <a:p>
            <a:pPr marL="33655">
              <a:spcBef>
                <a:spcPts val="185"/>
              </a:spcBef>
            </a:pPr>
            <a:r>
              <a:rPr spc="-14" dirty="0"/>
              <a:t>Scientific</a:t>
            </a:r>
            <a:r>
              <a:rPr spc="-93" dirty="0"/>
              <a:t> </a:t>
            </a:r>
            <a:r>
              <a:rPr spc="-14" dirty="0"/>
              <a:t>Computing</a:t>
            </a:r>
            <a:endParaRPr spc="-14" dirty="0"/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4294967295"/>
          </p:nvPr>
        </p:nvSpPr>
        <p:spPr>
          <a:xfrm>
            <a:off x="14974976" y="7649985"/>
            <a:ext cx="954850" cy="300741"/>
          </a:xfrm>
          <a:prstGeom prst="rect">
            <a:avLst/>
          </a:prstGeom>
        </p:spPr>
        <p:txBody>
          <a:bodyPr vert="horz" wrap="square" lIns="0" tIns="23512" rIns="0" bIns="0" rtlCol="0">
            <a:spAutoFit/>
          </a:bodyPr>
          <a:lstStyle/>
          <a:p>
            <a:pPr marL="67310">
              <a:spcBef>
                <a:spcPts val="185"/>
              </a:spcBef>
            </a:pPr>
            <a:fld id="{81D60167-4931-47E6-BA6A-407CBD079E47}" type="slidenum">
              <a:rPr spc="-14" dirty="0"/>
            </a:fld>
            <a:r>
              <a:rPr spc="-14" dirty="0"/>
              <a:t> /</a:t>
            </a:r>
            <a:r>
              <a:rPr spc="-238" dirty="0"/>
              <a:t> </a:t>
            </a:r>
            <a:r>
              <a:rPr spc="-14" dirty="0"/>
              <a:t>88</a:t>
            </a:r>
            <a:endParaRPr spc="-14" dirty="0"/>
          </a:p>
        </p:txBody>
      </p:sp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19894" y="-1112471"/>
            <a:ext cx="3721416" cy="10209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13335" algn="r"/>
            <a:r>
              <a:rPr sz="1585" spc="-14" dirty="0">
                <a:solidFill>
                  <a:srgbClr val="FFFFFF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Existence, Uniqueness, and</a:t>
            </a:r>
            <a:r>
              <a:rPr sz="1585" spc="26" dirty="0">
                <a:solidFill>
                  <a:srgbClr val="FFFFFF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 </a:t>
            </a:r>
            <a:r>
              <a:rPr sz="1585" spc="-14" dirty="0">
                <a:solidFill>
                  <a:srgbClr val="FFFFFF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Conditioning</a:t>
            </a:r>
            <a:endParaRPr sz="1585">
              <a:latin typeface="Arial" panose="02080604020202020204" pitchFamily="34" charset="0"/>
              <a:cs typeface="Arial" panose="02080604020202020204" pitchFamily="34" charset="0"/>
            </a:endParaRPr>
          </a:p>
          <a:p>
            <a:pPr marL="787400" marR="13335" indent="800735" algn="r">
              <a:lnSpc>
                <a:spcPct val="106000"/>
              </a:lnSpc>
            </a:pPr>
            <a:r>
              <a:rPr sz="1585" spc="-14" dirty="0">
                <a:solidFill>
                  <a:srgbClr val="7F7F7F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Solving</a:t>
            </a:r>
            <a:r>
              <a:rPr sz="1585" spc="-53" dirty="0">
                <a:solidFill>
                  <a:srgbClr val="7F7F7F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 </a:t>
            </a:r>
            <a:r>
              <a:rPr sz="1585" spc="-14" dirty="0">
                <a:solidFill>
                  <a:srgbClr val="7F7F7F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Linear</a:t>
            </a:r>
            <a:r>
              <a:rPr sz="1585" spc="-53" dirty="0">
                <a:solidFill>
                  <a:srgbClr val="7F7F7F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 </a:t>
            </a:r>
            <a:r>
              <a:rPr sz="1585" spc="-14" dirty="0">
                <a:solidFill>
                  <a:srgbClr val="7F7F7F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Systems  Special </a:t>
            </a:r>
            <a:r>
              <a:rPr sz="1585" spc="-53" dirty="0">
                <a:solidFill>
                  <a:srgbClr val="7F7F7F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Types </a:t>
            </a:r>
            <a:r>
              <a:rPr sz="1585" spc="-14" dirty="0">
                <a:solidFill>
                  <a:srgbClr val="7F7F7F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of</a:t>
            </a:r>
            <a:r>
              <a:rPr sz="1585" spc="26" dirty="0">
                <a:solidFill>
                  <a:srgbClr val="7F7F7F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 </a:t>
            </a:r>
            <a:r>
              <a:rPr sz="1585" spc="-14" dirty="0">
                <a:solidFill>
                  <a:srgbClr val="7F7F7F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Linear Systems  Software </a:t>
            </a:r>
            <a:r>
              <a:rPr sz="1585" spc="-26" dirty="0">
                <a:solidFill>
                  <a:srgbClr val="7F7F7F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for </a:t>
            </a:r>
            <a:r>
              <a:rPr sz="1585" spc="-14" dirty="0">
                <a:solidFill>
                  <a:srgbClr val="7F7F7F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Linear</a:t>
            </a:r>
            <a:r>
              <a:rPr sz="1585" spc="-65" dirty="0">
                <a:solidFill>
                  <a:srgbClr val="7F7F7F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 </a:t>
            </a:r>
            <a:r>
              <a:rPr sz="1585" spc="-14" dirty="0">
                <a:solidFill>
                  <a:srgbClr val="7F7F7F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Systems</a:t>
            </a:r>
            <a:endParaRPr sz="1585">
              <a:latin typeface="Arial" panose="02080604020202020204" pitchFamily="34" charset="0"/>
              <a:cs typeface="Arial" panose="02080604020202020204" pitchFamily="34" charset="0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093213" y="-1147591"/>
            <a:ext cx="6094320" cy="1141950"/>
          </a:xfrm>
          <a:custGeom>
            <a:avLst/>
            <a:gdLst/>
            <a:ahLst/>
            <a:cxnLst/>
            <a:rect l="l" t="t" r="r" b="b"/>
            <a:pathLst>
              <a:path w="2304415" h="431800">
                <a:moveTo>
                  <a:pt x="0" y="431774"/>
                </a:moveTo>
                <a:lnTo>
                  <a:pt x="2303995" y="431774"/>
                </a:lnTo>
                <a:lnTo>
                  <a:pt x="2303995" y="0"/>
                </a:lnTo>
                <a:lnTo>
                  <a:pt x="0" y="0"/>
                </a:lnTo>
                <a:lnTo>
                  <a:pt x="0" y="431774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 sz="4760"/>
          </a:p>
        </p:txBody>
      </p:sp>
      <p:sp>
        <p:nvSpPr>
          <p:cNvPr id="4" name="object 4"/>
          <p:cNvSpPr txBox="1"/>
          <p:nvPr/>
        </p:nvSpPr>
        <p:spPr>
          <a:xfrm>
            <a:off x="6345248" y="-1126495"/>
            <a:ext cx="2728926" cy="10356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655" marR="13335">
              <a:lnSpc>
                <a:spcPct val="106000"/>
              </a:lnSpc>
            </a:pPr>
            <a:r>
              <a:rPr sz="1585" spc="-14" dirty="0">
                <a:solidFill>
                  <a:srgbClr val="9898D8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Singularity and Nonsingularity  </a:t>
            </a:r>
            <a:r>
              <a:rPr sz="1585" dirty="0">
                <a:solidFill>
                  <a:srgbClr val="FFFFFF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Norms</a:t>
            </a:r>
            <a:endParaRPr sz="1585">
              <a:latin typeface="Arial" panose="02080604020202020204" pitchFamily="34" charset="0"/>
              <a:cs typeface="Arial" panose="02080604020202020204" pitchFamily="34" charset="0"/>
            </a:endParaRPr>
          </a:p>
          <a:p>
            <a:pPr marL="33655" marR="1056005">
              <a:lnSpc>
                <a:spcPct val="106000"/>
              </a:lnSpc>
            </a:pPr>
            <a:r>
              <a:rPr sz="1585" spc="-14" dirty="0">
                <a:solidFill>
                  <a:srgbClr val="9898D8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Condition</a:t>
            </a:r>
            <a:r>
              <a:rPr sz="1585" spc="-119" dirty="0">
                <a:solidFill>
                  <a:srgbClr val="9898D8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 </a:t>
            </a:r>
            <a:r>
              <a:rPr sz="1585" spc="-14" dirty="0">
                <a:solidFill>
                  <a:srgbClr val="9898D8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Number  Error</a:t>
            </a:r>
            <a:r>
              <a:rPr sz="1585" spc="-172" dirty="0">
                <a:solidFill>
                  <a:srgbClr val="9898D8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 </a:t>
            </a:r>
            <a:r>
              <a:rPr sz="1585" spc="-14" dirty="0">
                <a:solidFill>
                  <a:srgbClr val="9898D8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Bounds</a:t>
            </a:r>
            <a:endParaRPr sz="1585">
              <a:latin typeface="Arial" panose="02080604020202020204" pitchFamily="34" charset="0"/>
              <a:cs typeface="Arial" panose="02080604020202020204" pitchFamily="34" charset="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-11999"/>
            <a:ext cx="12186456" cy="133841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4760"/>
          </a:p>
        </p:txBody>
      </p:sp>
      <p:sp>
        <p:nvSpPr>
          <p:cNvPr id="6" name="object 6"/>
          <p:cNvSpPr/>
          <p:nvPr/>
        </p:nvSpPr>
        <p:spPr>
          <a:xfrm>
            <a:off x="0" y="-12005"/>
            <a:ext cx="12186456" cy="6609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4760"/>
          </a:p>
        </p:txBody>
      </p:sp>
      <p:sp>
        <p:nvSpPr>
          <p:cNvPr id="7" name="object 7"/>
          <p:cNvSpPr/>
          <p:nvPr/>
        </p:nvSpPr>
        <p:spPr>
          <a:xfrm>
            <a:off x="0" y="642206"/>
            <a:ext cx="12186456" cy="133841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4760"/>
          </a:p>
        </p:txBody>
      </p:sp>
      <p:sp>
        <p:nvSpPr>
          <p:cNvPr id="8" name="object 8"/>
          <p:cNvSpPr/>
          <p:nvPr/>
        </p:nvSpPr>
        <p:spPr>
          <a:xfrm>
            <a:off x="1298532" y="2098695"/>
            <a:ext cx="203132" cy="2031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800"/>
          </a:p>
        </p:txBody>
      </p:sp>
      <p:sp>
        <p:nvSpPr>
          <p:cNvPr id="9" name="object 9"/>
          <p:cNvSpPr/>
          <p:nvPr/>
        </p:nvSpPr>
        <p:spPr>
          <a:xfrm>
            <a:off x="0" y="2648539"/>
            <a:ext cx="203132" cy="2031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8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object 10"/>
              <p:cNvSpPr txBox="1"/>
              <p:nvPr/>
            </p:nvSpPr>
            <p:spPr>
              <a:xfrm>
                <a:off x="-934820" y="-12005"/>
                <a:ext cx="10249002" cy="2502865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 marL="33587"/>
                <a:r>
                  <a:rPr lang="en-US" sz="4000" spc="26" dirty="0">
                    <a:solidFill>
                      <a:srgbClr val="FFFFFF"/>
                    </a:solidFill>
                    <a:cs typeface="Arial"/>
                  </a:rPr>
                  <a:t>         Equivalence of</a:t>
                </a:r>
                <a:r>
                  <a:rPr lang="en-US" sz="4000" spc="-119" dirty="0">
                    <a:solidFill>
                      <a:srgbClr val="FFFFFF"/>
                    </a:solidFill>
                    <a:cs typeface="Arial"/>
                  </a:rPr>
                  <a:t> </a:t>
                </a:r>
                <a:r>
                  <a:rPr lang="en-US" sz="4000" spc="65" dirty="0">
                    <a:solidFill>
                      <a:srgbClr val="FFFFFF"/>
                    </a:solidFill>
                    <a:cs typeface="Arial"/>
                  </a:rPr>
                  <a:t>Norms</a:t>
                </a:r>
                <a:endParaRPr lang="en-US" sz="4000" dirty="0">
                  <a:cs typeface="Arial"/>
                </a:endParaRPr>
              </a:p>
              <a:p>
                <a:pPr>
                  <a:spcBef>
                    <a:spcPts val="40"/>
                  </a:spcBef>
                </a:pPr>
                <a:endParaRPr lang="en-US" sz="4629" dirty="0">
                  <a:latin typeface="Times New Roman"/>
                  <a:cs typeface="Times New Roman"/>
                </a:endParaRPr>
              </a:p>
              <a:p>
                <a:pPr marL="1298102"/>
                <a:r>
                  <a:rPr lang="en-US" sz="2776" spc="-14" dirty="0">
                    <a:latin typeface="Arial"/>
                    <a:cs typeface="Arial"/>
                  </a:rPr>
                  <a:t>In </a:t>
                </a:r>
                <a:r>
                  <a:rPr lang="en-US" sz="2776" spc="-26" dirty="0">
                    <a:latin typeface="Arial"/>
                    <a:cs typeface="Arial"/>
                  </a:rPr>
                  <a:t>general, </a:t>
                </a:r>
                <a:r>
                  <a:rPr lang="en-US" sz="2776" spc="-40" dirty="0">
                    <a:latin typeface="Arial"/>
                    <a:cs typeface="Arial"/>
                  </a:rPr>
                  <a:t>for any </a:t>
                </a:r>
                <a:r>
                  <a:rPr lang="en-US" sz="2776" spc="-26" dirty="0">
                    <a:latin typeface="Arial"/>
                    <a:cs typeface="Arial"/>
                  </a:rPr>
                  <a:t>vector </a:t>
                </a:r>
                <a14:m>
                  <m:oMath xmlns:m="http://schemas.openxmlformats.org/officeDocument/2006/math">
                    <m:r>
                      <a:rPr lang="en-US" sz="2776" b="0" i="1" spc="-26" smtClean="0">
                        <a:latin typeface="Cambria Math" charset="0"/>
                        <a:cs typeface="Arial"/>
                      </a:rPr>
                      <m:t>𝑥</m:t>
                    </m:r>
                    <m:r>
                      <a:rPr lang="en-US" sz="2776" b="0" i="1" spc="-26" smtClean="0">
                        <a:latin typeface="Cambria Math" charset="0"/>
                        <a:cs typeface="Arial"/>
                      </a:rPr>
                      <m:t>∈</m:t>
                    </m:r>
                    <m:sSup>
                      <m:sSupPr>
                        <m:ctrlPr>
                          <a:rPr lang="en-US" sz="2776" b="0" i="1" spc="-26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sSupPr>
                      <m:e>
                        <m:r>
                          <a:rPr lang="en-US" sz="2776" b="0" i="1" spc="-26" smtClean="0">
                            <a:latin typeface="Cambria Math" charset="0"/>
                            <a:cs typeface="Arial"/>
                          </a:rPr>
                          <m:t>ℝ</m:t>
                        </m:r>
                      </m:e>
                      <m:sup>
                        <m:r>
                          <a:rPr lang="en-US" sz="2776" b="0" i="1" spc="-26" smtClean="0">
                            <a:latin typeface="Cambria Math" charset="0"/>
                            <a:cs typeface="Arial"/>
                          </a:rPr>
                          <m:t>𝑛</m:t>
                        </m:r>
                      </m:sup>
                    </m:sSup>
                    <m:r>
                      <a:rPr lang="en-US" sz="2776" b="0" i="1" spc="-26" smtClean="0">
                        <a:latin typeface="Cambria Math" charset="0"/>
                        <a:cs typeface="Arial"/>
                      </a:rPr>
                      <m:t> , </m:t>
                    </m:r>
                    <m:sSub>
                      <m:sSubPr>
                        <m:ctrlPr>
                          <a:rPr lang="en-US" sz="2776" b="0" i="1" spc="-26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2776" b="0" i="1" spc="-26" smtClean="0"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dPr>
                          <m:e>
                            <m:r>
                              <a:rPr lang="en-US" sz="2776" b="0" i="1" spc="-26" smtClean="0">
                                <a:latin typeface="Cambria Math" charset="0"/>
                                <a:cs typeface="Arial"/>
                              </a:rPr>
                              <m:t>𝑥</m:t>
                            </m:r>
                          </m:e>
                        </m:d>
                      </m:e>
                      <m:sub>
                        <m:r>
                          <a:rPr lang="en-US" sz="2776" b="0" i="1" spc="-26" smtClean="0">
                            <a:latin typeface="Cambria Math" charset="0"/>
                            <a:cs typeface="Arial"/>
                          </a:rPr>
                          <m:t>1</m:t>
                        </m:r>
                      </m:sub>
                    </m:sSub>
                    <m:r>
                      <a:rPr lang="en-US" sz="2776" b="0" i="1" spc="-26" smtClean="0">
                        <a:latin typeface="Cambria Math" charset="0"/>
                        <a:cs typeface="Arial"/>
                      </a:rPr>
                      <m:t>≥</m:t>
                    </m:r>
                    <m:sSub>
                      <m:sSubPr>
                        <m:ctrlPr>
                          <a:rPr lang="en-US" sz="2776" b="0" i="1" spc="-26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2776" b="0" i="1" spc="-26" smtClean="0"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dPr>
                          <m:e>
                            <m:r>
                              <a:rPr lang="en-US" sz="2776" b="0" i="1" spc="-26" smtClean="0">
                                <a:latin typeface="Cambria Math" charset="0"/>
                                <a:cs typeface="Arial"/>
                              </a:rPr>
                              <m:t>𝑥</m:t>
                            </m:r>
                          </m:e>
                        </m:d>
                      </m:e>
                      <m:sub>
                        <m:r>
                          <a:rPr lang="en-US" sz="2776" b="0" i="1" spc="-26" smtClean="0">
                            <a:latin typeface="Cambria Math" charset="0"/>
                            <a:cs typeface="Arial"/>
                          </a:rPr>
                          <m:t>2</m:t>
                        </m:r>
                      </m:sub>
                    </m:sSub>
                    <m:r>
                      <a:rPr lang="en-US" sz="2776" b="0" i="1" spc="-26" smtClean="0">
                        <a:latin typeface="Cambria Math" charset="0"/>
                        <a:cs typeface="Arial"/>
                      </a:rPr>
                      <m:t>≥</m:t>
                    </m:r>
                    <m:sSub>
                      <m:sSubPr>
                        <m:ctrlPr>
                          <a:rPr lang="en-US" sz="2776" b="0" i="1" spc="-26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2776" b="0" i="1" spc="-26" smtClean="0"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dPr>
                          <m:e>
                            <m:r>
                              <a:rPr lang="en-US" sz="2776" b="0" i="1" spc="-26" smtClean="0">
                                <a:latin typeface="Cambria Math" charset="0"/>
                                <a:cs typeface="Arial"/>
                              </a:rPr>
                              <m:t>𝑥</m:t>
                            </m:r>
                          </m:e>
                        </m:d>
                      </m:e>
                      <m:sub>
                        <m:r>
                          <a:rPr lang="en-US" sz="2776" b="0" i="1" spc="-26" smtClean="0">
                            <a:latin typeface="Cambria Math" charset="0"/>
                            <a:cs typeface="Arial"/>
                          </a:rPr>
                          <m:t>∞</m:t>
                        </m:r>
                      </m:sub>
                    </m:sSub>
                  </m:oMath>
                </a14:m>
                <a:endParaRPr lang="en-US" sz="3174" baseline="-10416" dirty="0">
                  <a:latin typeface="Arial"/>
                  <a:cs typeface="Arial"/>
                </a:endParaRPr>
              </a:p>
              <a:p>
                <a:pPr marL="1298102">
                  <a:spcBef>
                    <a:spcPts val="2459"/>
                  </a:spcBef>
                </a:pPr>
                <a:r>
                  <a:rPr lang="en-US" sz="2776" spc="-65" dirty="0">
                    <a:latin typeface="Arial"/>
                    <a:cs typeface="Arial"/>
                  </a:rPr>
                  <a:t>However, </a:t>
                </a:r>
                <a:r>
                  <a:rPr lang="en-US" sz="2776" spc="-40" dirty="0">
                    <a:latin typeface="Arial"/>
                    <a:cs typeface="Arial"/>
                  </a:rPr>
                  <a:t>we </a:t>
                </a:r>
                <a:r>
                  <a:rPr lang="en-US" sz="2776" spc="-14" dirty="0">
                    <a:latin typeface="Arial"/>
                    <a:cs typeface="Arial"/>
                  </a:rPr>
                  <a:t>also</a:t>
                </a:r>
                <a:r>
                  <a:rPr lang="en-US" sz="2776" spc="-26" dirty="0">
                    <a:latin typeface="Arial"/>
                    <a:cs typeface="Arial"/>
                  </a:rPr>
                  <a:t> </a:t>
                </a:r>
                <a:r>
                  <a:rPr lang="en-US" sz="2776" spc="-53" dirty="0">
                    <a:latin typeface="Arial"/>
                    <a:cs typeface="Arial"/>
                  </a:rPr>
                  <a:t>have</a:t>
                </a:r>
                <a:endParaRPr sz="2776" dirty="0">
                  <a:latin typeface="Arial"/>
                  <a:cs typeface="Arial"/>
                </a:endParaRPr>
              </a:p>
            </p:txBody>
          </p:sp>
        </mc:Choice>
        <mc:Fallback>
          <p:sp>
            <p:nvSpPr>
              <p:cNvPr id="10" name="object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34820" y="-12005"/>
                <a:ext cx="10249002" cy="2502865"/>
              </a:xfrm>
              <a:prstGeom prst="rect">
                <a:avLst/>
              </a:prstGeom>
              <a:blipFill rotWithShape="1">
                <a:blip r:embed="rId4"/>
                <a:stretch>
                  <a:fillRect t="-6083" b="-75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object 13"/>
              <p:cNvSpPr txBox="1"/>
              <p:nvPr/>
            </p:nvSpPr>
            <p:spPr>
              <a:xfrm>
                <a:off x="695982" y="3312048"/>
                <a:ext cx="8972071" cy="435697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 marL="33587">
                  <a:tabLst>
                    <a:tab pos="3170527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charset="0"/>
                                  <a:cs typeface="Arial"/>
                                </a:rPr>
                                <m:t>𝑥</m:t>
                              </m:r>
                            </m:e>
                          </m:d>
                        </m:e>
                        <m:sub>
                          <m:r>
                            <a:rPr lang="en-US" sz="2800" b="0" i="1" smtClean="0">
                              <a:latin typeface="Cambria Math" charset="0"/>
                              <a:cs typeface="Arial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charset="0"/>
                          <a:cs typeface="Arial"/>
                        </a:rPr>
                        <m:t>≤</m:t>
                      </m:r>
                      <m:rad>
                        <m:radPr>
                          <m:deg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radPr>
                        <m:deg/>
                        <m:e>
                          <m:r>
                            <a:rPr lang="en-US" sz="2800" b="0" i="1" smtClean="0">
                              <a:latin typeface="Cambria Math" charset="0"/>
                              <a:cs typeface="Arial"/>
                            </a:rPr>
                            <m:t>𝑛</m:t>
                          </m:r>
                        </m:e>
                      </m:rad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charset="0"/>
                                  <a:cs typeface="Arial"/>
                                </a:rPr>
                                <m:t>𝑥</m:t>
                              </m:r>
                            </m:e>
                          </m:d>
                        </m:e>
                        <m:sub>
                          <m:r>
                            <a:rPr lang="en-US" sz="2800" b="0" i="1" smtClean="0">
                              <a:latin typeface="Cambria Math" charset="0"/>
                              <a:cs typeface="Arial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charset="0"/>
                          <a:cs typeface="Arial"/>
                        </a:rPr>
                        <m:t>, 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charset="0"/>
                                  <a:cs typeface="Arial"/>
                                </a:rPr>
                                <m:t>𝑥</m:t>
                              </m:r>
                            </m:e>
                          </m:d>
                        </m:e>
                        <m:sub>
                          <m:r>
                            <a:rPr lang="en-US" sz="2800" b="0" i="1" smtClean="0">
                              <a:latin typeface="Cambria Math" charset="0"/>
                              <a:cs typeface="Arial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charset="0"/>
                          <a:cs typeface="Arial"/>
                        </a:rPr>
                        <m:t>≤</m:t>
                      </m:r>
                      <m:rad>
                        <m:radPr>
                          <m:deg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radPr>
                        <m:deg/>
                        <m:e>
                          <m:r>
                            <a:rPr lang="en-US" sz="2800" b="0" i="1" smtClean="0">
                              <a:latin typeface="Cambria Math" charset="0"/>
                              <a:cs typeface="Arial"/>
                            </a:rPr>
                            <m:t>𝑛</m:t>
                          </m:r>
                        </m:e>
                      </m:rad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charset="0"/>
                                  <a:cs typeface="Arial"/>
                                </a:rPr>
                                <m:t>𝑥</m:t>
                              </m:r>
                            </m:e>
                          </m:d>
                        </m:e>
                        <m:sub>
                          <m:r>
                            <a:rPr lang="en-US" sz="2800" b="0" i="1" smtClean="0">
                              <a:latin typeface="Cambria Math" charset="0"/>
                              <a:cs typeface="Arial"/>
                            </a:rPr>
                            <m:t>∞</m:t>
                          </m:r>
                        </m:sub>
                      </m:sSub>
                      <m:r>
                        <a:rPr lang="en-US" sz="2800" b="0" i="1" smtClean="0">
                          <a:latin typeface="Cambria Math" charset="0"/>
                          <a:cs typeface="Arial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charset="0"/>
                          <a:cs typeface="Arial"/>
                        </a:rPr>
                        <m:t>and</m:t>
                      </m:r>
                      <m:r>
                        <a:rPr lang="en-US" sz="2800" b="0" i="1" smtClean="0">
                          <a:latin typeface="Cambria Math" charset="0"/>
                          <a:cs typeface="Arial"/>
                        </a:rPr>
                        <m:t>  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charset="0"/>
                                  <a:cs typeface="Arial"/>
                                </a:rPr>
                                <m:t>𝑥</m:t>
                              </m:r>
                            </m:e>
                          </m:d>
                        </m:e>
                        <m:sub>
                          <m:r>
                            <a:rPr lang="en-US" sz="2800" b="0" i="1" smtClean="0">
                              <a:latin typeface="Cambria Math" charset="0"/>
                              <a:cs typeface="Arial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charset="0"/>
                          <a:cs typeface="Arial"/>
                        </a:rPr>
                        <m:t>≤</m:t>
                      </m:r>
                      <m:r>
                        <a:rPr lang="en-US" sz="2800" b="0" i="1" smtClean="0">
                          <a:latin typeface="Cambria Math" charset="0"/>
                          <a:cs typeface="Arial"/>
                        </a:rPr>
                        <m:t>𝑛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charset="0"/>
                                  <a:cs typeface="Arial"/>
                                </a:rPr>
                                <m:t>𝑥</m:t>
                              </m:r>
                            </m:e>
                          </m:d>
                        </m:e>
                        <m:sub>
                          <m:r>
                            <a:rPr lang="en-US" sz="2800" b="0" i="1" smtClean="0">
                              <a:latin typeface="Cambria Math" charset="0"/>
                              <a:cs typeface="Arial"/>
                            </a:rPr>
                            <m:t>∞</m:t>
                          </m:r>
                        </m:sub>
                      </m:sSub>
                    </m:oMath>
                  </m:oMathPara>
                </a14:m>
                <a:endParaRPr sz="2800" dirty="0">
                  <a:cs typeface="Arial"/>
                </a:endParaRPr>
              </a:p>
            </p:txBody>
          </p:sp>
        </mc:Choice>
        <mc:Fallback>
          <p:sp>
            <p:nvSpPr>
              <p:cNvPr id="13" name="object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982" y="3312048"/>
                <a:ext cx="8972071" cy="43569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sp>
        <p:nvSpPr>
          <p:cNvPr id="15" name="object 15"/>
          <p:cNvSpPr/>
          <p:nvPr/>
        </p:nvSpPr>
        <p:spPr>
          <a:xfrm>
            <a:off x="0" y="4595970"/>
            <a:ext cx="203132" cy="2031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800"/>
          </a:p>
        </p:txBody>
      </p:sp>
      <p:sp>
        <p:nvSpPr>
          <p:cNvPr id="16" name="object 16"/>
          <p:cNvSpPr txBox="1"/>
          <p:nvPr/>
        </p:nvSpPr>
        <p:spPr>
          <a:xfrm>
            <a:off x="352761" y="4424837"/>
            <a:ext cx="9315293" cy="13199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655" marR="13335">
              <a:lnSpc>
                <a:spcPct val="103000"/>
              </a:lnSpc>
            </a:pPr>
            <a:r>
              <a:rPr sz="2800" spc="-26" dirty="0">
                <a:cs typeface="Arial" panose="02080604020202020204" pitchFamily="34" charset="0"/>
              </a:rPr>
              <a:t>Thus, </a:t>
            </a:r>
            <a:r>
              <a:rPr sz="2800" spc="-40" dirty="0">
                <a:cs typeface="Arial" panose="02080604020202020204" pitchFamily="34" charset="0"/>
              </a:rPr>
              <a:t>for given </a:t>
            </a:r>
            <a:r>
              <a:rPr sz="2800" i="1" spc="40" dirty="0">
                <a:cs typeface="Arial" panose="02080604020202020204" pitchFamily="34" charset="0"/>
              </a:rPr>
              <a:t>n</a:t>
            </a:r>
            <a:r>
              <a:rPr sz="2800" spc="40" dirty="0">
                <a:cs typeface="Arial" panose="02080604020202020204" pitchFamily="34" charset="0"/>
              </a:rPr>
              <a:t>, </a:t>
            </a:r>
            <a:r>
              <a:rPr sz="2800" dirty="0">
                <a:cs typeface="Arial" panose="02080604020202020204" pitchFamily="34" charset="0"/>
              </a:rPr>
              <a:t>norms </a:t>
            </a:r>
            <a:r>
              <a:rPr sz="2800" spc="-26" dirty="0">
                <a:cs typeface="Arial" panose="02080604020202020204" pitchFamily="34" charset="0"/>
              </a:rPr>
              <a:t>differ </a:t>
            </a:r>
            <a:r>
              <a:rPr sz="2800" spc="-53" dirty="0">
                <a:cs typeface="Arial" panose="02080604020202020204" pitchFamily="34" charset="0"/>
              </a:rPr>
              <a:t>by </a:t>
            </a:r>
            <a:r>
              <a:rPr sz="2800" spc="-14" dirty="0">
                <a:cs typeface="Arial" panose="02080604020202020204" pitchFamily="34" charset="0"/>
              </a:rPr>
              <a:t>at most a constant, and  hence are </a:t>
            </a:r>
            <a:r>
              <a:rPr sz="2800" spc="-26" dirty="0">
                <a:cs typeface="Arial" panose="02080604020202020204" pitchFamily="34" charset="0"/>
              </a:rPr>
              <a:t>equivalent: </a:t>
            </a:r>
            <a:r>
              <a:rPr sz="2800" spc="-14" dirty="0">
                <a:cs typeface="Arial" panose="02080604020202020204" pitchFamily="34" charset="0"/>
              </a:rPr>
              <a:t>if one is small, </a:t>
            </a:r>
            <a:r>
              <a:rPr sz="2800" spc="-40" dirty="0">
                <a:cs typeface="Arial" panose="02080604020202020204" pitchFamily="34" charset="0"/>
              </a:rPr>
              <a:t>they </a:t>
            </a:r>
            <a:r>
              <a:rPr sz="2800" spc="-26" dirty="0">
                <a:cs typeface="Arial" panose="02080604020202020204" pitchFamily="34" charset="0"/>
              </a:rPr>
              <a:t>must </a:t>
            </a:r>
            <a:r>
              <a:rPr sz="2800" spc="-14" dirty="0">
                <a:cs typeface="Arial" panose="02080604020202020204" pitchFamily="34" charset="0"/>
              </a:rPr>
              <a:t>all be  proportionally</a:t>
            </a:r>
            <a:r>
              <a:rPr sz="2800" spc="-79" dirty="0">
                <a:cs typeface="Arial" panose="02080604020202020204" pitchFamily="34" charset="0"/>
              </a:rPr>
              <a:t> </a:t>
            </a:r>
            <a:r>
              <a:rPr sz="2800" spc="-14" dirty="0">
                <a:cs typeface="Arial" panose="02080604020202020204" pitchFamily="34" charset="0"/>
              </a:rPr>
              <a:t>small.</a:t>
            </a:r>
            <a:endParaRPr sz="2800" dirty="0">
              <a:cs typeface="Arial" panose="02080604020202020204" pitchFamily="34" charset="0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" y="7612392"/>
            <a:ext cx="6094320" cy="381210"/>
          </a:xfrm>
          <a:custGeom>
            <a:avLst/>
            <a:gdLst/>
            <a:ahLst/>
            <a:cxnLst/>
            <a:rect l="l" t="t" r="r" b="b"/>
            <a:pathLst>
              <a:path w="2304415" h="144145">
                <a:moveTo>
                  <a:pt x="0" y="143929"/>
                </a:moveTo>
                <a:lnTo>
                  <a:pt x="2303995" y="143929"/>
                </a:lnTo>
                <a:lnTo>
                  <a:pt x="2303995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4760"/>
          </a:p>
        </p:txBody>
      </p:sp>
      <p:sp>
        <p:nvSpPr>
          <p:cNvPr id="18" name="object 18"/>
          <p:cNvSpPr/>
          <p:nvPr/>
        </p:nvSpPr>
        <p:spPr>
          <a:xfrm>
            <a:off x="6093213" y="7612392"/>
            <a:ext cx="6094320" cy="381210"/>
          </a:xfrm>
          <a:custGeom>
            <a:avLst/>
            <a:gdLst/>
            <a:ahLst/>
            <a:cxnLst/>
            <a:rect l="l" t="t" r="r" b="b"/>
            <a:pathLst>
              <a:path w="2304415" h="144145">
                <a:moveTo>
                  <a:pt x="0" y="143929"/>
                </a:moveTo>
                <a:lnTo>
                  <a:pt x="2303995" y="143929"/>
                </a:lnTo>
                <a:lnTo>
                  <a:pt x="2303995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 sz="4760"/>
          </a:p>
        </p:txBody>
      </p:sp>
      <p:sp>
        <p:nvSpPr>
          <p:cNvPr id="19" name="object 19"/>
          <p:cNvSpPr txBox="1">
            <a:spLocks noGrp="1"/>
          </p:cNvSpPr>
          <p:nvPr>
            <p:ph type="ftr" sz="quarter" idx="4294967295"/>
          </p:nvPr>
        </p:nvSpPr>
        <p:spPr>
          <a:xfrm>
            <a:off x="5713545" y="7649985"/>
            <a:ext cx="2084530" cy="300741"/>
          </a:xfrm>
          <a:prstGeom prst="rect">
            <a:avLst/>
          </a:prstGeom>
        </p:spPr>
        <p:txBody>
          <a:bodyPr vert="horz" wrap="square" lIns="0" tIns="23512" rIns="0" bIns="0" rtlCol="0">
            <a:spAutoFit/>
          </a:bodyPr>
          <a:lstStyle/>
          <a:p>
            <a:pPr marL="33655">
              <a:spcBef>
                <a:spcPts val="185"/>
              </a:spcBef>
            </a:pPr>
            <a:r>
              <a:rPr spc="-14" dirty="0"/>
              <a:t>Michael </a:t>
            </a:r>
            <a:r>
              <a:rPr spc="-105" dirty="0"/>
              <a:t>T.</a:t>
            </a:r>
            <a:r>
              <a:rPr spc="-159" dirty="0"/>
              <a:t> </a:t>
            </a:r>
            <a:r>
              <a:rPr spc="-14" dirty="0"/>
              <a:t>Heath</a:t>
            </a:r>
            <a:endParaRPr spc="-14" dirty="0"/>
          </a:p>
        </p:txBody>
      </p:sp>
      <p:sp>
        <p:nvSpPr>
          <p:cNvPr id="20" name="object 20"/>
          <p:cNvSpPr txBox="1">
            <a:spLocks noGrp="1"/>
          </p:cNvSpPr>
          <p:nvPr>
            <p:ph type="dt" sz="half" idx="4294967295"/>
          </p:nvPr>
        </p:nvSpPr>
        <p:spPr>
          <a:xfrm>
            <a:off x="8469066" y="7649985"/>
            <a:ext cx="2532819" cy="300741"/>
          </a:xfrm>
          <a:prstGeom prst="rect">
            <a:avLst/>
          </a:prstGeom>
        </p:spPr>
        <p:txBody>
          <a:bodyPr vert="horz" wrap="square" lIns="0" tIns="23512" rIns="0" bIns="0" rtlCol="0">
            <a:spAutoFit/>
          </a:bodyPr>
          <a:lstStyle/>
          <a:p>
            <a:pPr marL="33655">
              <a:spcBef>
                <a:spcPts val="185"/>
              </a:spcBef>
            </a:pPr>
            <a:r>
              <a:rPr spc="-14" dirty="0"/>
              <a:t>Scientific</a:t>
            </a:r>
            <a:r>
              <a:rPr spc="-93" dirty="0"/>
              <a:t> </a:t>
            </a:r>
            <a:r>
              <a:rPr spc="-14" dirty="0"/>
              <a:t>Computing</a:t>
            </a:r>
            <a:endParaRPr spc="-14" dirty="0"/>
          </a:p>
        </p:txBody>
      </p:sp>
      <p:sp>
        <p:nvSpPr>
          <p:cNvPr id="21" name="object 21"/>
          <p:cNvSpPr txBox="1">
            <a:spLocks noGrp="1"/>
          </p:cNvSpPr>
          <p:nvPr>
            <p:ph type="sldNum" sz="quarter" idx="4294967295"/>
          </p:nvPr>
        </p:nvSpPr>
        <p:spPr>
          <a:xfrm>
            <a:off x="14974976" y="7649985"/>
            <a:ext cx="954850" cy="300741"/>
          </a:xfrm>
          <a:prstGeom prst="rect">
            <a:avLst/>
          </a:prstGeom>
        </p:spPr>
        <p:txBody>
          <a:bodyPr vert="horz" wrap="square" lIns="0" tIns="23512" rIns="0" bIns="0" rtlCol="0">
            <a:spAutoFit/>
          </a:bodyPr>
          <a:lstStyle/>
          <a:p>
            <a:pPr marL="67310">
              <a:spcBef>
                <a:spcPts val="185"/>
              </a:spcBef>
            </a:pPr>
            <a:fld id="{81D60167-4931-47E6-BA6A-407CBD079E47}" type="slidenum">
              <a:rPr spc="-14" dirty="0"/>
            </a:fld>
            <a:r>
              <a:rPr spc="-14" dirty="0"/>
              <a:t> /</a:t>
            </a:r>
            <a:r>
              <a:rPr spc="-238" dirty="0"/>
              <a:t> </a:t>
            </a:r>
            <a:r>
              <a:rPr spc="-14" dirty="0"/>
              <a:t>88</a:t>
            </a:r>
            <a:endParaRPr spc="-14" dirty="0"/>
          </a:p>
        </p:txBody>
      </p:sp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19894" y="-1112471"/>
            <a:ext cx="3721416" cy="10209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13335" algn="r"/>
            <a:r>
              <a:rPr sz="1585" spc="-14" dirty="0">
                <a:solidFill>
                  <a:srgbClr val="FFFFFF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Existence, Uniqueness, and</a:t>
            </a:r>
            <a:r>
              <a:rPr sz="1585" spc="26" dirty="0">
                <a:solidFill>
                  <a:srgbClr val="FFFFFF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 </a:t>
            </a:r>
            <a:r>
              <a:rPr sz="1585" spc="-14" dirty="0">
                <a:solidFill>
                  <a:srgbClr val="FFFFFF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Conditioning</a:t>
            </a:r>
            <a:endParaRPr sz="1585">
              <a:latin typeface="Arial" panose="02080604020202020204" pitchFamily="34" charset="0"/>
              <a:cs typeface="Arial" panose="02080604020202020204" pitchFamily="34" charset="0"/>
            </a:endParaRPr>
          </a:p>
          <a:p>
            <a:pPr marL="787400" marR="13335" indent="800735" algn="r">
              <a:lnSpc>
                <a:spcPct val="106000"/>
              </a:lnSpc>
            </a:pPr>
            <a:r>
              <a:rPr sz="1585" spc="-14" dirty="0">
                <a:solidFill>
                  <a:srgbClr val="7F7F7F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Solving</a:t>
            </a:r>
            <a:r>
              <a:rPr sz="1585" spc="-53" dirty="0">
                <a:solidFill>
                  <a:srgbClr val="7F7F7F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 </a:t>
            </a:r>
            <a:r>
              <a:rPr sz="1585" spc="-14" dirty="0">
                <a:solidFill>
                  <a:srgbClr val="7F7F7F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Linear</a:t>
            </a:r>
            <a:r>
              <a:rPr sz="1585" spc="-53" dirty="0">
                <a:solidFill>
                  <a:srgbClr val="7F7F7F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 </a:t>
            </a:r>
            <a:r>
              <a:rPr sz="1585" spc="-14" dirty="0">
                <a:solidFill>
                  <a:srgbClr val="7F7F7F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Systems  Special </a:t>
            </a:r>
            <a:r>
              <a:rPr sz="1585" spc="-53" dirty="0">
                <a:solidFill>
                  <a:srgbClr val="7F7F7F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Types </a:t>
            </a:r>
            <a:r>
              <a:rPr sz="1585" spc="-14" dirty="0">
                <a:solidFill>
                  <a:srgbClr val="7F7F7F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of</a:t>
            </a:r>
            <a:r>
              <a:rPr sz="1585" spc="26" dirty="0">
                <a:solidFill>
                  <a:srgbClr val="7F7F7F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 </a:t>
            </a:r>
            <a:r>
              <a:rPr sz="1585" spc="-14" dirty="0">
                <a:solidFill>
                  <a:srgbClr val="7F7F7F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Linear Systems  Software </a:t>
            </a:r>
            <a:r>
              <a:rPr sz="1585" spc="-26" dirty="0">
                <a:solidFill>
                  <a:srgbClr val="7F7F7F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for </a:t>
            </a:r>
            <a:r>
              <a:rPr sz="1585" spc="-14" dirty="0">
                <a:solidFill>
                  <a:srgbClr val="7F7F7F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Linear</a:t>
            </a:r>
            <a:r>
              <a:rPr sz="1585" spc="-65" dirty="0">
                <a:solidFill>
                  <a:srgbClr val="7F7F7F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 </a:t>
            </a:r>
            <a:r>
              <a:rPr sz="1585" spc="-14" dirty="0">
                <a:solidFill>
                  <a:srgbClr val="7F7F7F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Systems</a:t>
            </a:r>
            <a:endParaRPr sz="1585">
              <a:latin typeface="Arial" panose="02080604020202020204" pitchFamily="34" charset="0"/>
              <a:cs typeface="Arial" panose="02080604020202020204" pitchFamily="34" charset="0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093213" y="-1147591"/>
            <a:ext cx="6094320" cy="1141950"/>
          </a:xfrm>
          <a:custGeom>
            <a:avLst/>
            <a:gdLst/>
            <a:ahLst/>
            <a:cxnLst/>
            <a:rect l="l" t="t" r="r" b="b"/>
            <a:pathLst>
              <a:path w="2304415" h="431800">
                <a:moveTo>
                  <a:pt x="0" y="431774"/>
                </a:moveTo>
                <a:lnTo>
                  <a:pt x="2303995" y="431774"/>
                </a:lnTo>
                <a:lnTo>
                  <a:pt x="2303995" y="0"/>
                </a:lnTo>
                <a:lnTo>
                  <a:pt x="0" y="0"/>
                </a:lnTo>
                <a:lnTo>
                  <a:pt x="0" y="431774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 sz="4760"/>
          </a:p>
        </p:txBody>
      </p:sp>
      <p:sp>
        <p:nvSpPr>
          <p:cNvPr id="4" name="object 4"/>
          <p:cNvSpPr txBox="1"/>
          <p:nvPr/>
        </p:nvSpPr>
        <p:spPr>
          <a:xfrm>
            <a:off x="6345248" y="-1126495"/>
            <a:ext cx="2728926" cy="10356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655" marR="13335">
              <a:lnSpc>
                <a:spcPct val="106000"/>
              </a:lnSpc>
            </a:pPr>
            <a:r>
              <a:rPr sz="1585" spc="-14" dirty="0">
                <a:solidFill>
                  <a:srgbClr val="9898D8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Singularity and Nonsingularity  </a:t>
            </a:r>
            <a:r>
              <a:rPr sz="1585" dirty="0">
                <a:solidFill>
                  <a:srgbClr val="FFFFFF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Norms</a:t>
            </a:r>
            <a:endParaRPr sz="1585">
              <a:latin typeface="Arial" panose="02080604020202020204" pitchFamily="34" charset="0"/>
              <a:cs typeface="Arial" panose="02080604020202020204" pitchFamily="34" charset="0"/>
            </a:endParaRPr>
          </a:p>
          <a:p>
            <a:pPr marL="33655" marR="1056005">
              <a:lnSpc>
                <a:spcPct val="106000"/>
              </a:lnSpc>
            </a:pPr>
            <a:r>
              <a:rPr sz="1585" spc="-14" dirty="0">
                <a:solidFill>
                  <a:srgbClr val="9898D8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Condition</a:t>
            </a:r>
            <a:r>
              <a:rPr sz="1585" spc="-119" dirty="0">
                <a:solidFill>
                  <a:srgbClr val="9898D8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 </a:t>
            </a:r>
            <a:r>
              <a:rPr sz="1585" spc="-14" dirty="0">
                <a:solidFill>
                  <a:srgbClr val="9898D8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Number  Error</a:t>
            </a:r>
            <a:r>
              <a:rPr sz="1585" spc="-172" dirty="0">
                <a:solidFill>
                  <a:srgbClr val="9898D8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 </a:t>
            </a:r>
            <a:r>
              <a:rPr sz="1585" spc="-14" dirty="0">
                <a:solidFill>
                  <a:srgbClr val="9898D8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Bounds</a:t>
            </a:r>
            <a:endParaRPr sz="1585">
              <a:latin typeface="Arial" panose="02080604020202020204" pitchFamily="34" charset="0"/>
              <a:cs typeface="Arial" panose="02080604020202020204" pitchFamily="34" charset="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-11999"/>
            <a:ext cx="12186456" cy="133841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4760"/>
          </a:p>
        </p:txBody>
      </p:sp>
      <p:sp>
        <p:nvSpPr>
          <p:cNvPr id="6" name="object 6"/>
          <p:cNvSpPr/>
          <p:nvPr/>
        </p:nvSpPr>
        <p:spPr>
          <a:xfrm>
            <a:off x="0" y="-12005"/>
            <a:ext cx="12186456" cy="6609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4760"/>
          </a:p>
        </p:txBody>
      </p:sp>
      <p:sp>
        <p:nvSpPr>
          <p:cNvPr id="7" name="object 7"/>
          <p:cNvSpPr/>
          <p:nvPr/>
        </p:nvSpPr>
        <p:spPr>
          <a:xfrm>
            <a:off x="0" y="642206"/>
            <a:ext cx="12186456" cy="133841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4760"/>
          </a:p>
        </p:txBody>
      </p:sp>
      <p:sp>
        <p:nvSpPr>
          <p:cNvPr id="8" name="object 8"/>
          <p:cNvSpPr/>
          <p:nvPr/>
        </p:nvSpPr>
        <p:spPr>
          <a:xfrm>
            <a:off x="1298532" y="1860530"/>
            <a:ext cx="203132" cy="2031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800"/>
          </a:p>
        </p:txBody>
      </p:sp>
      <p:sp>
        <p:nvSpPr>
          <p:cNvPr id="9" name="object 9"/>
          <p:cNvSpPr/>
          <p:nvPr/>
        </p:nvSpPr>
        <p:spPr>
          <a:xfrm>
            <a:off x="2070826" y="2468855"/>
            <a:ext cx="163634" cy="16363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800"/>
          </a:p>
        </p:txBody>
      </p:sp>
      <p:sp>
        <p:nvSpPr>
          <p:cNvPr id="10" name="object 10"/>
          <p:cNvSpPr/>
          <p:nvPr/>
        </p:nvSpPr>
        <p:spPr>
          <a:xfrm>
            <a:off x="2070826" y="2970776"/>
            <a:ext cx="163634" cy="16363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800"/>
          </a:p>
        </p:txBody>
      </p:sp>
      <p:sp>
        <p:nvSpPr>
          <p:cNvPr id="11" name="object 11"/>
          <p:cNvSpPr/>
          <p:nvPr/>
        </p:nvSpPr>
        <p:spPr>
          <a:xfrm>
            <a:off x="2070826" y="3472694"/>
            <a:ext cx="163634" cy="16363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800"/>
          </a:p>
        </p:txBody>
      </p:sp>
      <p:sp>
        <p:nvSpPr>
          <p:cNvPr id="12" name="object 12"/>
          <p:cNvSpPr/>
          <p:nvPr/>
        </p:nvSpPr>
        <p:spPr>
          <a:xfrm>
            <a:off x="1298532" y="4256343"/>
            <a:ext cx="203132" cy="2031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800"/>
          </a:p>
        </p:txBody>
      </p:sp>
      <p:sp>
        <p:nvSpPr>
          <p:cNvPr id="13" name="object 13"/>
          <p:cNvSpPr/>
          <p:nvPr/>
        </p:nvSpPr>
        <p:spPr>
          <a:xfrm>
            <a:off x="1298532" y="5414111"/>
            <a:ext cx="203132" cy="2031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800"/>
          </a:p>
        </p:txBody>
      </p:sp>
      <p:sp>
        <p:nvSpPr>
          <p:cNvPr id="14" name="object 14"/>
          <p:cNvSpPr/>
          <p:nvPr/>
        </p:nvSpPr>
        <p:spPr>
          <a:xfrm>
            <a:off x="2070826" y="6022470"/>
            <a:ext cx="163634" cy="16363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8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object 15"/>
              <p:cNvSpPr txBox="1"/>
              <p:nvPr/>
            </p:nvSpPr>
            <p:spPr>
              <a:xfrm>
                <a:off x="-579222" y="-15098"/>
                <a:ext cx="10891621" cy="6567504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 marR="3978273" algn="ctr"/>
                <a:r>
                  <a:rPr lang="en-US" sz="4000" spc="53" dirty="0">
                    <a:solidFill>
                      <a:srgbClr val="FFFFFF"/>
                    </a:solidFill>
                    <a:cs typeface="Arial"/>
                  </a:rPr>
                  <a:t>   Properties </a:t>
                </a:r>
                <a:r>
                  <a:rPr lang="en-US" sz="4000" spc="26" dirty="0">
                    <a:solidFill>
                      <a:srgbClr val="FFFFFF"/>
                    </a:solidFill>
                    <a:cs typeface="Arial"/>
                  </a:rPr>
                  <a:t>of </a:t>
                </a:r>
                <a:r>
                  <a:rPr lang="en-US" sz="4000" spc="-14" dirty="0">
                    <a:solidFill>
                      <a:srgbClr val="FFFFFF"/>
                    </a:solidFill>
                    <a:cs typeface="Arial"/>
                  </a:rPr>
                  <a:t>Vector</a:t>
                </a:r>
                <a:r>
                  <a:rPr lang="en-US" sz="4000" spc="-184" dirty="0">
                    <a:solidFill>
                      <a:srgbClr val="FFFFFF"/>
                    </a:solidFill>
                    <a:cs typeface="Arial"/>
                  </a:rPr>
                  <a:t> </a:t>
                </a:r>
                <a:r>
                  <a:rPr lang="en-US" sz="4000" spc="65" dirty="0">
                    <a:solidFill>
                      <a:srgbClr val="FFFFFF"/>
                    </a:solidFill>
                    <a:cs typeface="Arial"/>
                  </a:rPr>
                  <a:t>Norms</a:t>
                </a:r>
                <a:endParaRPr lang="en-US" sz="4000" dirty="0">
                  <a:cs typeface="Arial"/>
                </a:endParaRPr>
              </a:p>
              <a:p>
                <a:pPr marL="1298102">
                  <a:spcBef>
                    <a:spcPts val="3491"/>
                  </a:spcBef>
                </a:pPr>
                <a:r>
                  <a:rPr lang="en-US" sz="2800" spc="-53" dirty="0">
                    <a:cs typeface="Arial"/>
                  </a:rPr>
                  <a:t>For </a:t>
                </a:r>
                <a:r>
                  <a:rPr lang="en-US" sz="2800" spc="-40" dirty="0">
                    <a:cs typeface="Arial"/>
                  </a:rPr>
                  <a:t>any </a:t>
                </a:r>
                <a:r>
                  <a:rPr lang="en-US" sz="2800" spc="-26" dirty="0">
                    <a:cs typeface="Arial"/>
                  </a:rPr>
                  <a:t>vector</a:t>
                </a:r>
                <a:r>
                  <a:rPr lang="en-US" sz="2800" spc="-14" dirty="0">
                    <a:cs typeface="Arial"/>
                  </a:rPr>
                  <a:t> </a:t>
                </a:r>
                <a:r>
                  <a:rPr lang="en-US" sz="2800" dirty="0">
                    <a:cs typeface="Arial"/>
                  </a:rPr>
                  <a:t>norm</a:t>
                </a:r>
              </a:p>
              <a:p>
                <a:pPr marL="1812452" indent="-514350">
                  <a:spcBef>
                    <a:spcPts val="3491"/>
                  </a:spcBef>
                  <a:buFont typeface="+mj-lt"/>
                  <a:buAutoNum type="arabicPeriod"/>
                </a:pP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sz="2800" i="1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charset="0"/>
                            <a:cs typeface="Arial"/>
                          </a:rPr>
                          <m:t>𝑥</m:t>
                        </m:r>
                      </m:e>
                    </m:d>
                    <m:r>
                      <a:rPr lang="en-US" sz="2800" b="0" i="1" smtClean="0">
                        <a:latin typeface="Cambria Math" charset="0"/>
                        <a:cs typeface="Arial"/>
                      </a:rPr>
                      <m:t>&gt;0</m:t>
                    </m:r>
                  </m:oMath>
                </a14:m>
                <a:r>
                  <a:rPr lang="en-US" sz="2800" dirty="0">
                    <a:cs typeface="Arial"/>
                  </a:rPr>
                  <a:t> if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charset="0"/>
                        <a:cs typeface="Arial"/>
                      </a:rPr>
                      <m:t>𝑥</m:t>
                    </m:r>
                    <m:r>
                      <a:rPr lang="en-US" sz="2800" b="0" i="1" smtClean="0">
                        <a:latin typeface="Cambria Math" charset="0"/>
                        <a:cs typeface="Arial"/>
                      </a:rPr>
                      <m:t>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Arial"/>
                      </a:rPr>
                      <m:t>𝑂</m:t>
                    </m:r>
                  </m:oMath>
                </a14:m>
                <a:endParaRPr lang="en-US" sz="2800" dirty="0">
                  <a:cs typeface="Arial"/>
                </a:endParaRPr>
              </a:p>
              <a:p>
                <a:pPr marL="1812452" indent="-514350">
                  <a:spcBef>
                    <a:spcPts val="3491"/>
                  </a:spcBef>
                  <a:buFont typeface="+mj-lt"/>
                  <a:buAutoNum type="arabicPeriod"/>
                </a:pP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sz="2800" i="1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charset="0"/>
                            <a:cs typeface="Arial"/>
                          </a:rPr>
                          <m:t>𝛾</m:t>
                        </m:r>
                        <m:r>
                          <a:rPr lang="en-US" sz="2800" b="0" i="1" smtClean="0">
                            <a:latin typeface="Cambria Math" charset="0"/>
                            <a:cs typeface="Arial"/>
                          </a:rPr>
                          <m:t>𝑥</m:t>
                        </m:r>
                      </m:e>
                    </m:d>
                    <m:r>
                      <a:rPr lang="en-US" sz="2800" b="0" i="1" smtClean="0">
                        <a:latin typeface="Cambria Math" charset="0"/>
                        <a:cs typeface="Arial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hr-HR" sz="2800" i="1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charset="0"/>
                            <a:cs typeface="Arial"/>
                          </a:rPr>
                          <m:t>𝛾</m:t>
                        </m:r>
                      </m:e>
                    </m:d>
                    <m:d>
                      <m:dPr>
                        <m:begChr m:val="‖"/>
                        <m:endChr m:val="‖"/>
                        <m:ctrlPr>
                          <a:rPr lang="hr-HR" sz="2800" i="1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charset="0"/>
                            <a:cs typeface="Arial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800" dirty="0">
                    <a:cs typeface="Arial"/>
                  </a:rPr>
                  <a:t> for any scalar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charset="0"/>
                        <a:cs typeface="Arial"/>
                      </a:rPr>
                      <m:t>𝛾</m:t>
                    </m:r>
                  </m:oMath>
                </a14:m>
                <a:endParaRPr lang="en-US" sz="2800" dirty="0">
                  <a:cs typeface="Arial"/>
                </a:endParaRPr>
              </a:p>
              <a:p>
                <a:pPr marL="1812452" indent="-514350">
                  <a:spcBef>
                    <a:spcPts val="3491"/>
                  </a:spcBef>
                  <a:buFont typeface="+mj-lt"/>
                  <a:buAutoNum type="arabicPeriod"/>
                </a:pP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sz="2800" i="1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charset="0"/>
                            <a:cs typeface="Arial"/>
                          </a:rPr>
                          <m:t>𝑥</m:t>
                        </m:r>
                        <m:r>
                          <a:rPr lang="en-US" sz="2800" b="0" i="1" smtClean="0">
                            <a:latin typeface="Cambria Math" charset="0"/>
                            <a:cs typeface="Arial"/>
                          </a:rPr>
                          <m:t>+</m:t>
                        </m:r>
                        <m:r>
                          <a:rPr lang="en-US" sz="2800" b="0" i="1" smtClean="0">
                            <a:latin typeface="Cambria Math" charset="0"/>
                            <a:cs typeface="Arial"/>
                          </a:rPr>
                          <m:t>𝑦</m:t>
                        </m:r>
                      </m:e>
                    </m:d>
                    <m:r>
                      <a:rPr lang="en-US" sz="2800" b="0" i="1" smtClean="0">
                        <a:latin typeface="Cambria Math" charset="0"/>
                        <a:cs typeface="Arial"/>
                      </a:rPr>
                      <m:t>≤</m:t>
                    </m:r>
                    <m:d>
                      <m:dPr>
                        <m:begChr m:val="‖"/>
                        <m:endChr m:val="‖"/>
                        <m:ctrlPr>
                          <a:rPr lang="en-US" sz="2800" i="1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charset="0"/>
                            <a:cs typeface="Arial"/>
                          </a:rPr>
                          <m:t>𝑥</m:t>
                        </m:r>
                      </m:e>
                    </m:d>
                    <m:r>
                      <a:rPr lang="en-US" sz="2800" b="0" i="1" smtClean="0">
                        <a:latin typeface="Cambria Math" charset="0"/>
                        <a:cs typeface="Arial"/>
                      </a:rPr>
                      <m:t>+</m:t>
                    </m:r>
                    <m:d>
                      <m:dPr>
                        <m:begChr m:val="‖"/>
                        <m:endChr m:val="‖"/>
                        <m:ctrlPr>
                          <a:rPr lang="en-US" sz="2800" i="1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charset="0"/>
                            <a:cs typeface="Arial"/>
                          </a:rPr>
                          <m:t>𝑦</m:t>
                        </m:r>
                      </m:e>
                    </m:d>
                  </m:oMath>
                </a14:m>
                <a:endParaRPr lang="en-US" sz="2800" dirty="0">
                  <a:cs typeface="Arial"/>
                </a:endParaRPr>
              </a:p>
              <a:p>
                <a:pPr marL="1298102">
                  <a:spcBef>
                    <a:spcPts val="3028"/>
                  </a:spcBef>
                </a:pPr>
                <a:r>
                  <a:rPr lang="en-US" sz="2800" spc="-14" dirty="0">
                    <a:cs typeface="Arial"/>
                  </a:rPr>
                  <a:t>In more </a:t>
                </a:r>
                <a:r>
                  <a:rPr lang="en-US" sz="2800" spc="-26" dirty="0">
                    <a:cs typeface="Arial"/>
                  </a:rPr>
                  <a:t>general </a:t>
                </a:r>
                <a:r>
                  <a:rPr lang="en-US" sz="2800" spc="-14" dirty="0">
                    <a:cs typeface="Arial"/>
                  </a:rPr>
                  <a:t>treatment, these </a:t>
                </a:r>
                <a:r>
                  <a:rPr lang="en-US" sz="2800" dirty="0">
                    <a:cs typeface="Arial"/>
                  </a:rPr>
                  <a:t>properties </a:t>
                </a:r>
                <a:r>
                  <a:rPr lang="en-US" sz="2800" spc="-26" dirty="0">
                    <a:cs typeface="Arial"/>
                  </a:rPr>
                  <a:t>taken</a:t>
                </a:r>
                <a:r>
                  <a:rPr lang="en-US" sz="2800" spc="119" dirty="0">
                    <a:cs typeface="Arial"/>
                  </a:rPr>
                  <a:t> </a:t>
                </a:r>
                <a:r>
                  <a:rPr lang="en-US" sz="2800" spc="-14" dirty="0">
                    <a:cs typeface="Arial"/>
                  </a:rPr>
                  <a:t>as</a:t>
                </a:r>
                <a:endParaRPr lang="en-US" sz="2800" dirty="0">
                  <a:cs typeface="Arial"/>
                </a:endParaRPr>
              </a:p>
              <a:p>
                <a:pPr marL="1298102">
                  <a:spcBef>
                    <a:spcPts val="79"/>
                  </a:spcBef>
                </a:pPr>
                <a:r>
                  <a:rPr lang="en-US" sz="2800" i="1" spc="-14" dirty="0">
                    <a:cs typeface="Arial"/>
                  </a:rPr>
                  <a:t>definition  </a:t>
                </a:r>
                <a:r>
                  <a:rPr lang="en-US" sz="2800" spc="-14" dirty="0">
                    <a:cs typeface="Arial"/>
                  </a:rPr>
                  <a:t>of </a:t>
                </a:r>
                <a:r>
                  <a:rPr lang="en-US" sz="2800" spc="-26" dirty="0">
                    <a:cs typeface="Arial"/>
                  </a:rPr>
                  <a:t>vector</a:t>
                </a:r>
                <a:r>
                  <a:rPr lang="en-US" sz="2800" spc="-371" dirty="0">
                    <a:cs typeface="Arial"/>
                  </a:rPr>
                  <a:t> </a:t>
                </a:r>
                <a:r>
                  <a:rPr lang="en-US" sz="2800" dirty="0">
                    <a:cs typeface="Arial"/>
                  </a:rPr>
                  <a:t>norm</a:t>
                </a:r>
              </a:p>
              <a:p>
                <a:pPr marL="1298102">
                  <a:spcBef>
                    <a:spcPts val="2037"/>
                  </a:spcBef>
                </a:pPr>
                <a:r>
                  <a:rPr lang="en-US" sz="2800" spc="-14" dirty="0">
                    <a:cs typeface="Arial"/>
                  </a:rPr>
                  <a:t>Useful </a:t>
                </a:r>
                <a:r>
                  <a:rPr lang="en-US" sz="2800" spc="-26" dirty="0">
                    <a:cs typeface="Arial"/>
                  </a:rPr>
                  <a:t>variation </a:t>
                </a:r>
                <a:r>
                  <a:rPr lang="en-US" sz="2800" spc="-14" dirty="0">
                    <a:cs typeface="Arial"/>
                  </a:rPr>
                  <a:t>on triangle</a:t>
                </a:r>
                <a:r>
                  <a:rPr lang="en-US" sz="2800" spc="105" dirty="0">
                    <a:cs typeface="Arial"/>
                  </a:rPr>
                  <a:t> </a:t>
                </a:r>
                <a:r>
                  <a:rPr lang="en-US" sz="2800" spc="-14" dirty="0">
                    <a:cs typeface="Arial"/>
                  </a:rPr>
                  <a:t>inequality</a:t>
                </a:r>
                <a:endParaRPr lang="en-US" sz="2800" dirty="0">
                  <a:cs typeface="Arial"/>
                </a:endParaRPr>
              </a:p>
              <a:p>
                <a:pPr marL="2030279">
                  <a:spcBef>
                    <a:spcPts val="1256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hr-HR" sz="2800" i="1" smtClean="0">
                              <a:latin typeface="Cambria Math" panose="02040503050406030204" pitchFamily="18" charset="0"/>
                              <a:cs typeface="メイリオ"/>
                            </a:rPr>
                          </m:ctrlPr>
                        </m:d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hr-HR" sz="2800" i="1" smtClean="0">
                                  <a:latin typeface="Cambria Math" panose="02040503050406030204" pitchFamily="18" charset="0"/>
                                  <a:cs typeface="メイリオ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charset="0"/>
                                  <a:cs typeface="メイリオ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charset="0"/>
                              <a:cs typeface="メイリオ"/>
                            </a:rPr>
                            <m:t>−</m:t>
                          </m:r>
                          <m:d>
                            <m:dPr>
                              <m:begChr m:val="‖"/>
                              <m:endChr m:val="‖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メイリオ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charset="0"/>
                                  <a:cs typeface="メイリオ"/>
                                </a:rPr>
                                <m:t>𝑦</m:t>
                              </m:r>
                            </m:e>
                          </m:d>
                        </m:e>
                      </m:d>
                      <m:r>
                        <a:rPr lang="en-US" sz="2800" b="0" i="1" smtClean="0">
                          <a:latin typeface="Cambria Math" charset="0"/>
                          <a:cs typeface="メイリオ"/>
                        </a:rPr>
                        <m:t>≤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メイリオ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charset="0"/>
                              <a:cs typeface="メイリオ"/>
                            </a:rPr>
                            <m:t>𝑥</m:t>
                          </m:r>
                        </m:e>
                      </m:d>
                      <m:r>
                        <a:rPr lang="en-US" sz="2800" b="0" i="1" smtClean="0">
                          <a:latin typeface="Cambria Math" charset="0"/>
                          <a:cs typeface="メイリオ"/>
                        </a:rPr>
                        <m:t>−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メイリオ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charset="0"/>
                              <a:cs typeface="メイリオ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sz="2800" dirty="0">
                  <a:cs typeface="メイリオ"/>
                </a:endParaRPr>
              </a:p>
            </p:txBody>
          </p:sp>
        </mc:Choice>
        <mc:Fallback>
          <p:sp>
            <p:nvSpPr>
              <p:cNvPr id="15" name="object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79222" y="3952"/>
                <a:ext cx="10891621" cy="6567504"/>
              </a:xfrm>
              <a:prstGeom prst="rect">
                <a:avLst/>
              </a:prstGeom>
              <a:blipFill rotWithShape="1">
                <a:blip r:embed="rId6"/>
                <a:stretch>
                  <a:fillRect t="-24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sp>
        <p:nvSpPr>
          <p:cNvPr id="16" name="object 16"/>
          <p:cNvSpPr/>
          <p:nvPr/>
        </p:nvSpPr>
        <p:spPr>
          <a:xfrm>
            <a:off x="3" y="7612392"/>
            <a:ext cx="6094320" cy="381210"/>
          </a:xfrm>
          <a:custGeom>
            <a:avLst/>
            <a:gdLst/>
            <a:ahLst/>
            <a:cxnLst/>
            <a:rect l="l" t="t" r="r" b="b"/>
            <a:pathLst>
              <a:path w="2304415" h="144145">
                <a:moveTo>
                  <a:pt x="0" y="143929"/>
                </a:moveTo>
                <a:lnTo>
                  <a:pt x="2303995" y="143929"/>
                </a:lnTo>
                <a:lnTo>
                  <a:pt x="2303995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4760"/>
          </a:p>
        </p:txBody>
      </p:sp>
      <p:sp>
        <p:nvSpPr>
          <p:cNvPr id="17" name="object 17"/>
          <p:cNvSpPr/>
          <p:nvPr/>
        </p:nvSpPr>
        <p:spPr>
          <a:xfrm>
            <a:off x="6093213" y="7612392"/>
            <a:ext cx="6094320" cy="381210"/>
          </a:xfrm>
          <a:custGeom>
            <a:avLst/>
            <a:gdLst/>
            <a:ahLst/>
            <a:cxnLst/>
            <a:rect l="l" t="t" r="r" b="b"/>
            <a:pathLst>
              <a:path w="2304415" h="144145">
                <a:moveTo>
                  <a:pt x="0" y="143929"/>
                </a:moveTo>
                <a:lnTo>
                  <a:pt x="2303995" y="143929"/>
                </a:lnTo>
                <a:lnTo>
                  <a:pt x="2303995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 sz="4760"/>
          </a:p>
        </p:txBody>
      </p:sp>
      <p:sp>
        <p:nvSpPr>
          <p:cNvPr id="18" name="object 18"/>
          <p:cNvSpPr txBox="1">
            <a:spLocks noGrp="1"/>
          </p:cNvSpPr>
          <p:nvPr>
            <p:ph type="ftr" sz="quarter" idx="4294967295"/>
          </p:nvPr>
        </p:nvSpPr>
        <p:spPr>
          <a:xfrm>
            <a:off x="5713545" y="7649985"/>
            <a:ext cx="2084530" cy="300741"/>
          </a:xfrm>
          <a:prstGeom prst="rect">
            <a:avLst/>
          </a:prstGeom>
        </p:spPr>
        <p:txBody>
          <a:bodyPr vert="horz" wrap="square" lIns="0" tIns="23512" rIns="0" bIns="0" rtlCol="0">
            <a:spAutoFit/>
          </a:bodyPr>
          <a:lstStyle/>
          <a:p>
            <a:pPr marL="33655">
              <a:spcBef>
                <a:spcPts val="185"/>
              </a:spcBef>
            </a:pPr>
            <a:r>
              <a:rPr spc="-14" dirty="0"/>
              <a:t>Michael </a:t>
            </a:r>
            <a:r>
              <a:rPr spc="-105" dirty="0"/>
              <a:t>T.</a:t>
            </a:r>
            <a:r>
              <a:rPr spc="-159" dirty="0"/>
              <a:t> </a:t>
            </a:r>
            <a:r>
              <a:rPr spc="-14" dirty="0"/>
              <a:t>Heath</a:t>
            </a:r>
            <a:endParaRPr spc="-14" dirty="0"/>
          </a:p>
        </p:txBody>
      </p:sp>
      <p:sp>
        <p:nvSpPr>
          <p:cNvPr id="19" name="object 19"/>
          <p:cNvSpPr txBox="1">
            <a:spLocks noGrp="1"/>
          </p:cNvSpPr>
          <p:nvPr>
            <p:ph type="dt" sz="half" idx="4294967295"/>
          </p:nvPr>
        </p:nvSpPr>
        <p:spPr>
          <a:xfrm>
            <a:off x="8469066" y="7649985"/>
            <a:ext cx="2532819" cy="300741"/>
          </a:xfrm>
          <a:prstGeom prst="rect">
            <a:avLst/>
          </a:prstGeom>
        </p:spPr>
        <p:txBody>
          <a:bodyPr vert="horz" wrap="square" lIns="0" tIns="23512" rIns="0" bIns="0" rtlCol="0">
            <a:spAutoFit/>
          </a:bodyPr>
          <a:lstStyle/>
          <a:p>
            <a:pPr marL="33655">
              <a:spcBef>
                <a:spcPts val="185"/>
              </a:spcBef>
            </a:pPr>
            <a:r>
              <a:rPr spc="-14" dirty="0"/>
              <a:t>Scientific</a:t>
            </a:r>
            <a:r>
              <a:rPr spc="-93" dirty="0"/>
              <a:t> </a:t>
            </a:r>
            <a:r>
              <a:rPr spc="-14" dirty="0"/>
              <a:t>Computing</a:t>
            </a:r>
            <a:endParaRPr spc="-14" dirty="0"/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4294967295"/>
          </p:nvPr>
        </p:nvSpPr>
        <p:spPr>
          <a:xfrm>
            <a:off x="14974976" y="7649985"/>
            <a:ext cx="954850" cy="300741"/>
          </a:xfrm>
          <a:prstGeom prst="rect">
            <a:avLst/>
          </a:prstGeom>
        </p:spPr>
        <p:txBody>
          <a:bodyPr vert="horz" wrap="square" lIns="0" tIns="23512" rIns="0" bIns="0" rtlCol="0">
            <a:spAutoFit/>
          </a:bodyPr>
          <a:lstStyle/>
          <a:p>
            <a:pPr marL="67310">
              <a:spcBef>
                <a:spcPts val="185"/>
              </a:spcBef>
            </a:pPr>
            <a:fld id="{81D60167-4931-47E6-BA6A-407CBD079E47}" type="slidenum">
              <a:rPr spc="-14" dirty="0"/>
            </a:fld>
            <a:r>
              <a:rPr spc="-14" dirty="0"/>
              <a:t> /</a:t>
            </a:r>
            <a:r>
              <a:rPr spc="-238" dirty="0"/>
              <a:t> </a:t>
            </a:r>
            <a:r>
              <a:rPr spc="-14" dirty="0"/>
              <a:t>88</a:t>
            </a:r>
            <a:endParaRPr spc="-14" dirty="0"/>
          </a:p>
        </p:txBody>
      </p:sp>
    </p:spTree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19894" y="-1112471"/>
            <a:ext cx="3721416" cy="10209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13335" algn="r"/>
            <a:r>
              <a:rPr sz="1585" spc="-14" dirty="0">
                <a:solidFill>
                  <a:srgbClr val="FFFFFF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Existence, Uniqueness, and</a:t>
            </a:r>
            <a:r>
              <a:rPr sz="1585" spc="26" dirty="0">
                <a:solidFill>
                  <a:srgbClr val="FFFFFF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 </a:t>
            </a:r>
            <a:r>
              <a:rPr sz="1585" spc="-14" dirty="0">
                <a:solidFill>
                  <a:srgbClr val="FFFFFF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Conditioning</a:t>
            </a:r>
            <a:endParaRPr sz="1585">
              <a:latin typeface="Arial" panose="02080604020202020204" pitchFamily="34" charset="0"/>
              <a:cs typeface="Arial" panose="02080604020202020204" pitchFamily="34" charset="0"/>
            </a:endParaRPr>
          </a:p>
          <a:p>
            <a:pPr marL="787400" marR="13335" indent="800735" algn="r">
              <a:lnSpc>
                <a:spcPct val="106000"/>
              </a:lnSpc>
            </a:pPr>
            <a:r>
              <a:rPr sz="1585" spc="-14" dirty="0">
                <a:solidFill>
                  <a:srgbClr val="7F7F7F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Solving</a:t>
            </a:r>
            <a:r>
              <a:rPr sz="1585" spc="-53" dirty="0">
                <a:solidFill>
                  <a:srgbClr val="7F7F7F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 </a:t>
            </a:r>
            <a:r>
              <a:rPr sz="1585" spc="-14" dirty="0">
                <a:solidFill>
                  <a:srgbClr val="7F7F7F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Linear</a:t>
            </a:r>
            <a:r>
              <a:rPr sz="1585" spc="-53" dirty="0">
                <a:solidFill>
                  <a:srgbClr val="7F7F7F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 </a:t>
            </a:r>
            <a:r>
              <a:rPr sz="1585" spc="-14" dirty="0">
                <a:solidFill>
                  <a:srgbClr val="7F7F7F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Systems  Special </a:t>
            </a:r>
            <a:r>
              <a:rPr sz="1585" spc="-53" dirty="0">
                <a:solidFill>
                  <a:srgbClr val="7F7F7F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Types </a:t>
            </a:r>
            <a:r>
              <a:rPr sz="1585" spc="-14" dirty="0">
                <a:solidFill>
                  <a:srgbClr val="7F7F7F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of</a:t>
            </a:r>
            <a:r>
              <a:rPr sz="1585" spc="26" dirty="0">
                <a:solidFill>
                  <a:srgbClr val="7F7F7F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 </a:t>
            </a:r>
            <a:r>
              <a:rPr sz="1585" spc="-14" dirty="0">
                <a:solidFill>
                  <a:srgbClr val="7F7F7F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Linear Systems  Software </a:t>
            </a:r>
            <a:r>
              <a:rPr sz="1585" spc="-26" dirty="0">
                <a:solidFill>
                  <a:srgbClr val="7F7F7F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for </a:t>
            </a:r>
            <a:r>
              <a:rPr sz="1585" spc="-14" dirty="0">
                <a:solidFill>
                  <a:srgbClr val="7F7F7F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Linear</a:t>
            </a:r>
            <a:r>
              <a:rPr sz="1585" spc="-65" dirty="0">
                <a:solidFill>
                  <a:srgbClr val="7F7F7F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 </a:t>
            </a:r>
            <a:r>
              <a:rPr sz="1585" spc="-14" dirty="0">
                <a:solidFill>
                  <a:srgbClr val="7F7F7F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Systems</a:t>
            </a:r>
            <a:endParaRPr sz="1585">
              <a:latin typeface="Arial" panose="02080604020202020204" pitchFamily="34" charset="0"/>
              <a:cs typeface="Arial" panose="02080604020202020204" pitchFamily="34" charset="0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093213" y="-1147591"/>
            <a:ext cx="6094320" cy="1141950"/>
          </a:xfrm>
          <a:custGeom>
            <a:avLst/>
            <a:gdLst/>
            <a:ahLst/>
            <a:cxnLst/>
            <a:rect l="l" t="t" r="r" b="b"/>
            <a:pathLst>
              <a:path w="2304415" h="431800">
                <a:moveTo>
                  <a:pt x="0" y="431774"/>
                </a:moveTo>
                <a:lnTo>
                  <a:pt x="2303995" y="431774"/>
                </a:lnTo>
                <a:lnTo>
                  <a:pt x="2303995" y="0"/>
                </a:lnTo>
                <a:lnTo>
                  <a:pt x="0" y="0"/>
                </a:lnTo>
                <a:lnTo>
                  <a:pt x="0" y="431774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 sz="4760"/>
          </a:p>
        </p:txBody>
      </p:sp>
      <p:sp>
        <p:nvSpPr>
          <p:cNvPr id="4" name="object 4"/>
          <p:cNvSpPr txBox="1"/>
          <p:nvPr/>
        </p:nvSpPr>
        <p:spPr>
          <a:xfrm>
            <a:off x="6345248" y="-1126495"/>
            <a:ext cx="2728926" cy="10356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655" marR="13335">
              <a:lnSpc>
                <a:spcPct val="106000"/>
              </a:lnSpc>
            </a:pPr>
            <a:r>
              <a:rPr sz="1585" spc="-14" dirty="0">
                <a:solidFill>
                  <a:srgbClr val="9898D8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Singularity and Nonsingularity  </a:t>
            </a:r>
            <a:r>
              <a:rPr sz="1585" dirty="0">
                <a:solidFill>
                  <a:srgbClr val="FFFFFF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Norms</a:t>
            </a:r>
            <a:endParaRPr sz="1585">
              <a:latin typeface="Arial" panose="02080604020202020204" pitchFamily="34" charset="0"/>
              <a:cs typeface="Arial" panose="02080604020202020204" pitchFamily="34" charset="0"/>
            </a:endParaRPr>
          </a:p>
          <a:p>
            <a:pPr marL="33655" marR="1056005">
              <a:lnSpc>
                <a:spcPct val="106000"/>
              </a:lnSpc>
            </a:pPr>
            <a:r>
              <a:rPr sz="1585" spc="-14" dirty="0">
                <a:solidFill>
                  <a:srgbClr val="9898D8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Condition</a:t>
            </a:r>
            <a:r>
              <a:rPr sz="1585" spc="-119" dirty="0">
                <a:solidFill>
                  <a:srgbClr val="9898D8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 </a:t>
            </a:r>
            <a:r>
              <a:rPr sz="1585" spc="-14" dirty="0">
                <a:solidFill>
                  <a:srgbClr val="9898D8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Number  Error</a:t>
            </a:r>
            <a:r>
              <a:rPr sz="1585" spc="-172" dirty="0">
                <a:solidFill>
                  <a:srgbClr val="9898D8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 </a:t>
            </a:r>
            <a:r>
              <a:rPr sz="1585" spc="-14" dirty="0">
                <a:solidFill>
                  <a:srgbClr val="9898D8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Bounds</a:t>
            </a:r>
            <a:endParaRPr sz="1585">
              <a:latin typeface="Arial" panose="02080604020202020204" pitchFamily="34" charset="0"/>
              <a:cs typeface="Arial" panose="02080604020202020204" pitchFamily="34" charset="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-11999"/>
            <a:ext cx="12186456" cy="133841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4760"/>
          </a:p>
        </p:txBody>
      </p:sp>
      <p:sp>
        <p:nvSpPr>
          <p:cNvPr id="6" name="object 6"/>
          <p:cNvSpPr/>
          <p:nvPr/>
        </p:nvSpPr>
        <p:spPr>
          <a:xfrm>
            <a:off x="0" y="-12005"/>
            <a:ext cx="12186456" cy="6609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4760"/>
          </a:p>
        </p:txBody>
      </p:sp>
      <p:sp>
        <p:nvSpPr>
          <p:cNvPr id="7" name="object 7"/>
          <p:cNvSpPr txBox="1"/>
          <p:nvPr/>
        </p:nvSpPr>
        <p:spPr>
          <a:xfrm>
            <a:off x="385980" y="-1992"/>
            <a:ext cx="2950598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655"/>
            <a:r>
              <a:rPr sz="4000" spc="40" dirty="0">
                <a:solidFill>
                  <a:srgbClr val="FFFFFF"/>
                </a:solidFill>
                <a:cs typeface="Arial" panose="02080604020202020204" pitchFamily="34" charset="0"/>
              </a:rPr>
              <a:t>Matrix</a:t>
            </a:r>
            <a:r>
              <a:rPr sz="4000" spc="-159" dirty="0">
                <a:solidFill>
                  <a:srgbClr val="FFFFFF"/>
                </a:solidFill>
                <a:cs typeface="Arial" panose="02080604020202020204" pitchFamily="34" charset="0"/>
              </a:rPr>
              <a:t> </a:t>
            </a:r>
            <a:r>
              <a:rPr sz="4000" spc="65" dirty="0">
                <a:solidFill>
                  <a:srgbClr val="FFFFFF"/>
                </a:solidFill>
                <a:cs typeface="Arial" panose="02080604020202020204" pitchFamily="34" charset="0"/>
              </a:rPr>
              <a:t>Norms</a:t>
            </a:r>
            <a:endParaRPr sz="4000" dirty="0">
              <a:cs typeface="Arial" panose="02080604020202020204" pitchFamily="34" charset="0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642206"/>
            <a:ext cx="12186456" cy="133841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4760"/>
          </a:p>
        </p:txBody>
      </p:sp>
      <p:sp>
        <p:nvSpPr>
          <p:cNvPr id="9" name="object 9"/>
          <p:cNvSpPr/>
          <p:nvPr/>
        </p:nvSpPr>
        <p:spPr>
          <a:xfrm>
            <a:off x="33218" y="1733751"/>
            <a:ext cx="203132" cy="2031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800"/>
          </a:p>
        </p:txBody>
      </p:sp>
      <p:sp>
        <p:nvSpPr>
          <p:cNvPr id="10" name="object 10"/>
          <p:cNvSpPr txBox="1"/>
          <p:nvPr/>
        </p:nvSpPr>
        <p:spPr>
          <a:xfrm>
            <a:off x="385980" y="1562585"/>
            <a:ext cx="9582308" cy="4438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655" marR="13335">
              <a:lnSpc>
                <a:spcPct val="103000"/>
              </a:lnSpc>
            </a:pPr>
            <a:r>
              <a:rPr sz="2800" i="1" spc="-14" dirty="0">
                <a:solidFill>
                  <a:srgbClr val="A20500"/>
                </a:solidFill>
                <a:cs typeface="Arial" panose="02080604020202020204" pitchFamily="34" charset="0"/>
              </a:rPr>
              <a:t>Matrix </a:t>
            </a:r>
            <a:r>
              <a:rPr sz="2800" i="1" dirty="0">
                <a:solidFill>
                  <a:srgbClr val="A20500"/>
                </a:solidFill>
                <a:cs typeface="Arial" panose="02080604020202020204" pitchFamily="34" charset="0"/>
              </a:rPr>
              <a:t>norm </a:t>
            </a:r>
            <a:r>
              <a:rPr sz="2800" spc="-14" dirty="0">
                <a:cs typeface="Arial" panose="02080604020202020204" pitchFamily="34" charset="0"/>
              </a:rPr>
              <a:t>corresponding to </a:t>
            </a:r>
            <a:r>
              <a:rPr sz="2800" spc="-40" dirty="0">
                <a:cs typeface="Arial" panose="02080604020202020204" pitchFamily="34" charset="0"/>
              </a:rPr>
              <a:t>given </a:t>
            </a:r>
            <a:r>
              <a:rPr sz="2800" spc="-26" dirty="0">
                <a:cs typeface="Arial" panose="02080604020202020204" pitchFamily="34" charset="0"/>
              </a:rPr>
              <a:t>vector </a:t>
            </a:r>
            <a:r>
              <a:rPr sz="2800" dirty="0">
                <a:cs typeface="Arial" panose="02080604020202020204" pitchFamily="34" charset="0"/>
              </a:rPr>
              <a:t>norm </a:t>
            </a:r>
            <a:r>
              <a:rPr sz="2800" spc="-14" dirty="0">
                <a:cs typeface="Arial" panose="02080604020202020204" pitchFamily="34" charset="0"/>
              </a:rPr>
              <a:t>is defined  </a:t>
            </a:r>
            <a:r>
              <a:rPr sz="2800" spc="-53" dirty="0">
                <a:cs typeface="Arial" panose="02080604020202020204" pitchFamily="34" charset="0"/>
              </a:rPr>
              <a:t>by</a:t>
            </a:r>
            <a:endParaRPr sz="2800" dirty="0">
              <a:cs typeface="Arial" panose="0208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object 11"/>
              <p:cNvSpPr/>
              <p:nvPr/>
            </p:nvSpPr>
            <p:spPr>
              <a:xfrm>
                <a:off x="3337822" y="2509200"/>
                <a:ext cx="3713018" cy="1066381"/>
              </a:xfrm>
              <a:custGeom>
                <a:avLst/>
                <a:gdLst/>
                <a:ahLst/>
                <a:cxnLst/>
                <a:rect l="l" t="t" r="r" b="b"/>
                <a:pathLst>
                  <a:path w="1403985" h="403225">
                    <a:moveTo>
                      <a:pt x="0" y="403225"/>
                    </a:moveTo>
                    <a:lnTo>
                      <a:pt x="1403985" y="403225"/>
                    </a:lnTo>
                    <a:lnTo>
                      <a:pt x="1403985" y="0"/>
                    </a:lnTo>
                    <a:lnTo>
                      <a:pt x="0" y="0"/>
                    </a:lnTo>
                    <a:lnTo>
                      <a:pt x="0" y="403225"/>
                    </a:lnTo>
                    <a:close/>
                  </a:path>
                </a:pathLst>
              </a:custGeom>
              <a:solidFill>
                <a:srgbClr val="FFFCB7"/>
              </a:solidFill>
            </p:spPr>
            <p:txBody>
              <a:bodyPr wrap="square" lIns="0" tIns="0" rIns="0" bIns="0" rtlCol="0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𝐴</m:t>
                          </m:r>
                        </m:e>
                      </m:d>
                      <m:r>
                        <a:rPr lang="en-US" sz="2800" b="0" i="1" smtClean="0">
                          <a:latin typeface="Cambria Math" charset="0"/>
                        </a:rPr>
                        <m:t>=</m:t>
                      </m:r>
                      <m:func>
                        <m:func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𝑥</m:t>
                              </m:r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≠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mr-I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mr-I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𝐴𝑥</m:t>
                                  </m:r>
                                </m:e>
                              </m:d>
                            </m:num>
                            <m:den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mr-I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</m:d>
                            </m:den>
                          </m:f>
                        </m:e>
                      </m:func>
                    </m:oMath>
                  </m:oMathPara>
                </a14:m>
                <a:endParaRPr lang="en-US" sz="2800" b="0" dirty="0"/>
              </a:p>
              <a:p>
                <a:endParaRPr sz="2800" dirty="0"/>
              </a:p>
            </p:txBody>
          </p:sp>
        </mc:Choice>
        <mc:Fallback>
          <p:sp>
            <p:nvSpPr>
              <p:cNvPr id="11" name="object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7822" y="2509200"/>
                <a:ext cx="3713018" cy="1066381"/>
              </a:xfrm>
              <a:custGeom>
                <a:avLst/>
                <a:gdLst/>
                <a:ahLst/>
                <a:cxnLst/>
                <a:rect l="l" t="t" r="r" b="b"/>
                <a:pathLst>
                  <a:path w="1403985" h="403225">
                    <a:moveTo>
                      <a:pt x="0" y="403225"/>
                    </a:moveTo>
                    <a:lnTo>
                      <a:pt x="1403985" y="403225"/>
                    </a:lnTo>
                    <a:lnTo>
                      <a:pt x="1403985" y="0"/>
                    </a:lnTo>
                    <a:lnTo>
                      <a:pt x="0" y="0"/>
                    </a:lnTo>
                    <a:lnTo>
                      <a:pt x="0" y="403225"/>
                    </a:lnTo>
                    <a:close/>
                  </a:path>
                </a:pathLst>
              </a:cu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sp>
        <p:nvSpPr>
          <p:cNvPr id="13" name="object 13"/>
          <p:cNvSpPr txBox="1"/>
          <p:nvPr/>
        </p:nvSpPr>
        <p:spPr>
          <a:xfrm>
            <a:off x="5260028" y="2923291"/>
            <a:ext cx="639828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655"/>
            <a:endParaRPr sz="2800" dirty="0">
              <a:cs typeface="Arial" panose="02080604020202020204" pitchFamily="34" charset="0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3218" y="4351268"/>
            <a:ext cx="203132" cy="2031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800"/>
          </a:p>
        </p:txBody>
      </p:sp>
      <p:sp>
        <p:nvSpPr>
          <p:cNvPr id="16" name="object 16"/>
          <p:cNvSpPr txBox="1"/>
          <p:nvPr/>
        </p:nvSpPr>
        <p:spPr>
          <a:xfrm>
            <a:off x="385978" y="4180102"/>
            <a:ext cx="7412098" cy="8799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655" marR="13335">
              <a:lnSpc>
                <a:spcPct val="103000"/>
              </a:lnSpc>
            </a:pPr>
            <a:r>
              <a:rPr sz="2800" dirty="0">
                <a:cs typeface="Arial" panose="02080604020202020204" pitchFamily="34" charset="0"/>
              </a:rPr>
              <a:t>Norm </a:t>
            </a:r>
            <a:r>
              <a:rPr sz="2800" spc="-14" dirty="0">
                <a:cs typeface="Arial" panose="02080604020202020204" pitchFamily="34" charset="0"/>
              </a:rPr>
              <a:t>of matrix measures </a:t>
            </a:r>
            <a:r>
              <a:rPr sz="2800" spc="-26" dirty="0">
                <a:cs typeface="Arial" panose="02080604020202020204" pitchFamily="34" charset="0"/>
              </a:rPr>
              <a:t>maximum </a:t>
            </a:r>
            <a:r>
              <a:rPr sz="2800" spc="-14" dirty="0">
                <a:cs typeface="Arial" panose="02080604020202020204" pitchFamily="34" charset="0"/>
              </a:rPr>
              <a:t>stretching matrix does  to </a:t>
            </a:r>
            <a:r>
              <a:rPr sz="2800" spc="-40" dirty="0">
                <a:cs typeface="Arial" panose="02080604020202020204" pitchFamily="34" charset="0"/>
              </a:rPr>
              <a:t>any </a:t>
            </a:r>
            <a:r>
              <a:rPr sz="2800" spc="-26" dirty="0">
                <a:cs typeface="Arial" panose="02080604020202020204" pitchFamily="34" charset="0"/>
              </a:rPr>
              <a:t>vector </a:t>
            </a:r>
            <a:r>
              <a:rPr sz="2800" spc="-14" dirty="0">
                <a:cs typeface="Arial" panose="02080604020202020204" pitchFamily="34" charset="0"/>
              </a:rPr>
              <a:t>in </a:t>
            </a:r>
            <a:r>
              <a:rPr sz="2800" spc="-40" dirty="0">
                <a:cs typeface="Arial" panose="02080604020202020204" pitchFamily="34" charset="0"/>
              </a:rPr>
              <a:t>given </a:t>
            </a:r>
            <a:r>
              <a:rPr sz="2800" spc="-26" dirty="0">
                <a:cs typeface="Arial" panose="02080604020202020204" pitchFamily="34" charset="0"/>
              </a:rPr>
              <a:t>vector</a:t>
            </a:r>
            <a:r>
              <a:rPr sz="2800" spc="172" dirty="0">
                <a:cs typeface="Arial" panose="02080604020202020204" pitchFamily="34" charset="0"/>
              </a:rPr>
              <a:t> </a:t>
            </a:r>
            <a:r>
              <a:rPr sz="2800" dirty="0">
                <a:cs typeface="Arial" panose="02080604020202020204" pitchFamily="34" charset="0"/>
              </a:rPr>
              <a:t>norm</a:t>
            </a:r>
            <a:endParaRPr sz="2800">
              <a:cs typeface="Arial" panose="02080604020202020204" pitchFamily="34" charset="0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" y="7612392"/>
            <a:ext cx="6094320" cy="381210"/>
          </a:xfrm>
          <a:custGeom>
            <a:avLst/>
            <a:gdLst/>
            <a:ahLst/>
            <a:cxnLst/>
            <a:rect l="l" t="t" r="r" b="b"/>
            <a:pathLst>
              <a:path w="2304415" h="144145">
                <a:moveTo>
                  <a:pt x="0" y="143929"/>
                </a:moveTo>
                <a:lnTo>
                  <a:pt x="2303995" y="143929"/>
                </a:lnTo>
                <a:lnTo>
                  <a:pt x="2303995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4760"/>
          </a:p>
        </p:txBody>
      </p:sp>
      <p:sp>
        <p:nvSpPr>
          <p:cNvPr id="18" name="object 18"/>
          <p:cNvSpPr/>
          <p:nvPr/>
        </p:nvSpPr>
        <p:spPr>
          <a:xfrm>
            <a:off x="6093213" y="7612392"/>
            <a:ext cx="6094320" cy="381210"/>
          </a:xfrm>
          <a:custGeom>
            <a:avLst/>
            <a:gdLst/>
            <a:ahLst/>
            <a:cxnLst/>
            <a:rect l="l" t="t" r="r" b="b"/>
            <a:pathLst>
              <a:path w="2304415" h="144145">
                <a:moveTo>
                  <a:pt x="0" y="143929"/>
                </a:moveTo>
                <a:lnTo>
                  <a:pt x="2303995" y="143929"/>
                </a:lnTo>
                <a:lnTo>
                  <a:pt x="2303995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 sz="4760"/>
          </a:p>
        </p:txBody>
      </p:sp>
      <p:sp>
        <p:nvSpPr>
          <p:cNvPr id="19" name="object 19"/>
          <p:cNvSpPr txBox="1">
            <a:spLocks noGrp="1"/>
          </p:cNvSpPr>
          <p:nvPr>
            <p:ph type="ftr" sz="quarter" idx="4294967295"/>
          </p:nvPr>
        </p:nvSpPr>
        <p:spPr>
          <a:xfrm>
            <a:off x="5713545" y="7649985"/>
            <a:ext cx="2084530" cy="300741"/>
          </a:xfrm>
          <a:prstGeom prst="rect">
            <a:avLst/>
          </a:prstGeom>
        </p:spPr>
        <p:txBody>
          <a:bodyPr vert="horz" wrap="square" lIns="0" tIns="23512" rIns="0" bIns="0" rtlCol="0">
            <a:spAutoFit/>
          </a:bodyPr>
          <a:lstStyle/>
          <a:p>
            <a:pPr marL="33655">
              <a:spcBef>
                <a:spcPts val="185"/>
              </a:spcBef>
            </a:pPr>
            <a:r>
              <a:rPr spc="-14" dirty="0"/>
              <a:t>Michael </a:t>
            </a:r>
            <a:r>
              <a:rPr spc="-105" dirty="0"/>
              <a:t>T.</a:t>
            </a:r>
            <a:r>
              <a:rPr spc="-159" dirty="0"/>
              <a:t> </a:t>
            </a:r>
            <a:r>
              <a:rPr spc="-14" dirty="0"/>
              <a:t>Heath</a:t>
            </a:r>
            <a:endParaRPr spc="-14" dirty="0"/>
          </a:p>
        </p:txBody>
      </p:sp>
      <p:sp>
        <p:nvSpPr>
          <p:cNvPr id="20" name="object 20"/>
          <p:cNvSpPr txBox="1">
            <a:spLocks noGrp="1"/>
          </p:cNvSpPr>
          <p:nvPr>
            <p:ph type="dt" sz="half" idx="4294967295"/>
          </p:nvPr>
        </p:nvSpPr>
        <p:spPr>
          <a:xfrm>
            <a:off x="8469066" y="7649985"/>
            <a:ext cx="2532819" cy="300741"/>
          </a:xfrm>
          <a:prstGeom prst="rect">
            <a:avLst/>
          </a:prstGeom>
        </p:spPr>
        <p:txBody>
          <a:bodyPr vert="horz" wrap="square" lIns="0" tIns="23512" rIns="0" bIns="0" rtlCol="0">
            <a:spAutoFit/>
          </a:bodyPr>
          <a:lstStyle/>
          <a:p>
            <a:pPr marL="33655">
              <a:spcBef>
                <a:spcPts val="185"/>
              </a:spcBef>
            </a:pPr>
            <a:r>
              <a:rPr spc="-14" dirty="0"/>
              <a:t>Scientific</a:t>
            </a:r>
            <a:r>
              <a:rPr spc="-93" dirty="0"/>
              <a:t> </a:t>
            </a:r>
            <a:r>
              <a:rPr spc="-14" dirty="0"/>
              <a:t>Computing</a:t>
            </a:r>
            <a:endParaRPr spc="-14" dirty="0"/>
          </a:p>
        </p:txBody>
      </p:sp>
      <p:sp>
        <p:nvSpPr>
          <p:cNvPr id="21" name="object 21"/>
          <p:cNvSpPr txBox="1">
            <a:spLocks noGrp="1"/>
          </p:cNvSpPr>
          <p:nvPr>
            <p:ph type="sldNum" sz="quarter" idx="4294967295"/>
          </p:nvPr>
        </p:nvSpPr>
        <p:spPr>
          <a:xfrm>
            <a:off x="14974976" y="7649985"/>
            <a:ext cx="954850" cy="300741"/>
          </a:xfrm>
          <a:prstGeom prst="rect">
            <a:avLst/>
          </a:prstGeom>
        </p:spPr>
        <p:txBody>
          <a:bodyPr vert="horz" wrap="square" lIns="0" tIns="23512" rIns="0" bIns="0" rtlCol="0">
            <a:spAutoFit/>
          </a:bodyPr>
          <a:lstStyle/>
          <a:p>
            <a:pPr marL="67310">
              <a:spcBef>
                <a:spcPts val="185"/>
              </a:spcBef>
            </a:pPr>
            <a:fld id="{81D60167-4931-47E6-BA6A-407CBD079E47}" type="slidenum">
              <a:rPr spc="-14" dirty="0"/>
            </a:fld>
            <a:r>
              <a:rPr spc="-14" dirty="0"/>
              <a:t> /</a:t>
            </a:r>
            <a:r>
              <a:rPr spc="-238" dirty="0"/>
              <a:t> </a:t>
            </a:r>
            <a:r>
              <a:rPr spc="-14" dirty="0"/>
              <a:t>88</a:t>
            </a:r>
            <a:endParaRPr spc="-14" dirty="0"/>
          </a:p>
        </p:txBody>
      </p:sp>
    </p:spTree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19894" y="-1112471"/>
            <a:ext cx="3721416" cy="10209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13335" algn="r"/>
            <a:r>
              <a:rPr sz="1585" spc="-14" dirty="0">
                <a:solidFill>
                  <a:srgbClr val="FFFFFF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Existence, Uniqueness, and</a:t>
            </a:r>
            <a:r>
              <a:rPr sz="1585" spc="26" dirty="0">
                <a:solidFill>
                  <a:srgbClr val="FFFFFF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 </a:t>
            </a:r>
            <a:r>
              <a:rPr sz="1585" spc="-14" dirty="0">
                <a:solidFill>
                  <a:srgbClr val="FFFFFF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Conditioning</a:t>
            </a:r>
            <a:endParaRPr sz="1585">
              <a:latin typeface="Arial" panose="02080604020202020204" pitchFamily="34" charset="0"/>
              <a:cs typeface="Arial" panose="02080604020202020204" pitchFamily="34" charset="0"/>
            </a:endParaRPr>
          </a:p>
          <a:p>
            <a:pPr marL="787400" marR="13335" indent="800735" algn="r">
              <a:lnSpc>
                <a:spcPct val="106000"/>
              </a:lnSpc>
            </a:pPr>
            <a:r>
              <a:rPr sz="1585" spc="-14" dirty="0">
                <a:solidFill>
                  <a:srgbClr val="7F7F7F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Solving</a:t>
            </a:r>
            <a:r>
              <a:rPr sz="1585" spc="-53" dirty="0">
                <a:solidFill>
                  <a:srgbClr val="7F7F7F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 </a:t>
            </a:r>
            <a:r>
              <a:rPr sz="1585" spc="-14" dirty="0">
                <a:solidFill>
                  <a:srgbClr val="7F7F7F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Linear</a:t>
            </a:r>
            <a:r>
              <a:rPr sz="1585" spc="-53" dirty="0">
                <a:solidFill>
                  <a:srgbClr val="7F7F7F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 </a:t>
            </a:r>
            <a:r>
              <a:rPr sz="1585" spc="-14" dirty="0">
                <a:solidFill>
                  <a:srgbClr val="7F7F7F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Systems  Special </a:t>
            </a:r>
            <a:r>
              <a:rPr sz="1585" spc="-53" dirty="0">
                <a:solidFill>
                  <a:srgbClr val="7F7F7F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Types </a:t>
            </a:r>
            <a:r>
              <a:rPr sz="1585" spc="-14" dirty="0">
                <a:solidFill>
                  <a:srgbClr val="7F7F7F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of</a:t>
            </a:r>
            <a:r>
              <a:rPr sz="1585" spc="26" dirty="0">
                <a:solidFill>
                  <a:srgbClr val="7F7F7F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 </a:t>
            </a:r>
            <a:r>
              <a:rPr sz="1585" spc="-14" dirty="0">
                <a:solidFill>
                  <a:srgbClr val="7F7F7F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Linear Systems  Software </a:t>
            </a:r>
            <a:r>
              <a:rPr sz="1585" spc="-26" dirty="0">
                <a:solidFill>
                  <a:srgbClr val="7F7F7F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for </a:t>
            </a:r>
            <a:r>
              <a:rPr sz="1585" spc="-14" dirty="0">
                <a:solidFill>
                  <a:srgbClr val="7F7F7F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Linear</a:t>
            </a:r>
            <a:r>
              <a:rPr sz="1585" spc="-65" dirty="0">
                <a:solidFill>
                  <a:srgbClr val="7F7F7F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 </a:t>
            </a:r>
            <a:r>
              <a:rPr sz="1585" spc="-14" dirty="0">
                <a:solidFill>
                  <a:srgbClr val="7F7F7F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Systems</a:t>
            </a:r>
            <a:endParaRPr sz="1585">
              <a:latin typeface="Arial" panose="02080604020202020204" pitchFamily="34" charset="0"/>
              <a:cs typeface="Arial" panose="02080604020202020204" pitchFamily="34" charset="0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093213" y="-1147591"/>
            <a:ext cx="6094320" cy="1141950"/>
          </a:xfrm>
          <a:custGeom>
            <a:avLst/>
            <a:gdLst/>
            <a:ahLst/>
            <a:cxnLst/>
            <a:rect l="l" t="t" r="r" b="b"/>
            <a:pathLst>
              <a:path w="2304415" h="431800">
                <a:moveTo>
                  <a:pt x="0" y="431774"/>
                </a:moveTo>
                <a:lnTo>
                  <a:pt x="2303995" y="431774"/>
                </a:lnTo>
                <a:lnTo>
                  <a:pt x="2303995" y="0"/>
                </a:lnTo>
                <a:lnTo>
                  <a:pt x="0" y="0"/>
                </a:lnTo>
                <a:lnTo>
                  <a:pt x="0" y="431774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 sz="4760"/>
          </a:p>
        </p:txBody>
      </p:sp>
      <p:sp>
        <p:nvSpPr>
          <p:cNvPr id="4" name="object 4"/>
          <p:cNvSpPr txBox="1"/>
          <p:nvPr/>
        </p:nvSpPr>
        <p:spPr>
          <a:xfrm>
            <a:off x="6345248" y="-1126495"/>
            <a:ext cx="2728926" cy="10356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655" marR="13335">
              <a:lnSpc>
                <a:spcPct val="106000"/>
              </a:lnSpc>
            </a:pPr>
            <a:r>
              <a:rPr sz="1585" spc="-14" dirty="0">
                <a:solidFill>
                  <a:srgbClr val="9898D8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Singularity and Nonsingularity  </a:t>
            </a:r>
            <a:r>
              <a:rPr sz="1585" dirty="0">
                <a:solidFill>
                  <a:srgbClr val="FFFFFF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Norms</a:t>
            </a:r>
            <a:endParaRPr sz="1585">
              <a:latin typeface="Arial" panose="02080604020202020204" pitchFamily="34" charset="0"/>
              <a:cs typeface="Arial" panose="02080604020202020204" pitchFamily="34" charset="0"/>
            </a:endParaRPr>
          </a:p>
          <a:p>
            <a:pPr marL="33655" marR="1056005">
              <a:lnSpc>
                <a:spcPct val="106000"/>
              </a:lnSpc>
            </a:pPr>
            <a:r>
              <a:rPr sz="1585" spc="-14" dirty="0">
                <a:solidFill>
                  <a:srgbClr val="9898D8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Condition</a:t>
            </a:r>
            <a:r>
              <a:rPr sz="1585" spc="-119" dirty="0">
                <a:solidFill>
                  <a:srgbClr val="9898D8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 </a:t>
            </a:r>
            <a:r>
              <a:rPr sz="1585" spc="-14" dirty="0">
                <a:solidFill>
                  <a:srgbClr val="9898D8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Number  Error</a:t>
            </a:r>
            <a:r>
              <a:rPr sz="1585" spc="-172" dirty="0">
                <a:solidFill>
                  <a:srgbClr val="9898D8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 </a:t>
            </a:r>
            <a:r>
              <a:rPr sz="1585" spc="-14" dirty="0">
                <a:solidFill>
                  <a:srgbClr val="9898D8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Bounds</a:t>
            </a:r>
            <a:endParaRPr sz="1585">
              <a:latin typeface="Arial" panose="02080604020202020204" pitchFamily="34" charset="0"/>
              <a:cs typeface="Arial" panose="02080604020202020204" pitchFamily="34" charset="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-11999"/>
            <a:ext cx="12186456" cy="133841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4760"/>
          </a:p>
        </p:txBody>
      </p:sp>
      <p:sp>
        <p:nvSpPr>
          <p:cNvPr id="6" name="object 6"/>
          <p:cNvSpPr/>
          <p:nvPr/>
        </p:nvSpPr>
        <p:spPr>
          <a:xfrm>
            <a:off x="0" y="-12005"/>
            <a:ext cx="12186456" cy="6609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4760"/>
          </a:p>
        </p:txBody>
      </p:sp>
      <p:sp>
        <p:nvSpPr>
          <p:cNvPr id="7" name="object 7"/>
          <p:cNvSpPr txBox="1"/>
          <p:nvPr/>
        </p:nvSpPr>
        <p:spPr>
          <a:xfrm>
            <a:off x="385980" y="-1992"/>
            <a:ext cx="2950598" cy="5698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655"/>
            <a:r>
              <a:rPr sz="3705" spc="40" dirty="0">
                <a:solidFill>
                  <a:srgbClr val="FFFFFF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Matrix</a:t>
            </a:r>
            <a:r>
              <a:rPr sz="3705" spc="-159" dirty="0">
                <a:solidFill>
                  <a:srgbClr val="FFFFFF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 </a:t>
            </a:r>
            <a:r>
              <a:rPr sz="3705" spc="65" dirty="0">
                <a:solidFill>
                  <a:srgbClr val="FFFFFF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Norms</a:t>
            </a:r>
            <a:endParaRPr sz="3705">
              <a:latin typeface="Arial" panose="02080604020202020204" pitchFamily="34" charset="0"/>
              <a:cs typeface="Arial" panose="02080604020202020204" pitchFamily="34" charset="0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642206"/>
            <a:ext cx="12186456" cy="133841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4760"/>
          </a:p>
        </p:txBody>
      </p:sp>
      <p:sp>
        <p:nvSpPr>
          <p:cNvPr id="9" name="object 9"/>
          <p:cNvSpPr/>
          <p:nvPr/>
        </p:nvSpPr>
        <p:spPr>
          <a:xfrm>
            <a:off x="33220" y="1100389"/>
            <a:ext cx="203132" cy="2031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4760"/>
          </a:p>
        </p:txBody>
      </p:sp>
      <p:sp>
        <p:nvSpPr>
          <p:cNvPr id="12" name="object 12"/>
          <p:cNvSpPr txBox="1"/>
          <p:nvPr/>
        </p:nvSpPr>
        <p:spPr>
          <a:xfrm>
            <a:off x="385980" y="929259"/>
            <a:ext cx="9241400" cy="8510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655" marR="13335">
              <a:lnSpc>
                <a:spcPct val="103000"/>
              </a:lnSpc>
            </a:pPr>
            <a:r>
              <a:rPr sz="2775" spc="-14" dirty="0">
                <a:latin typeface="Arial" panose="02080604020202020204" pitchFamily="34" charset="0"/>
                <a:cs typeface="Arial" panose="02080604020202020204" pitchFamily="34" charset="0"/>
              </a:rPr>
              <a:t>Matrix </a:t>
            </a:r>
            <a:r>
              <a:rPr sz="2775" dirty="0">
                <a:latin typeface="Arial" panose="02080604020202020204" pitchFamily="34" charset="0"/>
                <a:cs typeface="Arial" panose="02080604020202020204" pitchFamily="34" charset="0"/>
              </a:rPr>
              <a:t>norm </a:t>
            </a:r>
            <a:r>
              <a:rPr sz="2775" spc="-14" dirty="0">
                <a:latin typeface="Arial" panose="02080604020202020204" pitchFamily="34" charset="0"/>
                <a:cs typeface="Arial" panose="02080604020202020204" pitchFamily="34" charset="0"/>
              </a:rPr>
              <a:t>corresponding to </a:t>
            </a:r>
            <a:r>
              <a:rPr sz="2775" spc="-26" dirty="0">
                <a:latin typeface="Arial" panose="02080604020202020204" pitchFamily="34" charset="0"/>
                <a:cs typeface="Arial" panose="02080604020202020204" pitchFamily="34" charset="0"/>
              </a:rPr>
              <a:t>vector </a:t>
            </a:r>
            <a:r>
              <a:rPr sz="2775" spc="-14" dirty="0">
                <a:latin typeface="Times New Roman"/>
                <a:cs typeface="Times New Roman"/>
              </a:rPr>
              <a:t>1</a:t>
            </a:r>
            <a:r>
              <a:rPr sz="2775" spc="-14" dirty="0">
                <a:latin typeface="Arial" panose="02080604020202020204" pitchFamily="34" charset="0"/>
                <a:cs typeface="Arial" panose="02080604020202020204" pitchFamily="34" charset="0"/>
              </a:rPr>
              <a:t>-norm is </a:t>
            </a:r>
            <a:r>
              <a:rPr sz="2775" spc="-26" dirty="0">
                <a:latin typeface="Arial" panose="02080604020202020204" pitchFamily="34" charset="0"/>
                <a:cs typeface="Arial" panose="02080604020202020204" pitchFamily="34" charset="0"/>
              </a:rPr>
              <a:t>maximum  </a:t>
            </a:r>
            <a:r>
              <a:rPr sz="2775" spc="-14" dirty="0">
                <a:latin typeface="Arial" panose="02080604020202020204" pitchFamily="34" charset="0"/>
                <a:cs typeface="Arial" panose="02080604020202020204" pitchFamily="34" charset="0"/>
              </a:rPr>
              <a:t>absolute </a:t>
            </a:r>
            <a:r>
              <a:rPr sz="2775" i="1" spc="-14" dirty="0">
                <a:latin typeface="Arial" panose="02080604020202020204" pitchFamily="34" charset="0"/>
                <a:cs typeface="Arial" panose="02080604020202020204" pitchFamily="34" charset="0"/>
              </a:rPr>
              <a:t>column</a:t>
            </a:r>
            <a:r>
              <a:rPr sz="2775" i="1" spc="331" dirty="0">
                <a:latin typeface="Arial" panose="02080604020202020204" pitchFamily="34" charset="0"/>
                <a:cs typeface="Arial" panose="02080604020202020204" pitchFamily="34" charset="0"/>
              </a:rPr>
              <a:t> </a:t>
            </a:r>
            <a:r>
              <a:rPr sz="2775" spc="-26" dirty="0">
                <a:latin typeface="Arial" panose="02080604020202020204" pitchFamily="34" charset="0"/>
                <a:cs typeface="Arial" panose="02080604020202020204" pitchFamily="34" charset="0"/>
              </a:rPr>
              <a:t>sum</a:t>
            </a:r>
            <a:endParaRPr sz="2775" dirty="0">
              <a:latin typeface="Arial" panose="02080604020202020204" pitchFamily="34" charset="0"/>
              <a:cs typeface="Arial" panose="02080604020202020204" pitchFamily="34" charset="0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3220" y="3709913"/>
            <a:ext cx="203132" cy="2031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4760"/>
          </a:p>
        </p:txBody>
      </p:sp>
      <p:sp>
        <p:nvSpPr>
          <p:cNvPr id="16" name="object 16"/>
          <p:cNvSpPr txBox="1"/>
          <p:nvPr/>
        </p:nvSpPr>
        <p:spPr>
          <a:xfrm>
            <a:off x="385981" y="3550274"/>
            <a:ext cx="9424450" cy="4271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655"/>
            <a:r>
              <a:rPr sz="2775" spc="-14" dirty="0">
                <a:latin typeface="Arial" panose="02080604020202020204" pitchFamily="34" charset="0"/>
                <a:cs typeface="Arial" panose="02080604020202020204" pitchFamily="34" charset="0"/>
              </a:rPr>
              <a:t>Matrix </a:t>
            </a:r>
            <a:r>
              <a:rPr sz="2775" dirty="0">
                <a:latin typeface="Arial" panose="02080604020202020204" pitchFamily="34" charset="0"/>
                <a:cs typeface="Arial" panose="02080604020202020204" pitchFamily="34" charset="0"/>
              </a:rPr>
              <a:t>norm </a:t>
            </a:r>
            <a:r>
              <a:rPr sz="2775" spc="-14" dirty="0">
                <a:latin typeface="Arial" panose="02080604020202020204" pitchFamily="34" charset="0"/>
                <a:cs typeface="Arial" panose="02080604020202020204" pitchFamily="34" charset="0"/>
              </a:rPr>
              <a:t>corresponding to </a:t>
            </a:r>
            <a:r>
              <a:rPr sz="2775" spc="-26" dirty="0">
                <a:latin typeface="Arial" panose="02080604020202020204" pitchFamily="34" charset="0"/>
                <a:cs typeface="Arial" panose="02080604020202020204" pitchFamily="34" charset="0"/>
              </a:rPr>
              <a:t>vector </a:t>
            </a:r>
            <a:r>
              <a:rPr sz="2775" i="1" spc="-14" dirty="0">
                <a:latin typeface="メイリオ"/>
                <a:cs typeface="メイリオ"/>
              </a:rPr>
              <a:t>∞</a:t>
            </a:r>
            <a:r>
              <a:rPr sz="2775" spc="-14" dirty="0">
                <a:latin typeface="Arial" panose="02080604020202020204" pitchFamily="34" charset="0"/>
                <a:cs typeface="Arial" panose="02080604020202020204" pitchFamily="34" charset="0"/>
              </a:rPr>
              <a:t>-norm is</a:t>
            </a:r>
            <a:r>
              <a:rPr sz="2775" spc="224" dirty="0">
                <a:latin typeface="Arial" panose="02080604020202020204" pitchFamily="34" charset="0"/>
                <a:cs typeface="Arial" panose="02080604020202020204" pitchFamily="34" charset="0"/>
              </a:rPr>
              <a:t> </a:t>
            </a:r>
            <a:r>
              <a:rPr sz="2775" spc="-26" dirty="0">
                <a:latin typeface="Arial" panose="02080604020202020204" pitchFamily="34" charset="0"/>
                <a:cs typeface="Arial" panose="02080604020202020204" pitchFamily="34" charset="0"/>
              </a:rPr>
              <a:t>maximum</a:t>
            </a:r>
            <a:endParaRPr sz="2775">
              <a:latin typeface="Arial" panose="02080604020202020204" pitchFamily="34" charset="0"/>
              <a:cs typeface="Arial" panose="02080604020202020204" pitchFamily="34" charset="0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85981" y="4005339"/>
            <a:ext cx="2994261" cy="1280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655"/>
            <a:r>
              <a:rPr lang="x-none" sz="2775" spc="-14" dirty="0">
                <a:latin typeface="Arial" panose="02080604020202020204" pitchFamily="34" charset="0"/>
                <a:cs typeface="Arial" panose="02080604020202020204" pitchFamily="34" charset="0"/>
              </a:rPr>
              <a:t>              </a:t>
            </a:r>
            <a:r>
              <a:rPr sz="2775" spc="-14" dirty="0">
                <a:latin typeface="Arial" panose="02080604020202020204" pitchFamily="34" charset="0"/>
                <a:cs typeface="Arial" panose="02080604020202020204" pitchFamily="34" charset="0"/>
              </a:rPr>
              <a:t>absolute </a:t>
            </a:r>
            <a:r>
              <a:rPr sz="2775" i="1" spc="-40" dirty="0">
                <a:latin typeface="Arial" panose="02080604020202020204" pitchFamily="34" charset="0"/>
                <a:cs typeface="Arial" panose="02080604020202020204" pitchFamily="34" charset="0"/>
              </a:rPr>
              <a:t>row</a:t>
            </a:r>
            <a:r>
              <a:rPr sz="2775" i="1" spc="357" dirty="0">
                <a:latin typeface="Arial" panose="02080604020202020204" pitchFamily="34" charset="0"/>
                <a:cs typeface="Arial" panose="02080604020202020204" pitchFamily="34" charset="0"/>
              </a:rPr>
              <a:t> </a:t>
            </a:r>
            <a:r>
              <a:rPr sz="2775" spc="-26" dirty="0">
                <a:latin typeface="Arial" panose="02080604020202020204" pitchFamily="34" charset="0"/>
                <a:cs typeface="Arial" panose="02080604020202020204" pitchFamily="34" charset="0"/>
              </a:rPr>
              <a:t>sum</a:t>
            </a:r>
            <a:endParaRPr sz="2775">
              <a:latin typeface="Arial" panose="02080604020202020204" pitchFamily="34" charset="0"/>
              <a:cs typeface="Arial" panose="02080604020202020204" pitchFamily="34" charset="0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3220" y="6371463"/>
            <a:ext cx="203132" cy="2031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4760"/>
          </a:p>
        </p:txBody>
      </p:sp>
      <p:sp>
        <p:nvSpPr>
          <p:cNvPr id="23" name="object 23"/>
          <p:cNvSpPr txBox="1"/>
          <p:nvPr/>
        </p:nvSpPr>
        <p:spPr>
          <a:xfrm>
            <a:off x="403614" y="5728127"/>
            <a:ext cx="9389184" cy="8799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655" marR="13335">
              <a:lnSpc>
                <a:spcPct val="103000"/>
              </a:lnSpc>
            </a:pPr>
            <a:r>
              <a:rPr sz="2775" spc="-26" dirty="0">
                <a:latin typeface="Arial" panose="02080604020202020204" pitchFamily="34" charset="0"/>
                <a:cs typeface="Arial" panose="02080604020202020204" pitchFamily="34" charset="0"/>
              </a:rPr>
              <a:t>Handy </a:t>
            </a:r>
            <a:r>
              <a:rPr sz="2775" spc="-65" dirty="0">
                <a:latin typeface="Arial" panose="02080604020202020204" pitchFamily="34" charset="0"/>
                <a:cs typeface="Arial" panose="02080604020202020204" pitchFamily="34" charset="0"/>
              </a:rPr>
              <a:t>way </a:t>
            </a:r>
            <a:r>
              <a:rPr sz="2775" spc="-14" dirty="0">
                <a:latin typeface="Arial" panose="02080604020202020204" pitchFamily="34" charset="0"/>
                <a:cs typeface="Arial" panose="02080604020202020204" pitchFamily="34" charset="0"/>
              </a:rPr>
              <a:t>to remember these is that matrix </a:t>
            </a:r>
            <a:r>
              <a:rPr sz="2775" dirty="0">
                <a:latin typeface="Arial" panose="02080604020202020204" pitchFamily="34" charset="0"/>
                <a:cs typeface="Arial" panose="02080604020202020204" pitchFamily="34" charset="0"/>
              </a:rPr>
              <a:t>norms </a:t>
            </a:r>
            <a:r>
              <a:rPr sz="2775" spc="-26" dirty="0">
                <a:latin typeface="Arial" panose="02080604020202020204" pitchFamily="34" charset="0"/>
                <a:cs typeface="Arial" panose="02080604020202020204" pitchFamily="34" charset="0"/>
              </a:rPr>
              <a:t>agree  </a:t>
            </a:r>
            <a:r>
              <a:rPr sz="2775" spc="-14" dirty="0">
                <a:latin typeface="Arial" panose="02080604020202020204" pitchFamily="34" charset="0"/>
                <a:cs typeface="Arial" panose="02080604020202020204" pitchFamily="34" charset="0"/>
              </a:rPr>
              <a:t>with corresponding </a:t>
            </a:r>
            <a:r>
              <a:rPr sz="2775" spc="-26" dirty="0">
                <a:latin typeface="Arial" panose="02080604020202020204" pitchFamily="34" charset="0"/>
                <a:cs typeface="Arial" panose="02080604020202020204" pitchFamily="34" charset="0"/>
              </a:rPr>
              <a:t>vector </a:t>
            </a:r>
            <a:r>
              <a:rPr sz="2775" dirty="0">
                <a:latin typeface="Arial" panose="02080604020202020204" pitchFamily="34" charset="0"/>
                <a:cs typeface="Arial" panose="02080604020202020204" pitchFamily="34" charset="0"/>
              </a:rPr>
              <a:t>norms </a:t>
            </a:r>
            <a:r>
              <a:rPr sz="2775" spc="-40" dirty="0">
                <a:latin typeface="Arial" panose="02080604020202020204" pitchFamily="34" charset="0"/>
                <a:cs typeface="Arial" panose="02080604020202020204" pitchFamily="34" charset="0"/>
              </a:rPr>
              <a:t>for </a:t>
            </a:r>
            <a:r>
              <a:rPr sz="2775" i="1" spc="105" dirty="0">
                <a:latin typeface="Arial" panose="02080604020202020204" pitchFamily="34" charset="0"/>
                <a:cs typeface="Arial" panose="02080604020202020204" pitchFamily="34" charset="0"/>
              </a:rPr>
              <a:t>n </a:t>
            </a:r>
            <a:r>
              <a:rPr sz="2775" i="1" spc="-93" dirty="0">
                <a:latin typeface="メイリオ"/>
                <a:cs typeface="メイリオ"/>
              </a:rPr>
              <a:t>× </a:t>
            </a:r>
            <a:r>
              <a:rPr sz="2775" spc="-14" dirty="0">
                <a:latin typeface="Times New Roman"/>
                <a:cs typeface="Times New Roman"/>
              </a:rPr>
              <a:t>1</a:t>
            </a:r>
            <a:r>
              <a:rPr sz="2775" spc="-277" dirty="0">
                <a:latin typeface="Times New Roman"/>
                <a:cs typeface="Times New Roman"/>
              </a:rPr>
              <a:t> </a:t>
            </a:r>
            <a:r>
              <a:rPr sz="2775" spc="-14" dirty="0">
                <a:latin typeface="Arial" panose="02080604020202020204" pitchFamily="34" charset="0"/>
                <a:cs typeface="Arial" panose="02080604020202020204" pitchFamily="34" charset="0"/>
              </a:rPr>
              <a:t>matrix</a:t>
            </a:r>
            <a:endParaRPr sz="2775" dirty="0">
              <a:latin typeface="Arial" panose="02080604020202020204" pitchFamily="34" charset="0"/>
              <a:cs typeface="Arial" panose="02080604020202020204" pitchFamily="34" charset="0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3" y="7612392"/>
            <a:ext cx="6094320" cy="381210"/>
          </a:xfrm>
          <a:custGeom>
            <a:avLst/>
            <a:gdLst/>
            <a:ahLst/>
            <a:cxnLst/>
            <a:rect l="l" t="t" r="r" b="b"/>
            <a:pathLst>
              <a:path w="2304415" h="144145">
                <a:moveTo>
                  <a:pt x="0" y="143929"/>
                </a:moveTo>
                <a:lnTo>
                  <a:pt x="2303995" y="143929"/>
                </a:lnTo>
                <a:lnTo>
                  <a:pt x="2303995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4760"/>
          </a:p>
        </p:txBody>
      </p:sp>
      <p:sp>
        <p:nvSpPr>
          <p:cNvPr id="25" name="object 25"/>
          <p:cNvSpPr/>
          <p:nvPr/>
        </p:nvSpPr>
        <p:spPr>
          <a:xfrm>
            <a:off x="6093213" y="7612392"/>
            <a:ext cx="6094320" cy="381210"/>
          </a:xfrm>
          <a:custGeom>
            <a:avLst/>
            <a:gdLst/>
            <a:ahLst/>
            <a:cxnLst/>
            <a:rect l="l" t="t" r="r" b="b"/>
            <a:pathLst>
              <a:path w="2304415" h="144145">
                <a:moveTo>
                  <a:pt x="0" y="143929"/>
                </a:moveTo>
                <a:lnTo>
                  <a:pt x="2303995" y="143929"/>
                </a:lnTo>
                <a:lnTo>
                  <a:pt x="2303995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 sz="4760"/>
          </a:p>
        </p:txBody>
      </p:sp>
      <p:sp>
        <p:nvSpPr>
          <p:cNvPr id="26" name="object 26"/>
          <p:cNvSpPr txBox="1">
            <a:spLocks noGrp="1"/>
          </p:cNvSpPr>
          <p:nvPr>
            <p:ph type="ftr" sz="quarter" idx="4294967295"/>
          </p:nvPr>
        </p:nvSpPr>
        <p:spPr>
          <a:xfrm>
            <a:off x="5713545" y="7649985"/>
            <a:ext cx="2084530" cy="300741"/>
          </a:xfrm>
          <a:prstGeom prst="rect">
            <a:avLst/>
          </a:prstGeom>
        </p:spPr>
        <p:txBody>
          <a:bodyPr vert="horz" wrap="square" lIns="0" tIns="23512" rIns="0" bIns="0" rtlCol="0">
            <a:spAutoFit/>
          </a:bodyPr>
          <a:lstStyle/>
          <a:p>
            <a:pPr marL="33655">
              <a:spcBef>
                <a:spcPts val="185"/>
              </a:spcBef>
            </a:pPr>
            <a:r>
              <a:rPr spc="-14" dirty="0"/>
              <a:t>Michael </a:t>
            </a:r>
            <a:r>
              <a:rPr spc="-105" dirty="0"/>
              <a:t>T.</a:t>
            </a:r>
            <a:r>
              <a:rPr spc="-159" dirty="0"/>
              <a:t> </a:t>
            </a:r>
            <a:r>
              <a:rPr spc="-14" dirty="0"/>
              <a:t>Heath</a:t>
            </a:r>
            <a:endParaRPr spc="-14" dirty="0"/>
          </a:p>
        </p:txBody>
      </p:sp>
      <p:sp>
        <p:nvSpPr>
          <p:cNvPr id="27" name="object 27"/>
          <p:cNvSpPr txBox="1">
            <a:spLocks noGrp="1"/>
          </p:cNvSpPr>
          <p:nvPr>
            <p:ph type="dt" sz="half" idx="4294967295"/>
          </p:nvPr>
        </p:nvSpPr>
        <p:spPr>
          <a:xfrm>
            <a:off x="8469066" y="7649985"/>
            <a:ext cx="2532819" cy="300741"/>
          </a:xfrm>
          <a:prstGeom prst="rect">
            <a:avLst/>
          </a:prstGeom>
        </p:spPr>
        <p:txBody>
          <a:bodyPr vert="horz" wrap="square" lIns="0" tIns="23512" rIns="0" bIns="0" rtlCol="0">
            <a:spAutoFit/>
          </a:bodyPr>
          <a:lstStyle/>
          <a:p>
            <a:pPr marL="33655">
              <a:spcBef>
                <a:spcPts val="185"/>
              </a:spcBef>
            </a:pPr>
            <a:r>
              <a:rPr spc="-14" dirty="0"/>
              <a:t>Scientific</a:t>
            </a:r>
            <a:r>
              <a:rPr spc="-93" dirty="0"/>
              <a:t> </a:t>
            </a:r>
            <a:r>
              <a:rPr spc="-14" dirty="0"/>
              <a:t>Computing</a:t>
            </a:r>
            <a:endParaRPr spc="-14" dirty="0"/>
          </a:p>
        </p:txBody>
      </p:sp>
      <p:sp>
        <p:nvSpPr>
          <p:cNvPr id="28" name="object 28"/>
          <p:cNvSpPr txBox="1">
            <a:spLocks noGrp="1"/>
          </p:cNvSpPr>
          <p:nvPr>
            <p:ph type="sldNum" sz="quarter" idx="4294967295"/>
          </p:nvPr>
        </p:nvSpPr>
        <p:spPr>
          <a:xfrm>
            <a:off x="14974976" y="7649985"/>
            <a:ext cx="954850" cy="300741"/>
          </a:xfrm>
          <a:prstGeom prst="rect">
            <a:avLst/>
          </a:prstGeom>
        </p:spPr>
        <p:txBody>
          <a:bodyPr vert="horz" wrap="square" lIns="0" tIns="23512" rIns="0" bIns="0" rtlCol="0">
            <a:spAutoFit/>
          </a:bodyPr>
          <a:lstStyle/>
          <a:p>
            <a:pPr marL="67310">
              <a:spcBef>
                <a:spcPts val="185"/>
              </a:spcBef>
            </a:pPr>
            <a:fld id="{81D60167-4931-47E6-BA6A-407CBD079E47}" type="slidenum">
              <a:rPr spc="-14" dirty="0"/>
            </a:fld>
            <a:r>
              <a:rPr spc="-14" dirty="0"/>
              <a:t> /</a:t>
            </a:r>
            <a:r>
              <a:rPr spc="-238" dirty="0"/>
              <a:t> </a:t>
            </a:r>
            <a:r>
              <a:rPr spc="-14" dirty="0"/>
              <a:t>88</a:t>
            </a:r>
            <a:endParaRPr spc="-14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/>
              <p:cNvSpPr txBox="1"/>
              <p:nvPr/>
            </p:nvSpPr>
            <p:spPr>
              <a:xfrm>
                <a:off x="2715290" y="2142371"/>
                <a:ext cx="3616246" cy="8465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𝐴</m:t>
                              </m:r>
                            </m:e>
                          </m:d>
                        </m:e>
                        <m:sub>
                          <m:r>
                            <a:rPr lang="en-US" sz="2800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charset="0"/>
                        </a:rPr>
                        <m:t>=</m:t>
                      </m:r>
                      <m:func>
                        <m:func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𝑗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limLoc m:val="subSup"/>
                              <m:ctrlPr>
                                <a:rPr lang="is-I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sz="2800" b="0" i="1" smtClean="0">
                                  <a:latin typeface="Cambria Math" charset="0"/>
                                </a:rPr>
                                <m:t>𝑖</m:t>
                              </m:r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𝑛</m:t>
                              </m:r>
                            </m:sup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hr-HR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func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5290" y="2142371"/>
                <a:ext cx="3616246" cy="84651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Rectangle 29"/>
              <p:cNvSpPr/>
              <p:nvPr/>
            </p:nvSpPr>
            <p:spPr>
              <a:xfrm>
                <a:off x="2715290" y="4658519"/>
                <a:ext cx="3931013" cy="9876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>
                                  <a:latin typeface="Cambria Math" charset="0"/>
                                </a:rPr>
                                <m:t>𝐴</m:t>
                              </m:r>
                            </m:e>
                          </m:d>
                        </m:e>
                        <m:sub>
                          <m:r>
                            <a:rPr lang="en-US" sz="2800" b="0" i="1" smtClean="0">
                              <a:latin typeface="Cambria Math" charset="0"/>
                            </a:rPr>
                            <m:t>∞</m:t>
                          </m:r>
                        </m:sub>
                      </m:sSub>
                      <m:r>
                        <a:rPr lang="en-US" sz="2800" i="1">
                          <a:latin typeface="Cambria Math" charset="0"/>
                        </a:rPr>
                        <m:t>=</m:t>
                      </m:r>
                      <m:func>
                        <m:func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800">
                                  <a:latin typeface="Cambria Math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𝑖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limLoc m:val="subSup"/>
                              <m:ctrlPr>
                                <a:rPr lang="is-IS" sz="2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1"/>
                                </m:rPr>
                                <a:rPr lang="en-US" sz="2800" b="0" i="1" smtClean="0">
                                  <a:latin typeface="Cambria Math" charset="0"/>
                                </a:rPr>
                                <m:t>𝑗</m:t>
                              </m:r>
                              <m:r>
                                <a:rPr lang="en-US" sz="2800" i="1">
                                  <a:latin typeface="Cambria Math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800" i="1">
                                  <a:latin typeface="Cambria Math" charset="0"/>
                                </a:rPr>
                                <m:t>𝑛</m:t>
                              </m:r>
                            </m:sup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hr-HR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latin typeface="Cambria Math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func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30" name="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5290" y="4658519"/>
                <a:ext cx="3931013" cy="987643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Proof of Matrix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norm</a:t>
                </a:r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1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838200" y="1383099"/>
                <a:ext cx="4008918" cy="12359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charset="0"/>
                        </a:rPr>
                        <m:t>‖</m:t>
                      </m:r>
                      <m:r>
                        <a:rPr lang="en-US" sz="2800" b="0" i="1" smtClean="0">
                          <a:latin typeface="Cambria Math" charset="0"/>
                        </a:rPr>
                        <m:t>𝐴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‖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​</m:t>
                              </m:r>
                            </m:e>
                          </m:d>
                        </m:e>
                        <m:sub>
                          <m:r>
                            <a:rPr lang="en-US" sz="2800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charset="0"/>
                        </a:rPr>
                        <m:t>=</m:t>
                      </m:r>
                      <m:limLow>
                        <m:limLow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charset="0"/>
                            </a:rPr>
                            <m:t>max</m:t>
                          </m:r>
                        </m:e>
                        <m:lim>
                          <m:r>
                            <a:rPr lang="en-US" sz="2800" b="0" i="1" smtClean="0">
                              <a:latin typeface="Cambria Math" charset="0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lim>
                      </m:limLow>
                      <m:f>
                        <m:fPr>
                          <m:ctrlPr>
                            <a:rPr lang="mr-IN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pHide m:val="on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hr-HR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sz="2800" b="0" i="1" smtClean="0">
                                          <a:latin typeface="Cambria Math" charset="0"/>
                                        </a:rPr>
                                        <m:t>𝑗</m:t>
                                      </m:r>
                                    </m:sub>
                                    <m:sup/>
                                    <m:e>
                                      <m:sSub>
                                        <m:sSubPr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smtClean="0">
                                              <a:latin typeface="Cambria Math" charset="0"/>
                                            </a:rPr>
                                            <m:t>𝐴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charset="0"/>
                                            </a:rPr>
                                            <m:t>𝑖𝑗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smtClean="0">
                                              <a:latin typeface="Cambria Math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nary>
                                </m:e>
                              </m:d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hr-HR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383099"/>
                <a:ext cx="4008918" cy="123597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1684444" y="2496386"/>
                <a:ext cx="3365858" cy="11049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charset="0"/>
                        </a:rPr>
                        <m:t>≤</m:t>
                      </m:r>
                      <m:func>
                        <m:func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𝑥</m:t>
                              </m:r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≠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mr-I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sz="2800" b="0" i="1" smtClean="0">
                                          <a:latin typeface="Cambria Math" charset="0"/>
                                        </a:rPr>
                                        <m:t>𝑗</m:t>
                                      </m:r>
                                    </m:sub>
                                    <m:sup/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hr-HR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8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800" b="0" i="1" smtClean="0">
                                                  <a:latin typeface="Cambria Math" charset="0"/>
                                                </a:rPr>
                                                <m:t>𝐴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800" b="0" i="1" smtClean="0">
                                                  <a:latin typeface="Cambria Math" charset="0"/>
                                                </a:rPr>
                                                <m:t>𝑖𝑗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hr-HR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8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800" b="0" i="1" smtClean="0">
                                                  <a:latin typeface="Cambria Math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800" b="0" i="1" smtClean="0">
                                                  <a:latin typeface="Cambria Math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nary>
                                </m:e>
                              </m:nary>
                            </m:num>
                            <m:den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2800" i="1">
                                      <a:latin typeface="Cambria Math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hr-HR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800" i="1">
                                              <a:latin typeface="Cambria Math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</m:den>
                          </m:f>
                        </m:e>
                      </m:func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444" y="2496386"/>
                <a:ext cx="3365858" cy="110498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684444" y="3621526"/>
                <a:ext cx="3364254" cy="11049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charset="0"/>
                        </a:rPr>
                        <m:t>=</m:t>
                      </m:r>
                      <m:func>
                        <m:func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≠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mr-I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𝑗</m:t>
                                  </m:r>
                                </m:sub>
                                <m:sup/>
                                <m:e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sz="2800" b="0" i="1" smtClean="0">
                                          <a:latin typeface="Cambria Math" charset="0"/>
                                        </a:rPr>
                                        <m:t>𝑖</m:t>
                                      </m:r>
                                    </m:sub>
                                    <m:sup/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hr-HR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800" i="1">
                                                  <a:latin typeface="Cambria Math" charset="0"/>
                                                </a:rPr>
                                                <m:t>𝐴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800" i="1">
                                                  <a:latin typeface="Cambria Math" charset="0"/>
                                                </a:rPr>
                                                <m:t>𝑖𝑗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hr-HR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800" i="1">
                                                  <a:latin typeface="Cambria Math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800" i="1">
                                                  <a:latin typeface="Cambria Math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nary>
                                </m:e>
                              </m:nary>
                            </m:num>
                            <m:den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hr-HR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800" i="1">
                                              <a:latin typeface="Cambria Math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</m:den>
                          </m:f>
                        </m:e>
                      </m:func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444" y="3621526"/>
                <a:ext cx="3364254" cy="110498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1684444" y="4867422"/>
                <a:ext cx="3364254" cy="11049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en-US" sz="2800" b="0" i="0" smtClean="0">
                                  <a:latin typeface="Cambria Math" charset="0"/>
                                </a:rPr>
                                <m:t>=</m:t>
                              </m:r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2800" b="1" i="1" smtClean="0">
                                  <a:latin typeface="Cambria Math" charset="0"/>
                                </a:rPr>
                                <m:t>       </m:t>
                              </m:r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𝑥</m:t>
                              </m:r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≠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mr-I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𝑗</m:t>
                                  </m:r>
                                </m:sub>
                                <m:sup/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hr-HR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smtClean="0">
                                              <a:latin typeface="Cambria Math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sz="2800" b="0" i="1" smtClean="0">
                                          <a:latin typeface="Cambria Math" charset="0"/>
                                        </a:rPr>
                                        <m:t>𝑖</m:t>
                                      </m:r>
                                    </m:sub>
                                    <m:sup/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hr-HR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8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800" b="0" i="1" smtClean="0">
                                                  <a:latin typeface="Cambria Math" charset="0"/>
                                                </a:rPr>
                                                <m:t>𝐴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800" b="0" i="1" smtClean="0">
                                                  <a:latin typeface="Cambria Math" charset="0"/>
                                                </a:rPr>
                                                <m:t>𝑖𝑗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nary>
                                </m:e>
                              </m:nary>
                            </m:num>
                            <m:den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2800" i="1">
                                      <a:latin typeface="Cambria Math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hr-HR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800" i="1">
                                              <a:latin typeface="Cambria Math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</m:den>
                          </m:f>
                        </m:e>
                      </m:func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444" y="4878852"/>
                <a:ext cx="3364254" cy="110498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5570806" y="1436956"/>
                <a:ext cx="4245778" cy="12647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charset="0"/>
                        </a:rPr>
                        <m:t>≤</m:t>
                      </m:r>
                      <m:func>
                        <m:func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𝑥</m:t>
                              </m:r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≠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mr-I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800" b="0" i="0" smtClean="0">
                                          <a:latin typeface="Cambria Math" charset="0"/>
                                        </a:rPr>
                                        <m:t>max</m:t>
                                      </m:r>
                                    </m:e>
                                    <m:lim>
                                      <m:r>
                                        <a:rPr lang="en-US" sz="2800" b="0" i="1" smtClean="0">
                                          <a:latin typeface="Cambria Math" charset="0"/>
                                        </a:rPr>
                                        <m:t>𝑗</m:t>
                                      </m:r>
                                    </m:lim>
                                  </m:limLow>
                                </m:fName>
                                <m:e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sz="2800" b="0" i="1" smtClean="0">
                                          <a:latin typeface="Cambria Math" charset="0"/>
                                        </a:rPr>
                                        <m:t>𝑖</m:t>
                                      </m:r>
                                    </m:sub>
                                    <m:sup/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hr-HR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8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800" b="0" i="1" smtClean="0">
                                                  <a:latin typeface="Cambria Math" charset="0"/>
                                                </a:rPr>
                                                <m:t>𝐴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800" b="0" i="1" smtClean="0">
                                                  <a:latin typeface="Cambria Math" charset="0"/>
                                                </a:rPr>
                                                <m:t>𝑖𝑗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nary>
                                        <m:naryPr>
                                          <m:chr m:val="∑"/>
                                          <m:limLoc m:val="subSup"/>
                                          <m:ctrlPr>
                                            <a:rPr lang="is-IS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m:rPr>
                                              <m:brk m:alnAt="25"/>
                                            </m:rPr>
                                            <a:rPr lang="en-US" sz="2800" b="0" i="1" smtClean="0">
                                              <a:latin typeface="Cambria Math" charset="0"/>
                                            </a:rPr>
                                            <m:t>𝑘</m:t>
                                          </m:r>
                                        </m:sub>
                                        <m:sup/>
                                        <m:e>
                                          <m:d>
                                            <m:dPr>
                                              <m:begChr m:val="|"/>
                                              <m:endChr m:val="|"/>
                                              <m:ctrlPr>
                                                <a:rPr lang="hr-HR" sz="28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sz="28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2800" b="0" i="1" smtClean="0">
                                                      <a:latin typeface="Cambria Math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2800" b="0" i="1" smtClean="0">
                                                      <a:latin typeface="Cambria Math" charset="0"/>
                                                    </a:rPr>
                                                    <m:t>𝑘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</m:nary>
                                    </m:e>
                                  </m:nary>
                                </m:e>
                              </m:func>
                            </m:num>
                            <m:den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2800" i="1">
                                      <a:latin typeface="Cambria Math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hr-HR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800" i="1">
                                              <a:latin typeface="Cambria Math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</m:den>
                          </m:f>
                        </m:e>
                      </m:func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0806" y="1436956"/>
                <a:ext cx="4245778" cy="126470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5642928" y="2935537"/>
                <a:ext cx="4143635" cy="7356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charset="0"/>
                      </a:rPr>
                      <m:t>=</m:t>
                    </m:r>
                    <m:func>
                      <m:func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800" b="0" i="0" smtClean="0">
                                <a:latin typeface="Cambria Math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2800" b="0" i="1" smtClean="0">
                                <a:latin typeface="Cambria Math" charset="0"/>
                              </a:rPr>
                              <m:t>𝑗</m:t>
                            </m:r>
                          </m:lim>
                        </m:limLow>
                      </m:fName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𝑖</m:t>
                            </m:r>
                          </m:sub>
                          <m:sup/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hr-HR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charset="0"/>
                                      </a:rPr>
                                      <m:t>𝑖𝑗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</m:e>
                    </m:func>
                  </m:oMath>
                </a14:m>
                <a:r>
                  <a:rPr lang="en-US" sz="2800" dirty="0"/>
                  <a:t> since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charset="0"/>
                      </a:rPr>
                      <m:t>𝑥</m:t>
                    </m:r>
                    <m:r>
                      <a:rPr lang="en-US" sz="2800" b="0" i="1" smtClean="0">
                        <a:latin typeface="Cambria Math" charset="0"/>
                      </a:rPr>
                      <m:t>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endParaRPr lang="en-US" sz="2800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2928" y="2935537"/>
                <a:ext cx="4143635" cy="735651"/>
              </a:xfrm>
              <a:prstGeom prst="rect">
                <a:avLst/>
              </a:prstGeom>
              <a:blipFill rotWithShape="1">
                <a:blip r:embed="rId7"/>
                <a:stretch>
                  <a:fillRect t="-4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5642928" y="4986671"/>
                <a:ext cx="5498300" cy="18385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Upper bound reached by setting</a:t>
                </a:r>
              </a:p>
              <a:p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charset="0"/>
                          </a:rPr>
                          <m:t>𝑥</m:t>
                        </m:r>
                      </m:e>
                      <m:sub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𝑗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charset="0"/>
                              </a:rPr>
                              <m:t>∗</m:t>
                            </m:r>
                          </m:sup>
                        </m:sSup>
                      </m:sub>
                    </m:sSub>
                    <m:r>
                      <a:rPr lang="en-US" sz="2800" b="0" i="1" smtClean="0">
                        <a:latin typeface="Cambria Math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±1, 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for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2800" b="0" i="0" smtClean="0">
                                    <a:latin typeface="Cambria Math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𝑗</m:t>
                                </m:r>
                              </m:lim>
                            </m:limLow>
                          </m:fName>
                          <m:e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is-I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US" sz="2800" b="0" i="1" smtClean="0">
                                    <a:latin typeface="Cambria Math" charset="0"/>
                                  </a:rPr>
                                  <m:t>𝑖</m:t>
                                </m:r>
                              </m:sub>
                              <m:sup/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hr-HR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b="0" i="1" smtClean="0">
                                            <a:latin typeface="Cambria Math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en-US" sz="2800" b="0" i="1" smtClean="0">
                                            <a:latin typeface="Cambria Math" charset="0"/>
                                          </a:rPr>
                                          <m:t>𝑖𝑗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nary>
                          </m:e>
                        </m:func>
                      </m:e>
                    </m:func>
                  </m:oMath>
                </a14:m>
                <a:endParaRPr lang="en-US" sz="2800" dirty="0"/>
              </a:p>
              <a:p>
                <a:r>
                  <a:rPr lang="en-US" sz="2800" dirty="0"/>
                  <a:t>since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800" b="0" i="1" smtClean="0">
                            <a:latin typeface="Cambria Math" charset="0"/>
                          </a:rPr>
                          <m:t>𝑖</m:t>
                        </m:r>
                      </m:sub>
                      <m:sup/>
                      <m:e>
                        <m:d>
                          <m:dPr>
                            <m:begChr m:val="|"/>
                            <m:endChr m:val="|"/>
                            <m:ctrlPr>
                              <a:rPr lang="hr-HR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𝑗</m:t>
                                </m:r>
                              </m:sub>
                              <m:sup/>
                              <m:e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charset="0"/>
                                      </a:rPr>
                                      <m:t>𝑖𝑗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nary>
                          </m:e>
                        </m:d>
                        <m:r>
                          <a:rPr lang="en-US" sz="2800" b="0" i="1" smtClean="0">
                            <a:latin typeface="Cambria Math" charset="0"/>
                          </a:rPr>
                          <m:t>=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𝑖</m:t>
                            </m:r>
                          </m:sub>
                          <m:sup/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hr-HR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charset="0"/>
                                      </a:rPr>
                                      <m:t>𝑖</m:t>
                                    </m:r>
                                    <m:sSup>
                                      <m:sSupPr>
                                        <m:ctrlP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800" b="0" i="1" smtClean="0">
                                            <a:latin typeface="Cambria Math" charset="0"/>
                                          </a:rPr>
                                          <m:t>𝑗</m:t>
                                        </m:r>
                                      </m:e>
                                      <m:sup>
                                        <m:r>
                                          <a:rPr lang="en-US" sz="2800" b="0" i="1" smtClean="0">
                                            <a:latin typeface="Cambria Math" charset="0"/>
                                          </a:rPr>
                                          <m:t>∗</m:t>
                                        </m:r>
                                      </m:sup>
                                    </m:sSup>
                                  </m:sub>
                                </m:sSub>
                              </m:e>
                            </m:d>
                          </m:e>
                        </m:nary>
                      </m:e>
                    </m:nary>
                  </m:oMath>
                </a14:m>
                <a:endParaRPr lang="en-US" sz="2800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2928" y="4986671"/>
                <a:ext cx="5498300" cy="1838580"/>
              </a:xfrm>
              <a:prstGeom prst="rect">
                <a:avLst/>
              </a:prstGeom>
              <a:blipFill rotWithShape="1">
                <a:blip r:embed="rId8"/>
                <a:stretch>
                  <a:fillRect l="-2328" t="-2980" b="-33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2588</Words>
  <Application>WPS Presentation</Application>
  <PresentationFormat>Widescreen</PresentationFormat>
  <Paragraphs>175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4" baseType="lpstr">
      <vt:lpstr>Arial</vt:lpstr>
      <vt:lpstr>SimSun</vt:lpstr>
      <vt:lpstr>Wingdings</vt:lpstr>
      <vt:lpstr>Times New Roman</vt:lpstr>
      <vt:lpstr>メイリオ</vt:lpstr>
      <vt:lpstr>Calibri Light</vt:lpstr>
      <vt:lpstr>DejaVu Sans</vt:lpstr>
      <vt:lpstr>Calibri</vt:lpstr>
      <vt:lpstr>微软雅黑</vt:lpstr>
      <vt:lpstr>Monospace</vt:lpstr>
      <vt:lpstr>Arial Unicode MS</vt:lpstr>
      <vt:lpstr>Abyssinica SIL</vt:lpstr>
      <vt:lpstr>OpenSymbol</vt:lpstr>
      <vt:lpstr>Office Theme</vt:lpstr>
      <vt:lpstr>COT5615: Math for Intelligent Systems I</vt:lpstr>
      <vt:lpstr> 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 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COT5615: Math for Intelligent Systems I</dc:title>
  <dc:creator>Anand Rangarajan</dc:creator>
  <cp:lastModifiedBy>sid</cp:lastModifiedBy>
  <cp:revision>279</cp:revision>
  <dcterms:created xsi:type="dcterms:W3CDTF">2018-10-06T20:05:15Z</dcterms:created>
  <dcterms:modified xsi:type="dcterms:W3CDTF">2018-10-06T20:05:15Z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1033-10.1.0.6757</vt:lpwstr>
  </property>
</Properties>
</file>