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>
        <p:scale>
          <a:sx n="66" d="100"/>
          <a:sy n="66" d="100"/>
        </p:scale>
        <p:origin x="6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When we are subtracting the lambda(max)e(max)e(max)` then basically we are removing the principal component from the matrix, and what is left is the n-1 remaining components. So basically when I will hit the matrix the new matrix with e(max) then I will get 0. That means e(max) will be in the null space of that metrix. When the metrix becomes 0 that means all the components are removed. 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/>
                <a:cs typeface="Arial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/>
                <a:cs typeface="Arial"/>
              </a:rPr>
              <a:t>Conditioning</a:t>
            </a:r>
            <a:endParaRPr sz="1585">
              <a:latin typeface="Arial"/>
              <a:cs typeface="Arial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/>
                <a:cs typeface="Arial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1585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/>
                <a:cs typeface="Arial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/>
                <a:cs typeface="Arial"/>
              </a:rPr>
              <a:t>Norms</a:t>
            </a:r>
            <a:endParaRPr sz="1585">
              <a:latin typeface="Arial"/>
              <a:cs typeface="Arial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/>
                <a:cs typeface="Arial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/>
                <a:cs typeface="Arial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/>
                <a:cs typeface="Arial"/>
              </a:rPr>
              <a:t>Bounds</a:t>
            </a:r>
            <a:endParaRPr sz="158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 txBox="1"/>
          <p:nvPr/>
        </p:nvSpPr>
        <p:spPr>
          <a:xfrm>
            <a:off x="385980" y="-1992"/>
            <a:ext cx="295059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4000" spc="40" dirty="0">
                <a:solidFill>
                  <a:srgbClr val="FFFFFF"/>
                </a:solidFill>
                <a:cs typeface="Arial"/>
              </a:rPr>
              <a:t>Matrix</a:t>
            </a:r>
            <a:r>
              <a:rPr sz="4000" spc="-159" dirty="0">
                <a:solidFill>
                  <a:srgbClr val="FFFFFF"/>
                </a:solidFill>
                <a:cs typeface="Arial"/>
              </a:rPr>
              <a:t> </a:t>
            </a:r>
            <a:r>
              <a:rPr sz="4000" spc="65" dirty="0">
                <a:solidFill>
                  <a:srgbClr val="FFFFFF"/>
                </a:solidFill>
                <a:cs typeface="Arial"/>
              </a:rPr>
              <a:t>Norms</a:t>
            </a:r>
            <a:endParaRPr sz="4000" dirty="0"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9" name="object 9"/>
          <p:cNvSpPr/>
          <p:nvPr/>
        </p:nvSpPr>
        <p:spPr>
          <a:xfrm>
            <a:off x="33218" y="1733751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385980" y="1562585"/>
            <a:ext cx="9582308" cy="44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800" i="1" spc="-14" dirty="0">
                <a:solidFill>
                  <a:srgbClr val="A20500"/>
                </a:solidFill>
                <a:cs typeface="Arial"/>
              </a:rPr>
              <a:t>Matrix </a:t>
            </a:r>
            <a:r>
              <a:rPr sz="2800" i="1" dirty="0">
                <a:solidFill>
                  <a:srgbClr val="A20500"/>
                </a:solidFill>
                <a:cs typeface="Arial"/>
              </a:rPr>
              <a:t>norm </a:t>
            </a:r>
            <a:r>
              <a:rPr sz="2800" spc="-14" dirty="0">
                <a:cs typeface="Arial"/>
              </a:rPr>
              <a:t>corresponding to </a:t>
            </a:r>
            <a:r>
              <a:rPr sz="2800" spc="-40" dirty="0">
                <a:cs typeface="Arial"/>
              </a:rPr>
              <a:t>given </a:t>
            </a:r>
            <a:r>
              <a:rPr sz="2800" spc="-26" dirty="0">
                <a:cs typeface="Arial"/>
              </a:rPr>
              <a:t>vector </a:t>
            </a:r>
            <a:r>
              <a:rPr sz="2800" dirty="0">
                <a:cs typeface="Arial"/>
              </a:rPr>
              <a:t>norm </a:t>
            </a:r>
            <a:r>
              <a:rPr sz="2800" spc="-14" dirty="0">
                <a:cs typeface="Arial"/>
              </a:rPr>
              <a:t>is defined  </a:t>
            </a:r>
            <a:r>
              <a:rPr sz="2800" spc="-53" dirty="0">
                <a:cs typeface="Arial"/>
              </a:rPr>
              <a:t>by</a:t>
            </a:r>
            <a:endParaRPr sz="2800" dirty="0"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/>
              <p:nvPr/>
            </p:nvSpPr>
            <p:spPr>
              <a:xfrm>
                <a:off x="3337822" y="2509200"/>
                <a:ext cx="3713018" cy="1066381"/>
              </a:xfrm>
              <a:custGeom>
                <a:avLst/>
                <a:gdLst/>
                <a:ahLst/>
                <a:cxnLst/>
                <a:rect l="l" t="t" r="r" b="b"/>
                <a:pathLst>
                  <a:path w="1403985" h="403225">
                    <a:moveTo>
                      <a:pt x="0" y="403225"/>
                    </a:moveTo>
                    <a:lnTo>
                      <a:pt x="1403985" y="403225"/>
                    </a:lnTo>
                    <a:lnTo>
                      <a:pt x="1403985" y="0"/>
                    </a:lnTo>
                    <a:lnTo>
                      <a:pt x="0" y="0"/>
                    </a:lnTo>
                    <a:lnTo>
                      <a:pt x="0" y="403225"/>
                    </a:lnTo>
                    <a:close/>
                  </a:path>
                </a:pathLst>
              </a:custGeom>
              <a:solidFill>
                <a:srgbClr val="FFFCB7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𝐴𝑥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sz="2800" dirty="0"/>
              </a:p>
            </p:txBody>
          </p:sp>
        </mc:Choice>
        <mc:Fallback>
          <p:sp>
            <p:nvSpPr>
              <p:cNvPr id="11" name="objec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22" y="2509200"/>
                <a:ext cx="3713018" cy="1066381"/>
              </a:xfrm>
              <a:custGeom>
                <a:avLst/>
                <a:gdLst/>
                <a:ahLst/>
                <a:cxnLst/>
                <a:rect l="l" t="t" r="r" b="b"/>
                <a:pathLst>
                  <a:path w="1403985" h="403225">
                    <a:moveTo>
                      <a:pt x="0" y="403225"/>
                    </a:moveTo>
                    <a:lnTo>
                      <a:pt x="1403985" y="403225"/>
                    </a:lnTo>
                    <a:lnTo>
                      <a:pt x="1403985" y="0"/>
                    </a:lnTo>
                    <a:lnTo>
                      <a:pt x="0" y="0"/>
                    </a:lnTo>
                    <a:lnTo>
                      <a:pt x="0" y="403225"/>
                    </a:lnTo>
                    <a:close/>
                  </a:path>
                </a:pathLst>
              </a:cu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object 13"/>
          <p:cNvSpPr txBox="1"/>
          <p:nvPr/>
        </p:nvSpPr>
        <p:spPr>
          <a:xfrm>
            <a:off x="5260028" y="2923291"/>
            <a:ext cx="63982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endParaRPr sz="2800" dirty="0"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18" y="4351268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385978" y="4180102"/>
            <a:ext cx="7412098" cy="879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800" dirty="0">
                <a:cs typeface="Arial"/>
              </a:rPr>
              <a:t>Norm </a:t>
            </a:r>
            <a:r>
              <a:rPr sz="2800" spc="-14" dirty="0">
                <a:cs typeface="Arial"/>
              </a:rPr>
              <a:t>of matrix measures </a:t>
            </a:r>
            <a:r>
              <a:rPr sz="2800" spc="-26" dirty="0">
                <a:cs typeface="Arial"/>
              </a:rPr>
              <a:t>maximum </a:t>
            </a:r>
            <a:r>
              <a:rPr sz="2800" spc="-14" dirty="0">
                <a:cs typeface="Arial"/>
              </a:rPr>
              <a:t>stretching matrix does  to </a:t>
            </a:r>
            <a:r>
              <a:rPr sz="2800" spc="-40" dirty="0">
                <a:cs typeface="Arial"/>
              </a:rPr>
              <a:t>any </a:t>
            </a:r>
            <a:r>
              <a:rPr sz="2800" spc="-26" dirty="0">
                <a:cs typeface="Arial"/>
              </a:rPr>
              <a:t>vector </a:t>
            </a:r>
            <a:r>
              <a:rPr sz="2800" spc="-14" dirty="0">
                <a:cs typeface="Arial"/>
              </a:rPr>
              <a:t>in </a:t>
            </a:r>
            <a:r>
              <a:rPr sz="2800" spc="-40" dirty="0">
                <a:cs typeface="Arial"/>
              </a:rPr>
              <a:t>given </a:t>
            </a:r>
            <a:r>
              <a:rPr sz="2800" spc="-26" dirty="0">
                <a:cs typeface="Arial"/>
              </a:rPr>
              <a:t>vector</a:t>
            </a:r>
            <a:r>
              <a:rPr sz="2800" spc="172" dirty="0">
                <a:cs typeface="Arial"/>
              </a:rPr>
              <a:t> </a:t>
            </a:r>
            <a:r>
              <a:rPr sz="2800" dirty="0">
                <a:cs typeface="Arial"/>
              </a:rPr>
              <a:t>norm</a:t>
            </a:r>
            <a:endParaRPr sz="2800"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8" name="object 18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4:artisticCrisscrossEtching id="{81F221A5-D906-4513-9493-F44A9266FC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AFA018A-D52A-445B-8083-53A2B3506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626" y="1825625"/>
                <a:ext cx="1098844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a matrix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lim>
                                  </m:limLow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rad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Problem becomes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symmetric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626" y="1825625"/>
                <a:ext cx="10988444" cy="4351338"/>
              </a:xfrm>
              <a:blipFill rotWithShape="1">
                <a:blip r:embed="rId2"/>
                <a:stretch>
                  <a:fillRect l="-999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a scalar </a:t>
            </a:r>
            <a:r>
              <a:rPr lang="en-US" dirty="0" err="1"/>
              <a:t>w.r.t.</a:t>
            </a:r>
            <a:r>
              <a:rPr lang="en-US" dirty="0"/>
              <a:t> a vector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00B4287C-0C5B-47E2-80AD-8F5EB2964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4107" cy="466725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Claim: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4107" cy="4667250"/>
              </a:xfrm>
              <a:blipFill rotWithShape="1">
                <a:blip r:embed="rId1"/>
                <a:stretch>
                  <a:fillRect l="-965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4:artisticCrisscrossEtching id="{F01AD629-5157-4C13-B70E-DA1529560B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Back to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5352EFE-4A93-4A78-9EF3-CBA8F85ED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87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requires us to differentiate the objective function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set the result to zero</a:t>
                </a:r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Simplifying,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. This is an eigenvalue-eigenvector relation!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8755"/>
              </a:xfrm>
              <a:blipFill rotWithShape="1"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4:artisticCrisscrossEtching id="{2E1EC09C-B44C-4A80-932A-EF55820A05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Principal Component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BC9D59D6-4FD9-4305-9D07-C10D0B4E5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inner product on both sides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get trivial identity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an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corresponding eigenvector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largest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corresponding eigenvector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is the leading principal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6C1AE12-A481-4420-8D25-A25218176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Its largest eigenvalue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 second largest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corresponding eigenvector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happens if we repeat this process?</a:t>
                </a:r>
              </a:p>
              <a:p>
                <a:r>
                  <a:rPr lang="en-US" dirty="0"/>
                  <a:t>We get the entire set of principal components: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035"/>
                <a:ext cx="10515600" cy="4351338"/>
              </a:xfrm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DAA0228-9120-4E5A-8103-357C04422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861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Should be contrasted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norms</a:t>
                </a:r>
              </a:p>
              <a:p>
                <a:pPr lvl="1"/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ignore important information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(covered in SVD)?</a:t>
                </a:r>
              </a:p>
              <a:p>
                <a:r>
                  <a:rPr lang="en-US" dirty="0"/>
                  <a:t>The vector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upper bound is reached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Removal of this component reduces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to sqrt second eigenvalue </a:t>
                </a:r>
              </a:p>
              <a:p>
                <a:r>
                  <a:rPr lang="en-US" dirty="0"/>
                  <a:t>Harkens back to PCA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8610" cy="4351338"/>
              </a:xfrm>
              <a:blipFill rotWithShape="1">
                <a:blip r:embed="rId1"/>
                <a:stretch>
                  <a:fillRect l="-1028" t="-560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Presentation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 Light</vt:lpstr>
      <vt:lpstr>DejaVu Sans</vt:lpstr>
      <vt:lpstr>Calibri</vt:lpstr>
      <vt:lpstr>微软雅黑</vt:lpstr>
      <vt:lpstr>Monospace</vt:lpstr>
      <vt:lpstr>Arial Unicode MS</vt:lpstr>
      <vt:lpstr>OpenSymbol</vt:lpstr>
      <vt:lpstr>Office Theme</vt:lpstr>
      <vt:lpstr>COT5615: Math for Intelligent Systems I</vt:lpstr>
      <vt:lpstr>PowerPoint 演示文稿</vt:lpstr>
      <vt:lpstr> </vt:lpstr>
      <vt:lpstr>Derivatives of a scalar w.r.t. a vector</vt:lpstr>
      <vt:lpstr> </vt:lpstr>
      <vt:lpstr> </vt:lpstr>
      <vt:lpstr>Principal Components revisited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360</cp:revision>
  <dcterms:created xsi:type="dcterms:W3CDTF">2018-10-06T23:09:35Z</dcterms:created>
  <dcterms:modified xsi:type="dcterms:W3CDTF">2018-10-06T23:09:35Z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