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8" r:id="rId5"/>
    <p:sldId id="261" r:id="rId6"/>
    <p:sldId id="269" r:id="rId7"/>
    <p:sldId id="258" r:id="rId8"/>
    <p:sldId id="277" r:id="rId9"/>
    <p:sldId id="278" r:id="rId10"/>
    <p:sldId id="279" r:id="rId11"/>
    <p:sldId id="280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C4257FB9-E9E7-40AA-9505-FB0379CFE78C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EF94C53B-F4E3-46A9-B1D0-0963704D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7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C127-6EF0-4450-9C31-3B0CD7D1A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819E1-D68E-4544-BDD8-F0D46A24B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2CFEA-7678-4E45-A80E-D828F86C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A0A5-D751-48A7-8150-BDF3255E8807}" type="datetime1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693D-1F01-48DD-9D1A-2BAE1713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C9E6-A368-495F-944C-2133A818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5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0273-94AF-42FF-BA9F-D182C840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CB30-30CA-49B4-9A34-FE2167184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9BE45-7DD6-4039-9B96-4F3809F5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B8E3-8675-40F5-B3E7-DF05346091F7}" type="datetime1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6E8BA-762A-458E-8491-54CCDAB4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AADAD-CAD6-4621-AF4F-44E33E76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6428D-16AE-4C3D-934A-A63052724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33DA1-F74E-47EE-B405-4A9D20573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8290F-389A-43D9-8B7F-DE0003AE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F556-7E52-46B6-8975-142D064F86B7}" type="datetime1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D8806-2D5B-4FA5-B482-143703E3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905A7-D7A8-47B2-B87F-D9169A72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B713-5FE1-43E1-8E4F-8B46E732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02FB5-C576-4241-9820-95FF818B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80FBA-214B-496D-B1DE-A7969CC1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B5B9-1B8D-4993-982C-44CB5B832DDF}" type="datetime1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F5687-50DF-416B-A760-483F8204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5A057-BFB5-40B3-86A3-CBE52B1D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0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500E-2322-4934-930C-353AAC97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4983C-BC69-4AF2-AC43-97CD802CC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C456-7F2F-4462-9ECC-B73E204A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A49-81FB-4599-BA67-6D72ACB69998}" type="datetime1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3984-198D-40FF-ADBD-791B8571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892A-91E3-4101-9C82-4063128A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2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41D8-EE2D-4D3E-BA51-CD83300C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6CD4B-A1D5-4A6C-9902-FCD479405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D8856-C06D-4636-99BA-DF2AA0F9C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9200E-9364-4688-9CF4-85A674C6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D07-679F-4EF9-ADFA-E2CD2D91A7E4}" type="datetime1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41803-8815-4C49-9EEE-567F39F9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E1260-DD0E-4D84-ACC2-00DE6F82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07F8-CFA7-411C-B5E5-412A50D4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49442-4A60-4FDF-BE82-CAEA8E970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86AEF-8231-4815-892C-27E9297C1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99E94-2D52-4227-B9DB-EBC92B029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DBCB9-6ACB-4390-AE6A-6FB0A0844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D7B91-9FF3-4C58-A5A1-95350055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4E8C-BE85-43DF-8A74-BF3D8769A21D}" type="datetime1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EF6A2-C287-467D-8B43-4AC586BF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B8E62-684E-47C2-878C-2424CC39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1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8BB5-70BD-46E2-89F0-8367BC5A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0D806-28BB-454D-B365-A8A6372A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3DF7-2A8E-4494-85D3-BBD81145930F}" type="datetime1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963A1-2EB1-4C62-A18C-369CDC48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FB5DB-47C9-4C71-8424-400E3897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1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48D7C-1128-4885-B1D4-E6AD4302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7328-03C7-4DB9-8ABC-FBD14F9EF409}" type="datetime1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C0EB1-74E3-46E3-AC13-5E31F599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45474-23B9-4557-B68A-1F0E16D9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1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52E8-09DF-4CAD-AC7F-E4F30568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BF43-ADD4-4872-B778-C4D1EF0FC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71DAF-1B2E-436E-AD2B-9121FADA9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73BAA-C398-4FC0-AC32-0C633D03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6C5C-8D5C-4FD2-91FF-8419DC94228C}" type="datetime1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A2623-2087-4418-9AB1-F4431E88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99949-CF49-4EF7-9503-9D0DA8BD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8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C93A-C012-44EE-B8A8-43561314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E2B09-7CD8-406B-A342-74130BEAA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A6AB2-F663-4C6B-A581-171AE0735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388F0-985D-463C-879E-E64CA5BD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CDFD-6FA1-416B-86BD-16E7EE8A7709}" type="datetime1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5533D-8DE5-47BA-9E33-D31CAF76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867A9-5F0C-4952-8245-5D9D7D78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8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DB7A9-E0A3-4F14-8299-99ABE63D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C1192-008E-4278-9435-1A331CE8B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D4BB4-61EC-4481-834E-2E87394E2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CAAB2-2C8C-45E7-8394-CEB024E545F3}" type="datetime1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D1054-5F90-40FB-9B21-E8C2F3B36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93C0E-8928-4CE6-AD33-2823C1104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D086A-C56D-4711-BE0A-080583BBF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7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F0597-D50E-44A3-AEDD-E676328C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5478379" cy="2663407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CST363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F4B5F-A40F-4875-972B-C3AD7486E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 CSUMB Extended Education Online course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Spring 2019A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David Wisneski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Image result for csumb icon">
            <a:extLst>
              <a:ext uri="{FF2B5EF4-FFF2-40B4-BE49-F238E27FC236}">
                <a16:creationId xmlns:a16="http://schemas.microsoft.com/office/drawing/2014/main" id="{9D0FFA7C-548C-4020-90D5-CD8DC4B4F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1" y="2232717"/>
            <a:ext cx="4122727" cy="11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E24FA-CE0A-45DE-AA31-29E6295B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2379" y="6356350"/>
            <a:ext cx="54142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72D086A-C56D-4711-BE0A-080583BBFD4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2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5522-132B-45D6-BAB6-89D94D23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E61-8BC3-43E9-B8DA-C99D23B22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Avoid unnecessary duplication of data</a:t>
            </a:r>
          </a:p>
          <a:p>
            <a:pPr lvl="1"/>
            <a:r>
              <a:rPr lang="en-US" sz="1800" dirty="0"/>
              <a:t>Leads to inconsistent data</a:t>
            </a:r>
          </a:p>
          <a:p>
            <a:pPr lvl="1"/>
            <a:r>
              <a:rPr lang="en-US" sz="1800" dirty="0"/>
              <a:t>Increase size of database (decreases performance)</a:t>
            </a:r>
          </a:p>
          <a:p>
            <a:r>
              <a:rPr lang="en-US" sz="2000" dirty="0"/>
              <a:t>A row should represent a single entity</a:t>
            </a:r>
          </a:p>
          <a:p>
            <a:pPr lvl="1"/>
            <a:r>
              <a:rPr lang="en-US" sz="1800" dirty="0"/>
              <a:t>Identify with a primary key (natural or artificial)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5F256-6643-46F3-AAE3-4D503FE0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0C10B-E696-4259-A93C-9DBFF8067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4" t="3213" r="726"/>
          <a:stretch/>
        </p:blipFill>
        <p:spPr>
          <a:xfrm>
            <a:off x="1636051" y="3847939"/>
            <a:ext cx="8045043" cy="1843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94339-0728-4F63-BAA9-A28CBC993399}"/>
              </a:ext>
            </a:extLst>
          </p:cNvPr>
          <p:cNvSpPr txBox="1"/>
          <p:nvPr/>
        </p:nvSpPr>
        <p:spPr>
          <a:xfrm>
            <a:off x="1119673" y="5914494"/>
            <a:ext cx="772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unnormalized design.  What happens if owner’s phone changes?  How to store data on an owner who has no pets?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D70FC1-4EFD-466B-BBE4-571D4C7ADDC7}"/>
              </a:ext>
            </a:extLst>
          </p:cNvPr>
          <p:cNvSpPr/>
          <p:nvPr/>
        </p:nvSpPr>
        <p:spPr>
          <a:xfrm>
            <a:off x="4236440" y="4210931"/>
            <a:ext cx="5444654" cy="713064"/>
          </a:xfrm>
          <a:prstGeom prst="round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7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5522-132B-45D6-BAB6-89D94D23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0798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and Normalization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5F256-6643-46F3-AAE3-4D503FE0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0C10B-E696-4259-A93C-9DBFF8067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4" t="3213" r="726"/>
          <a:stretch/>
        </p:blipFill>
        <p:spPr>
          <a:xfrm>
            <a:off x="2637836" y="1407780"/>
            <a:ext cx="5972764" cy="13688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8DFE49-A6A5-40F0-9487-001DDFCCB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836" y="3140201"/>
            <a:ext cx="2524048" cy="1226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0BA6F2-FAA8-481B-9627-9D28F071A0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8" t="3609"/>
          <a:stretch/>
        </p:blipFill>
        <p:spPr>
          <a:xfrm>
            <a:off x="5422781" y="3145963"/>
            <a:ext cx="6535026" cy="1046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7BE7DF-977A-45A1-B0FF-5FA57C1AD090}"/>
              </a:ext>
            </a:extLst>
          </p:cNvPr>
          <p:cNvSpPr txBox="1"/>
          <p:nvPr/>
        </p:nvSpPr>
        <p:spPr>
          <a:xfrm>
            <a:off x="2637836" y="4463690"/>
            <a:ext cx="213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Primary key column:  </a:t>
            </a:r>
            <a:r>
              <a:rPr lang="en-US" sz="1400" dirty="0" err="1"/>
              <a:t>petid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DF2FC-05D2-4398-8E5D-905E82CE2351}"/>
              </a:ext>
            </a:extLst>
          </p:cNvPr>
          <p:cNvSpPr txBox="1"/>
          <p:nvPr/>
        </p:nvSpPr>
        <p:spPr>
          <a:xfrm>
            <a:off x="5565294" y="4231906"/>
            <a:ext cx="2318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Primary key column: ownerid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B698A-EF5D-408A-9852-181C6E1578CB}"/>
              </a:ext>
            </a:extLst>
          </p:cNvPr>
          <p:cNvSpPr txBox="1"/>
          <p:nvPr/>
        </p:nvSpPr>
        <p:spPr>
          <a:xfrm>
            <a:off x="1242403" y="4940909"/>
            <a:ext cx="10032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relate the tables:  the primary key ownerid is stored as column in pet table as ownerid.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called a foreign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example of 1:Many relationship from Owner to Pet.  An Owner has may several (0 or more) pets.   Each pet has only one owner.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1ED87-6879-47E5-A7A5-8EADFF42187E}"/>
              </a:ext>
            </a:extLst>
          </p:cNvPr>
          <p:cNvSpPr txBox="1"/>
          <p:nvPr/>
        </p:nvSpPr>
        <p:spPr>
          <a:xfrm>
            <a:off x="486561" y="1840831"/>
            <a:ext cx="1501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Unnormalized</a:t>
            </a:r>
          </a:p>
          <a:p>
            <a:pPr algn="ctr"/>
            <a:r>
              <a:rPr lang="en-US" dirty="0"/>
              <a:t>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48A697-7B2E-4BE6-A4F8-75B4B4AFD546}"/>
              </a:ext>
            </a:extLst>
          </p:cNvPr>
          <p:cNvSpPr txBox="1"/>
          <p:nvPr/>
        </p:nvSpPr>
        <p:spPr>
          <a:xfrm>
            <a:off x="692875" y="3345851"/>
            <a:ext cx="125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Normalized</a:t>
            </a:r>
          </a:p>
          <a:p>
            <a:pPr algn="ctr"/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412279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AAB1-0BE6-4414-B8C0-8712875D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example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A5FC-FFAB-424B-A912-3AA647B35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MySQL Workbench:  File </a:t>
            </a:r>
            <a:r>
              <a:rPr lang="en-US" dirty="0">
                <a:sym typeface="Wingdings" panose="05000000000000000000" pitchFamily="2" charset="2"/>
              </a:rPr>
              <a:t> Open SQL Script  and navigate to “</a:t>
            </a:r>
            <a:r>
              <a:rPr lang="en-US" dirty="0" err="1">
                <a:sym typeface="Wingdings" panose="05000000000000000000" pitchFamily="2" charset="2"/>
              </a:rPr>
              <a:t>orientation.sql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  <a:p>
            <a:r>
              <a:rPr lang="en-US" dirty="0">
                <a:sym typeface="Wingdings" panose="05000000000000000000" pitchFamily="2" charset="2"/>
              </a:rPr>
              <a:t>Run this script which creates the “pets” and “owners” tables</a:t>
            </a:r>
          </a:p>
          <a:p>
            <a:r>
              <a:rPr lang="en-US" dirty="0">
                <a:sym typeface="Wingdings" panose="05000000000000000000" pitchFamily="2" charset="2"/>
              </a:rPr>
              <a:t>Display a table by clicking on the table icon next to table name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756E6-B6D8-455A-BD0B-BFE27CAA9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40"/>
          <a:stretch/>
        </p:blipFill>
        <p:spPr>
          <a:xfrm>
            <a:off x="3860735" y="4259262"/>
            <a:ext cx="4171660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C3E065-96C6-4BA7-966B-911E63458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321" y="4248927"/>
            <a:ext cx="2124075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18B619-CD32-4189-8191-E19F1BF10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76" y="4248927"/>
            <a:ext cx="2914650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F662EA-9360-4E41-83E0-8919FEEAD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43" r="85481" b="79888"/>
          <a:stretch/>
        </p:blipFill>
        <p:spPr>
          <a:xfrm>
            <a:off x="3608809" y="5440362"/>
            <a:ext cx="251926" cy="23754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8A5DC4-8447-4688-B5C4-F08039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2AF0-FA99-47ED-A8A7-D1DCC631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998"/>
          </a:xfrm>
        </p:spPr>
        <p:txBody>
          <a:bodyPr>
            <a:normAutofit/>
          </a:bodyPr>
          <a:lstStyle/>
          <a:p>
            <a:r>
              <a:rPr lang="en-US" sz="3600" dirty="0"/>
              <a:t>Select statement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6C84-6B7A-47AA-A167-0D8F6D77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739"/>
            <a:ext cx="10515600" cy="475922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select all columns and rows</a:t>
            </a:r>
          </a:p>
          <a:p>
            <a:pPr lvl="1"/>
            <a:r>
              <a:rPr lang="en-US" dirty="0"/>
              <a:t>select * returns all column in order defined by the table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owner;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select subset of columns (projection)</a:t>
            </a:r>
          </a:p>
          <a:p>
            <a:pPr lvl="1"/>
            <a:r>
              <a:rPr lang="en-US" dirty="0"/>
              <a:t>Rename columns and specify column order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 id as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name, address FROM owner;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select subset of rows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 * FROM pets WHERE type='cat’;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specify order of result</a:t>
            </a:r>
          </a:p>
          <a:p>
            <a:pPr lvl="1"/>
            <a:r>
              <a:rPr lang="en-US" dirty="0"/>
              <a:t>Rows in a table have no defined order.  If you want result to be in order, specify ORDER BY clause.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 id, name, address FROM owner ORDER BY name;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1EC24-2352-4F45-9FE1-F0A345BE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9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2AF0-FA99-47ED-A8A7-D1DCC631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998"/>
          </a:xfrm>
        </p:spPr>
        <p:txBody>
          <a:bodyPr>
            <a:normAutofit/>
          </a:bodyPr>
          <a:lstStyle/>
          <a:p>
            <a:r>
              <a:rPr lang="en-US" sz="3600" dirty="0"/>
              <a:t>Select statement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6C84-6B7A-47AA-A167-0D8F6D77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7739"/>
            <a:ext cx="11168641" cy="4759224"/>
          </a:xfrm>
        </p:spPr>
        <p:txBody>
          <a:bodyPr>
            <a:normAutofit/>
          </a:bodyPr>
          <a:lstStyle/>
          <a:p>
            <a:r>
              <a:rPr lang="en-US" dirty="0"/>
              <a:t>Order by last name  </a:t>
            </a:r>
          </a:p>
          <a:p>
            <a:pPr lvl="1"/>
            <a:r>
              <a:rPr lang="en-US" dirty="0"/>
              <a:t>Use SQL functions to separate first and last names </a:t>
            </a:r>
          </a:p>
          <a:p>
            <a:pPr lvl="2"/>
            <a:r>
              <a:rPr lang="en-US" dirty="0"/>
              <a:t>(see chapter 9 "How to work with string data“</a:t>
            </a:r>
          </a:p>
          <a:p>
            <a:pPr lvl="1"/>
            <a:r>
              <a:rPr lang="en-US" dirty="0"/>
              <a:t>Or table should have 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r>
              <a:rPr lang="en-US" dirty="0"/>
              <a:t> columns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id,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substring_index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(name,' ',1) as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substring_index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' ', -1) as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address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owner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09DF8-3BC2-4D43-BD0A-01E85591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1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2AF0-FA99-47ED-A8A7-D1DCC631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998"/>
          </a:xfrm>
        </p:spPr>
        <p:txBody>
          <a:bodyPr>
            <a:normAutofit/>
          </a:bodyPr>
          <a:lstStyle/>
          <a:p>
            <a:r>
              <a:rPr lang="en-US" sz="3600" dirty="0"/>
              <a:t>Join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6C84-6B7A-47AA-A167-0D8F6D77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7739"/>
            <a:ext cx="11168641" cy="475922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Cartesian product.  Also called inner join or just join.  Usually not useful. </a:t>
            </a:r>
          </a:p>
          <a:p>
            <a:pPr lvl="1"/>
            <a:r>
              <a:rPr lang="en-US" dirty="0"/>
              <a:t>All rows from pet table are joined with all rows from owner table.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SELECT * FROM  pet, owner;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We want pets to be related to their owner.   </a:t>
            </a:r>
          </a:p>
          <a:p>
            <a:pPr lvl="1"/>
            <a:r>
              <a:rPr lang="en-US" dirty="0"/>
              <a:t>That is the ownerid column in pet should equal id column in owner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SELECT * FROM  pet, owner WHERE  ownerid = id;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name column is ambiguous because both tables have name column.  Qualify name with table name.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pet, owner WHERE ownerid=id AND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pet.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name='Socks’;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another way to do it using table aliases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 * from pet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owner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ownerid=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and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name='Socks’;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E4F95-7DCE-4502-9ACE-7F5CA8F9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3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2AF0-FA99-47ED-A8A7-D1DCC631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998"/>
          </a:xfrm>
        </p:spPr>
        <p:txBody>
          <a:bodyPr>
            <a:normAutofit/>
          </a:bodyPr>
          <a:lstStyle/>
          <a:p>
            <a:r>
              <a:rPr lang="en-US" sz="3600" dirty="0"/>
              <a:t>Outer Join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6C84-6B7A-47AA-A167-0D8F6D77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7739"/>
            <a:ext cx="11168641" cy="4759224"/>
          </a:xfrm>
        </p:spPr>
        <p:txBody>
          <a:bodyPr>
            <a:normAutofit/>
          </a:bodyPr>
          <a:lstStyle/>
          <a:p>
            <a:r>
              <a:rPr lang="en-US" dirty="0"/>
              <a:t>A report of pets and their owners using inner join, an owner with no pets will not appear.  Only matching rows appear.</a:t>
            </a:r>
          </a:p>
          <a:p>
            <a:r>
              <a:rPr lang="en-US" b="1" dirty="0"/>
              <a:t>SQL outer join </a:t>
            </a:r>
            <a:r>
              <a:rPr lang="en-US" dirty="0"/>
              <a:t>to the rescue</a:t>
            </a:r>
          </a:p>
          <a:p>
            <a:pPr lvl="1"/>
            <a:r>
              <a:rPr lang="en-US" dirty="0"/>
              <a:t>The join predicate is in an ON clause  </a:t>
            </a:r>
          </a:p>
          <a:p>
            <a:pPr lvl="1"/>
            <a:r>
              <a:rPr lang="en-US" dirty="0"/>
              <a:t>Row from owner table with no matching row from pet table will appear in the result with NULL values for all pet columns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owner o LEFT OUTER JOIN pet p ON p.ownerid=o.id;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D7B16-74CD-4EED-9587-90A1C4B7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6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741F-F9A6-467D-862F-6A165682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Weeks 0 and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E0B7-49E8-4931-9213-54D7DDBB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150684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Week 0</a:t>
            </a:r>
          </a:p>
          <a:p>
            <a:pPr lvl="1"/>
            <a:r>
              <a:rPr lang="en-US" sz="1800" dirty="0"/>
              <a:t>Install MySQL (this should include MySQL Workbench and MySQL samples) </a:t>
            </a:r>
          </a:p>
          <a:p>
            <a:pPr lvl="1"/>
            <a:r>
              <a:rPr lang="en-US" sz="1800" dirty="0"/>
              <a:t>Install Python Version 3</a:t>
            </a:r>
          </a:p>
          <a:p>
            <a:pPr lvl="2"/>
            <a:r>
              <a:rPr lang="en-US" sz="1600" dirty="0"/>
              <a:t>Then do  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-connector-python</a:t>
            </a:r>
          </a:p>
          <a:p>
            <a:pPr lvl="1"/>
            <a:r>
              <a:rPr lang="en-US" sz="1800" dirty="0"/>
              <a:t>Read chapters 1 and 2 in </a:t>
            </a:r>
            <a:r>
              <a:rPr lang="en-US" sz="1800" dirty="0" err="1"/>
              <a:t>murach</a:t>
            </a:r>
            <a:r>
              <a:rPr lang="en-US" sz="1800" dirty="0"/>
              <a:t> textbook </a:t>
            </a:r>
          </a:p>
          <a:p>
            <a:pPr lvl="2"/>
            <a:r>
              <a:rPr lang="en-US" sz="1600" dirty="0"/>
              <a:t>concepts and using MySQL Workbench.</a:t>
            </a:r>
          </a:p>
          <a:p>
            <a:pPr lvl="1"/>
            <a:r>
              <a:rPr lang="en-US" sz="1800" dirty="0"/>
              <a:t>Quiz 0 - Deadline Tuesday Jan 8</a:t>
            </a:r>
          </a:p>
          <a:p>
            <a:endParaRPr lang="en-US" sz="2200" dirty="0"/>
          </a:p>
          <a:p>
            <a:r>
              <a:rPr lang="en-US" sz="2200" dirty="0"/>
              <a:t>Week 1</a:t>
            </a:r>
          </a:p>
          <a:p>
            <a:pPr lvl="1"/>
            <a:r>
              <a:rPr lang="en-US" sz="1800" dirty="0"/>
              <a:t>Read and do exercises in chapters 3, 4 and 5</a:t>
            </a:r>
          </a:p>
          <a:p>
            <a:pPr lvl="1"/>
            <a:r>
              <a:rPr lang="en-US" sz="1800" dirty="0"/>
              <a:t>Part 2 of homework 1 you will write a program in Python in the form of a CGI script (a web app) and using SQL to read and modify a database.</a:t>
            </a:r>
          </a:p>
          <a:p>
            <a:pPr lvl="1"/>
            <a:r>
              <a:rPr lang="en-US" sz="1800" dirty="0"/>
              <a:t>Watch for video lectures (soon to published on iLearn) about homework 1.</a:t>
            </a:r>
          </a:p>
          <a:p>
            <a:pPr lvl="1"/>
            <a:r>
              <a:rPr lang="en-US" sz="1800" dirty="0"/>
              <a:t>Quiz 1 -  Deadline Tuesday Jan 15.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498CA-B4CA-4E66-9418-BE6E79D3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3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7256-5DE4-4100-BA7F-EC243FDB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220"/>
          </a:xfrm>
        </p:spPr>
        <p:txBody>
          <a:bodyPr>
            <a:normAutofit fontScale="90000"/>
          </a:bodyPr>
          <a:lstStyle/>
          <a:p>
            <a:r>
              <a:rPr lang="en-US" dirty="0"/>
              <a:t>Things to know 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2E8DE-980C-4159-9A37-DB274AB49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841"/>
            <a:ext cx="10515600" cy="527146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Teaching Assistant:  Nikola </a:t>
            </a:r>
            <a:r>
              <a:rPr lang="en-US" dirty="0" err="1"/>
              <a:t>Petkov</a:t>
            </a:r>
            <a:endParaRPr lang="en-US" dirty="0"/>
          </a:p>
          <a:p>
            <a:endParaRPr lang="en-US" dirty="0"/>
          </a:p>
          <a:p>
            <a:r>
              <a:rPr lang="en-US" dirty="0"/>
              <a:t>Textbook:  “</a:t>
            </a:r>
            <a:r>
              <a:rPr lang="en-US" dirty="0" err="1"/>
              <a:t>murach’s</a:t>
            </a:r>
            <a:r>
              <a:rPr lang="en-US" dirty="0"/>
              <a:t> MySQL” by Joel </a:t>
            </a:r>
            <a:r>
              <a:rPr lang="en-US" dirty="0" err="1"/>
              <a:t>Murach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  <a:p>
            <a:endParaRPr lang="en-US" dirty="0"/>
          </a:p>
          <a:p>
            <a:r>
              <a:rPr lang="en-US" dirty="0"/>
              <a:t>Software needed for course</a:t>
            </a:r>
          </a:p>
          <a:p>
            <a:pPr lvl="1"/>
            <a:r>
              <a:rPr lang="en-US" dirty="0"/>
              <a:t>MySQL (including MySQL Workbench, sample databases)</a:t>
            </a:r>
          </a:p>
          <a:p>
            <a:pPr lvl="1"/>
            <a:r>
              <a:rPr lang="en-US" dirty="0"/>
              <a:t>Source code from </a:t>
            </a:r>
            <a:r>
              <a:rPr lang="en-US" dirty="0" err="1"/>
              <a:t>Murach</a:t>
            </a:r>
            <a:r>
              <a:rPr lang="en-US" dirty="0"/>
              <a:t> textbook (</a:t>
            </a:r>
            <a:r>
              <a:rPr lang="en-US" dirty="0" err="1"/>
              <a:t>murach</a:t>
            </a:r>
            <a:r>
              <a:rPr lang="en-US" dirty="0"/>
              <a:t> website, also posted on iLearn)</a:t>
            </a:r>
          </a:p>
          <a:p>
            <a:pPr lvl="1"/>
            <a:r>
              <a:rPr lang="en-US" dirty="0"/>
              <a:t>Python Version 3 </a:t>
            </a:r>
          </a:p>
          <a:p>
            <a:pPr lvl="1"/>
            <a:r>
              <a:rPr lang="en-US" dirty="0"/>
              <a:t>Also need to do 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-connector-python</a:t>
            </a:r>
          </a:p>
          <a:p>
            <a:pPr lvl="1"/>
            <a:endParaRPr lang="en-US" dirty="0"/>
          </a:p>
          <a:p>
            <a:r>
              <a:rPr lang="en-US" dirty="0"/>
              <a:t>Schedule of topics</a:t>
            </a:r>
          </a:p>
          <a:p>
            <a:endParaRPr lang="en-US" dirty="0"/>
          </a:p>
          <a:p>
            <a:r>
              <a:rPr lang="en-US" dirty="0"/>
              <a:t>To contact me</a:t>
            </a:r>
          </a:p>
          <a:p>
            <a:pPr lvl="1"/>
            <a:r>
              <a:rPr lang="en-US" dirty="0"/>
              <a:t>Use the iLearn course Ask Instructor Forum,  office hours, email</a:t>
            </a:r>
          </a:p>
          <a:p>
            <a:pPr lvl="1"/>
            <a:endParaRPr lang="en-US" dirty="0"/>
          </a:p>
          <a:p>
            <a:r>
              <a:rPr lang="en-US" dirty="0"/>
              <a:t>For this orientation</a:t>
            </a:r>
          </a:p>
          <a:p>
            <a:pPr lvl="1"/>
            <a:r>
              <a:rPr lang="en-US" dirty="0"/>
              <a:t>Download files:  </a:t>
            </a:r>
            <a:r>
              <a:rPr lang="en-US" dirty="0" err="1"/>
              <a:t>orientation.sql</a:t>
            </a:r>
            <a:r>
              <a:rPr lang="en-US" dirty="0"/>
              <a:t>,  orientation-</a:t>
            </a:r>
            <a:r>
              <a:rPr lang="en-US" dirty="0" err="1"/>
              <a:t>selects.sql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B01BD-E35C-4CBB-94AA-F6F9C207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0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3" y="579997"/>
            <a:ext cx="5712824" cy="1325563"/>
          </a:xfrm>
        </p:spPr>
        <p:txBody>
          <a:bodyPr>
            <a:normAutofit/>
          </a:bodyPr>
          <a:lstStyle/>
          <a:p>
            <a:r>
              <a:rPr lang="en-US" dirty="0"/>
              <a:t>About your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 fontScale="92500"/>
          </a:bodyPr>
          <a:lstStyle/>
          <a:p>
            <a:r>
              <a:rPr lang="en-US" sz="1700" dirty="0"/>
              <a:t>Education: University of Colorado, Boulder</a:t>
            </a:r>
          </a:p>
          <a:p>
            <a:pPr lvl="1"/>
            <a:r>
              <a:rPr lang="en-US" sz="1700" dirty="0"/>
              <a:t>Applied Math &amp; Computer Science</a:t>
            </a:r>
          </a:p>
          <a:p>
            <a:endParaRPr lang="en-US" sz="1700" dirty="0"/>
          </a:p>
          <a:p>
            <a:r>
              <a:rPr lang="en-US" sz="1700" dirty="0"/>
              <a:t>Interned at IBM in Longmont, Colorado</a:t>
            </a:r>
          </a:p>
          <a:p>
            <a:pPr lvl="1"/>
            <a:r>
              <a:rPr lang="en-US" sz="1700" dirty="0"/>
              <a:t>APL &amp; Manufacturing Control Systems</a:t>
            </a:r>
          </a:p>
          <a:p>
            <a:endParaRPr lang="en-US" sz="1700" dirty="0"/>
          </a:p>
          <a:p>
            <a:r>
              <a:rPr lang="en-US" sz="1700" dirty="0"/>
              <a:t>IBM 1978-2010</a:t>
            </a:r>
          </a:p>
          <a:p>
            <a:pPr lvl="1"/>
            <a:r>
              <a:rPr lang="en-US" sz="1700" dirty="0"/>
              <a:t>Database Administration, </a:t>
            </a:r>
          </a:p>
          <a:p>
            <a:pPr lvl="1"/>
            <a:r>
              <a:rPr lang="en-US" sz="1700" dirty="0"/>
              <a:t>Relational database (DB2) development,</a:t>
            </a:r>
          </a:p>
          <a:p>
            <a:pPr lvl="1"/>
            <a:r>
              <a:rPr lang="en-US" sz="1700" dirty="0"/>
              <a:t> Java J2EE server (WebSphere) development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Image result for ibm websphere">
            <a:extLst>
              <a:ext uri="{FF2B5EF4-FFF2-40B4-BE49-F238E27FC236}">
                <a16:creationId xmlns:a16="http://schemas.microsoft.com/office/drawing/2014/main" id="{D19D1622-AAB9-4F24-8F05-B06BAF16C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bm db2 z/os">
            <a:extLst>
              <a:ext uri="{FF2B5EF4-FFF2-40B4-BE49-F238E27FC236}">
                <a16:creationId xmlns:a16="http://schemas.microsoft.com/office/drawing/2014/main" id="{B1185AC3-35DD-485F-B11B-B1C3DFCB0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4" r="11935" b="-2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http://www.colorado.edu/engineering/sites/default/files/EnginCent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1" r="9428" b="5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9129C-3411-498A-B723-C82F188B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33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706B-BD81-45CF-90A5-924FFD06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APL – A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E6F1-34F5-4B12-A7DA-35A4278C2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228" y="1636283"/>
            <a:ext cx="5425578" cy="21586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repl.it </a:t>
            </a:r>
          </a:p>
          <a:p>
            <a:endParaRPr lang="en-US" dirty="0"/>
          </a:p>
          <a:p>
            <a:r>
              <a:rPr lang="en-US" dirty="0"/>
              <a:t>Example APL program that computes the 9</a:t>
            </a:r>
            <a:r>
              <a:rPr lang="en-US" baseline="30000" dirty="0"/>
              <a:t>th</a:t>
            </a:r>
            <a:r>
              <a:rPr lang="en-US" dirty="0"/>
              <a:t> Fibonacci number.  Which of course is 34.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293C0-EE93-4D3B-8554-04C8F5160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80" b="-1"/>
          <a:stretch/>
        </p:blipFill>
        <p:spPr>
          <a:xfrm>
            <a:off x="1704931" y="2634143"/>
            <a:ext cx="2407029" cy="327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7E1788-9B53-4E79-9E52-EF4BD9E21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4931" y="1636283"/>
            <a:ext cx="3648075" cy="4667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9759F-32FC-4141-B2EF-7865ED17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9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1" y="128835"/>
            <a:ext cx="10515600" cy="1325563"/>
          </a:xfrm>
        </p:spPr>
        <p:txBody>
          <a:bodyPr/>
          <a:lstStyle/>
          <a:p>
            <a:r>
              <a:rPr lang="en-US" dirty="0"/>
              <a:t>A Short History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413" y="1437459"/>
            <a:ext cx="6591818" cy="542054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1956 First commercial moveable head disk drive</a:t>
            </a:r>
          </a:p>
          <a:p>
            <a:pPr lvl="1"/>
            <a:r>
              <a:rPr lang="en-US" dirty="0"/>
              <a:t>Leads to online processing systems</a:t>
            </a:r>
          </a:p>
          <a:p>
            <a:pPr lvl="1"/>
            <a:r>
              <a:rPr lang="en-US" dirty="0"/>
              <a:t>Capable of efficient lookup, update and sharing the files.  But complicated.</a:t>
            </a:r>
          </a:p>
          <a:p>
            <a:pPr lvl="1"/>
            <a:r>
              <a:rPr lang="en-US" dirty="0"/>
              <a:t>First generation DBMS - make the programs easier to write and  independent of details of the file and index system</a:t>
            </a:r>
          </a:p>
          <a:p>
            <a:r>
              <a:rPr lang="en-US" dirty="0"/>
              <a:t>Relational database</a:t>
            </a:r>
          </a:p>
          <a:p>
            <a:pPr lvl="1"/>
            <a:r>
              <a:rPr lang="en-US" dirty="0"/>
              <a:t>Created in 1969 by Dr. Edgar Codd (1923-2003)</a:t>
            </a:r>
          </a:p>
          <a:p>
            <a:pPr lvl="1"/>
            <a:r>
              <a:rPr lang="en-US" dirty="0"/>
              <a:t>Intended to simplify and give easier access to data</a:t>
            </a:r>
          </a:p>
          <a:p>
            <a:pPr lvl="1"/>
            <a:r>
              <a:rPr lang="en-US" dirty="0"/>
              <a:t>Normalization of data design</a:t>
            </a:r>
          </a:p>
          <a:p>
            <a:r>
              <a:rPr lang="en-US" dirty="0"/>
              <a:t>SQL (Structured Query Language)</a:t>
            </a:r>
          </a:p>
          <a:p>
            <a:pPr lvl="1"/>
            <a:r>
              <a:rPr lang="en-US" dirty="0"/>
              <a:t>select, insert, delete and update for data manipulation</a:t>
            </a:r>
          </a:p>
          <a:p>
            <a:pPr lvl="1"/>
            <a:r>
              <a:rPr lang="en-US" dirty="0"/>
              <a:t>Create and drop tables, grant and revoke access </a:t>
            </a:r>
          </a:p>
          <a:p>
            <a:pPr lvl="1"/>
            <a:r>
              <a:rPr lang="en-US" dirty="0"/>
              <a:t>Industry standard from 1986 to today</a:t>
            </a:r>
          </a:p>
          <a:p>
            <a:r>
              <a:rPr lang="en-US" dirty="0"/>
              <a:t>1990s</a:t>
            </a:r>
          </a:p>
          <a:p>
            <a:pPr lvl="1"/>
            <a:r>
              <a:rPr lang="en-US" dirty="0"/>
              <a:t>Internet applications, html, web applications</a:t>
            </a:r>
          </a:p>
          <a:p>
            <a:pPr lvl="1"/>
            <a:r>
              <a:rPr lang="en-US" dirty="0"/>
              <a:t>Traditional dbms couldn’t scale to internet size.  Google, Yahoo, Facebook create alternatives</a:t>
            </a:r>
          </a:p>
          <a:p>
            <a:pPr lvl="1"/>
            <a:r>
              <a:rPr lang="en-US" dirty="0"/>
              <a:t>Object database for C++ and object oriented languages</a:t>
            </a:r>
          </a:p>
          <a:p>
            <a:pPr lvl="1"/>
            <a:r>
              <a:rPr lang="en-US" dirty="0"/>
              <a:t>Data for which rows and columns is not a good fit:  Documents,  XML </a:t>
            </a:r>
          </a:p>
          <a:p>
            <a:pPr lvl="1"/>
            <a:r>
              <a:rPr lang="en-US" dirty="0"/>
              <a:t>Special databases for data mining (column store versus row store)</a:t>
            </a:r>
          </a:p>
          <a:p>
            <a:pPr lvl="1"/>
            <a:r>
              <a:rPr lang="en-US" dirty="0"/>
              <a:t>NoSQL movement:  No SQL or Not Only SQL.</a:t>
            </a:r>
          </a:p>
          <a:p>
            <a:pPr lvl="1"/>
            <a:r>
              <a:rPr lang="en-US" dirty="0"/>
              <a:t>One size does not fit everyone.</a:t>
            </a:r>
          </a:p>
          <a:p>
            <a:pPr lvl="1"/>
            <a:r>
              <a:rPr lang="en-US" dirty="0"/>
              <a:t>What the </a:t>
            </a:r>
            <a:r>
              <a:rPr lang="en-US" dirty="0" err="1"/>
              <a:t>NoSQLs</a:t>
            </a:r>
            <a:r>
              <a:rPr lang="en-US" dirty="0"/>
              <a:t> gain in performance or flexibility, they usually sacrifice in transaction integrity,  search capability</a:t>
            </a:r>
          </a:p>
        </p:txBody>
      </p:sp>
      <p:pic>
        <p:nvPicPr>
          <p:cNvPr id="1026" name="Picture 2" descr="https://upload.wikimedia.org/wikipedia/en/thumb/5/58/Edgar_F_Codd.jpg/150px-Edgar_F_Co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78" y="2350532"/>
            <a:ext cx="14287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iblipole.com/wp-content/uploads/2016/06/this_is_the_worlds_first_hard_drive_5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540" y="628197"/>
            <a:ext cx="3258459" cy="200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chris date">
            <a:extLst>
              <a:ext uri="{FF2B5EF4-FFF2-40B4-BE49-F238E27FC236}">
                <a16:creationId xmlns:a16="http://schemas.microsoft.com/office/drawing/2014/main" id="{BDB0A744-32CA-43A7-8DAD-A0DAC9292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139" y="3947007"/>
            <a:ext cx="11334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D237EC-DD0E-4DE0-A338-A294A8AA5079}"/>
              </a:ext>
            </a:extLst>
          </p:cNvPr>
          <p:cNvSpPr txBox="1"/>
          <p:nvPr/>
        </p:nvSpPr>
        <p:spPr>
          <a:xfrm>
            <a:off x="6467872" y="4354665"/>
            <a:ext cx="869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Ed Codd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D7979-2F62-4F6E-B4E3-FA66106100DE}"/>
              </a:ext>
            </a:extLst>
          </p:cNvPr>
          <p:cNvSpPr txBox="1"/>
          <p:nvPr/>
        </p:nvSpPr>
        <p:spPr>
          <a:xfrm>
            <a:off x="7848631" y="5464945"/>
            <a:ext cx="1038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Chris 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D448E-5ECC-45DE-A2C8-3870BA1A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2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15D8-262C-4CFF-8152-5B5E1C8F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8343-AAA7-4612-8AE7-3B1045834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8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Based on mathematical models of sets, cartesian products, relations and predicates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    Sets A = { 1, 2, 3}   B={Tom, Ana}</a:t>
            </a:r>
          </a:p>
          <a:p>
            <a:pPr marL="0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dirty="0"/>
              <a:t>Cartesian Product </a:t>
            </a:r>
          </a:p>
          <a:p>
            <a:pPr marL="914400" lvl="2" indent="0">
              <a:buNone/>
            </a:pPr>
            <a:r>
              <a:rPr lang="en-US" dirty="0"/>
              <a:t>All possible combinations of an element from A with an element from B</a:t>
            </a:r>
          </a:p>
          <a:p>
            <a:pPr marL="914400" lvl="2" indent="0">
              <a:buNone/>
            </a:pPr>
            <a:r>
              <a:rPr lang="en-US" dirty="0"/>
              <a:t>A X B = { (1,Tom), (2,Tom), (3,Tom), (1,Ana), (2, Ana), (3, Ana) } </a:t>
            </a:r>
          </a:p>
          <a:p>
            <a:pPr marL="914400" lvl="2" indent="0">
              <a:buNone/>
            </a:pPr>
            <a:r>
              <a:rPr lang="en-US" dirty="0"/>
              <a:t>Each of the elements in A X B is called an order pair or a “tuple”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 relation is a subset of the Cartesian Product</a:t>
            </a:r>
          </a:p>
          <a:p>
            <a:pPr marL="914400" lvl="2" indent="0">
              <a:buNone/>
            </a:pPr>
            <a:r>
              <a:rPr lang="en-US" dirty="0"/>
              <a:t>{ (1,Tom), (2, Ana) }  is one possible relation 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Predicate:  P(name) = { (</a:t>
            </a:r>
            <a:r>
              <a:rPr lang="en-US" dirty="0" err="1"/>
              <a:t>a,b</a:t>
            </a:r>
            <a:r>
              <a:rPr lang="en-US" dirty="0"/>
              <a:t>) in A X B where b==name } </a:t>
            </a:r>
          </a:p>
          <a:p>
            <a:pPr marL="914400" lvl="2" indent="0">
              <a:buNone/>
            </a:pPr>
            <a:r>
              <a:rPr lang="en-US" dirty="0"/>
              <a:t>                    P(Ana) returns the set { (2, Ana) }  that has only one element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Predicate:  Q(n) = { (</a:t>
            </a:r>
            <a:r>
              <a:rPr lang="en-US" dirty="0" err="1"/>
              <a:t>a,b</a:t>
            </a:r>
            <a:r>
              <a:rPr lang="en-US" dirty="0"/>
              <a:t>) in A X B where a &gt;= n }</a:t>
            </a:r>
          </a:p>
          <a:p>
            <a:pPr marL="914400" lvl="2" indent="0">
              <a:buNone/>
            </a:pPr>
            <a:r>
              <a:rPr lang="en-US" dirty="0"/>
              <a:t>                    Q(1) returns the set { (1,Tom), (2,Ana) }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EC3ED-DA62-466A-86CA-9FDCEF1E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15D8-262C-4CFF-8152-5B5E1C8F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DB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8343-AAA7-4612-8AE7-3B1045834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09" y="149006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Relations are stored as tables </a:t>
            </a:r>
          </a:p>
          <a:p>
            <a:endParaRPr lang="en-US" dirty="0"/>
          </a:p>
          <a:p>
            <a:r>
              <a:rPr lang="en-US" dirty="0"/>
              <a:t>Table columns have a declared name and datatype</a:t>
            </a:r>
          </a:p>
          <a:p>
            <a:pPr lvl="1"/>
            <a:r>
              <a:rPr lang="en-US" dirty="0"/>
              <a:t>All values in the column must conform to the datatype</a:t>
            </a:r>
          </a:p>
          <a:p>
            <a:pPr lvl="1"/>
            <a:endParaRPr lang="en-US" dirty="0"/>
          </a:p>
          <a:p>
            <a:r>
              <a:rPr lang="en-US" dirty="0"/>
              <a:t>Table has a primary key</a:t>
            </a:r>
          </a:p>
          <a:p>
            <a:pPr lvl="1"/>
            <a:r>
              <a:rPr lang="en-US" dirty="0"/>
              <a:t>One or more columns that uniquely identify a row</a:t>
            </a:r>
          </a:p>
          <a:p>
            <a:pPr lvl="1"/>
            <a:r>
              <a:rPr lang="en-US" dirty="0"/>
              <a:t>Is optional but almost all tables do have a primary key</a:t>
            </a:r>
          </a:p>
          <a:p>
            <a:pPr lvl="1"/>
            <a:r>
              <a:rPr lang="en-US" dirty="0"/>
              <a:t>Can be auto-generated by the DBMS</a:t>
            </a:r>
          </a:p>
          <a:p>
            <a:pPr lvl="1"/>
            <a:endParaRPr lang="en-US" dirty="0"/>
          </a:p>
          <a:p>
            <a:r>
              <a:rPr lang="en-US" dirty="0"/>
              <a:t>Null values</a:t>
            </a:r>
          </a:p>
          <a:p>
            <a:pPr lvl="1"/>
            <a:r>
              <a:rPr lang="en-US" dirty="0"/>
              <a:t>A special value different from 0 or empty string. </a:t>
            </a:r>
          </a:p>
          <a:p>
            <a:pPr lvl="1"/>
            <a:r>
              <a:rPr lang="en-US" dirty="0"/>
              <a:t>Means the value is unknown or not applicable to this entity.</a:t>
            </a:r>
          </a:p>
          <a:p>
            <a:pPr lvl="1"/>
            <a:r>
              <a:rPr lang="en-US" dirty="0"/>
              <a:t>Must consider how it works with predicates:  =   !=  &gt;  &lt;   Max, Min, AVG  </a:t>
            </a:r>
          </a:p>
          <a:p>
            <a:pPr lvl="1"/>
            <a:r>
              <a:rPr lang="en-US" dirty="0"/>
              <a:t>There are special predicates:   “is null”  and “is not null” to search for null values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8B362-3DC9-4466-9F09-FEA0BA6B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2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15D8-262C-4CFF-8152-5B5E1C8F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42CCA-E225-459B-A2C3-A57787B5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95A54-A0E5-4F81-9ED4-B79F0A1A8DAB}"/>
              </a:ext>
            </a:extLst>
          </p:cNvPr>
          <p:cNvSpPr txBox="1"/>
          <p:nvPr/>
        </p:nvSpPr>
        <p:spPr>
          <a:xfrm>
            <a:off x="1180901" y="4561120"/>
            <a:ext cx="16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clause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1E508-2245-466D-A88F-FB56AA041FEC}"/>
              </a:ext>
            </a:extLst>
          </p:cNvPr>
          <p:cNvSpPr txBox="1"/>
          <p:nvPr/>
        </p:nvSpPr>
        <p:spPr>
          <a:xfrm>
            <a:off x="3155658" y="4418758"/>
            <a:ext cx="1712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Operation(s)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84601-CDD0-4F3D-A881-2C89224BE359}"/>
              </a:ext>
            </a:extLst>
          </p:cNvPr>
          <p:cNvSpPr txBox="1"/>
          <p:nvPr/>
        </p:nvSpPr>
        <p:spPr>
          <a:xfrm>
            <a:off x="5239868" y="4418758"/>
            <a:ext cx="1749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clause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BF7E7-F491-496E-988F-61928D6B89B0}"/>
              </a:ext>
            </a:extLst>
          </p:cNvPr>
          <p:cNvSpPr txBox="1"/>
          <p:nvPr/>
        </p:nvSpPr>
        <p:spPr>
          <a:xfrm>
            <a:off x="7514683" y="4557256"/>
            <a:ext cx="279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Projection:  output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clause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B2D8E7-9B71-4849-AAAD-98F1DC855A31}"/>
              </a:ext>
            </a:extLst>
          </p:cNvPr>
          <p:cNvSpPr txBox="1"/>
          <p:nvPr/>
        </p:nvSpPr>
        <p:spPr>
          <a:xfrm>
            <a:off x="8890477" y="5283301"/>
            <a:ext cx="188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 grouping</a:t>
            </a:r>
          </a:p>
          <a:p>
            <a:r>
              <a:rPr lang="en-US" dirty="0"/>
              <a:t> and sorting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219401-626A-4692-B313-D52A3B7FF0A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2783712" y="4880423"/>
            <a:ext cx="371946" cy="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18AB1C-7FE2-4613-AEF1-E44FEBADB89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4867922" y="4880423"/>
            <a:ext cx="371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D04B4F-9E51-40D0-BA28-7085CFCD6AC2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6989258" y="4880422"/>
            <a:ext cx="5254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7ECE4A-2771-420B-A8D2-30179184CA34}"/>
              </a:ext>
            </a:extLst>
          </p:cNvPr>
          <p:cNvSpPr txBox="1"/>
          <p:nvPr/>
        </p:nvSpPr>
        <p:spPr>
          <a:xfrm>
            <a:off x="1698052" y="5600697"/>
            <a:ext cx="568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Important note:  a query takes in one or more relation(s) and output is a relation.  We can chain queries together with the output of one query as input to another !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A9925E-2C9B-49B1-AC84-F0F7C09D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4" t="3213" r="726"/>
          <a:stretch/>
        </p:blipFill>
        <p:spPr>
          <a:xfrm>
            <a:off x="1795243" y="1577130"/>
            <a:ext cx="8045043" cy="18437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292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15D8-262C-4CFF-8152-5B5E1C8F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42CCA-E225-459B-A2C3-A57787B5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086A-C56D-4711-BE0A-080583BBFD40}" type="slidenum">
              <a:rPr lang="en-US" smtClean="0"/>
              <a:t>9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784B0-6F29-46B2-812D-647517131DD4}"/>
              </a:ext>
            </a:extLst>
          </p:cNvPr>
          <p:cNvSpPr txBox="1"/>
          <p:nvPr/>
        </p:nvSpPr>
        <p:spPr>
          <a:xfrm>
            <a:off x="4854312" y="3781033"/>
            <a:ext cx="1960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name, type</a:t>
            </a:r>
          </a:p>
          <a:p>
            <a:r>
              <a:rPr lang="en-US" dirty="0"/>
              <a:t>FROM pet</a:t>
            </a:r>
          </a:p>
          <a:p>
            <a:r>
              <a:rPr lang="en-US" dirty="0"/>
              <a:t>WHERE type=‘cat’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CEEA84-F0C5-433D-83F7-C4F03D4B2827}"/>
              </a:ext>
            </a:extLst>
          </p:cNvPr>
          <p:cNvCxnSpPr>
            <a:cxnSpLocks/>
            <a:stCxn id="20" idx="2"/>
            <a:endCxn id="15" idx="0"/>
          </p:cNvCxnSpPr>
          <p:nvPr/>
        </p:nvCxnSpPr>
        <p:spPr>
          <a:xfrm>
            <a:off x="5834741" y="3429000"/>
            <a:ext cx="0" cy="35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FFB0B64-B11D-471E-9F10-5C1112DFF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4" t="3213" r="726"/>
          <a:stretch/>
        </p:blipFill>
        <p:spPr>
          <a:xfrm>
            <a:off x="1812219" y="1585219"/>
            <a:ext cx="8045043" cy="18437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1121E9-7A21-4B5F-A1B7-352E8AF5F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5" t="9003"/>
          <a:stretch/>
        </p:blipFill>
        <p:spPr>
          <a:xfrm>
            <a:off x="5033394" y="5272781"/>
            <a:ext cx="1609616" cy="10661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12B512-3BF2-4D04-8FC5-654C46D21BE9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>
            <a:off x="5834741" y="4704363"/>
            <a:ext cx="3461" cy="56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14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1514</Words>
  <Application>Microsoft Office PowerPoint</Application>
  <PresentationFormat>Widescreen</PresentationFormat>
  <Paragraphs>215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CST363 Database</vt:lpstr>
      <vt:lpstr>Things to know about this course</vt:lpstr>
      <vt:lpstr>About your instructor</vt:lpstr>
      <vt:lpstr>APL – A Programming Language</vt:lpstr>
      <vt:lpstr>A Short History of Database</vt:lpstr>
      <vt:lpstr>Mathematical Prerequisites</vt:lpstr>
      <vt:lpstr>Relational DB model</vt:lpstr>
      <vt:lpstr>Query Structure</vt:lpstr>
      <vt:lpstr>Query Structure</vt:lpstr>
      <vt:lpstr>Design and Normalization</vt:lpstr>
      <vt:lpstr>Design and Normalization</vt:lpstr>
      <vt:lpstr>Setup example tables</vt:lpstr>
      <vt:lpstr>Select statement examples </vt:lpstr>
      <vt:lpstr>Select statement examples </vt:lpstr>
      <vt:lpstr>Join examples</vt:lpstr>
      <vt:lpstr>Outer Join example</vt:lpstr>
      <vt:lpstr>Weeks 0 and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CST363 Database</dc:title>
  <dc:creator>David Wisneski</dc:creator>
  <cp:lastModifiedBy>David Wisneski</cp:lastModifiedBy>
  <cp:revision>8</cp:revision>
  <cp:lastPrinted>2019-01-05T05:02:24Z</cp:lastPrinted>
  <dcterms:created xsi:type="dcterms:W3CDTF">2019-01-05T04:07:47Z</dcterms:created>
  <dcterms:modified xsi:type="dcterms:W3CDTF">2019-01-05T05:02:29Z</dcterms:modified>
</cp:coreProperties>
</file>