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4" r:id="rId7"/>
    <p:sldId id="271" r:id="rId8"/>
    <p:sldId id="270" r:id="rId9"/>
    <p:sldId id="265" r:id="rId10"/>
    <p:sldId id="260" r:id="rId11"/>
    <p:sldId id="268" r:id="rId12"/>
    <p:sldId id="266" r:id="rId13"/>
    <p:sldId id="267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%20drive\Liu%20Group\Heng%20Zhang\fix-potential\0716\2Dmapping\dampingFact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%20drive\Liu%20Group\Heng%20Zhang\fix-potential\0716\2Dmapping\dampingFacto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eng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damping factor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</c:v>
                </c:pt>
                <c:pt idx="1">
                  <c:v>0.93653407750328022</c:v>
                </c:pt>
                <c:pt idx="2">
                  <c:v>0.88064324177361575</c:v>
                </c:pt>
                <c:pt idx="3">
                  <c:v>0.83104766420788478</c:v>
                </c:pt>
                <c:pt idx="4">
                  <c:v>0.78674045187254771</c:v>
                </c:pt>
                <c:pt idx="5">
                  <c:v>0.74691857255478877</c:v>
                </c:pt>
                <c:pt idx="6">
                  <c:v>0.71093374705029644</c:v>
                </c:pt>
                <c:pt idx="7">
                  <c:v>0.67825688436675668</c:v>
                </c:pt>
                <c:pt idx="8">
                  <c:v>0.64845189397998548</c:v>
                </c:pt>
                <c:pt idx="9">
                  <c:v>0.62115611213452926</c:v>
                </c:pt>
                <c:pt idx="10">
                  <c:v>0.59606547204008131</c:v>
                </c:pt>
                <c:pt idx="11">
                  <c:v>0.57292312868578033</c:v>
                </c:pt>
                <c:pt idx="12">
                  <c:v>0.55151063447941762</c:v>
                </c:pt>
                <c:pt idx="13">
                  <c:v>0.5316410224106134</c:v>
                </c:pt>
                <c:pt idx="14">
                  <c:v>0.51315333240211791</c:v>
                </c:pt>
                <c:pt idx="15">
                  <c:v>0.49590824134959111</c:v>
                </c:pt>
                <c:pt idx="16">
                  <c:v>0.47978454565669953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erfc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0.99999999899999992</c:v>
                </c:pt>
                <c:pt idx="1">
                  <c:v>0.76986636736952263</c:v>
                </c:pt>
                <c:pt idx="2">
                  <c:v>0.55848056306368077</c:v>
                </c:pt>
                <c:pt idx="3">
                  <c:v>0.38013381624910003</c:v>
                </c:pt>
                <c:pt idx="4">
                  <c:v>0.24192081594567838</c:v>
                </c:pt>
                <c:pt idx="5">
                  <c:v>0.14353605095516256</c:v>
                </c:pt>
                <c:pt idx="6">
                  <c:v>7.9208049178331824E-2</c:v>
                </c:pt>
                <c:pt idx="7">
                  <c:v>4.0574651516741597E-2</c:v>
                </c:pt>
                <c:pt idx="8">
                  <c:v>1.926310844727918E-2</c:v>
                </c:pt>
                <c:pt idx="9">
                  <c:v>8.4647879291328901E-3</c:v>
                </c:pt>
                <c:pt idx="10">
                  <c:v>3.4391814221156097E-3</c:v>
                </c:pt>
                <c:pt idx="11">
                  <c:v>1.2907858831362796E-3</c:v>
                </c:pt>
                <c:pt idx="12">
                  <c:v>4.47186208648253E-4</c:v>
                </c:pt>
                <c:pt idx="13">
                  <c:v>1.4291716525775293E-4</c:v>
                </c:pt>
                <c:pt idx="14">
                  <c:v>4.2112485003110345E-5</c:v>
                </c:pt>
                <c:pt idx="15">
                  <c:v>1.1435909251920041E-5</c:v>
                </c:pt>
                <c:pt idx="16">
                  <c:v>2.8608478980157342E-6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4093520"/>
        <c:axId val="252300712"/>
      </c:scatterChart>
      <c:valAx>
        <c:axId val="254093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300712"/>
        <c:crosses val="autoZero"/>
        <c:crossBetween val="midCat"/>
      </c:valAx>
      <c:valAx>
        <c:axId val="252300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0935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damping</a:t>
            </a:r>
            <a:r>
              <a:rPr lang="en-US" baseline="0"/>
              <a:t> factor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erfc(g_ewald*r)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Sheet2!$B$2:$B$18</c:f>
              <c:numCache>
                <c:formatCode>General</c:formatCode>
                <c:ptCount val="17"/>
                <c:pt idx="0">
                  <c:v>1</c:v>
                </c:pt>
                <c:pt idx="1">
                  <c:v>0.76986623258615206</c:v>
                </c:pt>
                <c:pt idx="2">
                  <c:v>0.55848064780500994</c:v>
                </c:pt>
                <c:pt idx="3">
                  <c:v>0.38013389089918609</c:v>
                </c:pt>
                <c:pt idx="4">
                  <c:v>0.24192069502717048</c:v>
                </c:pt>
                <c:pt idx="5">
                  <c:v>0.1435359710858283</c:v>
                </c:pt>
                <c:pt idx="6">
                  <c:v>7.9208135364333215E-2</c:v>
                </c:pt>
                <c:pt idx="7">
                  <c:v>4.0574785565983588E-2</c:v>
                </c:pt>
                <c:pt idx="8">
                  <c:v>1.926314813983206E-2</c:v>
                </c:pt>
                <c:pt idx="9">
                  <c:v>8.4647089327048002E-3</c:v>
                </c:pt>
                <c:pt idx="10">
                  <c:v>3.4390456464931107E-3</c:v>
                </c:pt>
                <c:pt idx="11">
                  <c:v>1.2906593873336255E-3</c:v>
                </c:pt>
                <c:pt idx="12">
                  <c:v>4.4709914337349066E-4</c:v>
                </c:pt>
                <c:pt idx="13">
                  <c:v>1.4286873173183275E-4</c:v>
                </c:pt>
                <c:pt idx="14">
                  <c:v>4.2089788040564488E-5</c:v>
                </c:pt>
                <c:pt idx="15">
                  <c:v>1.1426737315413797E-5</c:v>
                </c:pt>
                <c:pt idx="16">
                  <c:v>2.8576041461167652E-6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erfc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Sheet2!$C$2:$C$18</c:f>
              <c:numCache>
                <c:formatCode>General</c:formatCode>
                <c:ptCount val="17"/>
                <c:pt idx="0">
                  <c:v>0.99999999899999992</c:v>
                </c:pt>
                <c:pt idx="1">
                  <c:v>0.76986636736952263</c:v>
                </c:pt>
                <c:pt idx="2">
                  <c:v>0.55848056306368077</c:v>
                </c:pt>
                <c:pt idx="3">
                  <c:v>0.38013381624910003</c:v>
                </c:pt>
                <c:pt idx="4">
                  <c:v>0.24192081594567838</c:v>
                </c:pt>
                <c:pt idx="5">
                  <c:v>0.14353605095516256</c:v>
                </c:pt>
                <c:pt idx="6">
                  <c:v>7.9208049178331824E-2</c:v>
                </c:pt>
                <c:pt idx="7">
                  <c:v>4.0574651516741597E-2</c:v>
                </c:pt>
                <c:pt idx="8">
                  <c:v>1.926310844727918E-2</c:v>
                </c:pt>
                <c:pt idx="9">
                  <c:v>8.4647879291328901E-3</c:v>
                </c:pt>
                <c:pt idx="10">
                  <c:v>3.4391814221156097E-3</c:v>
                </c:pt>
                <c:pt idx="11">
                  <c:v>1.2907858831362796E-3</c:v>
                </c:pt>
                <c:pt idx="12">
                  <c:v>4.47186208648253E-4</c:v>
                </c:pt>
                <c:pt idx="13">
                  <c:v>1.4291716525775293E-4</c:v>
                </c:pt>
                <c:pt idx="14">
                  <c:v>4.2112485003110345E-5</c:v>
                </c:pt>
                <c:pt idx="15">
                  <c:v>1.1435909251920041E-5</c:v>
                </c:pt>
                <c:pt idx="16">
                  <c:v>2.8608478980157342E-6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2302672"/>
        <c:axId val="252303064"/>
      </c:scatterChart>
      <c:valAx>
        <c:axId val="252302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303064"/>
        <c:crosses val="autoZero"/>
        <c:crossBetween val="midCat"/>
      </c:valAx>
      <c:valAx>
        <c:axId val="252303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3026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g_ewald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Sheet4!$A$2:$A$6</c:f>
              <c:numCache>
                <c:formatCode>General</c:formatCode>
                <c:ptCount val="5"/>
                <c:pt idx="0">
                  <c:v>0.3</c:v>
                </c:pt>
                <c:pt idx="1">
                  <c:v>0.4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</c:numCache>
            </c:numRef>
          </c:xVal>
          <c:yVal>
            <c:numRef>
              <c:f>Sheet4!$B$2:$B$6</c:f>
              <c:numCache>
                <c:formatCode>General</c:formatCode>
                <c:ptCount val="5"/>
                <c:pt idx="0">
                  <c:v>6.0258629239139876E-2</c:v>
                </c:pt>
                <c:pt idx="1">
                  <c:v>5.2568738642321498E-2</c:v>
                </c:pt>
                <c:pt idx="2">
                  <c:v>4.5721833744939294E-2</c:v>
                </c:pt>
                <c:pt idx="3">
                  <c:v>3.9250685558092517E-2</c:v>
                </c:pt>
                <c:pt idx="4">
                  <c:v>3.2797988588578873E-2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2303848"/>
        <c:axId val="252304240"/>
      </c:scatterChart>
      <c:valAx>
        <c:axId val="252303848"/>
        <c:scaling>
          <c:orientation val="minMax"/>
          <c:max val="0.70000000000000007"/>
          <c:min val="0.3000000000000000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304240"/>
        <c:crosses val="autoZero"/>
        <c:crossBetween val="midCat"/>
      </c:valAx>
      <c:valAx>
        <c:axId val="25230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303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9B06-734B-4917-B9CB-003ACDE1D48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D268-C0F4-4786-ADC8-FEB8A75A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6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9B06-734B-4917-B9CB-003ACDE1D48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D268-C0F4-4786-ADC8-FEB8A75A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5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9B06-734B-4917-B9CB-003ACDE1D48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D268-C0F4-4786-ADC8-FEB8A75A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9B06-734B-4917-B9CB-003ACDE1D48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D268-C0F4-4786-ADC8-FEB8A75A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9B06-734B-4917-B9CB-003ACDE1D48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D268-C0F4-4786-ADC8-FEB8A75A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9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9B06-734B-4917-B9CB-003ACDE1D48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D268-C0F4-4786-ADC8-FEB8A75A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9B06-734B-4917-B9CB-003ACDE1D48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D268-C0F4-4786-ADC8-FEB8A75A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9B06-734B-4917-B9CB-003ACDE1D48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D268-C0F4-4786-ADC8-FEB8A75A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5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9B06-734B-4917-B9CB-003ACDE1D48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D268-C0F4-4786-ADC8-FEB8A75A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0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9B06-734B-4917-B9CB-003ACDE1D48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D268-C0F4-4786-ADC8-FEB8A75A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2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9B06-734B-4917-B9CB-003ACDE1D48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D268-C0F4-4786-ADC8-FEB8A75A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9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9B06-734B-4917-B9CB-003ACDE1D48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D268-C0F4-4786-ADC8-FEB8A75A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0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Fix potential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setup:</a:t>
            </a:r>
          </a:p>
          <a:p>
            <a:pPr lvl="1"/>
            <a:r>
              <a:rPr lang="en-US" dirty="0" smtClean="0"/>
              <a:t>Size 30*30*30 angstroms</a:t>
            </a:r>
          </a:p>
          <a:p>
            <a:pPr lvl="1"/>
            <a:r>
              <a:rPr lang="en-US" dirty="0" smtClean="0"/>
              <a:t>6 atoms, 2 of charges to update(5,6)</a:t>
            </a:r>
          </a:p>
          <a:p>
            <a:pPr lvl="1"/>
            <a:r>
              <a:rPr lang="en-US" dirty="0" smtClean="0"/>
              <a:t>Cut-off radius 12 angstroms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study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Potential calculation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336" y="1492980"/>
            <a:ext cx="4394886" cy="391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8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study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608084" y="2300283"/>
          <a:ext cx="7813565" cy="365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186"/>
                <a:gridCol w="1440085"/>
                <a:gridCol w="1532862"/>
                <a:gridCol w="1839434"/>
                <a:gridCol w="1548998"/>
              </a:tblGrid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ecut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decut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decut</a:t>
                      </a:r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en-U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dq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-162.71122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3.32064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-33.206400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-165.69979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0.33207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-33.207000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-165.99865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0.03321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-33.210000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-166.02853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-33.300000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-166.03186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etot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dq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de/</a:t>
                      </a:r>
                      <a:r>
                        <a:rPr lang="en-U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dq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-162.711217937800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3.320637062200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-0.100000000000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-33.206370622000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-33.206371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-165.699791291458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0.332063708542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-0.010000000000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-33.206370854200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-33.206371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-165.998648630000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0.033206370000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-0.001000000000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-33.206370000016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-33.206370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-166.028534360000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0.003320640000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-0.000100000000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-33.206399999983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-33.206400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-166.031855000000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0.000000000000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0.000000000000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qqrd2e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332.06371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87310" y="6180083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update.cpp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67200" y="4660900"/>
            <a:ext cx="1346200" cy="67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13400" y="5203043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Why so many </a:t>
            </a:r>
            <a:r>
              <a:rPr lang="en-US" dirty="0" err="1" smtClean="0">
                <a:solidFill>
                  <a:srgbClr val="FF0000"/>
                </a:solidFill>
              </a:rPr>
              <a:t>zeros</a:t>
            </a:r>
            <a:r>
              <a:rPr lang="en-US" dirty="0" smtClean="0">
                <a:solidFill>
                  <a:srgbClr val="FF0000"/>
                </a:solidFill>
              </a:rPr>
              <a:t>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3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</a:t>
            </a:r>
            <a:r>
              <a:rPr lang="en-US" dirty="0"/>
              <a:t>study(cont.)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550533"/>
              </p:ext>
            </p:extLst>
          </p:nvPr>
        </p:nvGraphicFramePr>
        <p:xfrm>
          <a:off x="1303282" y="1825627"/>
          <a:ext cx="8765629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3215"/>
                <a:gridCol w="1503982"/>
                <a:gridCol w="1478661"/>
                <a:gridCol w="1519172"/>
                <a:gridCol w="1476588"/>
                <a:gridCol w="1344011"/>
              </a:tblGrid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dq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ecut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de/dq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decoul</a:t>
                      </a:r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en-US" sz="1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dq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-162.71122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3.32064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-33.2064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0.00240333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-165.69979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0.33207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-33.207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0.0030169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-165.99865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0.03321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-33.21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0.003076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-166.02853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-33.3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0.00308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-166.03186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decoul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decoul/dq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ecoul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rgbClr val="00B0F0"/>
                          </a:solidFill>
                          <a:effectLst/>
                        </a:rPr>
                        <a:t>ecoul</a:t>
                      </a:r>
                      <a:r>
                        <a:rPr lang="en-US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/</a:t>
                      </a:r>
                      <a:r>
                        <a:rPr lang="en-US" sz="1000" u="none" strike="noStrike" dirty="0" err="1">
                          <a:solidFill>
                            <a:srgbClr val="00B0F0"/>
                          </a:solidFill>
                          <a:effectLst/>
                        </a:rPr>
                        <a:t>ecut</a:t>
                      </a:r>
                      <a:endParaRPr 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erfc(alpha*r)</a:t>
                      </a:r>
                      <a:endParaRPr lang="en-US" sz="1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alpha</a:t>
                      </a:r>
                      <a:endParaRPr 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-0.000240333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0.00240333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-0.064846423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0.000398537</a:t>
                      </a:r>
                      <a:endParaRPr 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0.000398539</a:t>
                      </a:r>
                      <a:endParaRPr lang="en-US" sz="10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0.25039</a:t>
                      </a:r>
                      <a:endParaRPr 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-3.0169E-05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0.0030169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-0.064636259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rgbClr val="00B0F0"/>
                          </a:solidFill>
                          <a:effectLst/>
                        </a:rPr>
                        <a:t>0.000390081</a:t>
                      </a:r>
                      <a:endParaRPr lang="en-US" sz="10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0.000390079</a:t>
                      </a:r>
                      <a:endParaRPr lang="en-US" sz="10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0.25079</a:t>
                      </a:r>
                      <a:endParaRPr 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-3.076E-06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0.003076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-0.064609166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0.000389215</a:t>
                      </a:r>
                      <a:endParaRPr 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0.000389222</a:t>
                      </a:r>
                      <a:endParaRPr lang="en-US" sz="10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0.250831</a:t>
                      </a:r>
                      <a:endParaRPr 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-3.08E-07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-0.064606398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0.000389128</a:t>
                      </a:r>
                      <a:endParaRPr 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0.000389138</a:t>
                      </a:r>
                      <a:endParaRPr lang="en-US" sz="1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0.250835</a:t>
                      </a:r>
                      <a:endParaRPr 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-0.06460609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0.000389119</a:t>
                      </a:r>
                      <a:endParaRPr 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0.000389117</a:t>
                      </a:r>
                      <a:endParaRPr lang="en-US" sz="1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0.250836</a:t>
                      </a:r>
                      <a:endParaRPr 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de/dq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decoul_t/dq</a:t>
                      </a:r>
                      <a:endParaRPr lang="en-US" sz="1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-33.2064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-0.012921185</a:t>
                      </a:r>
                      <a:endParaRPr lang="en-US" sz="1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-33.207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-0.012921419</a:t>
                      </a:r>
                      <a:endParaRPr lang="en-US" sz="1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-33.21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-0.012922586</a:t>
                      </a:r>
                      <a:endParaRPr lang="en-US" sz="1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-33.3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-0.012957607</a:t>
                      </a:r>
                      <a:endParaRPr lang="en-US" sz="1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ecut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erfc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ecoul_test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decoul_test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decoul_t/dq</a:t>
                      </a:r>
                      <a:endParaRPr lang="en-US" sz="1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-162.71122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0.000389117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-0.063313754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0.001292119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-0.012921185</a:t>
                      </a:r>
                      <a:endParaRPr lang="en-US" sz="1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-165.69979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0.000389117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-0.064476659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0.000129214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-0.012921419</a:t>
                      </a:r>
                      <a:endParaRPr lang="en-US" sz="1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-165.99865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0.000389117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-0.06459295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1.29226E-05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-0.012922586</a:t>
                      </a:r>
                      <a:endParaRPr lang="en-US" sz="1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-166.02853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0.000389117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-0.064604577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1.29576E-06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-0.012957607</a:t>
                      </a:r>
                      <a:endParaRPr lang="en-US" sz="1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-166.03186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0.000389117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-0.064605873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02500" y="365125"/>
            <a:ext cx="4483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Two error sources: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Round up issue in log file (may be fixed)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ERFC dependence on total charge (may not be an issue, because it should converge as </a:t>
            </a:r>
            <a:r>
              <a:rPr lang="en-US" dirty="0" err="1" smtClean="0">
                <a:solidFill>
                  <a:srgbClr val="FF0000"/>
                </a:solidFill>
              </a:rPr>
              <a:t>dq</a:t>
            </a:r>
            <a:r>
              <a:rPr lang="en-US" dirty="0" smtClean="0">
                <a:solidFill>
                  <a:srgbClr val="FF0000"/>
                </a:solidFill>
              </a:rPr>
              <a:t> becomes very small)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4700" y="4403725"/>
            <a:ext cx="3644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Does this interpolation validation still work for long-range?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Concern: as q changes, the total charge in cell becomes non-zero.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treatment using background charge may cause difference in different finite difference cases.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4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study(cont.)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998417"/>
          <a:ext cx="4375151" cy="3267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4393"/>
                <a:gridCol w="1304393"/>
                <a:gridCol w="1766365"/>
              </a:tblGrid>
              <a:tr h="363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alpha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g_ewald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erfc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0.060259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0.394111028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0.052569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0.457218826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0.045722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0.517888027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0.039251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0.578834116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0.032798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0.642766966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03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6752178"/>
              </p:ext>
            </p:extLst>
          </p:nvPr>
        </p:nvGraphicFramePr>
        <p:xfrm>
          <a:off x="5787504" y="1582464"/>
          <a:ext cx="5872163" cy="392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15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Long-range term coupled: Updated charges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996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Long-range term coupled: </a:t>
            </a:r>
          </a:p>
          <a:p>
            <a:endParaRPr lang="en-US" dirty="0" smtClean="0"/>
          </a:p>
          <a:p>
            <a:r>
              <a:rPr lang="en-US" dirty="0" smtClean="0"/>
              <a:t>ITEM: ATOMS id type x y z q </a:t>
            </a:r>
          </a:p>
          <a:p>
            <a:r>
              <a:rPr lang="en-US" dirty="0" smtClean="0"/>
              <a:t>4 4 5 5 15 -1 </a:t>
            </a:r>
          </a:p>
          <a:p>
            <a:r>
              <a:rPr lang="en-US" dirty="0" smtClean="0"/>
              <a:t>3 3 25 5 15 1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 5 5 15 15 -5.04091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6 6 25 15 15 5.04091 </a:t>
            </a:r>
          </a:p>
          <a:p>
            <a:r>
              <a:rPr lang="en-US" dirty="0" smtClean="0"/>
              <a:t>1 1 5 25 15 1 </a:t>
            </a:r>
          </a:p>
          <a:p>
            <a:r>
              <a:rPr lang="en-US" dirty="0" smtClean="0"/>
              <a:t>2 2 25 25 15 -1 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2243" y="1825625"/>
            <a:ext cx="46399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Only with short-range term: </a:t>
            </a:r>
          </a:p>
          <a:p>
            <a:endParaRPr lang="en-US" dirty="0" smtClean="0"/>
          </a:p>
          <a:p>
            <a:r>
              <a:rPr lang="en-US" dirty="0" smtClean="0"/>
              <a:t>ITEM: ATOMS id type x y z q </a:t>
            </a:r>
          </a:p>
          <a:p>
            <a:r>
              <a:rPr lang="en-US" dirty="0" smtClean="0"/>
              <a:t>4 4 5 5 15 -1 </a:t>
            </a:r>
          </a:p>
          <a:p>
            <a:r>
              <a:rPr lang="en-US" dirty="0" smtClean="0"/>
              <a:t>3 3 25 5 15 1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 5 5 15 15 -10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6 6 25 15 15 10</a:t>
            </a:r>
          </a:p>
          <a:p>
            <a:r>
              <a:rPr lang="en-US" dirty="0" smtClean="0"/>
              <a:t>1 1 5 25 15 1 </a:t>
            </a:r>
          </a:p>
          <a:p>
            <a:r>
              <a:rPr lang="en-US" dirty="0" smtClean="0"/>
              <a:t>2 2 25 25 15 -1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020" y="1825624"/>
            <a:ext cx="584268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err="1" smtClean="0"/>
              <a:t>potentialcalc.for</a:t>
            </a:r>
            <a:endParaRPr lang="en-US" i="1" dirty="0" smtClean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short-range term =  2.6523307E-04</a:t>
            </a:r>
          </a:p>
          <a:p>
            <a:r>
              <a:rPr lang="en-US" dirty="0" smtClean="0"/>
              <a:t> long-range term =  -0.3310307    </a:t>
            </a:r>
          </a:p>
          <a:p>
            <a:r>
              <a:rPr lang="en-US" dirty="0" smtClean="0"/>
              <a:t> self-term =    1.394478    </a:t>
            </a:r>
          </a:p>
          <a:p>
            <a:r>
              <a:rPr lang="en-US" dirty="0" smtClean="0"/>
              <a:t> back-ground screening =   0.0</a:t>
            </a:r>
          </a:p>
          <a:p>
            <a:r>
              <a:rPr lang="en-US" dirty="0" smtClean="0"/>
              <a:t> target potential =    1.000000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potential </a:t>
            </a:r>
            <a:r>
              <a:rPr lang="en-US" dirty="0">
                <a:solidFill>
                  <a:srgbClr val="FF0000"/>
                </a:solidFill>
              </a:rPr>
              <a:t>=    1.063713</a:t>
            </a:r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 error =   6.3712955E-02</a:t>
            </a:r>
            <a:endParaRPr lang="en-US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857102" y="2481197"/>
                <a:ext cx="6096000" cy="30401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𝑒𝑟𝑓𝑐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≠0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102" y="2481197"/>
                <a:ext cx="6096000" cy="3040191"/>
              </a:xfrm>
              <a:prstGeom prst="rect">
                <a:avLst/>
              </a:prstGeom>
              <a:blipFill rotWithShape="0">
                <a:blip r:embed="rId2"/>
                <a:stretch>
                  <a:fillRect b="-43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082652" y="263525"/>
            <a:ext cx="3644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A(</a:t>
            </a:r>
            <a:r>
              <a:rPr lang="en-US" dirty="0" err="1" smtClean="0">
                <a:solidFill>
                  <a:srgbClr val="FF0000"/>
                </a:solidFill>
              </a:rPr>
              <a:t>qe,r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err="1" smtClean="0">
                <a:solidFill>
                  <a:srgbClr val="FF0000"/>
                </a:solidFill>
              </a:rPr>
              <a:t>qE</a:t>
            </a:r>
            <a:r>
              <a:rPr lang="en-US" dirty="0" smtClean="0">
                <a:solidFill>
                  <a:srgbClr val="FF0000"/>
                </a:solidFill>
              </a:rPr>
              <a:t>=b(</a:t>
            </a:r>
            <a:r>
              <a:rPr lang="en-US" dirty="0" err="1" smtClean="0">
                <a:solidFill>
                  <a:srgbClr val="FF0000"/>
                </a:solidFill>
              </a:rPr>
              <a:t>qe,r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qE</a:t>
            </a:r>
            <a:r>
              <a:rPr lang="en-US" dirty="0" smtClean="0">
                <a:solidFill>
                  <a:srgbClr val="FF0000"/>
                </a:solidFill>
              </a:rPr>
              <a:t> updated, how to </a:t>
            </a:r>
            <a:r>
              <a:rPr lang="en-US" dirty="0" err="1" smtClean="0">
                <a:solidFill>
                  <a:srgbClr val="FF0000"/>
                </a:solidFill>
              </a:rPr>
              <a:t>enure</a:t>
            </a:r>
            <a:r>
              <a:rPr lang="en-US" dirty="0" smtClean="0">
                <a:solidFill>
                  <a:srgbClr val="FF0000"/>
                </a:solidFill>
              </a:rPr>
              <a:t> system charge is zero?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Needs perfect match!!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5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1 study on potential calculation</a:t>
            </a:r>
          </a:p>
          <a:p>
            <a:pPr lvl="1"/>
            <a:r>
              <a:rPr lang="en-US" dirty="0" smtClean="0"/>
              <a:t>Compare </a:t>
            </a:r>
            <a:r>
              <a:rPr lang="en-US" dirty="0" err="1" smtClean="0"/>
              <a:t>dU</a:t>
            </a:r>
            <a:r>
              <a:rPr lang="en-US" dirty="0" smtClean="0"/>
              <a:t>/</a:t>
            </a:r>
            <a:r>
              <a:rPr lang="en-US" dirty="0" err="1" smtClean="0"/>
              <a:t>dq</a:t>
            </a:r>
            <a:r>
              <a:rPr lang="en-US" dirty="0" smtClean="0"/>
              <a:t> in code with theory. </a:t>
            </a:r>
          </a:p>
          <a:p>
            <a:pPr lvl="1"/>
            <a:r>
              <a:rPr lang="en-US" dirty="0" smtClean="0"/>
              <a:t>For complex system there theory is complex, use interpolation. But fix round-up issue. </a:t>
            </a:r>
          </a:p>
          <a:p>
            <a:pPr lvl="1"/>
            <a:r>
              <a:rPr lang="en-US" dirty="0" smtClean="0"/>
              <a:t>Back-forward validate has been done for CUT. How about LONG-Short? This should work. </a:t>
            </a:r>
          </a:p>
          <a:p>
            <a:pPr lvl="1"/>
            <a:r>
              <a:rPr lang="en-US" dirty="0" smtClean="0"/>
              <a:t>For LONG-Long, first fix the matrix calculation – scalar calculation mismatch problem. </a:t>
            </a:r>
          </a:p>
          <a:p>
            <a:pPr lvl="2"/>
            <a:r>
              <a:rPr lang="en-US" dirty="0" smtClean="0"/>
              <a:t>For </a:t>
            </a:r>
            <a:r>
              <a:rPr lang="en-US" dirty="0" err="1" smtClean="0"/>
              <a:t>dU</a:t>
            </a:r>
            <a:r>
              <a:rPr lang="en-US" dirty="0" smtClean="0"/>
              <a:t>/</a:t>
            </a:r>
            <a:r>
              <a:rPr lang="en-US" dirty="0" err="1" smtClean="0"/>
              <a:t>dq</a:t>
            </a:r>
            <a:r>
              <a:rPr lang="en-US" dirty="0" smtClean="0"/>
              <a:t> test, one worry is the change of system charge as one charge is modified. A potential fix is to modify both a positive charge and a negative charge in a </a:t>
            </a:r>
            <a:r>
              <a:rPr lang="en-US" dirty="0" err="1" smtClean="0"/>
              <a:t>antisymmetric</a:t>
            </a:r>
            <a:r>
              <a:rPr lang="en-US" dirty="0" smtClean="0"/>
              <a:t> system. Hope is that </a:t>
            </a:r>
            <a:r>
              <a:rPr lang="en-US" dirty="0" err="1" smtClean="0"/>
              <a:t>dU</a:t>
            </a:r>
            <a:r>
              <a:rPr lang="en-US" dirty="0" smtClean="0"/>
              <a:t>(dq5,dq6)/2 would be the </a:t>
            </a:r>
            <a:r>
              <a:rPr lang="en-US" dirty="0" err="1" smtClean="0"/>
              <a:t>dU</a:t>
            </a:r>
            <a:r>
              <a:rPr lang="en-US" dirty="0" smtClean="0"/>
              <a:t>(dq5). This needs verification by simple LAMMPS calculation.</a:t>
            </a:r>
          </a:p>
          <a:p>
            <a:pPr lvl="2"/>
            <a:r>
              <a:rPr lang="en-US" dirty="0" smtClean="0"/>
              <a:t>Back forward: potential calculation has problem. U1,1 is infinitely large!!! If need to do his, search literature to find out potential calculation in EWALD! </a:t>
            </a:r>
          </a:p>
          <a:p>
            <a:r>
              <a:rPr lang="en-US" dirty="0" smtClean="0"/>
              <a:t>2 optimization:</a:t>
            </a:r>
          </a:p>
          <a:p>
            <a:pPr lvl="3"/>
            <a:r>
              <a:rPr lang="en-US" dirty="0" smtClean="0"/>
              <a:t>Soft-coding</a:t>
            </a:r>
          </a:p>
          <a:p>
            <a:pPr lvl="3"/>
            <a:r>
              <a:rPr lang="en-US" dirty="0" smtClean="0"/>
              <a:t>Mapping in more efficient style</a:t>
            </a:r>
          </a:p>
          <a:p>
            <a:pPr lvl="3"/>
            <a:r>
              <a:rPr lang="en-US" dirty="0" smtClean="0"/>
              <a:t>Long-range </a:t>
            </a:r>
            <a:r>
              <a:rPr lang="en-US" dirty="0" err="1" smtClean="0"/>
              <a:t>calcs</a:t>
            </a:r>
            <a:endParaRPr lang="en-US" dirty="0" smtClean="0"/>
          </a:p>
          <a:p>
            <a:pPr lvl="3"/>
            <a:r>
              <a:rPr lang="en-US" dirty="0" smtClean="0"/>
              <a:t>MPI</a:t>
            </a:r>
          </a:p>
          <a:p>
            <a:r>
              <a:rPr lang="en-US" dirty="0" smtClean="0"/>
              <a:t>3 test cases: complex system; French group paper case</a:t>
            </a:r>
          </a:p>
        </p:txBody>
      </p:sp>
    </p:spTree>
    <p:extLst>
      <p:ext uri="{BB962C8B-B14F-4D97-AF65-F5344CB8AC3E}">
        <p14:creationId xmlns:p14="http://schemas.microsoft.com/office/powerpoint/2010/main" val="30287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841" y="1690689"/>
            <a:ext cx="8810297" cy="5690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Implementation of point charge update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89841" y="2554015"/>
            <a:ext cx="8810297" cy="48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Test cases and Optimization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89841" y="3331782"/>
            <a:ext cx="8810297" cy="503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Implementation of Gaussian distributed charge update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89841" y="4129089"/>
            <a:ext cx="8810297" cy="55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Test cases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89841" y="4939864"/>
            <a:ext cx="8810297" cy="55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Self discharge study</a:t>
            </a:r>
          </a:p>
        </p:txBody>
      </p:sp>
      <p:sp>
        <p:nvSpPr>
          <p:cNvPr id="9" name="Down Arrow 8"/>
          <p:cNvSpPr/>
          <p:nvPr/>
        </p:nvSpPr>
        <p:spPr>
          <a:xfrm>
            <a:off x="5633544" y="2228521"/>
            <a:ext cx="462456" cy="367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633544" y="3063029"/>
            <a:ext cx="462456" cy="367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633544" y="3772473"/>
            <a:ext cx="462456" cy="367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633544" y="4572001"/>
            <a:ext cx="462456" cy="367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chart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55" y="2648659"/>
            <a:ext cx="11626089" cy="303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pre_force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prepare k, call </a:t>
            </a:r>
            <a:r>
              <a:rPr lang="en-US" dirty="0" err="1"/>
              <a:t>coeffs</a:t>
            </a:r>
            <a:r>
              <a:rPr lang="en-US" dirty="0"/>
              <a:t>() to </a:t>
            </a:r>
            <a:r>
              <a:rPr lang="en-US" dirty="0" smtClean="0"/>
              <a:t>get cosine, sine, and call the following functions to realize charge update. </a:t>
            </a:r>
          </a:p>
          <a:p>
            <a:r>
              <a:rPr lang="en-US" dirty="0" err="1" smtClean="0"/>
              <a:t>init_matvec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compute_ewald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Fill H matrix, </a:t>
            </a:r>
            <a:r>
              <a:rPr lang="en-US" dirty="0"/>
              <a:t>under the name AM</a:t>
            </a:r>
            <a:r>
              <a:rPr lang="en-US" dirty="0" smtClean="0"/>
              <a:t>[][], by short-range via reading </a:t>
            </a:r>
            <a:r>
              <a:rPr lang="en-US" dirty="0" err="1" smtClean="0"/>
              <a:t>mappingfiles</a:t>
            </a:r>
            <a:r>
              <a:rPr lang="en-US" dirty="0" smtClean="0"/>
              <a:t>; and long-range, by filling derived terms</a:t>
            </a:r>
          </a:p>
          <a:p>
            <a:pPr lvl="2"/>
            <a:r>
              <a:rPr lang="en-US" dirty="0" smtClean="0"/>
              <a:t>Fill b matrix, by name </a:t>
            </a:r>
            <a:r>
              <a:rPr lang="en-US" dirty="0" err="1" smtClean="0"/>
              <a:t>b_s</a:t>
            </a:r>
            <a:r>
              <a:rPr lang="en-US" dirty="0" smtClean="0"/>
              <a:t>[]</a:t>
            </a:r>
          </a:p>
          <a:p>
            <a:r>
              <a:rPr lang="en-US" dirty="0" err="1" smtClean="0"/>
              <a:t>gaussian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Shrink the H and b matrix to be named A[][] and b[] respectively</a:t>
            </a:r>
          </a:p>
          <a:p>
            <a:pPr lvl="1"/>
            <a:r>
              <a:rPr lang="en-US" dirty="0"/>
              <a:t>Solve H*q=b by Gauss elimination</a:t>
            </a:r>
          </a:p>
          <a:p>
            <a:r>
              <a:rPr lang="en-US" dirty="0" err="1" smtClean="0"/>
              <a:t>backup_Q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Assign charges to atoms</a:t>
            </a:r>
          </a:p>
          <a:p>
            <a:pPr lvl="1"/>
            <a:r>
              <a:rPr lang="en-US" dirty="0" smtClean="0"/>
              <a:t>Forward map charges to corresponding ghost atoms by </a:t>
            </a:r>
            <a:r>
              <a:rPr lang="en-US" dirty="0" err="1" smtClean="0"/>
              <a:t>forward_comm_fix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5992297"/>
            <a:ext cx="856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fix_qeq_reax.cpp/h, fix_qeq_sm.cpp/h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functions and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long-range term calculation</a:t>
            </a:r>
          </a:p>
          <a:p>
            <a:pPr lvl="1"/>
            <a:r>
              <a:rPr lang="en-US" dirty="0" smtClean="0"/>
              <a:t>Borrow contents from ewald.cpp:</a:t>
            </a:r>
          </a:p>
          <a:p>
            <a:pPr lvl="2"/>
            <a:r>
              <a:rPr lang="en-US" dirty="0" smtClean="0"/>
              <a:t>In </a:t>
            </a:r>
            <a:r>
              <a:rPr lang="en-US" dirty="0" err="1" smtClean="0"/>
              <a:t>pre_force</a:t>
            </a:r>
            <a:r>
              <a:rPr lang="en-US" dirty="0" smtClean="0"/>
              <a:t>(): prepare </a:t>
            </a:r>
            <a:r>
              <a:rPr lang="en-US" dirty="0" err="1" smtClean="0"/>
              <a:t>kxmax</a:t>
            </a:r>
            <a:r>
              <a:rPr lang="en-US" dirty="0" smtClean="0"/>
              <a:t>, </a:t>
            </a:r>
            <a:r>
              <a:rPr lang="en-US" dirty="0" err="1" smtClean="0"/>
              <a:t>kymax</a:t>
            </a:r>
            <a:r>
              <a:rPr lang="en-US" dirty="0" smtClean="0"/>
              <a:t>, </a:t>
            </a:r>
            <a:r>
              <a:rPr lang="en-US" dirty="0" err="1" smtClean="0"/>
              <a:t>kzmax</a:t>
            </a:r>
            <a:r>
              <a:rPr lang="en-US" dirty="0" smtClean="0"/>
              <a:t>, </a:t>
            </a:r>
            <a:r>
              <a:rPr lang="en-US" dirty="0" err="1" smtClean="0"/>
              <a:t>kmax</a:t>
            </a:r>
            <a:r>
              <a:rPr lang="en-US" dirty="0" smtClean="0"/>
              <a:t>, kmax3d and coefficients of cosine &amp; sine</a:t>
            </a:r>
          </a:p>
          <a:p>
            <a:pPr lvl="2"/>
            <a:r>
              <a:rPr lang="en-US" dirty="0" err="1"/>
              <a:t>r</a:t>
            </a:r>
            <a:r>
              <a:rPr lang="en-US" dirty="0" err="1" smtClean="0"/>
              <a:t>ms</a:t>
            </a:r>
            <a:r>
              <a:rPr lang="en-US" dirty="0" smtClean="0"/>
              <a:t>(): for accuracy calculation 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ompute_self</a:t>
            </a:r>
            <a:r>
              <a:rPr lang="en-US" dirty="0" smtClean="0"/>
              <a:t>() </a:t>
            </a:r>
          </a:p>
          <a:p>
            <a:pPr lvl="2"/>
            <a:r>
              <a:rPr lang="en-US" dirty="0" smtClean="0"/>
              <a:t>Borrow contents from ewald.cpp</a:t>
            </a:r>
          </a:p>
          <a:p>
            <a:pPr lvl="2"/>
            <a:r>
              <a:rPr lang="en-US" dirty="0" smtClean="0"/>
              <a:t>Calculate pre-factors and summation of all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ompute_cross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Fill H matrix with long-range term at non-diagonal</a:t>
            </a:r>
          </a:p>
          <a:p>
            <a:pPr lvl="1"/>
            <a:r>
              <a:rPr lang="en-US" dirty="0" err="1" smtClean="0"/>
              <a:t>compute_b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Fill b matrix with long-range term by summing up over j atoms</a:t>
            </a:r>
          </a:p>
          <a:p>
            <a:pPr lvl="2"/>
            <a:endParaRPr lang="en-US" dirty="0"/>
          </a:p>
          <a:p>
            <a:r>
              <a:rPr lang="en-US" dirty="0" smtClean="0"/>
              <a:t>New functions, intermediate parameters such as AM[][], </a:t>
            </a:r>
            <a:r>
              <a:rPr lang="en-US" dirty="0" err="1" smtClean="0"/>
              <a:t>b_s</a:t>
            </a:r>
            <a:r>
              <a:rPr lang="en-US" dirty="0" smtClean="0"/>
              <a:t>[], </a:t>
            </a:r>
            <a:r>
              <a:rPr lang="en-US" dirty="0" err="1" smtClean="0"/>
              <a:t>cs</a:t>
            </a:r>
            <a:r>
              <a:rPr lang="en-US" dirty="0" smtClean="0"/>
              <a:t>[][][], </a:t>
            </a:r>
            <a:r>
              <a:rPr lang="en-US" dirty="0" err="1" smtClean="0"/>
              <a:t>sn</a:t>
            </a:r>
            <a:r>
              <a:rPr lang="en-US" dirty="0" smtClean="0"/>
              <a:t>[][][], of which definition to be found in header file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6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Short-range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orward_comm_fix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pack_comm</a:t>
            </a:r>
            <a:r>
              <a:rPr lang="en-US" dirty="0" smtClean="0"/>
              <a:t>() and </a:t>
            </a:r>
            <a:r>
              <a:rPr lang="en-US" dirty="0" err="1" smtClean="0"/>
              <a:t>unpack_comm</a:t>
            </a:r>
            <a:r>
              <a:rPr lang="en-US" dirty="0" smtClean="0"/>
              <a:t>() to form correspondence between unit cell atom and image atom(s)</a:t>
            </a:r>
          </a:p>
          <a:p>
            <a:pPr lvl="1"/>
            <a:r>
              <a:rPr lang="en-US" dirty="0" smtClean="0"/>
              <a:t>Reference to be seen in </a:t>
            </a:r>
            <a:r>
              <a:rPr lang="en-US" i="1" dirty="0" smtClean="0"/>
              <a:t>comm.cpp, update.cpp, and fix.cpp</a:t>
            </a:r>
            <a:endParaRPr lang="en-US" i="1" dirty="0"/>
          </a:p>
          <a:p>
            <a:r>
              <a:rPr lang="en-US" dirty="0" smtClean="0"/>
              <a:t>Write out correspondence files: list1.txt and list2.txt for matching summation in </a:t>
            </a:r>
            <a:r>
              <a:rPr lang="en-US" dirty="0" err="1" smtClean="0"/>
              <a:t>compute_ewald</a:t>
            </a:r>
            <a:r>
              <a:rPr lang="en-US" dirty="0" smtClean="0"/>
              <a:t>() for short-range terms</a:t>
            </a:r>
          </a:p>
          <a:p>
            <a:pPr lvl="1"/>
            <a:r>
              <a:rPr lang="en-US" dirty="0" smtClean="0"/>
              <a:t>Alternative choice for mapping by using 1D buffer in </a:t>
            </a:r>
            <a:r>
              <a:rPr lang="en-US" dirty="0" err="1" smtClean="0"/>
              <a:t>reverse_comm_fix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No self term</a:t>
            </a:r>
          </a:p>
          <a:p>
            <a:r>
              <a:rPr lang="en-US" dirty="0" smtClean="0"/>
              <a:t>Non-diagonal AM(H) terms filled by 1/r*</a:t>
            </a:r>
            <a:r>
              <a:rPr lang="en-US" dirty="0" err="1" smtClean="0">
                <a:solidFill>
                  <a:srgbClr val="C00000"/>
                </a:solidFill>
              </a:rPr>
              <a:t>erfc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err="1" smtClean="0"/>
              <a:t>b_s</a:t>
            </a:r>
            <a:r>
              <a:rPr lang="en-US" dirty="0" smtClean="0"/>
              <a:t>[] term summing q[j]/r</a:t>
            </a:r>
          </a:p>
          <a:p>
            <a:r>
              <a:rPr lang="en-US" dirty="0" smtClean="0"/>
              <a:t>All AM(H) mapped to [</a:t>
            </a:r>
            <a:r>
              <a:rPr lang="en-US" dirty="0" err="1" smtClean="0"/>
              <a:t>nlocal,nlocal</a:t>
            </a:r>
            <a:r>
              <a:rPr lang="en-US" dirty="0" smtClean="0"/>
              <a:t>], later shrunk to [</a:t>
            </a:r>
            <a:r>
              <a:rPr lang="en-US" dirty="0" err="1" smtClean="0"/>
              <a:t>n,n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626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443" y="192130"/>
            <a:ext cx="10515600" cy="1325563"/>
          </a:xfrm>
        </p:spPr>
        <p:txBody>
          <a:bodyPr/>
          <a:lstStyle/>
          <a:p>
            <a:r>
              <a:rPr lang="en-US" dirty="0" smtClean="0"/>
              <a:t>Damping factor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345499"/>
              </p:ext>
            </p:extLst>
          </p:nvPr>
        </p:nvGraphicFramePr>
        <p:xfrm>
          <a:off x="568340" y="1277976"/>
          <a:ext cx="3911600" cy="39118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5522"/>
                <a:gridCol w="1121759"/>
                <a:gridCol w="1514319"/>
              </a:tblGrid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erfc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0.999999999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0.936534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0.769866367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0.880643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0.558480563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0.831048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0.380133816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0.78674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0.241920816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0.746919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0.143536051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0.710934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0.079208049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0.678257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0.040574652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0.648452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0.019263108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0.621156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0.008464788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0.596065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0.003439181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0.572923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0.001290786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0.551511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0.000447186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0.531641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0.000142917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0.513153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4.21125E-05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0.495908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1.14359E-05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0.479785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2.86085E-06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74025"/>
              </p:ext>
            </p:extLst>
          </p:nvPr>
        </p:nvGraphicFramePr>
        <p:xfrm>
          <a:off x="1542364" y="5357168"/>
          <a:ext cx="18415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148"/>
                <a:gridCol w="94135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g_ewald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0.206864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EWALD_P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0.3275911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A1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0.254829592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A2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-0.284496736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A3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1.421413741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A4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-1.453152027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A5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1.061405429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86347"/>
              </p:ext>
            </p:extLst>
          </p:nvPr>
        </p:nvGraphicFramePr>
        <p:xfrm>
          <a:off x="4984021" y="1738055"/>
          <a:ext cx="6699293" cy="4638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323159"/>
              </p:ext>
            </p:extLst>
          </p:nvPr>
        </p:nvGraphicFramePr>
        <p:xfrm>
          <a:off x="6392562" y="914402"/>
          <a:ext cx="41402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02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 = 1/(1+EWALD_P*</a:t>
                      </a:r>
                      <a:r>
                        <a:rPr lang="en-US" sz="1100" u="none" strike="noStrike" dirty="0" err="1">
                          <a:effectLst/>
                        </a:rPr>
                        <a:t>g_ewald</a:t>
                      </a:r>
                      <a:r>
                        <a:rPr lang="en-US" sz="1100" u="none" strike="noStrike" dirty="0">
                          <a:effectLst/>
                        </a:rPr>
                        <a:t>*r)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alpha = (t*A1+t^2*A2+t^3*A3+t^4*A4+t^5*A5)*</a:t>
                      </a:r>
                      <a:r>
                        <a:rPr lang="en-US" sz="1100" u="none" strike="noStrike" dirty="0" err="1">
                          <a:effectLst/>
                        </a:rPr>
                        <a:t>exp</a:t>
                      </a:r>
                      <a:r>
                        <a:rPr lang="en-US" sz="1100" u="none" strike="noStrike" dirty="0">
                          <a:effectLst/>
                        </a:rPr>
                        <a:t>(-g_ewald^2*r^2)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52520" y="1333027"/>
            <a:ext cx="442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Reference: pair_lj_cut_coul_long.cpp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Damping factor – </a:t>
            </a:r>
            <a:r>
              <a:rPr lang="en-US" dirty="0" err="1" smtClean="0"/>
              <a:t>g_ewald</a:t>
            </a:r>
            <a:r>
              <a:rPr lang="en-US" dirty="0" smtClean="0"/>
              <a:t>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765881"/>
              </p:ext>
            </p:extLst>
          </p:nvPr>
        </p:nvGraphicFramePr>
        <p:xfrm>
          <a:off x="296563" y="1822494"/>
          <a:ext cx="4959177" cy="4298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8938"/>
                <a:gridCol w="2249774"/>
                <a:gridCol w="1780465"/>
              </a:tblGrid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erfc</a:t>
                      </a:r>
                      <a:r>
                        <a:rPr lang="en-US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 err="1">
                          <a:effectLst/>
                        </a:rPr>
                        <a:t>g_ewald</a:t>
                      </a:r>
                      <a:r>
                        <a:rPr lang="en-US" sz="1100" u="none" strike="noStrike" dirty="0">
                          <a:effectLst/>
                        </a:rPr>
                        <a:t>*r)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erfc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0.999999999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0.769866233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0.769866367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0.558480648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0.558480563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0.380133891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0.380133816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0.241920695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0.241920816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0.143535971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0.143536051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0.079208135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0.079208049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0.040574786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0.040574652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0.019263148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0.019263108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0.008464709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0.008464788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0.003439046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0.003439181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0.001290659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0.001290786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0.000447099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0.000447186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0.000142869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0.000142917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4.20898E-05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4.21125E-05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1.14267E-05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1.14359E-05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2.8576E-06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2.86085E-06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g_ewald</a:t>
                      </a:r>
                      <a:r>
                        <a:rPr lang="en-US" sz="1100" u="none" strike="noStrike" dirty="0">
                          <a:effectLst/>
                        </a:rPr>
                        <a:t> = 0.206864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alpha = (t*A1+t^2*A2+t^3*A3+t^4*A4+t^5*A5)*</a:t>
                      </a:r>
                      <a:r>
                        <a:rPr lang="en-US" sz="1100" b="1" u="none" strike="noStrike" dirty="0" err="1">
                          <a:effectLst/>
                        </a:rPr>
                        <a:t>exp</a:t>
                      </a:r>
                      <a:r>
                        <a:rPr lang="en-US" sz="1100" b="1" u="none" strike="noStrike" dirty="0">
                          <a:effectLst/>
                        </a:rPr>
                        <a:t>(-g_ewald^2*r*2)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878035"/>
              </p:ext>
            </p:extLst>
          </p:nvPr>
        </p:nvGraphicFramePr>
        <p:xfrm>
          <a:off x="5692990" y="2133601"/>
          <a:ext cx="6095357" cy="3887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09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Long-range 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Derivation of long-range pre-factors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12806" y="2819988"/>
                <a:ext cx="5699188" cy="28655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p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nary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p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nary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p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nary>
                            <m:nary>
                              <m:naryPr>
                                <m:chr m:val="∑"/>
                                <m:grow m:val="on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nary>
                              <m:naryPr>
                                <m:chr m:val="∑"/>
                                <m:grow m:val="on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06" y="2819988"/>
                <a:ext cx="5699188" cy="28655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2895426" y="5890196"/>
            <a:ext cx="1952541" cy="380009"/>
            <a:chOff x="2714194" y="5857979"/>
            <a:chExt cx="1952541" cy="3800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258065" y="5868656"/>
                  <a:ext cx="140867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𝑛𝑙𝑜𝑐𝑎𝑙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065" y="5868656"/>
                  <a:ext cx="140867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714194" y="5860418"/>
                  <a:ext cx="6840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194" y="5860418"/>
                  <a:ext cx="68409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184105" y="5857979"/>
                  <a:ext cx="3818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105" y="5857979"/>
                  <a:ext cx="38183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/>
          <p:cNvSpPr txBox="1"/>
          <p:nvPr/>
        </p:nvSpPr>
        <p:spPr>
          <a:xfrm>
            <a:off x="7400987" y="4251306"/>
            <a:ext cx="4395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Naoki, Goddard, </a:t>
            </a:r>
          </a:p>
          <a:p>
            <a:r>
              <a:rPr lang="en-US" dirty="0" smtClean="0"/>
              <a:t>Accelerating of </a:t>
            </a:r>
            <a:r>
              <a:rPr lang="en-US" dirty="0" err="1" smtClean="0"/>
              <a:t>Covergence</a:t>
            </a:r>
            <a:r>
              <a:rPr lang="en-US" dirty="0" smtClean="0"/>
              <a:t> for lattice sums</a:t>
            </a:r>
          </a:p>
          <a:p>
            <a:r>
              <a:rPr lang="en-US" dirty="0" smtClean="0"/>
              <a:t>J. Phys. Chem. 1989, 93, 7320-7327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860801" y="5451636"/>
            <a:ext cx="1206499" cy="61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81810" y="6176963"/>
            <a:ext cx="439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Summation over all electrolyte atoms (j)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8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1234</Words>
  <Application>Microsoft Office PowerPoint</Application>
  <PresentationFormat>Widescreen</PresentationFormat>
  <Paragraphs>475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Fix potential implementation</vt:lpstr>
      <vt:lpstr>Grand picture</vt:lpstr>
      <vt:lpstr>Data flow chart</vt:lpstr>
      <vt:lpstr>Main Functions</vt:lpstr>
      <vt:lpstr>Added functions and parameters</vt:lpstr>
      <vt:lpstr>Short-range terms</vt:lpstr>
      <vt:lpstr>Damping factor</vt:lpstr>
      <vt:lpstr>Damping factor – g_ewald(cont.)</vt:lpstr>
      <vt:lpstr>Long-range term</vt:lpstr>
      <vt:lpstr>Test case </vt:lpstr>
      <vt:lpstr>Interpolation study</vt:lpstr>
      <vt:lpstr>Interpolation study(cont.)</vt:lpstr>
      <vt:lpstr>Interpolation study(cont.)</vt:lpstr>
      <vt:lpstr>Long-range term coupled: Updated charges</vt:lpstr>
      <vt:lpstr>Potential Calculation</vt:lpstr>
      <vt:lpstr>To-do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 potential implementation</dc:title>
  <dc:creator>Andrew Cheung</dc:creator>
  <cp:lastModifiedBy>Andrew Cheung</cp:lastModifiedBy>
  <cp:revision>59</cp:revision>
  <dcterms:created xsi:type="dcterms:W3CDTF">2014-07-31T02:14:20Z</dcterms:created>
  <dcterms:modified xsi:type="dcterms:W3CDTF">2014-07-31T22:51:46Z</dcterms:modified>
</cp:coreProperties>
</file>