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19"/>
  </p:handoutMasterIdLst>
  <p:sldIdLst>
    <p:sldId id="256" r:id="rId2"/>
    <p:sldId id="257" r:id="rId3"/>
    <p:sldId id="258" r:id="rId4"/>
    <p:sldId id="259" r:id="rId5"/>
    <p:sldId id="278" r:id="rId6"/>
    <p:sldId id="265" r:id="rId7"/>
    <p:sldId id="271" r:id="rId8"/>
    <p:sldId id="276" r:id="rId9"/>
    <p:sldId id="277" r:id="rId10"/>
    <p:sldId id="266" r:id="rId11"/>
    <p:sldId id="267" r:id="rId12"/>
    <p:sldId id="268" r:id="rId13"/>
    <p:sldId id="269" r:id="rId14"/>
    <p:sldId id="270" r:id="rId15"/>
    <p:sldId id="274" r:id="rId16"/>
    <p:sldId id="275" r:id="rId17"/>
    <p:sldId id="279" r:id="rId18"/>
  </p:sldIdLst>
  <p:sldSz cx="12192000" cy="6858000"/>
  <p:notesSz cx="9939338" cy="6807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4" d="100"/>
          <a:sy n="114" d="100"/>
        </p:scale>
        <p:origin x="3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3F9034-BC59-4982-82E5-0B0335A72493}" type="doc">
      <dgm:prSet loTypeId="urn:microsoft.com/office/officeart/2005/8/layout/hProcess9" loCatId="process" qsTypeId="urn:microsoft.com/office/officeart/2005/8/quickstyle/simple1" qsCatId="simple" csTypeId="urn:microsoft.com/office/officeart/2005/8/colors/colorful3" csCatId="colorful" phldr="1"/>
      <dgm:spPr/>
    </dgm:pt>
    <dgm:pt modelId="{E83F2162-51D3-42D6-9873-42E2698775FB}">
      <dgm:prSet phldrT="[テキスト]" custT="1"/>
      <dgm:spPr/>
      <dgm:t>
        <a:bodyPr/>
        <a:lstStyle/>
        <a:p>
          <a:r>
            <a:rPr kumimoji="1" lang="ja-JP" altLang="en-US" sz="2400" dirty="0"/>
            <a:t>初めは機械に作曲をさせたかった。</a:t>
          </a:r>
        </a:p>
      </dgm:t>
    </dgm:pt>
    <dgm:pt modelId="{60D82CF4-F832-4C15-8FEB-B4519778C717}" type="parTrans" cxnId="{AB1FE778-5B47-4FB3-9499-13D0079AD2E4}">
      <dgm:prSet/>
      <dgm:spPr/>
      <dgm:t>
        <a:bodyPr/>
        <a:lstStyle/>
        <a:p>
          <a:endParaRPr kumimoji="1" lang="ja-JP" altLang="en-US"/>
        </a:p>
      </dgm:t>
    </dgm:pt>
    <dgm:pt modelId="{85E035BC-348B-4FD6-92C9-4E81F1E01DAE}" type="sibTrans" cxnId="{AB1FE778-5B47-4FB3-9499-13D0079AD2E4}">
      <dgm:prSet/>
      <dgm:spPr/>
      <dgm:t>
        <a:bodyPr/>
        <a:lstStyle/>
        <a:p>
          <a:endParaRPr kumimoji="1" lang="ja-JP" altLang="en-US"/>
        </a:p>
      </dgm:t>
    </dgm:pt>
    <dgm:pt modelId="{690902BF-37F9-4EB2-9A22-FF16BEFCE7C7}">
      <dgm:prSet phldrT="[テキスト]" custT="1"/>
      <dgm:spPr/>
      <dgm:t>
        <a:bodyPr/>
        <a:lstStyle/>
        <a:p>
          <a:r>
            <a:rPr kumimoji="1" lang="en-US" altLang="ja-JP" sz="2400" dirty="0"/>
            <a:t>YouTube</a:t>
          </a:r>
          <a:r>
            <a:rPr kumimoji="1" lang="ja-JP" altLang="en-US" sz="2400" dirty="0"/>
            <a:t>の楽曲のカテゴリ分けならできるだろう</a:t>
          </a:r>
        </a:p>
      </dgm:t>
    </dgm:pt>
    <dgm:pt modelId="{88A49A59-E70C-4441-AA58-DC1F18750EEA}" type="parTrans" cxnId="{66345CEE-562C-4D74-9090-02238A7F1665}">
      <dgm:prSet/>
      <dgm:spPr/>
      <dgm:t>
        <a:bodyPr/>
        <a:lstStyle/>
        <a:p>
          <a:endParaRPr kumimoji="1" lang="ja-JP" altLang="en-US"/>
        </a:p>
      </dgm:t>
    </dgm:pt>
    <dgm:pt modelId="{DAE5869F-625B-4E57-AE69-C5815CC00607}" type="sibTrans" cxnId="{66345CEE-562C-4D74-9090-02238A7F1665}">
      <dgm:prSet/>
      <dgm:spPr/>
      <dgm:t>
        <a:bodyPr/>
        <a:lstStyle/>
        <a:p>
          <a:endParaRPr kumimoji="1" lang="ja-JP" altLang="en-US"/>
        </a:p>
      </dgm:t>
    </dgm:pt>
    <dgm:pt modelId="{03AE3DE4-A696-45D5-9650-351BD270B9E9}">
      <dgm:prSet phldrT="[テキスト]"/>
      <dgm:spPr/>
      <dgm:t>
        <a:bodyPr/>
        <a:lstStyle/>
        <a:p>
          <a:r>
            <a:rPr kumimoji="1" lang="ja-JP" altLang="en-US" dirty="0"/>
            <a:t>楽譜データならばなんとかなりそう</a:t>
          </a:r>
        </a:p>
      </dgm:t>
    </dgm:pt>
    <dgm:pt modelId="{8DC9BCD6-5393-41FB-82C2-20D07E62852C}" type="parTrans" cxnId="{DD45F7A2-92C9-407D-A2AF-5DC298FD0BD5}">
      <dgm:prSet/>
      <dgm:spPr/>
      <dgm:t>
        <a:bodyPr/>
        <a:lstStyle/>
        <a:p>
          <a:endParaRPr kumimoji="1" lang="ja-JP" altLang="en-US"/>
        </a:p>
      </dgm:t>
    </dgm:pt>
    <dgm:pt modelId="{02DB6F8E-C1B9-48D4-ADFA-733478EC8395}" type="sibTrans" cxnId="{DD45F7A2-92C9-407D-A2AF-5DC298FD0BD5}">
      <dgm:prSet/>
      <dgm:spPr/>
      <dgm:t>
        <a:bodyPr/>
        <a:lstStyle/>
        <a:p>
          <a:endParaRPr kumimoji="1" lang="ja-JP" altLang="en-US"/>
        </a:p>
      </dgm:t>
    </dgm:pt>
    <dgm:pt modelId="{380154E2-8D5B-4DE1-B5FC-E72F2CDB1585}" type="pres">
      <dgm:prSet presAssocID="{A03F9034-BC59-4982-82E5-0B0335A72493}" presName="CompostProcess" presStyleCnt="0">
        <dgm:presLayoutVars>
          <dgm:dir/>
          <dgm:resizeHandles val="exact"/>
        </dgm:presLayoutVars>
      </dgm:prSet>
      <dgm:spPr/>
    </dgm:pt>
    <dgm:pt modelId="{9004BCDF-72D9-44C2-A22A-6E59E734B634}" type="pres">
      <dgm:prSet presAssocID="{A03F9034-BC59-4982-82E5-0B0335A72493}" presName="arrow" presStyleLbl="bgShp" presStyleIdx="0" presStyleCnt="1"/>
      <dgm:spPr>
        <a:solidFill>
          <a:schemeClr val="accent1">
            <a:lumMod val="50000"/>
          </a:schemeClr>
        </a:solidFill>
      </dgm:spPr>
    </dgm:pt>
    <dgm:pt modelId="{A935B1A4-184D-460E-8BA4-BC42CA288F97}" type="pres">
      <dgm:prSet presAssocID="{A03F9034-BC59-4982-82E5-0B0335A72493}" presName="linearProcess" presStyleCnt="0"/>
      <dgm:spPr/>
    </dgm:pt>
    <dgm:pt modelId="{3A7687E5-4E1F-4DD7-9978-51CC137C0EC9}" type="pres">
      <dgm:prSet presAssocID="{E83F2162-51D3-42D6-9873-42E2698775FB}" presName="textNode" presStyleLbl="node1" presStyleIdx="0" presStyleCnt="3" custScaleY="115938">
        <dgm:presLayoutVars>
          <dgm:bulletEnabled val="1"/>
        </dgm:presLayoutVars>
      </dgm:prSet>
      <dgm:spPr/>
    </dgm:pt>
    <dgm:pt modelId="{2C9059B2-3BED-4695-9613-1535505FC762}" type="pres">
      <dgm:prSet presAssocID="{85E035BC-348B-4FD6-92C9-4E81F1E01DAE}" presName="sibTrans" presStyleCnt="0"/>
      <dgm:spPr/>
    </dgm:pt>
    <dgm:pt modelId="{5F409375-06EF-455A-9CA2-D005EF0898F7}" type="pres">
      <dgm:prSet presAssocID="{690902BF-37F9-4EB2-9A22-FF16BEFCE7C7}" presName="textNode" presStyleLbl="node1" presStyleIdx="1" presStyleCnt="3" custScaleY="115768">
        <dgm:presLayoutVars>
          <dgm:bulletEnabled val="1"/>
        </dgm:presLayoutVars>
      </dgm:prSet>
      <dgm:spPr/>
    </dgm:pt>
    <dgm:pt modelId="{7176907C-F720-4638-AE02-9BD7DDBDBC3B}" type="pres">
      <dgm:prSet presAssocID="{DAE5869F-625B-4E57-AE69-C5815CC00607}" presName="sibTrans" presStyleCnt="0"/>
      <dgm:spPr/>
    </dgm:pt>
    <dgm:pt modelId="{102DFB05-073D-4A55-BD7F-2FB41D485758}" type="pres">
      <dgm:prSet presAssocID="{03AE3DE4-A696-45D5-9650-351BD270B9E9}" presName="textNode" presStyleLbl="node1" presStyleIdx="2" presStyleCnt="3" custScaleY="115011">
        <dgm:presLayoutVars>
          <dgm:bulletEnabled val="1"/>
        </dgm:presLayoutVars>
      </dgm:prSet>
      <dgm:spPr/>
    </dgm:pt>
  </dgm:ptLst>
  <dgm:cxnLst>
    <dgm:cxn modelId="{57B2D810-3F16-4E7F-A238-9AC7334222B9}" type="presOf" srcId="{A03F9034-BC59-4982-82E5-0B0335A72493}" destId="{380154E2-8D5B-4DE1-B5FC-E72F2CDB1585}" srcOrd="0" destOrd="0" presId="urn:microsoft.com/office/officeart/2005/8/layout/hProcess9"/>
    <dgm:cxn modelId="{6139B331-4DE6-46B0-843C-20CBFF7AA8A9}" type="presOf" srcId="{E83F2162-51D3-42D6-9873-42E2698775FB}" destId="{3A7687E5-4E1F-4DD7-9978-51CC137C0EC9}" srcOrd="0" destOrd="0" presId="urn:microsoft.com/office/officeart/2005/8/layout/hProcess9"/>
    <dgm:cxn modelId="{AB1FE778-5B47-4FB3-9499-13D0079AD2E4}" srcId="{A03F9034-BC59-4982-82E5-0B0335A72493}" destId="{E83F2162-51D3-42D6-9873-42E2698775FB}" srcOrd="0" destOrd="0" parTransId="{60D82CF4-F832-4C15-8FEB-B4519778C717}" sibTransId="{85E035BC-348B-4FD6-92C9-4E81F1E01DAE}"/>
    <dgm:cxn modelId="{FEE9E37A-5A64-432E-93CF-842FBC4814D4}" type="presOf" srcId="{690902BF-37F9-4EB2-9A22-FF16BEFCE7C7}" destId="{5F409375-06EF-455A-9CA2-D005EF0898F7}" srcOrd="0" destOrd="0" presId="urn:microsoft.com/office/officeart/2005/8/layout/hProcess9"/>
    <dgm:cxn modelId="{DD45F7A2-92C9-407D-A2AF-5DC298FD0BD5}" srcId="{A03F9034-BC59-4982-82E5-0B0335A72493}" destId="{03AE3DE4-A696-45D5-9650-351BD270B9E9}" srcOrd="2" destOrd="0" parTransId="{8DC9BCD6-5393-41FB-82C2-20D07E62852C}" sibTransId="{02DB6F8E-C1B9-48D4-ADFA-733478EC8395}"/>
    <dgm:cxn modelId="{94ADB2A6-2070-4E92-8769-B63B62B512FB}" type="presOf" srcId="{03AE3DE4-A696-45D5-9650-351BD270B9E9}" destId="{102DFB05-073D-4A55-BD7F-2FB41D485758}" srcOrd="0" destOrd="0" presId="urn:microsoft.com/office/officeart/2005/8/layout/hProcess9"/>
    <dgm:cxn modelId="{66345CEE-562C-4D74-9090-02238A7F1665}" srcId="{A03F9034-BC59-4982-82E5-0B0335A72493}" destId="{690902BF-37F9-4EB2-9A22-FF16BEFCE7C7}" srcOrd="1" destOrd="0" parTransId="{88A49A59-E70C-4441-AA58-DC1F18750EEA}" sibTransId="{DAE5869F-625B-4E57-AE69-C5815CC00607}"/>
    <dgm:cxn modelId="{4B922F16-47B0-4E91-B293-04FC9CD59033}" type="presParOf" srcId="{380154E2-8D5B-4DE1-B5FC-E72F2CDB1585}" destId="{9004BCDF-72D9-44C2-A22A-6E59E734B634}" srcOrd="0" destOrd="0" presId="urn:microsoft.com/office/officeart/2005/8/layout/hProcess9"/>
    <dgm:cxn modelId="{73BAAB8D-8184-4BD2-83DD-FBD5FA27090F}" type="presParOf" srcId="{380154E2-8D5B-4DE1-B5FC-E72F2CDB1585}" destId="{A935B1A4-184D-460E-8BA4-BC42CA288F97}" srcOrd="1" destOrd="0" presId="urn:microsoft.com/office/officeart/2005/8/layout/hProcess9"/>
    <dgm:cxn modelId="{7EB777DA-7BB0-4B47-BDD3-9830104E6DDD}" type="presParOf" srcId="{A935B1A4-184D-460E-8BA4-BC42CA288F97}" destId="{3A7687E5-4E1F-4DD7-9978-51CC137C0EC9}" srcOrd="0" destOrd="0" presId="urn:microsoft.com/office/officeart/2005/8/layout/hProcess9"/>
    <dgm:cxn modelId="{001FF56A-7266-417B-831A-01BA784BB7F4}" type="presParOf" srcId="{A935B1A4-184D-460E-8BA4-BC42CA288F97}" destId="{2C9059B2-3BED-4695-9613-1535505FC762}" srcOrd="1" destOrd="0" presId="urn:microsoft.com/office/officeart/2005/8/layout/hProcess9"/>
    <dgm:cxn modelId="{5C518324-6A02-4823-B24D-C8C5CA1EF62B}" type="presParOf" srcId="{A935B1A4-184D-460E-8BA4-BC42CA288F97}" destId="{5F409375-06EF-455A-9CA2-D005EF0898F7}" srcOrd="2" destOrd="0" presId="urn:microsoft.com/office/officeart/2005/8/layout/hProcess9"/>
    <dgm:cxn modelId="{AA628611-5565-43BC-A53D-333C34D4FAA3}" type="presParOf" srcId="{A935B1A4-184D-460E-8BA4-BC42CA288F97}" destId="{7176907C-F720-4638-AE02-9BD7DDBDBC3B}" srcOrd="3" destOrd="0" presId="urn:microsoft.com/office/officeart/2005/8/layout/hProcess9"/>
    <dgm:cxn modelId="{D79F7D90-8D37-4FCA-BC61-AFC7DFD62633}" type="presParOf" srcId="{A935B1A4-184D-460E-8BA4-BC42CA288F97}" destId="{102DFB05-073D-4A55-BD7F-2FB41D485758}"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04BCDF-72D9-44C2-A22A-6E59E734B634}">
      <dsp:nvSpPr>
        <dsp:cNvPr id="0" name=""/>
        <dsp:cNvSpPr/>
      </dsp:nvSpPr>
      <dsp:spPr>
        <a:xfrm>
          <a:off x="653647" y="0"/>
          <a:ext cx="7408008" cy="4290957"/>
        </a:xfrm>
        <a:prstGeom prst="rightArrow">
          <a:avLst/>
        </a:prstGeom>
        <a:solidFill>
          <a:schemeClr val="accent1">
            <a:lumMod val="50000"/>
          </a:schemeClr>
        </a:solidFill>
        <a:ln>
          <a:noFill/>
        </a:ln>
        <a:effectLst/>
      </dsp:spPr>
      <dsp:style>
        <a:lnRef idx="0">
          <a:scrgbClr r="0" g="0" b="0"/>
        </a:lnRef>
        <a:fillRef idx="1">
          <a:scrgbClr r="0" g="0" b="0"/>
        </a:fillRef>
        <a:effectRef idx="0">
          <a:scrgbClr r="0" g="0" b="0"/>
        </a:effectRef>
        <a:fontRef idx="minor"/>
      </dsp:style>
    </dsp:sp>
    <dsp:sp modelId="{3A7687E5-4E1F-4DD7-9978-51CC137C0EC9}">
      <dsp:nvSpPr>
        <dsp:cNvPr id="0" name=""/>
        <dsp:cNvSpPr/>
      </dsp:nvSpPr>
      <dsp:spPr>
        <a:xfrm>
          <a:off x="4255" y="1150508"/>
          <a:ext cx="2808642" cy="1989939"/>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ja-JP" altLang="en-US" sz="2400" kern="1200" dirty="0"/>
            <a:t>初めは機械に作曲をさせたかった。</a:t>
          </a:r>
        </a:p>
      </dsp:txBody>
      <dsp:txXfrm>
        <a:off x="101396" y="1247649"/>
        <a:ext cx="2614360" cy="1795657"/>
      </dsp:txXfrm>
    </dsp:sp>
    <dsp:sp modelId="{5F409375-06EF-455A-9CA2-D005EF0898F7}">
      <dsp:nvSpPr>
        <dsp:cNvPr id="0" name=""/>
        <dsp:cNvSpPr/>
      </dsp:nvSpPr>
      <dsp:spPr>
        <a:xfrm>
          <a:off x="2953330" y="1151967"/>
          <a:ext cx="2808642" cy="1987022"/>
        </a:xfrm>
        <a:prstGeom prst="roundRect">
          <a:avLst/>
        </a:prstGeom>
        <a:solidFill>
          <a:schemeClr val="accent3">
            <a:hueOff val="1655123"/>
            <a:satOff val="-311"/>
            <a:lumOff val="833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kumimoji="1" lang="en-US" altLang="ja-JP" sz="2400" kern="1200" dirty="0"/>
            <a:t>YouTube</a:t>
          </a:r>
          <a:r>
            <a:rPr kumimoji="1" lang="ja-JP" altLang="en-US" sz="2400" kern="1200" dirty="0"/>
            <a:t>の楽曲のカテゴリ分けならできるだろう</a:t>
          </a:r>
        </a:p>
      </dsp:txBody>
      <dsp:txXfrm>
        <a:off x="3050328" y="1248965"/>
        <a:ext cx="2614646" cy="1793026"/>
      </dsp:txXfrm>
    </dsp:sp>
    <dsp:sp modelId="{102DFB05-073D-4A55-BD7F-2FB41D485758}">
      <dsp:nvSpPr>
        <dsp:cNvPr id="0" name=""/>
        <dsp:cNvSpPr/>
      </dsp:nvSpPr>
      <dsp:spPr>
        <a:xfrm>
          <a:off x="5902405" y="1158463"/>
          <a:ext cx="2808642" cy="1974029"/>
        </a:xfrm>
        <a:prstGeom prst="roundRect">
          <a:avLst/>
        </a:prstGeom>
        <a:solidFill>
          <a:schemeClr val="accent3">
            <a:hueOff val="3310247"/>
            <a:satOff val="-621"/>
            <a:lumOff val="1666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kumimoji="1" lang="ja-JP" altLang="en-US" sz="2300" kern="1200" dirty="0"/>
            <a:t>楽譜データならばなんとかなりそう</a:t>
          </a:r>
        </a:p>
      </dsp:txBody>
      <dsp:txXfrm>
        <a:off x="5998769" y="1254827"/>
        <a:ext cx="2615914" cy="178130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4306737" cy="3413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30284" y="0"/>
            <a:ext cx="4306737" cy="341393"/>
          </a:xfrm>
          <a:prstGeom prst="rect">
            <a:avLst/>
          </a:prstGeom>
        </p:spPr>
        <p:txBody>
          <a:bodyPr vert="horz" lIns="91440" tIns="45720" rIns="91440" bIns="45720" rtlCol="0"/>
          <a:lstStyle>
            <a:lvl1pPr algn="r">
              <a:defRPr sz="1200"/>
            </a:lvl1pPr>
          </a:lstStyle>
          <a:p>
            <a:fld id="{90A9481B-ED32-4DA8-AE55-0B063AFEF61F}" type="datetimeFigureOut">
              <a:rPr kumimoji="1" lang="ja-JP" altLang="en-US" smtClean="0"/>
              <a:t>2021/5/14</a:t>
            </a:fld>
            <a:endParaRPr kumimoji="1" lang="ja-JP" altLang="en-US"/>
          </a:p>
        </p:txBody>
      </p:sp>
      <p:sp>
        <p:nvSpPr>
          <p:cNvPr id="4" name="フッター プレースホルダー 3"/>
          <p:cNvSpPr>
            <a:spLocks noGrp="1"/>
          </p:cNvSpPr>
          <p:nvPr>
            <p:ph type="ftr" sz="quarter" idx="2"/>
          </p:nvPr>
        </p:nvSpPr>
        <p:spPr>
          <a:xfrm>
            <a:off x="1" y="6465807"/>
            <a:ext cx="4306737" cy="341393"/>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30284" y="6465807"/>
            <a:ext cx="4306737" cy="341393"/>
          </a:xfrm>
          <a:prstGeom prst="rect">
            <a:avLst/>
          </a:prstGeom>
        </p:spPr>
        <p:txBody>
          <a:bodyPr vert="horz" lIns="91440" tIns="45720" rIns="91440" bIns="45720" rtlCol="0" anchor="b"/>
          <a:lstStyle>
            <a:lvl1pPr algn="r">
              <a:defRPr sz="1200"/>
            </a:lvl1pPr>
          </a:lstStyle>
          <a:p>
            <a:fld id="{546877F5-52B3-4988-8E06-26C050AE1925}" type="slidenum">
              <a:rPr kumimoji="1" lang="ja-JP" altLang="en-US" smtClean="0"/>
              <a:t>‹#›</a:t>
            </a:fld>
            <a:endParaRPr kumimoji="1" lang="ja-JP" altLang="en-US"/>
          </a:p>
        </p:txBody>
      </p:sp>
    </p:spTree>
    <p:extLst>
      <p:ext uri="{BB962C8B-B14F-4D97-AF65-F5344CB8AC3E}">
        <p14:creationId xmlns:p14="http://schemas.microsoft.com/office/powerpoint/2010/main" val="306712862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5/14/2021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5/14/2021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pachefriends.org/jp/index.html" TargetMode="External"/><Relationship Id="rId2" Type="http://schemas.openxmlformats.org/officeDocument/2006/relationships/hyperlink" Target="http://brackets.i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10" Type="http://schemas.openxmlformats.org/officeDocument/2006/relationships/image" Target="../media/image11.png"/><Relationship Id="rId4" Type="http://schemas.openxmlformats.org/officeDocument/2006/relationships/image" Target="../media/image5.jpg"/><Relationship Id="rId9" Type="http://schemas.openxmlformats.org/officeDocument/2006/relationships/image" Target="../media/image10.jp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naconda.com/" TargetMode="External"/><Relationship Id="rId2" Type="http://schemas.openxmlformats.org/officeDocument/2006/relationships/hyperlink" Target="https://www.jetbrains.com/ja-jp/idea/" TargetMode="External"/><Relationship Id="rId1" Type="http://schemas.openxmlformats.org/officeDocument/2006/relationships/slideLayout" Target="../slideLayouts/slideLayout2.xml"/><Relationship Id="rId4" Type="http://schemas.openxmlformats.org/officeDocument/2006/relationships/hyperlink" Target="https://www.jetbrains.com/ja-jp/pychar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130951" y="2973787"/>
            <a:ext cx="9373661" cy="1413980"/>
          </a:xfrm>
        </p:spPr>
        <p:txBody>
          <a:bodyPr>
            <a:normAutofit fontScale="90000"/>
          </a:bodyPr>
          <a:lstStyle/>
          <a:p>
            <a:r>
              <a:rPr kumimoji="1" lang="ja-JP" altLang="en-US" sz="4400" dirty="0"/>
              <a:t>・</a:t>
            </a:r>
            <a:r>
              <a:rPr kumimoji="1" lang="en-US" altLang="ja-JP" sz="4400" dirty="0"/>
              <a:t>AI</a:t>
            </a:r>
            <a:r>
              <a:rPr kumimoji="1" lang="ja-JP" altLang="en-US" sz="4400" dirty="0"/>
              <a:t>を用いた楽曲のカテゴリ分けアプ</a:t>
            </a:r>
            <a:r>
              <a:rPr lang="ja-JP" altLang="en-US" sz="4400" dirty="0"/>
              <a:t>リ</a:t>
            </a:r>
            <a:br>
              <a:rPr lang="en-US" altLang="ja-JP" sz="4400" dirty="0"/>
            </a:br>
            <a:r>
              <a:rPr lang="ja-JP" altLang="en-US" sz="4400" dirty="0"/>
              <a:t>・ポケモン同士の相性の自動判定アプリ</a:t>
            </a:r>
            <a:endParaRPr kumimoji="1" lang="ja-JP" altLang="en-US" sz="4400" dirty="0"/>
          </a:p>
        </p:txBody>
      </p:sp>
      <p:sp>
        <p:nvSpPr>
          <p:cNvPr id="3" name="サブタイトル 2"/>
          <p:cNvSpPr>
            <a:spLocks noGrp="1"/>
          </p:cNvSpPr>
          <p:nvPr>
            <p:ph type="subTitle" idx="1"/>
          </p:nvPr>
        </p:nvSpPr>
        <p:spPr>
          <a:xfrm>
            <a:off x="4894166" y="4705817"/>
            <a:ext cx="6610446" cy="1126283"/>
          </a:xfrm>
        </p:spPr>
        <p:txBody>
          <a:bodyPr>
            <a:noAutofit/>
          </a:bodyPr>
          <a:lstStyle/>
          <a:p>
            <a:r>
              <a:rPr kumimoji="1" lang="ja-JP" altLang="en-US" sz="3200" dirty="0"/>
              <a:t>コンピューターエキスパート科</a:t>
            </a:r>
            <a:r>
              <a:rPr kumimoji="1" lang="en-US" altLang="ja-JP" sz="3200" dirty="0"/>
              <a:t>3</a:t>
            </a:r>
            <a:r>
              <a:rPr kumimoji="1" lang="ja-JP" altLang="en-US" sz="3200" dirty="0"/>
              <a:t>年</a:t>
            </a:r>
            <a:endParaRPr kumimoji="1" lang="en-US" altLang="ja-JP" sz="3200" dirty="0"/>
          </a:p>
          <a:p>
            <a:pPr algn="r"/>
            <a:r>
              <a:rPr kumimoji="1" lang="ja-JP" altLang="en-US" sz="3200" dirty="0"/>
              <a:t>伊藤 俊輝</a:t>
            </a:r>
          </a:p>
        </p:txBody>
      </p:sp>
    </p:spTree>
    <p:extLst>
      <p:ext uri="{BB962C8B-B14F-4D97-AF65-F5344CB8AC3E}">
        <p14:creationId xmlns:p14="http://schemas.microsoft.com/office/powerpoint/2010/main" val="2121267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938253" y="1714126"/>
            <a:ext cx="4707173" cy="321568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pic>
        <p:nvPicPr>
          <p:cNvPr id="2" name="コンテンツ プレースホルダー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9808" y="2164605"/>
            <a:ext cx="1232452" cy="1232452"/>
          </a:xfrm>
        </p:spPr>
      </p:pic>
      <p:sp>
        <p:nvSpPr>
          <p:cNvPr id="4" name="タイトル 1"/>
          <p:cNvSpPr>
            <a:spLocks noGrp="1"/>
          </p:cNvSpPr>
          <p:nvPr>
            <p:ph type="title"/>
          </p:nvPr>
        </p:nvSpPr>
        <p:spPr>
          <a:xfrm>
            <a:off x="1985359" y="189718"/>
            <a:ext cx="8006164" cy="671953"/>
          </a:xfrm>
        </p:spPr>
        <p:txBody>
          <a:bodyPr>
            <a:normAutofit/>
          </a:bodyPr>
          <a:lstStyle/>
          <a:p>
            <a:r>
              <a:rPr kumimoji="1" lang="ja-JP" altLang="en-US" dirty="0"/>
              <a:t>ポケモン同士の相性の自動判定アプリ</a:t>
            </a:r>
          </a:p>
        </p:txBody>
      </p:sp>
      <p:sp>
        <p:nvSpPr>
          <p:cNvPr id="5" name="タイトル 1"/>
          <p:cNvSpPr txBox="1">
            <a:spLocks/>
          </p:cNvSpPr>
          <p:nvPr/>
        </p:nvSpPr>
        <p:spPr>
          <a:xfrm>
            <a:off x="1985359" y="939371"/>
            <a:ext cx="8006164" cy="671953"/>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目標動作</a:t>
            </a: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3638" y="1767986"/>
            <a:ext cx="2234578" cy="2234578"/>
          </a:xfrm>
          <a:prstGeom prst="rect">
            <a:avLst/>
          </a:prstGeom>
        </p:spPr>
      </p:pic>
      <p:sp>
        <p:nvSpPr>
          <p:cNvPr id="7" name="正方形/長方形 6"/>
          <p:cNvSpPr/>
          <p:nvPr/>
        </p:nvSpPr>
        <p:spPr>
          <a:xfrm>
            <a:off x="1119808" y="3456353"/>
            <a:ext cx="1232452" cy="310101"/>
          </a:xfrm>
          <a:prstGeom prst="rect">
            <a:avLst/>
          </a:prstGeom>
          <a:solidFill>
            <a:schemeClr val="accent2">
              <a:alpha val="50000"/>
            </a:schemeClr>
          </a:solidFill>
          <a:ln w="190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こおり</a:t>
            </a:r>
          </a:p>
        </p:txBody>
      </p:sp>
      <p:sp>
        <p:nvSpPr>
          <p:cNvPr id="8" name="正方形/長方形 7"/>
          <p:cNvSpPr/>
          <p:nvPr/>
        </p:nvSpPr>
        <p:spPr>
          <a:xfrm>
            <a:off x="4294097" y="3858519"/>
            <a:ext cx="1232452" cy="310101"/>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はがね</a:t>
            </a:r>
          </a:p>
        </p:txBody>
      </p:sp>
      <p:sp>
        <p:nvSpPr>
          <p:cNvPr id="9" name="正方形/長方形 8"/>
          <p:cNvSpPr/>
          <p:nvPr/>
        </p:nvSpPr>
        <p:spPr>
          <a:xfrm>
            <a:off x="4294097" y="3456352"/>
            <a:ext cx="1232452" cy="31010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むし</a:t>
            </a:r>
          </a:p>
        </p:txBody>
      </p:sp>
      <p:cxnSp>
        <p:nvCxnSpPr>
          <p:cNvPr id="11" name="直線矢印コネクタ 10"/>
          <p:cNvCxnSpPr/>
          <p:nvPr/>
        </p:nvCxnSpPr>
        <p:spPr>
          <a:xfrm flipV="1">
            <a:off x="2326025" y="2565381"/>
            <a:ext cx="1551621" cy="1"/>
          </a:xfrm>
          <a:prstGeom prst="straightConnector1">
            <a:avLst/>
          </a:prstGeom>
          <a:ln>
            <a:solidFill>
              <a:schemeClr val="accent2">
                <a:lumMod val="75000"/>
              </a:schemeClr>
            </a:solidFill>
            <a:tailEnd type="triangle"/>
          </a:ln>
        </p:spPr>
        <p:style>
          <a:lnRef idx="3">
            <a:schemeClr val="dk1"/>
          </a:lnRef>
          <a:fillRef idx="0">
            <a:schemeClr val="dk1"/>
          </a:fillRef>
          <a:effectRef idx="2">
            <a:schemeClr val="dk1"/>
          </a:effectRef>
          <a:fontRef idx="minor">
            <a:schemeClr val="tx1"/>
          </a:fontRef>
        </p:style>
      </p:cxnSp>
      <p:sp>
        <p:nvSpPr>
          <p:cNvPr id="12" name="正方形/長方形 11"/>
          <p:cNvSpPr/>
          <p:nvPr/>
        </p:nvSpPr>
        <p:spPr>
          <a:xfrm>
            <a:off x="1989157" y="2156782"/>
            <a:ext cx="2254596" cy="321865"/>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kumimoji="1" lang="ja-JP" altLang="en-US" dirty="0"/>
              <a:t>タイプ相性</a:t>
            </a:r>
            <a:r>
              <a:rPr kumimoji="1" lang="en-US" altLang="ja-JP" sz="2800" b="1" dirty="0"/>
              <a:t>×</a:t>
            </a:r>
            <a:endParaRPr kumimoji="1" lang="ja-JP" altLang="en-US" sz="2800" b="1" dirty="0"/>
          </a:p>
        </p:txBody>
      </p:sp>
      <p:cxnSp>
        <p:nvCxnSpPr>
          <p:cNvPr id="14" name="直線矢印コネクタ 13"/>
          <p:cNvCxnSpPr/>
          <p:nvPr/>
        </p:nvCxnSpPr>
        <p:spPr>
          <a:xfrm flipH="1">
            <a:off x="2326025" y="2795304"/>
            <a:ext cx="1551622"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7" name="正方形/長方形 16"/>
          <p:cNvSpPr/>
          <p:nvPr/>
        </p:nvSpPr>
        <p:spPr>
          <a:xfrm>
            <a:off x="1999452" y="2940172"/>
            <a:ext cx="2254596" cy="321865"/>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kumimoji="1" lang="ja-JP" altLang="en-US" dirty="0">
                <a:solidFill>
                  <a:srgbClr val="FF0000"/>
                </a:solidFill>
              </a:rPr>
              <a:t>タイプ相性</a:t>
            </a:r>
            <a:r>
              <a:rPr kumimoji="1" lang="ja-JP" altLang="en-US" sz="2800" b="1" dirty="0">
                <a:solidFill>
                  <a:srgbClr val="FF0000"/>
                </a:solidFill>
              </a:rPr>
              <a:t>〇</a:t>
            </a:r>
          </a:p>
        </p:txBody>
      </p:sp>
      <p:sp>
        <p:nvSpPr>
          <p:cNvPr id="23" name="正方形/長方形 22"/>
          <p:cNvSpPr/>
          <p:nvPr/>
        </p:nvSpPr>
        <p:spPr>
          <a:xfrm>
            <a:off x="1176793" y="4269465"/>
            <a:ext cx="4349756" cy="50131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タイプ相性のみだとヒヒダルマが不利</a:t>
            </a:r>
          </a:p>
        </p:txBody>
      </p:sp>
      <p:sp>
        <p:nvSpPr>
          <p:cNvPr id="24" name="正方形/長方形 23"/>
          <p:cNvSpPr/>
          <p:nvPr/>
        </p:nvSpPr>
        <p:spPr>
          <a:xfrm>
            <a:off x="1034097" y="1858267"/>
            <a:ext cx="1342568" cy="30373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a:t>ヒヒダルマ</a:t>
            </a:r>
          </a:p>
        </p:txBody>
      </p:sp>
      <p:sp>
        <p:nvSpPr>
          <p:cNvPr id="25" name="正方形/長方形 24"/>
          <p:cNvSpPr/>
          <p:nvPr/>
        </p:nvSpPr>
        <p:spPr>
          <a:xfrm>
            <a:off x="4096405" y="1911890"/>
            <a:ext cx="1342568" cy="30373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a:t>アイアント</a:t>
            </a:r>
          </a:p>
        </p:txBody>
      </p:sp>
      <p:cxnSp>
        <p:nvCxnSpPr>
          <p:cNvPr id="27" name="直線矢印コネクタ 26"/>
          <p:cNvCxnSpPr/>
          <p:nvPr/>
        </p:nvCxnSpPr>
        <p:spPr>
          <a:xfrm>
            <a:off x="5645426" y="3321967"/>
            <a:ext cx="108734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正方形/長方形 29"/>
          <p:cNvSpPr/>
          <p:nvPr/>
        </p:nvSpPr>
        <p:spPr>
          <a:xfrm>
            <a:off x="5645426" y="2887416"/>
            <a:ext cx="1087340" cy="385218"/>
          </a:xfrm>
          <a:prstGeom prst="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r>
              <a:rPr kumimoji="1" lang="ja-JP" altLang="en-US" dirty="0">
                <a:solidFill>
                  <a:srgbClr val="FF0000"/>
                </a:solidFill>
              </a:rPr>
              <a:t>しかし</a:t>
            </a:r>
          </a:p>
        </p:txBody>
      </p:sp>
      <p:sp>
        <p:nvSpPr>
          <p:cNvPr id="31" name="正方形/長方形 30"/>
          <p:cNvSpPr/>
          <p:nvPr/>
        </p:nvSpPr>
        <p:spPr>
          <a:xfrm>
            <a:off x="6764245" y="1712582"/>
            <a:ext cx="4707173" cy="321568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pic>
        <p:nvPicPr>
          <p:cNvPr id="32" name="コンテンツ プレースホルダ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5800" y="2163061"/>
            <a:ext cx="1232452" cy="1232452"/>
          </a:xfrm>
          <a:prstGeom prst="rect">
            <a:avLst/>
          </a:prstGeom>
        </p:spPr>
      </p:pic>
      <p:sp>
        <p:nvSpPr>
          <p:cNvPr id="33" name="正方形/長方形 32"/>
          <p:cNvSpPr/>
          <p:nvPr/>
        </p:nvSpPr>
        <p:spPr>
          <a:xfrm>
            <a:off x="6945800" y="3454809"/>
            <a:ext cx="1232452" cy="310101"/>
          </a:xfrm>
          <a:prstGeom prst="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err="1"/>
              <a:t>ほのお</a:t>
            </a:r>
            <a:r>
              <a:rPr kumimoji="1" lang="ja-JP" altLang="en-US" dirty="0"/>
              <a:t>技</a:t>
            </a:r>
          </a:p>
        </p:txBody>
      </p:sp>
      <p:sp>
        <p:nvSpPr>
          <p:cNvPr id="34" name="正方形/長方形 33"/>
          <p:cNvSpPr/>
          <p:nvPr/>
        </p:nvSpPr>
        <p:spPr>
          <a:xfrm>
            <a:off x="10019154" y="3460373"/>
            <a:ext cx="1232452" cy="310101"/>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err="1"/>
              <a:t>はがね</a:t>
            </a:r>
            <a:r>
              <a:rPr kumimoji="1" lang="ja-JP" altLang="en-US" dirty="0"/>
              <a:t>技</a:t>
            </a:r>
          </a:p>
        </p:txBody>
      </p:sp>
      <p:cxnSp>
        <p:nvCxnSpPr>
          <p:cNvPr id="36" name="直線矢印コネクタ 35"/>
          <p:cNvCxnSpPr/>
          <p:nvPr/>
        </p:nvCxnSpPr>
        <p:spPr>
          <a:xfrm flipV="1">
            <a:off x="8152017" y="2563837"/>
            <a:ext cx="1551621" cy="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7" name="正方形/長方形 36"/>
          <p:cNvSpPr/>
          <p:nvPr/>
        </p:nvSpPr>
        <p:spPr>
          <a:xfrm>
            <a:off x="7800529" y="2170010"/>
            <a:ext cx="2254596" cy="321865"/>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kumimoji="1" lang="ja-JP" altLang="en-US" sz="2800" b="1" dirty="0">
                <a:solidFill>
                  <a:srgbClr val="FF0000"/>
                </a:solidFill>
              </a:rPr>
              <a:t>４</a:t>
            </a:r>
            <a:r>
              <a:rPr kumimoji="1" lang="ja-JP" altLang="en-US" dirty="0">
                <a:solidFill>
                  <a:srgbClr val="FF0000"/>
                </a:solidFill>
              </a:rPr>
              <a:t>倍弱点</a:t>
            </a:r>
          </a:p>
        </p:txBody>
      </p:sp>
      <p:cxnSp>
        <p:nvCxnSpPr>
          <p:cNvPr id="38" name="直線矢印コネクタ 37"/>
          <p:cNvCxnSpPr/>
          <p:nvPr/>
        </p:nvCxnSpPr>
        <p:spPr>
          <a:xfrm flipH="1">
            <a:off x="8152017" y="2793760"/>
            <a:ext cx="1551622" cy="0"/>
          </a:xfrm>
          <a:prstGeom prst="straightConnector1">
            <a:avLst/>
          </a:prstGeom>
          <a:ln>
            <a:solidFill>
              <a:schemeClr val="accent2"/>
            </a:solidFill>
            <a:tailEnd type="triangle"/>
          </a:ln>
        </p:spPr>
        <p:style>
          <a:lnRef idx="3">
            <a:schemeClr val="dk1"/>
          </a:lnRef>
          <a:fillRef idx="0">
            <a:schemeClr val="dk1"/>
          </a:fillRef>
          <a:effectRef idx="2">
            <a:schemeClr val="dk1"/>
          </a:effectRef>
          <a:fontRef idx="minor">
            <a:schemeClr val="tx1"/>
          </a:fontRef>
        </p:style>
      </p:cxnSp>
      <p:sp>
        <p:nvSpPr>
          <p:cNvPr id="39" name="正方形/長方形 38"/>
          <p:cNvSpPr/>
          <p:nvPr/>
        </p:nvSpPr>
        <p:spPr>
          <a:xfrm>
            <a:off x="7797784" y="2903668"/>
            <a:ext cx="2254596" cy="321865"/>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kumimoji="1" lang="ja-JP" altLang="en-US" sz="2800" b="1" dirty="0"/>
              <a:t>２</a:t>
            </a:r>
            <a:r>
              <a:rPr kumimoji="1" lang="ja-JP" altLang="en-US" dirty="0"/>
              <a:t>倍弱点</a:t>
            </a:r>
          </a:p>
        </p:txBody>
      </p:sp>
      <p:sp>
        <p:nvSpPr>
          <p:cNvPr id="40" name="正方形/長方形 39"/>
          <p:cNvSpPr/>
          <p:nvPr/>
        </p:nvSpPr>
        <p:spPr>
          <a:xfrm>
            <a:off x="7002785" y="4267921"/>
            <a:ext cx="4349756" cy="501318"/>
          </a:xfrm>
          <a:prstGeom prst="rect">
            <a:avLst/>
          </a:prstGeom>
          <a:solidFill>
            <a:srgbClr val="C0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技相性ありきだとヒヒダルマ有利になる</a:t>
            </a:r>
          </a:p>
        </p:txBody>
      </p:sp>
      <p:sp>
        <p:nvSpPr>
          <p:cNvPr id="41" name="正方形/長方形 40"/>
          <p:cNvSpPr/>
          <p:nvPr/>
        </p:nvSpPr>
        <p:spPr>
          <a:xfrm>
            <a:off x="6860089" y="1856723"/>
            <a:ext cx="1342568" cy="30373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a:t>ヒヒダルマ</a:t>
            </a:r>
          </a:p>
        </p:txBody>
      </p:sp>
      <p:sp>
        <p:nvSpPr>
          <p:cNvPr id="42" name="正方形/長方形 41"/>
          <p:cNvSpPr/>
          <p:nvPr/>
        </p:nvSpPr>
        <p:spPr>
          <a:xfrm>
            <a:off x="9922397" y="1910346"/>
            <a:ext cx="1342568" cy="30373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a:t>アイアント</a:t>
            </a:r>
          </a:p>
        </p:txBody>
      </p:sp>
      <p:pic>
        <p:nvPicPr>
          <p:cNvPr id="43" name="図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8874" y="1692162"/>
            <a:ext cx="2234578" cy="2234578"/>
          </a:xfrm>
          <a:prstGeom prst="rect">
            <a:avLst/>
          </a:prstGeom>
        </p:spPr>
      </p:pic>
      <p:cxnSp>
        <p:nvCxnSpPr>
          <p:cNvPr id="45" name="直線矢印コネクタ 44"/>
          <p:cNvCxnSpPr>
            <a:stCxn id="18" idx="2"/>
          </p:cNvCxnSpPr>
          <p:nvPr/>
        </p:nvCxnSpPr>
        <p:spPr>
          <a:xfrm>
            <a:off x="3291840" y="4929809"/>
            <a:ext cx="739498" cy="6838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7" name="直線矢印コネクタ 46"/>
          <p:cNvCxnSpPr>
            <a:stCxn id="31" idx="2"/>
          </p:cNvCxnSpPr>
          <p:nvPr/>
        </p:nvCxnSpPr>
        <p:spPr>
          <a:xfrm flipH="1">
            <a:off x="8499944" y="4928265"/>
            <a:ext cx="617888" cy="68113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8" name="正方形/長方形 47"/>
          <p:cNvSpPr/>
          <p:nvPr/>
        </p:nvSpPr>
        <p:spPr>
          <a:xfrm>
            <a:off x="1477948" y="5626464"/>
            <a:ext cx="9422296" cy="85774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t>タイプ相性のみだとヒヒダルマは圧倒的に不利だが</a:t>
            </a:r>
            <a:endParaRPr kumimoji="1" lang="en-US" altLang="ja-JP" sz="2400" dirty="0"/>
          </a:p>
          <a:p>
            <a:pPr algn="ctr"/>
            <a:r>
              <a:rPr kumimoji="1" lang="ja-JP" altLang="en-US" sz="2400" dirty="0" err="1"/>
              <a:t>ほの</a:t>
            </a:r>
            <a:r>
              <a:rPr kumimoji="1" lang="ja-JP" altLang="en-US" sz="2400" dirty="0"/>
              <a:t>お技を覚える事によってヒヒダルマにも勝機がある。</a:t>
            </a:r>
          </a:p>
        </p:txBody>
      </p:sp>
    </p:spTree>
    <p:extLst>
      <p:ext uri="{BB962C8B-B14F-4D97-AF65-F5344CB8AC3E}">
        <p14:creationId xmlns:p14="http://schemas.microsoft.com/office/powerpoint/2010/main" val="375565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3634854" y="1733258"/>
            <a:ext cx="4707173" cy="3215683"/>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2" name="コンテンツ プレースホルダー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6409" y="2183737"/>
            <a:ext cx="1232452" cy="1232452"/>
          </a:xfrm>
        </p:spPr>
      </p:pic>
      <p:sp>
        <p:nvSpPr>
          <p:cNvPr id="4" name="タイトル 1"/>
          <p:cNvSpPr>
            <a:spLocks noGrp="1"/>
          </p:cNvSpPr>
          <p:nvPr>
            <p:ph type="title"/>
          </p:nvPr>
        </p:nvSpPr>
        <p:spPr>
          <a:xfrm>
            <a:off x="1985359" y="189718"/>
            <a:ext cx="8006164" cy="671953"/>
          </a:xfrm>
        </p:spPr>
        <p:txBody>
          <a:bodyPr>
            <a:normAutofit/>
          </a:bodyPr>
          <a:lstStyle/>
          <a:p>
            <a:r>
              <a:rPr kumimoji="1" lang="ja-JP" altLang="en-US" dirty="0"/>
              <a:t>ポケモン同士の相性の自動判定アプリ</a:t>
            </a:r>
          </a:p>
        </p:txBody>
      </p:sp>
      <p:sp>
        <p:nvSpPr>
          <p:cNvPr id="5" name="タイトル 1"/>
          <p:cNvSpPr txBox="1">
            <a:spLocks/>
          </p:cNvSpPr>
          <p:nvPr/>
        </p:nvSpPr>
        <p:spPr>
          <a:xfrm>
            <a:off x="1985358" y="824209"/>
            <a:ext cx="8006164" cy="671953"/>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実際の動作</a:t>
            </a:r>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239" y="1787118"/>
            <a:ext cx="2234578" cy="2234578"/>
          </a:xfrm>
          <a:prstGeom prst="rect">
            <a:avLst/>
          </a:prstGeom>
        </p:spPr>
      </p:pic>
      <p:sp>
        <p:nvSpPr>
          <p:cNvPr id="7" name="正方形/長方形 6"/>
          <p:cNvSpPr/>
          <p:nvPr/>
        </p:nvSpPr>
        <p:spPr>
          <a:xfrm>
            <a:off x="3816409" y="3475485"/>
            <a:ext cx="1232452" cy="310101"/>
          </a:xfrm>
          <a:prstGeom prst="rect">
            <a:avLst/>
          </a:prstGeom>
          <a:solidFill>
            <a:schemeClr val="accent2">
              <a:alpha val="50000"/>
            </a:schemeClr>
          </a:solidFill>
          <a:ln w="19050">
            <a:solidFill>
              <a:schemeClr val="tx1"/>
            </a:solid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こおり</a:t>
            </a:r>
          </a:p>
        </p:txBody>
      </p:sp>
      <p:sp>
        <p:nvSpPr>
          <p:cNvPr id="8" name="正方形/長方形 7"/>
          <p:cNvSpPr/>
          <p:nvPr/>
        </p:nvSpPr>
        <p:spPr>
          <a:xfrm>
            <a:off x="6990698" y="3877651"/>
            <a:ext cx="1232452" cy="310101"/>
          </a:xfrm>
          <a:prstGeom prst="rect">
            <a:avLst/>
          </a:prstGeom>
          <a:solidFill>
            <a:schemeClr val="bg1">
              <a:lumMod val="65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はがね</a:t>
            </a:r>
          </a:p>
        </p:txBody>
      </p:sp>
      <p:sp>
        <p:nvSpPr>
          <p:cNvPr id="9" name="正方形/長方形 8"/>
          <p:cNvSpPr/>
          <p:nvPr/>
        </p:nvSpPr>
        <p:spPr>
          <a:xfrm>
            <a:off x="6990698" y="3475484"/>
            <a:ext cx="1232452" cy="31010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むし</a:t>
            </a:r>
          </a:p>
        </p:txBody>
      </p:sp>
      <p:cxnSp>
        <p:nvCxnSpPr>
          <p:cNvPr id="11" name="直線矢印コネクタ 10"/>
          <p:cNvCxnSpPr/>
          <p:nvPr/>
        </p:nvCxnSpPr>
        <p:spPr>
          <a:xfrm flipV="1">
            <a:off x="5022626" y="2584513"/>
            <a:ext cx="1551621" cy="1"/>
          </a:xfrm>
          <a:prstGeom prst="straightConnector1">
            <a:avLst/>
          </a:prstGeom>
          <a:ln>
            <a:solidFill>
              <a:schemeClr val="accent2">
                <a:lumMod val="75000"/>
              </a:schemeClr>
            </a:solidFill>
            <a:tailEnd type="triangle"/>
          </a:ln>
        </p:spPr>
        <p:style>
          <a:lnRef idx="3">
            <a:schemeClr val="dk1"/>
          </a:lnRef>
          <a:fillRef idx="0">
            <a:schemeClr val="dk1"/>
          </a:fillRef>
          <a:effectRef idx="2">
            <a:schemeClr val="dk1"/>
          </a:effectRef>
          <a:fontRef idx="minor">
            <a:schemeClr val="tx1"/>
          </a:fontRef>
        </p:style>
      </p:cxnSp>
      <p:sp>
        <p:nvSpPr>
          <p:cNvPr id="12" name="正方形/長方形 11"/>
          <p:cNvSpPr/>
          <p:nvPr/>
        </p:nvSpPr>
        <p:spPr>
          <a:xfrm>
            <a:off x="4685758" y="2175914"/>
            <a:ext cx="2254596" cy="321865"/>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kumimoji="1" lang="ja-JP" altLang="en-US" dirty="0"/>
              <a:t>タイプ相性</a:t>
            </a:r>
            <a:r>
              <a:rPr kumimoji="1" lang="en-US" altLang="ja-JP" sz="2800" b="1" dirty="0"/>
              <a:t>×</a:t>
            </a:r>
            <a:endParaRPr kumimoji="1" lang="ja-JP" altLang="en-US" sz="2800" b="1" dirty="0"/>
          </a:p>
        </p:txBody>
      </p:sp>
      <p:cxnSp>
        <p:nvCxnSpPr>
          <p:cNvPr id="14" name="直線矢印コネクタ 13"/>
          <p:cNvCxnSpPr/>
          <p:nvPr/>
        </p:nvCxnSpPr>
        <p:spPr>
          <a:xfrm flipH="1">
            <a:off x="5022626" y="2814436"/>
            <a:ext cx="1551622"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7" name="正方形/長方形 16"/>
          <p:cNvSpPr/>
          <p:nvPr/>
        </p:nvSpPr>
        <p:spPr>
          <a:xfrm>
            <a:off x="4696053" y="2959304"/>
            <a:ext cx="2254596" cy="321865"/>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kumimoji="1" lang="ja-JP" altLang="en-US" dirty="0">
                <a:solidFill>
                  <a:srgbClr val="FF0000"/>
                </a:solidFill>
              </a:rPr>
              <a:t>タイプ相性</a:t>
            </a:r>
            <a:r>
              <a:rPr kumimoji="1" lang="ja-JP" altLang="en-US" sz="2800" b="1" dirty="0">
                <a:solidFill>
                  <a:srgbClr val="FF0000"/>
                </a:solidFill>
              </a:rPr>
              <a:t>〇</a:t>
            </a:r>
          </a:p>
        </p:txBody>
      </p:sp>
      <p:sp>
        <p:nvSpPr>
          <p:cNvPr id="23" name="正方形/長方形 22"/>
          <p:cNvSpPr/>
          <p:nvPr/>
        </p:nvSpPr>
        <p:spPr>
          <a:xfrm>
            <a:off x="3873394" y="4288597"/>
            <a:ext cx="4349756" cy="501318"/>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タイプ相性のみだとヒヒダルマが不利</a:t>
            </a:r>
          </a:p>
        </p:txBody>
      </p:sp>
      <p:sp>
        <p:nvSpPr>
          <p:cNvPr id="24" name="正方形/長方形 23"/>
          <p:cNvSpPr/>
          <p:nvPr/>
        </p:nvSpPr>
        <p:spPr>
          <a:xfrm>
            <a:off x="3730698" y="1877399"/>
            <a:ext cx="1342568" cy="30373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a:t>ヒヒダルマ</a:t>
            </a:r>
          </a:p>
        </p:txBody>
      </p:sp>
      <p:sp>
        <p:nvSpPr>
          <p:cNvPr id="25" name="正方形/長方形 24"/>
          <p:cNvSpPr/>
          <p:nvPr/>
        </p:nvSpPr>
        <p:spPr>
          <a:xfrm>
            <a:off x="6793006" y="1931022"/>
            <a:ext cx="1342568" cy="30373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a:t>アイアント</a:t>
            </a:r>
          </a:p>
        </p:txBody>
      </p:sp>
      <p:cxnSp>
        <p:nvCxnSpPr>
          <p:cNvPr id="10" name="直線矢印コネクタ 9"/>
          <p:cNvCxnSpPr>
            <a:stCxn id="18" idx="2"/>
            <a:endCxn id="44" idx="0"/>
          </p:cNvCxnSpPr>
          <p:nvPr/>
        </p:nvCxnSpPr>
        <p:spPr>
          <a:xfrm>
            <a:off x="5988441" y="4948941"/>
            <a:ext cx="0" cy="640826"/>
          </a:xfrm>
          <a:prstGeom prst="straightConnector1">
            <a:avLst/>
          </a:prstGeom>
          <a:ln>
            <a:solidFill>
              <a:schemeClr val="accent2"/>
            </a:solidFill>
            <a:tailEnd type="triangle"/>
          </a:ln>
        </p:spPr>
        <p:style>
          <a:lnRef idx="3">
            <a:schemeClr val="dk1"/>
          </a:lnRef>
          <a:fillRef idx="0">
            <a:schemeClr val="dk1"/>
          </a:fillRef>
          <a:effectRef idx="2">
            <a:schemeClr val="dk1"/>
          </a:effectRef>
          <a:fontRef idx="minor">
            <a:schemeClr val="tx1"/>
          </a:fontRef>
        </p:style>
      </p:cxnSp>
      <p:sp>
        <p:nvSpPr>
          <p:cNvPr id="44" name="正方形/長方形 43"/>
          <p:cNvSpPr/>
          <p:nvPr/>
        </p:nvSpPr>
        <p:spPr>
          <a:xfrm>
            <a:off x="1277293" y="5589767"/>
            <a:ext cx="9422296" cy="85774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t>ヒヒダルマが圧倒的に不利。</a:t>
            </a:r>
          </a:p>
        </p:txBody>
      </p:sp>
    </p:spTree>
    <p:extLst>
      <p:ext uri="{BB962C8B-B14F-4D97-AF65-F5344CB8AC3E}">
        <p14:creationId xmlns:p14="http://schemas.microsoft.com/office/powerpoint/2010/main" val="139626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p:cNvSpPr/>
          <p:nvPr/>
        </p:nvSpPr>
        <p:spPr>
          <a:xfrm>
            <a:off x="1480842" y="1364950"/>
            <a:ext cx="3277275" cy="2551528"/>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4" name="タイトル 1"/>
          <p:cNvSpPr>
            <a:spLocks noGrp="1"/>
          </p:cNvSpPr>
          <p:nvPr>
            <p:ph type="title"/>
          </p:nvPr>
        </p:nvSpPr>
        <p:spPr>
          <a:xfrm>
            <a:off x="1985359" y="189718"/>
            <a:ext cx="8006164" cy="671953"/>
          </a:xfrm>
        </p:spPr>
        <p:txBody>
          <a:bodyPr>
            <a:normAutofit/>
          </a:bodyPr>
          <a:lstStyle/>
          <a:p>
            <a:r>
              <a:rPr kumimoji="1" lang="ja-JP" altLang="en-US" dirty="0"/>
              <a:t>ポケモン同士の相性の自動判定アプリ</a:t>
            </a:r>
          </a:p>
        </p:txBody>
      </p:sp>
      <p:sp>
        <p:nvSpPr>
          <p:cNvPr id="5" name="タイトル 1"/>
          <p:cNvSpPr txBox="1">
            <a:spLocks/>
          </p:cNvSpPr>
          <p:nvPr/>
        </p:nvSpPr>
        <p:spPr>
          <a:xfrm>
            <a:off x="1985358" y="824209"/>
            <a:ext cx="8006164" cy="671953"/>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実際の流れ</a:t>
            </a:r>
          </a:p>
        </p:txBody>
      </p:sp>
      <p:pic>
        <p:nvPicPr>
          <p:cNvPr id="15" name="図 14"/>
          <p:cNvPicPr>
            <a:picLocks noChangeAspect="1"/>
          </p:cNvPicPr>
          <p:nvPr/>
        </p:nvPicPr>
        <p:blipFill>
          <a:blip r:embed="rId2"/>
          <a:stretch>
            <a:fillRect/>
          </a:stretch>
        </p:blipFill>
        <p:spPr>
          <a:xfrm>
            <a:off x="1587092" y="1496162"/>
            <a:ext cx="3032181" cy="170560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図 15"/>
          <p:cNvPicPr>
            <a:picLocks noChangeAspect="1"/>
          </p:cNvPicPr>
          <p:nvPr/>
        </p:nvPicPr>
        <p:blipFill>
          <a:blip r:embed="rId3"/>
          <a:stretch>
            <a:fillRect/>
          </a:stretch>
        </p:blipFill>
        <p:spPr>
          <a:xfrm>
            <a:off x="6201314" y="1498223"/>
            <a:ext cx="3028516" cy="170354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9" name="図 18"/>
          <p:cNvPicPr>
            <a:picLocks noChangeAspect="1"/>
          </p:cNvPicPr>
          <p:nvPr/>
        </p:nvPicPr>
        <p:blipFill>
          <a:blip r:embed="rId4"/>
          <a:stretch>
            <a:fillRect/>
          </a:stretch>
        </p:blipFill>
        <p:spPr>
          <a:xfrm>
            <a:off x="1587428" y="4145079"/>
            <a:ext cx="3031935" cy="17054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 name="図 19"/>
          <p:cNvPicPr>
            <a:picLocks noChangeAspect="1"/>
          </p:cNvPicPr>
          <p:nvPr/>
        </p:nvPicPr>
        <p:blipFill>
          <a:blip r:embed="rId5"/>
          <a:stretch>
            <a:fillRect/>
          </a:stretch>
        </p:blipFill>
        <p:spPr>
          <a:xfrm>
            <a:off x="6197896" y="4145079"/>
            <a:ext cx="3031934" cy="17054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0" name="正方形/長方形 29"/>
          <p:cNvSpPr/>
          <p:nvPr/>
        </p:nvSpPr>
        <p:spPr>
          <a:xfrm>
            <a:off x="1587092" y="3281987"/>
            <a:ext cx="3032181" cy="521270"/>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kumimoji="1" lang="ja-JP" altLang="en-US" dirty="0"/>
              <a:t>ポケモン選択</a:t>
            </a:r>
          </a:p>
        </p:txBody>
      </p:sp>
      <p:sp>
        <p:nvSpPr>
          <p:cNvPr id="37" name="正方形/長方形 36"/>
          <p:cNvSpPr/>
          <p:nvPr/>
        </p:nvSpPr>
        <p:spPr>
          <a:xfrm>
            <a:off x="1480842" y="3992748"/>
            <a:ext cx="3277275" cy="2551528"/>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38" name="正方形/長方形 37"/>
          <p:cNvSpPr/>
          <p:nvPr/>
        </p:nvSpPr>
        <p:spPr>
          <a:xfrm>
            <a:off x="6079934" y="3992748"/>
            <a:ext cx="3277275" cy="2551528"/>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39" name="正方形/長方形 38"/>
          <p:cNvSpPr/>
          <p:nvPr/>
        </p:nvSpPr>
        <p:spPr>
          <a:xfrm>
            <a:off x="6075100" y="1364950"/>
            <a:ext cx="3277275" cy="2551528"/>
          </a:xfrm>
          <a:prstGeom prst="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cxnSp>
        <p:nvCxnSpPr>
          <p:cNvPr id="40" name="直線矢印コネクタ 39"/>
          <p:cNvCxnSpPr>
            <a:stCxn id="32" idx="3"/>
            <a:endCxn id="39" idx="1"/>
          </p:cNvCxnSpPr>
          <p:nvPr/>
        </p:nvCxnSpPr>
        <p:spPr>
          <a:xfrm>
            <a:off x="4758117" y="2640714"/>
            <a:ext cx="1316983"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2" name="直線矢印コネクタ 41"/>
          <p:cNvCxnSpPr>
            <a:stCxn id="37" idx="3"/>
            <a:endCxn id="38" idx="1"/>
          </p:cNvCxnSpPr>
          <p:nvPr/>
        </p:nvCxnSpPr>
        <p:spPr>
          <a:xfrm>
            <a:off x="4758117" y="5268512"/>
            <a:ext cx="1321817"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6" name="直線矢印コネクタ 45"/>
          <p:cNvCxnSpPr/>
          <p:nvPr/>
        </p:nvCxnSpPr>
        <p:spPr>
          <a:xfrm flipH="1">
            <a:off x="4758028" y="3358257"/>
            <a:ext cx="1312241" cy="122183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9" name="正方形/長方形 48"/>
          <p:cNvSpPr/>
          <p:nvPr/>
        </p:nvSpPr>
        <p:spPr>
          <a:xfrm>
            <a:off x="6197645" y="5948230"/>
            <a:ext cx="3032181" cy="521270"/>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kumimoji="1" lang="ja-JP" altLang="en-US" dirty="0"/>
              <a:t>画像に出力</a:t>
            </a:r>
          </a:p>
        </p:txBody>
      </p:sp>
      <p:sp>
        <p:nvSpPr>
          <p:cNvPr id="50" name="正方形/長方形 49"/>
          <p:cNvSpPr/>
          <p:nvPr/>
        </p:nvSpPr>
        <p:spPr>
          <a:xfrm>
            <a:off x="6197644" y="3281987"/>
            <a:ext cx="3032181" cy="521270"/>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kumimoji="1" lang="ja-JP" altLang="en-US" dirty="0"/>
              <a:t>判定する相性の選択</a:t>
            </a:r>
          </a:p>
        </p:txBody>
      </p:sp>
      <p:sp>
        <p:nvSpPr>
          <p:cNvPr id="51" name="正方形/長方形 50"/>
          <p:cNvSpPr/>
          <p:nvPr/>
        </p:nvSpPr>
        <p:spPr>
          <a:xfrm>
            <a:off x="1587092" y="5946481"/>
            <a:ext cx="3032181" cy="521270"/>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kumimoji="1" lang="ja-JP" altLang="en-US" dirty="0"/>
              <a:t>自動で判定して表作成</a:t>
            </a:r>
          </a:p>
        </p:txBody>
      </p:sp>
    </p:spTree>
    <p:extLst>
      <p:ext uri="{BB962C8B-B14F-4D97-AF65-F5344CB8AC3E}">
        <p14:creationId xmlns:p14="http://schemas.microsoft.com/office/powerpoint/2010/main" val="3845312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1985359" y="189718"/>
            <a:ext cx="8006164" cy="671953"/>
          </a:xfrm>
        </p:spPr>
        <p:txBody>
          <a:bodyPr>
            <a:normAutofit/>
          </a:bodyPr>
          <a:lstStyle/>
          <a:p>
            <a:r>
              <a:rPr kumimoji="1" lang="ja-JP" altLang="en-US" dirty="0"/>
              <a:t>ポケモン同士の相性の自動判定アプリ</a:t>
            </a:r>
          </a:p>
        </p:txBody>
      </p:sp>
      <p:sp>
        <p:nvSpPr>
          <p:cNvPr id="5" name="タイトル 1"/>
          <p:cNvSpPr txBox="1">
            <a:spLocks/>
          </p:cNvSpPr>
          <p:nvPr/>
        </p:nvSpPr>
        <p:spPr>
          <a:xfrm>
            <a:off x="1985358" y="824209"/>
            <a:ext cx="8006164" cy="671953"/>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苦労した点</a:t>
            </a:r>
          </a:p>
        </p:txBody>
      </p:sp>
      <p:sp>
        <p:nvSpPr>
          <p:cNvPr id="21" name="コンテンツ プレースホルダー 2"/>
          <p:cNvSpPr>
            <a:spLocks noGrp="1"/>
          </p:cNvSpPr>
          <p:nvPr>
            <p:ph idx="1"/>
          </p:nvPr>
        </p:nvSpPr>
        <p:spPr>
          <a:xfrm>
            <a:off x="1985358" y="2130653"/>
            <a:ext cx="8915400" cy="3777622"/>
          </a:xfrm>
        </p:spPr>
        <p:txBody>
          <a:bodyPr>
            <a:normAutofit/>
          </a:bodyPr>
          <a:lstStyle/>
          <a:p>
            <a:pPr marL="0" indent="0">
              <a:buNone/>
            </a:pPr>
            <a:r>
              <a:rPr lang="ja-JP" altLang="en-US" sz="3200" dirty="0"/>
              <a:t>①ポケモン約</a:t>
            </a:r>
            <a:r>
              <a:rPr lang="en-US" altLang="ja-JP" sz="3200" dirty="0"/>
              <a:t>1000</a:t>
            </a:r>
            <a:r>
              <a:rPr lang="ja-JP" altLang="en-US" sz="3200" dirty="0"/>
              <a:t>匹分の情報と画像をそれぞれ違うウェブサイトからとってきたのですがこの二つの間で相違点が多くきれいに整理するのに時間がかかった。</a:t>
            </a:r>
            <a:endParaRPr lang="en-US" altLang="ja-JP" sz="3200" dirty="0"/>
          </a:p>
          <a:p>
            <a:pPr marL="0" indent="0">
              <a:buNone/>
            </a:pPr>
            <a:r>
              <a:rPr lang="ja-JP" altLang="en-US" sz="3200" dirty="0"/>
              <a:t>②レイアウトの調整に時間がかかった。</a:t>
            </a:r>
            <a:endParaRPr lang="en-US" altLang="ja-JP" sz="3200" dirty="0"/>
          </a:p>
        </p:txBody>
      </p:sp>
    </p:spTree>
    <p:extLst>
      <p:ext uri="{BB962C8B-B14F-4D97-AF65-F5344CB8AC3E}">
        <p14:creationId xmlns:p14="http://schemas.microsoft.com/office/powerpoint/2010/main" val="159174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1985359" y="189718"/>
            <a:ext cx="8006164" cy="671953"/>
          </a:xfrm>
        </p:spPr>
        <p:txBody>
          <a:bodyPr>
            <a:normAutofit/>
          </a:bodyPr>
          <a:lstStyle/>
          <a:p>
            <a:r>
              <a:rPr kumimoji="1" lang="ja-JP" altLang="en-US" dirty="0"/>
              <a:t>ポケモン同士の相性の自動判定アプリ</a:t>
            </a:r>
          </a:p>
        </p:txBody>
      </p:sp>
      <p:sp>
        <p:nvSpPr>
          <p:cNvPr id="5" name="タイトル 1"/>
          <p:cNvSpPr txBox="1">
            <a:spLocks/>
          </p:cNvSpPr>
          <p:nvPr/>
        </p:nvSpPr>
        <p:spPr>
          <a:xfrm>
            <a:off x="1985358" y="824209"/>
            <a:ext cx="8006164" cy="671953"/>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未実装点</a:t>
            </a:r>
          </a:p>
        </p:txBody>
      </p:sp>
      <p:sp>
        <p:nvSpPr>
          <p:cNvPr id="21" name="コンテンツ プレースホルダー 2"/>
          <p:cNvSpPr>
            <a:spLocks noGrp="1"/>
          </p:cNvSpPr>
          <p:nvPr>
            <p:ph idx="1"/>
          </p:nvPr>
        </p:nvSpPr>
        <p:spPr>
          <a:xfrm>
            <a:off x="1985358" y="2130653"/>
            <a:ext cx="8915400" cy="3777622"/>
          </a:xfrm>
        </p:spPr>
        <p:txBody>
          <a:bodyPr>
            <a:normAutofit/>
          </a:bodyPr>
          <a:lstStyle/>
          <a:p>
            <a:pPr marL="0" indent="0">
              <a:buNone/>
            </a:pPr>
            <a:r>
              <a:rPr lang="ja-JP" altLang="en-US" sz="3200" dirty="0"/>
              <a:t>①最新のポケモンに対応できなかった</a:t>
            </a:r>
            <a:endParaRPr lang="en-US" altLang="ja-JP" sz="3200" dirty="0"/>
          </a:p>
          <a:p>
            <a:pPr marL="0" indent="0">
              <a:buNone/>
            </a:pPr>
            <a:r>
              <a:rPr lang="ja-JP" altLang="en-US" sz="3200" dirty="0"/>
              <a:t>②タイプ相性しか実装できなかった</a:t>
            </a:r>
            <a:endParaRPr lang="en-US" altLang="ja-JP" sz="3200" dirty="0"/>
          </a:p>
          <a:p>
            <a:pPr marL="0" indent="0">
              <a:buNone/>
            </a:pPr>
            <a:r>
              <a:rPr lang="ja-JP" altLang="en-US" sz="3200" dirty="0"/>
              <a:t>③</a:t>
            </a:r>
            <a:r>
              <a:rPr lang="en-US" altLang="ja-JP" sz="3200" dirty="0"/>
              <a:t>SNS</a:t>
            </a:r>
            <a:r>
              <a:rPr lang="ja-JP" altLang="en-US" sz="3200" dirty="0"/>
              <a:t>で共有ボタン</a:t>
            </a:r>
            <a:endParaRPr lang="en-US" altLang="ja-JP" sz="3200" dirty="0"/>
          </a:p>
          <a:p>
            <a:pPr marL="0" indent="0">
              <a:buNone/>
            </a:pPr>
            <a:r>
              <a:rPr lang="ja-JP" altLang="en-US" sz="3200" dirty="0"/>
              <a:t>④検索ボタン</a:t>
            </a:r>
          </a:p>
        </p:txBody>
      </p:sp>
    </p:spTree>
    <p:extLst>
      <p:ext uri="{BB962C8B-B14F-4D97-AF65-F5344CB8AC3E}">
        <p14:creationId xmlns:p14="http://schemas.microsoft.com/office/powerpoint/2010/main" val="2323461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1985359" y="189718"/>
            <a:ext cx="8006164" cy="671953"/>
          </a:xfrm>
        </p:spPr>
        <p:txBody>
          <a:bodyPr>
            <a:normAutofit/>
          </a:bodyPr>
          <a:lstStyle/>
          <a:p>
            <a:r>
              <a:rPr kumimoji="1" lang="ja-JP" altLang="en-US" dirty="0"/>
              <a:t>ポケモン同士の相性の自動判定アプリ</a:t>
            </a:r>
          </a:p>
        </p:txBody>
      </p:sp>
      <p:sp>
        <p:nvSpPr>
          <p:cNvPr id="5" name="タイトル 1"/>
          <p:cNvSpPr txBox="1">
            <a:spLocks/>
          </p:cNvSpPr>
          <p:nvPr/>
        </p:nvSpPr>
        <p:spPr>
          <a:xfrm>
            <a:off x="1985358" y="824209"/>
            <a:ext cx="8006164" cy="671953"/>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開発環境</a:t>
            </a:r>
          </a:p>
        </p:txBody>
      </p:sp>
      <p:sp>
        <p:nvSpPr>
          <p:cNvPr id="21" name="コンテンツ プレースホルダー 2"/>
          <p:cNvSpPr>
            <a:spLocks noGrp="1"/>
          </p:cNvSpPr>
          <p:nvPr>
            <p:ph idx="1"/>
          </p:nvPr>
        </p:nvSpPr>
        <p:spPr>
          <a:xfrm>
            <a:off x="1319917" y="1939822"/>
            <a:ext cx="9525182" cy="4460978"/>
          </a:xfrm>
        </p:spPr>
        <p:txBody>
          <a:bodyPr>
            <a:normAutofit/>
          </a:bodyPr>
          <a:lstStyle/>
          <a:p>
            <a:pPr marL="0" indent="0">
              <a:buNone/>
            </a:pPr>
            <a:r>
              <a:rPr lang="ja-JP" altLang="en-US" sz="3200" dirty="0"/>
              <a:t>・</a:t>
            </a:r>
            <a:r>
              <a:rPr lang="en-US" altLang="ja-JP" sz="3200" dirty="0"/>
              <a:t>HTML, PHP, CSS, JS</a:t>
            </a:r>
          </a:p>
          <a:p>
            <a:pPr marL="0" indent="0">
              <a:buNone/>
            </a:pPr>
            <a:r>
              <a:rPr lang="ja-JP" altLang="en-US" sz="3200" dirty="0"/>
              <a:t>　→</a:t>
            </a:r>
            <a:r>
              <a:rPr lang="en-US" altLang="ja-JP" sz="3200" dirty="0"/>
              <a:t>Brackets (</a:t>
            </a:r>
            <a:r>
              <a:rPr lang="en-US" altLang="ja-JP" sz="3200" dirty="0">
                <a:hlinkClick r:id="rId2"/>
              </a:rPr>
              <a:t>http://brackets.io/</a:t>
            </a:r>
            <a:r>
              <a:rPr lang="en-US" altLang="ja-JP" sz="3200" dirty="0"/>
              <a:t>)</a:t>
            </a:r>
          </a:p>
          <a:p>
            <a:pPr marL="0" indent="0">
              <a:buNone/>
            </a:pPr>
            <a:r>
              <a:rPr lang="ja-JP" altLang="en-US" sz="3200" dirty="0"/>
              <a:t>・</a:t>
            </a:r>
            <a:r>
              <a:rPr lang="en-US" altLang="ja-JP" sz="3200" dirty="0"/>
              <a:t>MySQL, Apache</a:t>
            </a:r>
          </a:p>
          <a:p>
            <a:pPr marL="0" indent="0">
              <a:buNone/>
            </a:pPr>
            <a:r>
              <a:rPr lang="ja-JP" altLang="en-US" sz="3200" dirty="0"/>
              <a:t>　→</a:t>
            </a:r>
            <a:r>
              <a:rPr lang="en-US" altLang="ja-JP" sz="3200" dirty="0"/>
              <a:t>XAMPP (</a:t>
            </a:r>
            <a:r>
              <a:rPr lang="en-US" altLang="ja-JP" sz="3200" dirty="0">
                <a:hlinkClick r:id="rId3"/>
              </a:rPr>
              <a:t>https://www.apachefriends.org/jp/index.html</a:t>
            </a:r>
            <a:r>
              <a:rPr lang="en-US" altLang="ja-JP" sz="3200" dirty="0"/>
              <a:t>)</a:t>
            </a:r>
          </a:p>
          <a:p>
            <a:pPr marL="0" indent="0">
              <a:buNone/>
            </a:pPr>
            <a:r>
              <a:rPr lang="ja-JP" altLang="en-US" sz="3200" dirty="0"/>
              <a:t>・</a:t>
            </a:r>
            <a:r>
              <a:rPr lang="en-US" altLang="ja-JP" sz="3200" dirty="0"/>
              <a:t>Python</a:t>
            </a:r>
          </a:p>
          <a:p>
            <a:pPr marL="0" indent="0">
              <a:buNone/>
            </a:pPr>
            <a:r>
              <a:rPr lang="ja-JP" altLang="en-US" sz="3200" dirty="0"/>
              <a:t>　→</a:t>
            </a:r>
            <a:r>
              <a:rPr lang="en-US" altLang="ja-JP" sz="3200" dirty="0" err="1"/>
              <a:t>JupyterLab</a:t>
            </a:r>
            <a:r>
              <a:rPr lang="en-US" altLang="ja-JP" sz="3200" dirty="0"/>
              <a:t> (Anaconda</a:t>
            </a:r>
            <a:r>
              <a:rPr lang="ja-JP" altLang="en-US" sz="3200" dirty="0"/>
              <a:t>より</a:t>
            </a:r>
            <a:r>
              <a:rPr lang="en-US" altLang="ja-JP" sz="3200" dirty="0"/>
              <a:t>)</a:t>
            </a:r>
          </a:p>
          <a:p>
            <a:pPr marL="0" indent="0">
              <a:buNone/>
            </a:pPr>
            <a:endParaRPr lang="ja-JP" altLang="en-US" sz="3200" dirty="0"/>
          </a:p>
        </p:txBody>
      </p:sp>
    </p:spTree>
    <p:extLst>
      <p:ext uri="{BB962C8B-B14F-4D97-AF65-F5344CB8AC3E}">
        <p14:creationId xmlns:p14="http://schemas.microsoft.com/office/powerpoint/2010/main" val="2252478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1985359" y="189718"/>
            <a:ext cx="8006164" cy="671953"/>
          </a:xfrm>
        </p:spPr>
        <p:txBody>
          <a:bodyPr>
            <a:normAutofit/>
          </a:bodyPr>
          <a:lstStyle/>
          <a:p>
            <a:r>
              <a:rPr kumimoji="1" lang="ja-JP" altLang="en-US" dirty="0"/>
              <a:t>ポケモン同士の相性の自動判定アプリ</a:t>
            </a:r>
          </a:p>
        </p:txBody>
      </p:sp>
      <p:sp>
        <p:nvSpPr>
          <p:cNvPr id="5" name="タイトル 1"/>
          <p:cNvSpPr txBox="1">
            <a:spLocks/>
          </p:cNvSpPr>
          <p:nvPr/>
        </p:nvSpPr>
        <p:spPr>
          <a:xfrm>
            <a:off x="1985358" y="824209"/>
            <a:ext cx="8006164" cy="671953"/>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成果物</a:t>
            </a:r>
          </a:p>
        </p:txBody>
      </p:sp>
      <p:sp>
        <p:nvSpPr>
          <p:cNvPr id="21" name="コンテンツ プレースホルダー 2"/>
          <p:cNvSpPr>
            <a:spLocks noGrp="1"/>
          </p:cNvSpPr>
          <p:nvPr>
            <p:ph idx="1"/>
          </p:nvPr>
        </p:nvSpPr>
        <p:spPr>
          <a:xfrm>
            <a:off x="1208598" y="2130653"/>
            <a:ext cx="10495722" cy="3777622"/>
          </a:xfrm>
        </p:spPr>
        <p:txBody>
          <a:bodyPr>
            <a:normAutofit/>
          </a:bodyPr>
          <a:lstStyle/>
          <a:p>
            <a:pPr marL="0" indent="0">
              <a:buNone/>
            </a:pPr>
            <a:r>
              <a:rPr lang="en-US" altLang="ja-JP" sz="3200" dirty="0"/>
              <a:t>.html						</a:t>
            </a:r>
            <a:r>
              <a:rPr lang="ja-JP" altLang="en-US" sz="3200" dirty="0"/>
              <a:t>：</a:t>
            </a:r>
            <a:r>
              <a:rPr lang="en-US" altLang="ja-JP" sz="3200" dirty="0"/>
              <a:t>	2</a:t>
            </a:r>
            <a:r>
              <a:rPr lang="ja-JP" altLang="en-US" sz="3200" dirty="0"/>
              <a:t>ファイル</a:t>
            </a:r>
            <a:r>
              <a:rPr lang="en-US" altLang="ja-JP" sz="3200" dirty="0"/>
              <a:t>, </a:t>
            </a:r>
            <a:r>
              <a:rPr lang="ja-JP" altLang="en-US" sz="3200" dirty="0"/>
              <a:t>約</a:t>
            </a:r>
            <a:r>
              <a:rPr lang="en-US" altLang="ja-JP" sz="3200" dirty="0"/>
              <a:t>130</a:t>
            </a:r>
            <a:r>
              <a:rPr lang="ja-JP" altLang="en-US" sz="3200" dirty="0"/>
              <a:t>行</a:t>
            </a:r>
            <a:endParaRPr lang="en-US" altLang="ja-JP" sz="3200" dirty="0"/>
          </a:p>
          <a:p>
            <a:pPr marL="0" indent="0">
              <a:buNone/>
            </a:pPr>
            <a:r>
              <a:rPr lang="en-US" altLang="ja-JP" sz="3200" dirty="0"/>
              <a:t>.</a:t>
            </a:r>
            <a:r>
              <a:rPr lang="en-US" altLang="ja-JP" sz="3200" dirty="0" err="1"/>
              <a:t>php</a:t>
            </a:r>
            <a:r>
              <a:rPr lang="en-US" altLang="ja-JP" sz="3200" dirty="0"/>
              <a:t>						</a:t>
            </a:r>
            <a:r>
              <a:rPr lang="ja-JP" altLang="en-US" sz="3200" dirty="0"/>
              <a:t>：</a:t>
            </a:r>
            <a:r>
              <a:rPr lang="en-US" altLang="ja-JP" sz="3200" dirty="0"/>
              <a:t>	7</a:t>
            </a:r>
            <a:r>
              <a:rPr lang="ja-JP" altLang="en-US" sz="3200" dirty="0"/>
              <a:t>ファイル</a:t>
            </a:r>
            <a:r>
              <a:rPr lang="en-US" altLang="ja-JP" sz="3200" dirty="0"/>
              <a:t>, </a:t>
            </a:r>
            <a:r>
              <a:rPr lang="ja-JP" altLang="en-US" sz="3200" dirty="0"/>
              <a:t>約</a:t>
            </a:r>
            <a:r>
              <a:rPr lang="en-US" altLang="ja-JP" sz="3200" dirty="0"/>
              <a:t>160</a:t>
            </a:r>
            <a:r>
              <a:rPr lang="ja-JP" altLang="en-US" sz="3200" dirty="0"/>
              <a:t>行</a:t>
            </a:r>
            <a:endParaRPr lang="en-US" altLang="ja-JP" sz="3200" dirty="0"/>
          </a:p>
          <a:p>
            <a:pPr marL="0" indent="0">
              <a:buNone/>
            </a:pPr>
            <a:r>
              <a:rPr lang="en-US" altLang="ja-JP" sz="3200" dirty="0"/>
              <a:t>.</a:t>
            </a:r>
            <a:r>
              <a:rPr lang="en-US" altLang="ja-JP" sz="3200" dirty="0" err="1"/>
              <a:t>js</a:t>
            </a:r>
            <a:r>
              <a:rPr lang="en-US" altLang="ja-JP" sz="3200" dirty="0"/>
              <a:t>							</a:t>
            </a:r>
            <a:r>
              <a:rPr lang="ja-JP" altLang="en-US" sz="3200" dirty="0"/>
              <a:t>：</a:t>
            </a:r>
            <a:r>
              <a:rPr lang="en-US" altLang="ja-JP" sz="3200" dirty="0"/>
              <a:t>	10</a:t>
            </a:r>
            <a:r>
              <a:rPr lang="ja-JP" altLang="en-US" sz="3200" dirty="0"/>
              <a:t>ファイル</a:t>
            </a:r>
            <a:r>
              <a:rPr lang="en-US" altLang="ja-JP" sz="3200" dirty="0"/>
              <a:t>, </a:t>
            </a:r>
            <a:r>
              <a:rPr lang="ja-JP" altLang="en-US" sz="3200" dirty="0"/>
              <a:t>約</a:t>
            </a:r>
            <a:r>
              <a:rPr lang="en-US" altLang="ja-JP" sz="3200" dirty="0"/>
              <a:t>510</a:t>
            </a:r>
            <a:r>
              <a:rPr lang="ja-JP" altLang="en-US" sz="3200" dirty="0"/>
              <a:t>行</a:t>
            </a:r>
            <a:endParaRPr lang="en-US" altLang="ja-JP" sz="3200" dirty="0"/>
          </a:p>
          <a:p>
            <a:pPr marL="0" indent="0">
              <a:buNone/>
            </a:pPr>
            <a:r>
              <a:rPr lang="en-US" altLang="ja-JP" sz="3200" dirty="0"/>
              <a:t>.</a:t>
            </a:r>
            <a:r>
              <a:rPr lang="en-US" altLang="ja-JP" sz="3200" dirty="0" err="1"/>
              <a:t>css</a:t>
            </a:r>
            <a:r>
              <a:rPr lang="en-US" altLang="ja-JP" sz="3200" dirty="0"/>
              <a:t>							</a:t>
            </a:r>
            <a:r>
              <a:rPr lang="ja-JP" altLang="en-US" sz="3200" dirty="0"/>
              <a:t>：</a:t>
            </a:r>
            <a:r>
              <a:rPr lang="en-US" altLang="ja-JP" sz="3200" dirty="0"/>
              <a:t>	12</a:t>
            </a:r>
            <a:r>
              <a:rPr lang="ja-JP" altLang="en-US" sz="3200" dirty="0"/>
              <a:t>ファイル</a:t>
            </a:r>
            <a:r>
              <a:rPr lang="en-US" altLang="ja-JP" sz="3200" dirty="0"/>
              <a:t>, </a:t>
            </a:r>
            <a:r>
              <a:rPr lang="ja-JP" altLang="en-US" sz="3200" dirty="0"/>
              <a:t>約</a:t>
            </a:r>
            <a:r>
              <a:rPr lang="en-US" altLang="ja-JP" sz="3200" dirty="0"/>
              <a:t>380</a:t>
            </a:r>
            <a:r>
              <a:rPr lang="ja-JP" altLang="en-US" sz="3200" dirty="0"/>
              <a:t>行</a:t>
            </a:r>
            <a:endParaRPr lang="en-US" altLang="ja-JP" sz="3200" dirty="0"/>
          </a:p>
          <a:p>
            <a:pPr marL="0" indent="0">
              <a:buNone/>
            </a:pPr>
            <a:r>
              <a:rPr lang="en-US" altLang="ja-JP" sz="3200" dirty="0"/>
              <a:t>.</a:t>
            </a:r>
            <a:r>
              <a:rPr lang="en-US" altLang="ja-JP" sz="3200" dirty="0" err="1"/>
              <a:t>jpynb</a:t>
            </a:r>
            <a:r>
              <a:rPr lang="en-US" altLang="ja-JP" sz="3200" dirty="0"/>
              <a:t> (</a:t>
            </a:r>
            <a:r>
              <a:rPr lang="en-US" altLang="ja-JP" sz="3200" dirty="0" err="1"/>
              <a:t>JupyterLab</a:t>
            </a:r>
            <a:r>
              <a:rPr lang="ja-JP" altLang="en-US" sz="3200" dirty="0"/>
              <a:t>ファイル</a:t>
            </a:r>
            <a:r>
              <a:rPr lang="en-US" altLang="ja-JP" sz="3200" dirty="0"/>
              <a:t>)	</a:t>
            </a:r>
            <a:r>
              <a:rPr lang="ja-JP" altLang="en-US" sz="3200" dirty="0"/>
              <a:t>：	</a:t>
            </a:r>
            <a:r>
              <a:rPr lang="en-US" altLang="ja-JP" sz="3200" dirty="0"/>
              <a:t>1</a:t>
            </a:r>
            <a:r>
              <a:rPr lang="ja-JP" altLang="en-US" sz="3200" dirty="0"/>
              <a:t>ファイル</a:t>
            </a:r>
            <a:r>
              <a:rPr lang="en-US" altLang="ja-JP" sz="3200" dirty="0"/>
              <a:t>, </a:t>
            </a:r>
            <a:r>
              <a:rPr lang="ja-JP" altLang="en-US" sz="3200" dirty="0"/>
              <a:t>約</a:t>
            </a:r>
            <a:r>
              <a:rPr lang="en-US" altLang="ja-JP" sz="3200" dirty="0"/>
              <a:t>80</a:t>
            </a:r>
            <a:r>
              <a:rPr lang="ja-JP" altLang="en-US" sz="3200" dirty="0"/>
              <a:t>行</a:t>
            </a:r>
          </a:p>
          <a:p>
            <a:pPr marL="0" indent="0">
              <a:buNone/>
            </a:pPr>
            <a:endParaRPr lang="ja-JP" altLang="en-US" sz="3200" dirty="0"/>
          </a:p>
        </p:txBody>
      </p:sp>
    </p:spTree>
    <p:extLst>
      <p:ext uri="{BB962C8B-B14F-4D97-AF65-F5344CB8AC3E}">
        <p14:creationId xmlns:p14="http://schemas.microsoft.com/office/powerpoint/2010/main" val="2833603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7279" y="624110"/>
            <a:ext cx="8911687" cy="1280890"/>
          </a:xfrm>
        </p:spPr>
        <p:txBody>
          <a:bodyPr/>
          <a:lstStyle/>
          <a:p>
            <a:r>
              <a:rPr kumimoji="1" lang="ja-JP" altLang="en-US" dirty="0"/>
              <a:t>最後に</a:t>
            </a:r>
          </a:p>
        </p:txBody>
      </p:sp>
      <p:sp>
        <p:nvSpPr>
          <p:cNvPr id="3" name="コンテンツ プレースホルダー 2"/>
          <p:cNvSpPr>
            <a:spLocks noGrp="1"/>
          </p:cNvSpPr>
          <p:nvPr>
            <p:ph idx="1"/>
          </p:nvPr>
        </p:nvSpPr>
        <p:spPr>
          <a:xfrm>
            <a:off x="1461056" y="2034360"/>
            <a:ext cx="5687889" cy="3777622"/>
          </a:xfrm>
        </p:spPr>
        <p:txBody>
          <a:bodyPr>
            <a:normAutofit/>
          </a:bodyPr>
          <a:lstStyle/>
          <a:p>
            <a:pPr marL="0" indent="0">
              <a:buNone/>
            </a:pPr>
            <a:r>
              <a:rPr kumimoji="1" lang="ja-JP" altLang="en-US" sz="3200" dirty="0"/>
              <a:t>機械学習に興味のある方は僕の机の上に教科書を置いておきますので見てみてください。</a:t>
            </a: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1122" y="624110"/>
            <a:ext cx="3835365" cy="5420430"/>
          </a:xfrm>
          <a:prstGeom prst="rect">
            <a:avLst/>
          </a:prstGeom>
        </p:spPr>
      </p:pic>
    </p:spTree>
    <p:extLst>
      <p:ext uri="{BB962C8B-B14F-4D97-AF65-F5344CB8AC3E}">
        <p14:creationId xmlns:p14="http://schemas.microsoft.com/office/powerpoint/2010/main" val="983708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92926" y="316505"/>
            <a:ext cx="8006164" cy="671953"/>
          </a:xfrm>
        </p:spPr>
        <p:txBody>
          <a:bodyPr/>
          <a:lstStyle/>
          <a:p>
            <a:r>
              <a:rPr kumimoji="1" lang="en-US" altLang="ja-JP" dirty="0"/>
              <a:t>AI</a:t>
            </a:r>
            <a:r>
              <a:rPr kumimoji="1" lang="ja-JP" altLang="en-US" dirty="0"/>
              <a:t>を用いた楽曲のカテゴリ分けアプリ</a:t>
            </a:r>
          </a:p>
        </p:txBody>
      </p:sp>
      <p:sp>
        <p:nvSpPr>
          <p:cNvPr id="6" name="タイトル 1"/>
          <p:cNvSpPr txBox="1">
            <a:spLocks/>
          </p:cNvSpPr>
          <p:nvPr/>
        </p:nvSpPr>
        <p:spPr>
          <a:xfrm>
            <a:off x="2592926" y="1066158"/>
            <a:ext cx="8006164" cy="671953"/>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目標動作</a:t>
            </a:r>
          </a:p>
        </p:txBody>
      </p:sp>
      <p:sp>
        <p:nvSpPr>
          <p:cNvPr id="7" name="正方形/長方形 6"/>
          <p:cNvSpPr/>
          <p:nvPr/>
        </p:nvSpPr>
        <p:spPr>
          <a:xfrm>
            <a:off x="1065474" y="1738111"/>
            <a:ext cx="10090206" cy="465151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7357" y="2659166"/>
            <a:ext cx="1568792" cy="21495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9" name="直線矢印コネクタ 8"/>
          <p:cNvCxnSpPr>
            <a:stCxn id="5" idx="3"/>
            <a:endCxn id="10" idx="1"/>
          </p:cNvCxnSpPr>
          <p:nvPr/>
        </p:nvCxnSpPr>
        <p:spPr>
          <a:xfrm flipV="1">
            <a:off x="2996149" y="3733956"/>
            <a:ext cx="649239"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正方形/長方形 9"/>
          <p:cNvSpPr/>
          <p:nvPr/>
        </p:nvSpPr>
        <p:spPr>
          <a:xfrm>
            <a:off x="3645388" y="2659165"/>
            <a:ext cx="1497431" cy="214958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t>楽曲判別</a:t>
            </a:r>
          </a:p>
        </p:txBody>
      </p:sp>
      <p:sp>
        <p:nvSpPr>
          <p:cNvPr id="11" name="正方形/長方形 10"/>
          <p:cNvSpPr/>
          <p:nvPr/>
        </p:nvSpPr>
        <p:spPr>
          <a:xfrm>
            <a:off x="1427357" y="5084336"/>
            <a:ext cx="1743504" cy="5860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a:t>カテゴリ不明</a:t>
            </a:r>
          </a:p>
        </p:txBody>
      </p:sp>
      <p:sp>
        <p:nvSpPr>
          <p:cNvPr id="24" name="正方形/長方形 23"/>
          <p:cNvSpPr/>
          <p:nvPr/>
        </p:nvSpPr>
        <p:spPr>
          <a:xfrm>
            <a:off x="6177025" y="4935971"/>
            <a:ext cx="2078865" cy="5824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a:t>メタル</a:t>
            </a:r>
          </a:p>
        </p:txBody>
      </p:sp>
      <p:sp>
        <p:nvSpPr>
          <p:cNvPr id="25" name="正方形/長方形 24"/>
          <p:cNvSpPr/>
          <p:nvPr/>
        </p:nvSpPr>
        <p:spPr>
          <a:xfrm>
            <a:off x="6177025" y="1949501"/>
            <a:ext cx="2078865" cy="5824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a:t>Ｒ＆Ｂ</a:t>
            </a:r>
          </a:p>
        </p:txBody>
      </p:sp>
      <p:sp>
        <p:nvSpPr>
          <p:cNvPr id="26" name="正方形/長方形 25"/>
          <p:cNvSpPr/>
          <p:nvPr/>
        </p:nvSpPr>
        <p:spPr>
          <a:xfrm>
            <a:off x="6177025" y="2704406"/>
            <a:ext cx="2078865" cy="5824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a:t>ロック</a:t>
            </a:r>
          </a:p>
        </p:txBody>
      </p:sp>
      <p:sp>
        <p:nvSpPr>
          <p:cNvPr id="27" name="正方形/長方形 26"/>
          <p:cNvSpPr/>
          <p:nvPr/>
        </p:nvSpPr>
        <p:spPr>
          <a:xfrm>
            <a:off x="6177025" y="3442736"/>
            <a:ext cx="2078865" cy="5824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a:t>クラシック</a:t>
            </a:r>
          </a:p>
        </p:txBody>
      </p:sp>
      <p:sp>
        <p:nvSpPr>
          <p:cNvPr id="28" name="正方形/長方形 27"/>
          <p:cNvSpPr/>
          <p:nvPr/>
        </p:nvSpPr>
        <p:spPr>
          <a:xfrm>
            <a:off x="6177025" y="4197641"/>
            <a:ext cx="2078865" cy="5824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a:t>ジャズ</a:t>
            </a:r>
          </a:p>
        </p:txBody>
      </p:sp>
      <p:cxnSp>
        <p:nvCxnSpPr>
          <p:cNvPr id="31" name="直線矢印コネクタ 30"/>
          <p:cNvCxnSpPr>
            <a:stCxn id="10" idx="3"/>
            <a:endCxn id="28" idx="1"/>
          </p:cNvCxnSpPr>
          <p:nvPr/>
        </p:nvCxnSpPr>
        <p:spPr>
          <a:xfrm>
            <a:off x="5142819" y="3733956"/>
            <a:ext cx="1034206" cy="75490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直線矢印コネクタ 31"/>
          <p:cNvCxnSpPr>
            <a:stCxn id="10" idx="3"/>
            <a:endCxn id="24" idx="1"/>
          </p:cNvCxnSpPr>
          <p:nvPr/>
        </p:nvCxnSpPr>
        <p:spPr>
          <a:xfrm>
            <a:off x="5142819" y="3733956"/>
            <a:ext cx="1034206" cy="149323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直線矢印コネクタ 32"/>
          <p:cNvCxnSpPr>
            <a:stCxn id="10" idx="3"/>
            <a:endCxn id="27" idx="1"/>
          </p:cNvCxnSpPr>
          <p:nvPr/>
        </p:nvCxnSpPr>
        <p:spPr>
          <a:xfrm>
            <a:off x="5142819" y="3733956"/>
            <a:ext cx="1034206"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直線矢印コネクタ 33"/>
          <p:cNvCxnSpPr>
            <a:stCxn id="10" idx="3"/>
            <a:endCxn id="26" idx="1"/>
          </p:cNvCxnSpPr>
          <p:nvPr/>
        </p:nvCxnSpPr>
        <p:spPr>
          <a:xfrm flipV="1">
            <a:off x="5142819" y="2995626"/>
            <a:ext cx="1034206" cy="73833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直線矢印コネクタ 34"/>
          <p:cNvCxnSpPr>
            <a:stCxn id="10" idx="3"/>
            <a:endCxn id="25" idx="1"/>
          </p:cNvCxnSpPr>
          <p:nvPr/>
        </p:nvCxnSpPr>
        <p:spPr>
          <a:xfrm flipV="1">
            <a:off x="5142819" y="2240721"/>
            <a:ext cx="1034206" cy="1493235"/>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8" name="正方形/長方形 157"/>
          <p:cNvSpPr/>
          <p:nvPr/>
        </p:nvSpPr>
        <p:spPr>
          <a:xfrm>
            <a:off x="5451757" y="2394631"/>
            <a:ext cx="658820" cy="29121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kumimoji="1" lang="en-US" altLang="ja-JP" dirty="0"/>
              <a:t>10%</a:t>
            </a:r>
            <a:endParaRPr kumimoji="1" lang="ja-JP" altLang="en-US" dirty="0"/>
          </a:p>
        </p:txBody>
      </p:sp>
      <p:sp>
        <p:nvSpPr>
          <p:cNvPr id="159" name="正方形/長方形 158"/>
          <p:cNvSpPr/>
          <p:nvPr/>
        </p:nvSpPr>
        <p:spPr>
          <a:xfrm>
            <a:off x="5451757" y="3073572"/>
            <a:ext cx="658820" cy="29121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kumimoji="1" lang="en-US" altLang="ja-JP" dirty="0"/>
              <a:t>0%</a:t>
            </a:r>
            <a:endParaRPr kumimoji="1" lang="ja-JP" altLang="en-US" dirty="0"/>
          </a:p>
        </p:txBody>
      </p:sp>
      <p:sp>
        <p:nvSpPr>
          <p:cNvPr id="160" name="正方形/長方形 159"/>
          <p:cNvSpPr/>
          <p:nvPr/>
        </p:nvSpPr>
        <p:spPr>
          <a:xfrm>
            <a:off x="5451757" y="4088317"/>
            <a:ext cx="658820" cy="29121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t>70%</a:t>
            </a:r>
            <a:endParaRPr kumimoji="1" lang="ja-JP" altLang="en-US" dirty="0"/>
          </a:p>
        </p:txBody>
      </p:sp>
      <p:sp>
        <p:nvSpPr>
          <p:cNvPr id="161" name="正方形/長方形 160"/>
          <p:cNvSpPr/>
          <p:nvPr/>
        </p:nvSpPr>
        <p:spPr>
          <a:xfrm>
            <a:off x="5451757" y="3588345"/>
            <a:ext cx="658820" cy="29121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kumimoji="1" lang="en-US" altLang="ja-JP" dirty="0"/>
              <a:t>20%</a:t>
            </a:r>
            <a:endParaRPr kumimoji="1" lang="ja-JP" altLang="en-US" dirty="0"/>
          </a:p>
        </p:txBody>
      </p:sp>
      <p:sp>
        <p:nvSpPr>
          <p:cNvPr id="162" name="正方形/長方形 161"/>
          <p:cNvSpPr/>
          <p:nvPr/>
        </p:nvSpPr>
        <p:spPr>
          <a:xfrm>
            <a:off x="5462648" y="4720703"/>
            <a:ext cx="658820" cy="291219"/>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kumimoji="1" lang="en-US" altLang="ja-JP" dirty="0"/>
              <a:t>0%</a:t>
            </a:r>
            <a:endParaRPr kumimoji="1" lang="ja-JP" altLang="en-US" dirty="0"/>
          </a:p>
        </p:txBody>
      </p:sp>
      <p:cxnSp>
        <p:nvCxnSpPr>
          <p:cNvPr id="165" name="直線矢印コネクタ 164"/>
          <p:cNvCxnSpPr>
            <a:stCxn id="28" idx="3"/>
            <a:endCxn id="168" idx="1"/>
          </p:cNvCxnSpPr>
          <p:nvPr/>
        </p:nvCxnSpPr>
        <p:spPr>
          <a:xfrm>
            <a:off x="8255890" y="4488861"/>
            <a:ext cx="778116" cy="5954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8" name="正方形/長方形 167"/>
          <p:cNvSpPr/>
          <p:nvPr/>
        </p:nvSpPr>
        <p:spPr>
          <a:xfrm>
            <a:off x="9034006" y="4576963"/>
            <a:ext cx="1838261" cy="1014745"/>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この曲は</a:t>
            </a:r>
            <a:endParaRPr kumimoji="1" lang="en-US" altLang="ja-JP" dirty="0"/>
          </a:p>
          <a:p>
            <a:pPr algn="ctr"/>
            <a:r>
              <a:rPr kumimoji="1" lang="ja-JP" altLang="en-US" dirty="0"/>
              <a:t>ジャズである</a:t>
            </a:r>
          </a:p>
        </p:txBody>
      </p:sp>
      <p:pic>
        <p:nvPicPr>
          <p:cNvPr id="171" name="コンテンツ プレースホルダ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8740" y="2290000"/>
            <a:ext cx="1568792" cy="21495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正方形/長方形 3"/>
          <p:cNvSpPr/>
          <p:nvPr/>
        </p:nvSpPr>
        <p:spPr>
          <a:xfrm>
            <a:off x="1427357" y="5883965"/>
            <a:ext cx="9444910" cy="890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カテゴリの不明な曲データを自動で判別する</a:t>
            </a:r>
          </a:p>
        </p:txBody>
      </p:sp>
    </p:spTree>
    <p:extLst>
      <p:ext uri="{BB962C8B-B14F-4D97-AF65-F5344CB8AC3E}">
        <p14:creationId xmlns:p14="http://schemas.microsoft.com/office/powerpoint/2010/main" val="3698983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2592926" y="1296063"/>
            <a:ext cx="8006164" cy="671953"/>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endParaRPr lang="ja-JP" altLang="en-US" dirty="0">
              <a:solidFill>
                <a:schemeClr val="tx1"/>
              </a:solidFill>
            </a:endParaRPr>
          </a:p>
        </p:txBody>
      </p:sp>
      <p:sp>
        <p:nvSpPr>
          <p:cNvPr id="7" name="正方形/長方形 6"/>
          <p:cNvSpPr/>
          <p:nvPr/>
        </p:nvSpPr>
        <p:spPr>
          <a:xfrm>
            <a:off x="1081377" y="1889706"/>
            <a:ext cx="10090206" cy="465151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 name="直線矢印コネクタ 8"/>
          <p:cNvCxnSpPr>
            <a:stCxn id="33" idx="3"/>
            <a:endCxn id="10" idx="1"/>
          </p:cNvCxnSpPr>
          <p:nvPr/>
        </p:nvCxnSpPr>
        <p:spPr>
          <a:xfrm>
            <a:off x="3037049" y="3885551"/>
            <a:ext cx="62424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0" name="正方形/長方形 9"/>
          <p:cNvSpPr/>
          <p:nvPr/>
        </p:nvSpPr>
        <p:spPr>
          <a:xfrm>
            <a:off x="3661291" y="2810760"/>
            <a:ext cx="1497431" cy="214958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b="1" dirty="0"/>
              <a:t>楽曲判別</a:t>
            </a:r>
          </a:p>
        </p:txBody>
      </p:sp>
      <p:sp>
        <p:nvSpPr>
          <p:cNvPr id="11" name="正方形/長方形 10"/>
          <p:cNvSpPr/>
          <p:nvPr/>
        </p:nvSpPr>
        <p:spPr>
          <a:xfrm>
            <a:off x="1443260" y="5235931"/>
            <a:ext cx="1743504" cy="5860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a:t>RHCP</a:t>
            </a:r>
            <a:r>
              <a:rPr kumimoji="1" lang="ja-JP" altLang="en-US" b="1" dirty="0"/>
              <a:t>の楽曲</a:t>
            </a:r>
          </a:p>
        </p:txBody>
      </p:sp>
      <p:sp>
        <p:nvSpPr>
          <p:cNvPr id="12" name="正方形/長方形 11"/>
          <p:cNvSpPr/>
          <p:nvPr/>
        </p:nvSpPr>
        <p:spPr>
          <a:xfrm>
            <a:off x="6241205" y="4117393"/>
            <a:ext cx="2078865" cy="5824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a:t>The Beatles</a:t>
            </a:r>
            <a:endParaRPr kumimoji="1" lang="ja-JP" altLang="en-US" b="1" dirty="0"/>
          </a:p>
        </p:txBody>
      </p:sp>
      <p:sp>
        <p:nvSpPr>
          <p:cNvPr id="16" name="正方形/長方形 15"/>
          <p:cNvSpPr/>
          <p:nvPr/>
        </p:nvSpPr>
        <p:spPr>
          <a:xfrm>
            <a:off x="6241205" y="3051456"/>
            <a:ext cx="2078865" cy="5824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b="1" dirty="0"/>
              <a:t>RHCP</a:t>
            </a:r>
            <a:endParaRPr kumimoji="1" lang="ja-JP" altLang="en-US" b="1" dirty="0"/>
          </a:p>
        </p:txBody>
      </p:sp>
      <p:cxnSp>
        <p:nvCxnSpPr>
          <p:cNvPr id="17" name="直線矢印コネクタ 16"/>
          <p:cNvCxnSpPr>
            <a:stCxn id="10" idx="3"/>
            <a:endCxn id="16" idx="1"/>
          </p:cNvCxnSpPr>
          <p:nvPr/>
        </p:nvCxnSpPr>
        <p:spPr>
          <a:xfrm flipV="1">
            <a:off x="5158722" y="3342676"/>
            <a:ext cx="1082483" cy="54287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直線矢印コネクタ 17"/>
          <p:cNvCxnSpPr>
            <a:stCxn id="10" idx="3"/>
            <a:endCxn id="12" idx="1"/>
          </p:cNvCxnSpPr>
          <p:nvPr/>
        </p:nvCxnSpPr>
        <p:spPr>
          <a:xfrm>
            <a:off x="5158722" y="3885551"/>
            <a:ext cx="1082483" cy="52306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正方形/長方形 23"/>
          <p:cNvSpPr/>
          <p:nvPr/>
        </p:nvSpPr>
        <p:spPr>
          <a:xfrm>
            <a:off x="5370553" y="3372925"/>
            <a:ext cx="658820" cy="29121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t>80%</a:t>
            </a:r>
            <a:endParaRPr kumimoji="1" lang="ja-JP" altLang="en-US" dirty="0"/>
          </a:p>
        </p:txBody>
      </p:sp>
      <p:sp>
        <p:nvSpPr>
          <p:cNvPr id="25" name="正方形/長方形 24"/>
          <p:cNvSpPr/>
          <p:nvPr/>
        </p:nvSpPr>
        <p:spPr>
          <a:xfrm>
            <a:off x="5349150" y="3948691"/>
            <a:ext cx="658820" cy="291219"/>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kumimoji="1" lang="en-US" altLang="ja-JP" dirty="0"/>
              <a:t>20%</a:t>
            </a:r>
            <a:endParaRPr kumimoji="1" lang="ja-JP" altLang="en-US" dirty="0"/>
          </a:p>
        </p:txBody>
      </p:sp>
      <p:cxnSp>
        <p:nvCxnSpPr>
          <p:cNvPr id="27" name="直線矢印コネクタ 26"/>
          <p:cNvCxnSpPr>
            <a:stCxn id="16" idx="3"/>
            <a:endCxn id="28" idx="1"/>
          </p:cNvCxnSpPr>
          <p:nvPr/>
        </p:nvCxnSpPr>
        <p:spPr>
          <a:xfrm>
            <a:off x="8320070" y="3342676"/>
            <a:ext cx="729839" cy="18932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正方形/長方形 27"/>
          <p:cNvSpPr/>
          <p:nvPr/>
        </p:nvSpPr>
        <p:spPr>
          <a:xfrm>
            <a:off x="9049909" y="4728558"/>
            <a:ext cx="1838261" cy="1014745"/>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この曲の作者は</a:t>
            </a:r>
            <a:r>
              <a:rPr kumimoji="1" lang="en-US" altLang="ja-JP" dirty="0"/>
              <a:t>RHCP</a:t>
            </a:r>
            <a:r>
              <a:rPr kumimoji="1" lang="ja-JP" altLang="en-US" dirty="0"/>
              <a:t>である</a:t>
            </a:r>
            <a:endParaRPr kumimoji="1" lang="en-US" altLang="ja-JP" dirty="0"/>
          </a:p>
        </p:txBody>
      </p:sp>
      <p:sp>
        <p:nvSpPr>
          <p:cNvPr id="31" name="タイトル 1"/>
          <p:cNvSpPr>
            <a:spLocks noGrp="1"/>
          </p:cNvSpPr>
          <p:nvPr>
            <p:ph type="title"/>
          </p:nvPr>
        </p:nvSpPr>
        <p:spPr>
          <a:xfrm>
            <a:off x="2592926" y="316505"/>
            <a:ext cx="8006164" cy="671953"/>
          </a:xfrm>
        </p:spPr>
        <p:txBody>
          <a:bodyPr/>
          <a:lstStyle/>
          <a:p>
            <a:r>
              <a:rPr kumimoji="1" lang="en-US" altLang="ja-JP" dirty="0"/>
              <a:t>AI</a:t>
            </a:r>
            <a:r>
              <a:rPr kumimoji="1" lang="ja-JP" altLang="en-US" dirty="0"/>
              <a:t>を用いた楽曲のカテゴリ分けアプリ</a:t>
            </a:r>
          </a:p>
        </p:txBody>
      </p:sp>
      <p:sp>
        <p:nvSpPr>
          <p:cNvPr id="32" name="タイトル 1"/>
          <p:cNvSpPr txBox="1">
            <a:spLocks/>
          </p:cNvSpPr>
          <p:nvPr/>
        </p:nvSpPr>
        <p:spPr>
          <a:xfrm>
            <a:off x="2592926" y="1066158"/>
            <a:ext cx="8006164" cy="671953"/>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実際の動作</a:t>
            </a:r>
          </a:p>
        </p:txBody>
      </p:sp>
      <p:pic>
        <p:nvPicPr>
          <p:cNvPr id="33" name="図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809" y="2810760"/>
            <a:ext cx="1597240" cy="21495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5" name="図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909" y="2259032"/>
            <a:ext cx="1680241" cy="21495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83524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11033" y="1700818"/>
            <a:ext cx="10576579" cy="3777622"/>
          </a:xfrm>
        </p:spPr>
        <p:txBody>
          <a:bodyPr>
            <a:normAutofit/>
          </a:bodyPr>
          <a:lstStyle/>
          <a:p>
            <a:pPr marL="0" indent="0">
              <a:buNone/>
            </a:pPr>
            <a:r>
              <a:rPr kumimoji="1" lang="ja-JP" altLang="en-US" sz="2800" dirty="0"/>
              <a:t>①</a:t>
            </a:r>
            <a:r>
              <a:rPr kumimoji="1" lang="en-US" altLang="ja-JP" sz="2800" dirty="0"/>
              <a:t>MID</a:t>
            </a:r>
            <a:r>
              <a:rPr kumimoji="1" lang="ja-JP" altLang="en-US" sz="2800" dirty="0"/>
              <a:t>ファイルを解析し、チャンネルごとの画像に変換する。</a:t>
            </a:r>
            <a:endParaRPr kumimoji="1" lang="en-US" altLang="ja-JP" sz="2800" dirty="0"/>
          </a:p>
          <a:p>
            <a:pPr marL="0" indent="0">
              <a:buNone/>
            </a:pPr>
            <a:r>
              <a:rPr lang="ja-JP" altLang="en-US" sz="2800" dirty="0"/>
              <a:t>②チャンネルごとに変換された画像を楽器ごとのデータにまとめる。</a:t>
            </a:r>
            <a:endParaRPr lang="en-US" altLang="ja-JP" sz="2800" dirty="0"/>
          </a:p>
          <a:p>
            <a:pPr marL="0" indent="0">
              <a:buNone/>
            </a:pPr>
            <a:r>
              <a:rPr lang="ja-JP" altLang="en-US" sz="2800" dirty="0"/>
              <a:t>③</a:t>
            </a:r>
            <a:r>
              <a:rPr lang="en-US" altLang="ja-JP" sz="2800" dirty="0"/>
              <a:t>Python</a:t>
            </a:r>
            <a:r>
              <a:rPr lang="ja-JP" altLang="en-US" sz="2800" dirty="0"/>
              <a:t>の機械学習用ライブラリに学習させる。</a:t>
            </a:r>
            <a:endParaRPr lang="en-US" altLang="ja-JP" sz="2800" dirty="0"/>
          </a:p>
        </p:txBody>
      </p:sp>
      <p:sp>
        <p:nvSpPr>
          <p:cNvPr id="4" name="タイトル 1"/>
          <p:cNvSpPr>
            <a:spLocks noGrp="1"/>
          </p:cNvSpPr>
          <p:nvPr>
            <p:ph type="title"/>
          </p:nvPr>
        </p:nvSpPr>
        <p:spPr>
          <a:xfrm>
            <a:off x="2592926" y="316505"/>
            <a:ext cx="8006164" cy="671953"/>
          </a:xfrm>
        </p:spPr>
        <p:txBody>
          <a:bodyPr/>
          <a:lstStyle/>
          <a:p>
            <a:r>
              <a:rPr kumimoji="1" lang="en-US" altLang="ja-JP" dirty="0"/>
              <a:t>AI</a:t>
            </a:r>
            <a:r>
              <a:rPr kumimoji="1" lang="ja-JP" altLang="en-US" dirty="0"/>
              <a:t>を用いた楽曲のカテゴリ分けアプリ</a:t>
            </a:r>
          </a:p>
        </p:txBody>
      </p:sp>
      <p:sp>
        <p:nvSpPr>
          <p:cNvPr id="5" name="タイトル 1"/>
          <p:cNvSpPr txBox="1">
            <a:spLocks/>
          </p:cNvSpPr>
          <p:nvPr/>
        </p:nvSpPr>
        <p:spPr>
          <a:xfrm>
            <a:off x="2592926" y="1066158"/>
            <a:ext cx="8006164" cy="671953"/>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実際の流れ</a:t>
            </a:r>
          </a:p>
        </p:txBody>
      </p:sp>
      <p:pic>
        <p:nvPicPr>
          <p:cNvPr id="22" name="図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226" y="4676240"/>
            <a:ext cx="304800" cy="304800"/>
          </a:xfrm>
          <a:prstGeom prst="rect">
            <a:avLst/>
          </a:prstGeom>
        </p:spPr>
      </p:pic>
      <p:pic>
        <p:nvPicPr>
          <p:cNvPr id="23" name="図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327" y="5194527"/>
            <a:ext cx="304800" cy="304800"/>
          </a:xfrm>
          <a:prstGeom prst="rect">
            <a:avLst/>
          </a:prstGeom>
        </p:spPr>
      </p:pic>
      <p:pic>
        <p:nvPicPr>
          <p:cNvPr id="24" name="図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0542" y="6234408"/>
            <a:ext cx="304800" cy="304800"/>
          </a:xfrm>
          <a:prstGeom prst="rect">
            <a:avLst/>
          </a:prstGeom>
        </p:spPr>
      </p:pic>
      <p:pic>
        <p:nvPicPr>
          <p:cNvPr id="25" name="図 2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0171" y="5194527"/>
            <a:ext cx="304800" cy="304800"/>
          </a:xfrm>
          <a:prstGeom prst="rect">
            <a:avLst/>
          </a:prstGeom>
        </p:spPr>
      </p:pic>
      <p:pic>
        <p:nvPicPr>
          <p:cNvPr id="26" name="図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5226" y="5194527"/>
            <a:ext cx="304800" cy="304800"/>
          </a:xfrm>
          <a:prstGeom prst="rect">
            <a:avLst/>
          </a:prstGeom>
        </p:spPr>
      </p:pic>
      <p:pic>
        <p:nvPicPr>
          <p:cNvPr id="27" name="図 2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9615" y="6234408"/>
            <a:ext cx="304800" cy="304800"/>
          </a:xfrm>
          <a:prstGeom prst="rect">
            <a:avLst/>
          </a:prstGeom>
        </p:spPr>
      </p:pic>
      <p:pic>
        <p:nvPicPr>
          <p:cNvPr id="28" name="図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9615" y="5721292"/>
            <a:ext cx="304800" cy="304800"/>
          </a:xfrm>
          <a:prstGeom prst="rect">
            <a:avLst/>
          </a:prstGeom>
        </p:spPr>
      </p:pic>
      <p:pic>
        <p:nvPicPr>
          <p:cNvPr id="29" name="図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5327" y="5720334"/>
            <a:ext cx="304800" cy="304800"/>
          </a:xfrm>
          <a:prstGeom prst="rect">
            <a:avLst/>
          </a:prstGeom>
        </p:spPr>
      </p:pic>
      <p:pic>
        <p:nvPicPr>
          <p:cNvPr id="30" name="図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5226" y="6234408"/>
            <a:ext cx="304800" cy="304800"/>
          </a:xfrm>
          <a:prstGeom prst="rect">
            <a:avLst/>
          </a:prstGeom>
        </p:spPr>
      </p:pic>
      <p:pic>
        <p:nvPicPr>
          <p:cNvPr id="31" name="図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0542" y="5720334"/>
            <a:ext cx="304800" cy="304800"/>
          </a:xfrm>
          <a:prstGeom prst="rect">
            <a:avLst/>
          </a:prstGeom>
        </p:spPr>
      </p:pic>
      <p:pic>
        <p:nvPicPr>
          <p:cNvPr id="32" name="図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0542" y="5198287"/>
            <a:ext cx="304800" cy="304800"/>
          </a:xfrm>
          <a:prstGeom prst="rect">
            <a:avLst/>
          </a:prstGeom>
        </p:spPr>
      </p:pic>
      <p:pic>
        <p:nvPicPr>
          <p:cNvPr id="33" name="図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5327" y="6234408"/>
            <a:ext cx="304800" cy="304800"/>
          </a:xfrm>
          <a:prstGeom prst="rect">
            <a:avLst/>
          </a:prstGeom>
        </p:spPr>
      </p:pic>
      <p:pic>
        <p:nvPicPr>
          <p:cNvPr id="34" name="図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5226" y="5712814"/>
            <a:ext cx="304800" cy="304800"/>
          </a:xfrm>
          <a:prstGeom prst="rect">
            <a:avLst/>
          </a:prstGeom>
        </p:spPr>
      </p:pic>
      <p:pic>
        <p:nvPicPr>
          <p:cNvPr id="35" name="図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75327" y="4676240"/>
            <a:ext cx="304800" cy="304800"/>
          </a:xfrm>
          <a:prstGeom prst="rect">
            <a:avLst/>
          </a:prstGeom>
        </p:spPr>
      </p:pic>
      <p:pic>
        <p:nvPicPr>
          <p:cNvPr id="36" name="図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60542" y="4676240"/>
            <a:ext cx="304800" cy="304800"/>
          </a:xfrm>
          <a:prstGeom prst="rect">
            <a:avLst/>
          </a:prstGeom>
        </p:spPr>
      </p:pic>
      <p:pic>
        <p:nvPicPr>
          <p:cNvPr id="37" name="図 3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50171" y="4676240"/>
            <a:ext cx="304800" cy="304800"/>
          </a:xfrm>
          <a:prstGeom prst="rect">
            <a:avLst/>
          </a:prstGeom>
        </p:spPr>
      </p:pic>
      <p:pic>
        <p:nvPicPr>
          <p:cNvPr id="38" name="図 3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842293" y="5079140"/>
            <a:ext cx="2432853" cy="12673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9" name="正方形/長方形 38"/>
          <p:cNvSpPr/>
          <p:nvPr/>
        </p:nvSpPr>
        <p:spPr>
          <a:xfrm>
            <a:off x="1945363" y="4469737"/>
            <a:ext cx="2178050" cy="511303"/>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dirty="0"/>
              <a:t>MIDI</a:t>
            </a:r>
            <a:r>
              <a:rPr kumimoji="1" lang="ja-JP" altLang="en-US" dirty="0"/>
              <a:t>ファイル</a:t>
            </a:r>
          </a:p>
        </p:txBody>
      </p:sp>
      <p:sp>
        <p:nvSpPr>
          <p:cNvPr id="40" name="正方形/長方形 39"/>
          <p:cNvSpPr/>
          <p:nvPr/>
        </p:nvSpPr>
        <p:spPr>
          <a:xfrm>
            <a:off x="4836200" y="4469737"/>
            <a:ext cx="2381250" cy="222822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dirty="0"/>
          </a:p>
        </p:txBody>
      </p:sp>
      <p:cxnSp>
        <p:nvCxnSpPr>
          <p:cNvPr id="42" name="直線矢印コネクタ 41"/>
          <p:cNvCxnSpPr>
            <a:endCxn id="40" idx="1"/>
          </p:cNvCxnSpPr>
          <p:nvPr/>
        </p:nvCxnSpPr>
        <p:spPr>
          <a:xfrm>
            <a:off x="4275146" y="5583848"/>
            <a:ext cx="561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正方形/長方形 44"/>
          <p:cNvSpPr/>
          <p:nvPr/>
        </p:nvSpPr>
        <p:spPr>
          <a:xfrm>
            <a:off x="4199280" y="5229998"/>
            <a:ext cx="712786" cy="3048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dirty="0"/>
              <a:t>変換</a:t>
            </a:r>
          </a:p>
        </p:txBody>
      </p:sp>
      <p:sp>
        <p:nvSpPr>
          <p:cNvPr id="46" name="正方形/長方形 45"/>
          <p:cNvSpPr/>
          <p:nvPr/>
        </p:nvSpPr>
        <p:spPr>
          <a:xfrm>
            <a:off x="4836200" y="3991653"/>
            <a:ext cx="2381250" cy="34379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600" dirty="0"/>
              <a:t>チャンネルごとの画像</a:t>
            </a:r>
          </a:p>
        </p:txBody>
      </p:sp>
      <p:pic>
        <p:nvPicPr>
          <p:cNvPr id="47" name="図 4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98039" y="4890561"/>
            <a:ext cx="304800" cy="304800"/>
          </a:xfrm>
          <a:prstGeom prst="rect">
            <a:avLst/>
          </a:prstGeom>
        </p:spPr>
      </p:pic>
      <p:pic>
        <p:nvPicPr>
          <p:cNvPr id="48" name="図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65312" y="4894338"/>
            <a:ext cx="304800" cy="304800"/>
          </a:xfrm>
          <a:prstGeom prst="rect">
            <a:avLst/>
          </a:prstGeom>
        </p:spPr>
      </p:pic>
      <p:pic>
        <p:nvPicPr>
          <p:cNvPr id="49" name="図 4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98039" y="5560413"/>
            <a:ext cx="304800" cy="304800"/>
          </a:xfrm>
          <a:prstGeom prst="rect">
            <a:avLst/>
          </a:prstGeom>
        </p:spPr>
      </p:pic>
      <p:sp>
        <p:nvSpPr>
          <p:cNvPr id="50" name="正方形/長方形 49"/>
          <p:cNvSpPr/>
          <p:nvPr/>
        </p:nvSpPr>
        <p:spPr>
          <a:xfrm>
            <a:off x="7640821" y="4596135"/>
            <a:ext cx="873220" cy="25906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kumimoji="1" lang="ja-JP" altLang="en-US" sz="1400" dirty="0"/>
              <a:t>ギター</a:t>
            </a:r>
          </a:p>
        </p:txBody>
      </p:sp>
      <p:sp>
        <p:nvSpPr>
          <p:cNvPr id="54" name="正方形/長方形 53"/>
          <p:cNvSpPr/>
          <p:nvPr/>
        </p:nvSpPr>
        <p:spPr>
          <a:xfrm>
            <a:off x="8886236" y="4596135"/>
            <a:ext cx="873220" cy="26690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kumimoji="1" lang="ja-JP" altLang="en-US" sz="1400" dirty="0"/>
              <a:t>ベース</a:t>
            </a:r>
          </a:p>
        </p:txBody>
      </p:sp>
      <p:sp>
        <p:nvSpPr>
          <p:cNvPr id="55" name="正方形/長方形 54"/>
          <p:cNvSpPr/>
          <p:nvPr/>
        </p:nvSpPr>
        <p:spPr>
          <a:xfrm>
            <a:off x="7499334" y="4466646"/>
            <a:ext cx="2381250" cy="1463592"/>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dirty="0"/>
          </a:p>
        </p:txBody>
      </p:sp>
      <p:sp>
        <p:nvSpPr>
          <p:cNvPr id="56" name="正方形/長方形 55"/>
          <p:cNvSpPr/>
          <p:nvPr/>
        </p:nvSpPr>
        <p:spPr>
          <a:xfrm>
            <a:off x="7499334" y="3998055"/>
            <a:ext cx="2381250" cy="343794"/>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1600" dirty="0"/>
              <a:t>楽器ごとにまとめる</a:t>
            </a:r>
          </a:p>
        </p:txBody>
      </p:sp>
      <p:sp>
        <p:nvSpPr>
          <p:cNvPr id="57" name="正方形/長方形 56"/>
          <p:cNvSpPr/>
          <p:nvPr/>
        </p:nvSpPr>
        <p:spPr>
          <a:xfrm>
            <a:off x="7651067" y="5304026"/>
            <a:ext cx="873220" cy="23077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kumimoji="1" lang="ja-JP" altLang="en-US" sz="1400" dirty="0"/>
              <a:t>ドラム</a:t>
            </a:r>
          </a:p>
        </p:txBody>
      </p:sp>
      <p:cxnSp>
        <p:nvCxnSpPr>
          <p:cNvPr id="58" name="直線矢印コネクタ 57"/>
          <p:cNvCxnSpPr>
            <a:endCxn id="55" idx="1"/>
          </p:cNvCxnSpPr>
          <p:nvPr/>
        </p:nvCxnSpPr>
        <p:spPr>
          <a:xfrm>
            <a:off x="7217450" y="5194527"/>
            <a:ext cx="281884" cy="3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55" idx="2"/>
          </p:cNvCxnSpPr>
          <p:nvPr/>
        </p:nvCxnSpPr>
        <p:spPr>
          <a:xfrm flipH="1">
            <a:off x="8689063" y="5930238"/>
            <a:ext cx="896" cy="196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p:cNvSpPr/>
          <p:nvPr/>
        </p:nvSpPr>
        <p:spPr>
          <a:xfrm>
            <a:off x="7488261" y="6138123"/>
            <a:ext cx="2381250" cy="559836"/>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en-US" altLang="ja-JP" dirty="0"/>
              <a:t>Python</a:t>
            </a:r>
            <a:r>
              <a:rPr kumimoji="1" lang="ja-JP" altLang="en-US" dirty="0"/>
              <a:t>の機械学習ライブラリで学習</a:t>
            </a:r>
          </a:p>
        </p:txBody>
      </p:sp>
    </p:spTree>
    <p:extLst>
      <p:ext uri="{BB962C8B-B14F-4D97-AF65-F5344CB8AC3E}">
        <p14:creationId xmlns:p14="http://schemas.microsoft.com/office/powerpoint/2010/main" val="2289924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コンテンツ プレースホルダー 1"/>
          <p:cNvGraphicFramePr>
            <a:graphicFrameLocks noGrp="1"/>
          </p:cNvGraphicFramePr>
          <p:nvPr>
            <p:ph idx="1"/>
            <p:extLst>
              <p:ext uri="{D42A27DB-BD31-4B8C-83A1-F6EECF244321}">
                <p14:modId xmlns:p14="http://schemas.microsoft.com/office/powerpoint/2010/main" val="954618234"/>
              </p:ext>
            </p:extLst>
          </p:nvPr>
        </p:nvGraphicFramePr>
        <p:xfrm>
          <a:off x="276957" y="2332163"/>
          <a:ext cx="8715304" cy="42909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タイトル 1"/>
          <p:cNvSpPr>
            <a:spLocks noGrp="1"/>
          </p:cNvSpPr>
          <p:nvPr>
            <p:ph type="title"/>
          </p:nvPr>
        </p:nvSpPr>
        <p:spPr>
          <a:xfrm>
            <a:off x="2592926" y="316505"/>
            <a:ext cx="8006164" cy="671953"/>
          </a:xfrm>
        </p:spPr>
        <p:txBody>
          <a:bodyPr/>
          <a:lstStyle/>
          <a:p>
            <a:r>
              <a:rPr kumimoji="1" lang="en-US" altLang="ja-JP" dirty="0"/>
              <a:t>AI</a:t>
            </a:r>
            <a:r>
              <a:rPr kumimoji="1" lang="ja-JP" altLang="en-US" dirty="0"/>
              <a:t>を用いた楽曲のカテゴリ分けアプリ</a:t>
            </a:r>
          </a:p>
        </p:txBody>
      </p:sp>
      <p:sp>
        <p:nvSpPr>
          <p:cNvPr id="5" name="タイトル 1"/>
          <p:cNvSpPr txBox="1">
            <a:spLocks/>
          </p:cNvSpPr>
          <p:nvPr/>
        </p:nvSpPr>
        <p:spPr>
          <a:xfrm>
            <a:off x="2592926" y="1066158"/>
            <a:ext cx="8006164" cy="671953"/>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なぜこうなったのか</a:t>
            </a:r>
          </a:p>
        </p:txBody>
      </p:sp>
      <p:sp>
        <p:nvSpPr>
          <p:cNvPr id="6" name="円形吹き出し 5"/>
          <p:cNvSpPr/>
          <p:nvPr/>
        </p:nvSpPr>
        <p:spPr>
          <a:xfrm>
            <a:off x="188828" y="1582510"/>
            <a:ext cx="2800200" cy="1677725"/>
          </a:xfrm>
          <a:prstGeom prst="wedgeEllipseCallou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t>どうすればいいかわからない</a:t>
            </a:r>
            <a:r>
              <a:rPr kumimoji="1" lang="en-US" altLang="ja-JP" sz="2400" dirty="0"/>
              <a:t>…</a:t>
            </a:r>
            <a:endParaRPr kumimoji="1" lang="ja-JP" altLang="en-US" sz="2400" dirty="0"/>
          </a:p>
        </p:txBody>
      </p:sp>
      <p:sp>
        <p:nvSpPr>
          <p:cNvPr id="7" name="円形吹き出し 6"/>
          <p:cNvSpPr/>
          <p:nvPr/>
        </p:nvSpPr>
        <p:spPr>
          <a:xfrm>
            <a:off x="3038092" y="1582510"/>
            <a:ext cx="2972451" cy="1677725"/>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t>どの楽器の</a:t>
            </a:r>
            <a:endParaRPr kumimoji="1" lang="en-US" altLang="ja-JP" sz="2400" dirty="0"/>
          </a:p>
          <a:p>
            <a:pPr algn="ctr"/>
            <a:r>
              <a:rPr kumimoji="1" lang="ja-JP" altLang="en-US" sz="2400" dirty="0"/>
              <a:t>どの音が鳴っているかわからない</a:t>
            </a:r>
            <a:r>
              <a:rPr kumimoji="1" lang="en-US" altLang="ja-JP" sz="2400" dirty="0"/>
              <a:t>…</a:t>
            </a:r>
            <a:endParaRPr kumimoji="1" lang="ja-JP" altLang="en-US" sz="2400" dirty="0"/>
          </a:p>
        </p:txBody>
      </p:sp>
      <p:sp>
        <p:nvSpPr>
          <p:cNvPr id="8" name="円形吹き出し 7"/>
          <p:cNvSpPr/>
          <p:nvPr/>
        </p:nvSpPr>
        <p:spPr>
          <a:xfrm>
            <a:off x="6058911" y="1582510"/>
            <a:ext cx="2884982" cy="1677725"/>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t>楽譜データをどう学習させればいいかわからない</a:t>
            </a:r>
            <a:r>
              <a:rPr kumimoji="1" lang="en-US" altLang="ja-JP" sz="2400" dirty="0"/>
              <a:t>…</a:t>
            </a:r>
            <a:endParaRPr kumimoji="1" lang="ja-JP" altLang="en-US" sz="2400" dirty="0"/>
          </a:p>
        </p:txBody>
      </p:sp>
      <p:sp>
        <p:nvSpPr>
          <p:cNvPr id="9" name="正方形/長方形 8"/>
          <p:cNvSpPr/>
          <p:nvPr/>
        </p:nvSpPr>
        <p:spPr>
          <a:xfrm>
            <a:off x="9080390" y="1645920"/>
            <a:ext cx="2926745" cy="5041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t>MIDI</a:t>
            </a:r>
            <a:r>
              <a:rPr kumimoji="1" lang="ja-JP" altLang="en-US" sz="3200" dirty="0"/>
              <a:t>ファイルを画像に変換</a:t>
            </a:r>
            <a:endParaRPr kumimoji="1" lang="en-US" altLang="ja-JP" sz="3200" dirty="0"/>
          </a:p>
          <a:p>
            <a:pPr algn="ctr"/>
            <a:r>
              <a:rPr kumimoji="1" lang="ja-JP" altLang="en-US" sz="3200" dirty="0"/>
              <a:t>↓</a:t>
            </a:r>
            <a:endParaRPr kumimoji="1" lang="en-US" altLang="ja-JP" sz="3200" dirty="0"/>
          </a:p>
          <a:p>
            <a:pPr algn="ctr"/>
            <a:r>
              <a:rPr kumimoji="1" lang="ja-JP" altLang="en-US" sz="3200" dirty="0"/>
              <a:t>画像認識</a:t>
            </a:r>
          </a:p>
        </p:txBody>
      </p:sp>
      <p:sp>
        <p:nvSpPr>
          <p:cNvPr id="10" name="正方形/長方形 9"/>
          <p:cNvSpPr/>
          <p:nvPr/>
        </p:nvSpPr>
        <p:spPr>
          <a:xfrm>
            <a:off x="9215381" y="1736434"/>
            <a:ext cx="2541784" cy="846063"/>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kumimoji="1" lang="ja-JP" altLang="en-US" sz="3200" dirty="0">
                <a:solidFill>
                  <a:schemeClr val="bg1"/>
                </a:solidFill>
              </a:rPr>
              <a:t>結果</a:t>
            </a:r>
          </a:p>
        </p:txBody>
      </p:sp>
    </p:spTree>
    <p:extLst>
      <p:ext uri="{BB962C8B-B14F-4D97-AF65-F5344CB8AC3E}">
        <p14:creationId xmlns:p14="http://schemas.microsoft.com/office/powerpoint/2010/main" val="652221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2589212" y="2133600"/>
            <a:ext cx="8915400" cy="4724400"/>
          </a:xfrm>
        </p:spPr>
        <p:txBody>
          <a:bodyPr>
            <a:noAutofit/>
          </a:bodyPr>
          <a:lstStyle/>
          <a:p>
            <a:pPr marL="0" indent="0">
              <a:buNone/>
            </a:pPr>
            <a:r>
              <a:rPr lang="ja-JP" altLang="en-US" sz="3200" dirty="0"/>
              <a:t>①参考文献が少なかった</a:t>
            </a:r>
            <a:endParaRPr lang="en-US" altLang="ja-JP" sz="3200" dirty="0"/>
          </a:p>
          <a:p>
            <a:pPr marL="0" indent="0">
              <a:buNone/>
            </a:pPr>
            <a:r>
              <a:rPr lang="ja-JP" altLang="en-US" sz="3200" dirty="0"/>
              <a:t>②はじめは</a:t>
            </a:r>
            <a:r>
              <a:rPr lang="en-US" altLang="ja-JP" sz="3200" dirty="0"/>
              <a:t>YouTube</a:t>
            </a:r>
            <a:r>
              <a:rPr lang="ja-JP" altLang="en-US" sz="3200" dirty="0"/>
              <a:t>などから音源をとってきてそれを解析しようと思ったのだが技術的に厳しかった。</a:t>
            </a:r>
            <a:endParaRPr lang="en-US" altLang="ja-JP" sz="3200" dirty="0"/>
          </a:p>
          <a:p>
            <a:pPr marL="0" indent="0">
              <a:buNone/>
            </a:pPr>
            <a:r>
              <a:rPr lang="ja-JP" altLang="en-US" sz="3200" dirty="0"/>
              <a:t>③</a:t>
            </a:r>
            <a:r>
              <a:rPr lang="en-US" altLang="ja-JP" sz="3200" dirty="0"/>
              <a:t>MIDI</a:t>
            </a:r>
            <a:r>
              <a:rPr lang="ja-JP" altLang="en-US" sz="3200" dirty="0"/>
              <a:t>ファイルについての知識が全くなかったため苦労した</a:t>
            </a:r>
            <a:endParaRPr lang="en-US" altLang="ja-JP" sz="3200" dirty="0"/>
          </a:p>
          <a:p>
            <a:pPr marL="0" indent="0">
              <a:buNone/>
            </a:pPr>
            <a:r>
              <a:rPr lang="ja-JP" altLang="en-US" sz="3200" dirty="0"/>
              <a:t>④</a:t>
            </a:r>
            <a:r>
              <a:rPr lang="en-US" altLang="ja-JP" sz="3200" dirty="0"/>
              <a:t>MIDI</a:t>
            </a:r>
            <a:r>
              <a:rPr lang="ja-JP" altLang="en-US" sz="3200" dirty="0"/>
              <a:t>ファイルのデータセットをまとめて提供しているところが見つからなかった。</a:t>
            </a:r>
            <a:endParaRPr lang="en-US" altLang="ja-JP" sz="3200" dirty="0"/>
          </a:p>
        </p:txBody>
      </p:sp>
      <p:sp>
        <p:nvSpPr>
          <p:cNvPr id="4" name="タイトル 1"/>
          <p:cNvSpPr>
            <a:spLocks noGrp="1"/>
          </p:cNvSpPr>
          <p:nvPr>
            <p:ph type="title"/>
          </p:nvPr>
        </p:nvSpPr>
        <p:spPr>
          <a:xfrm>
            <a:off x="2592926" y="316505"/>
            <a:ext cx="8006164" cy="671953"/>
          </a:xfrm>
        </p:spPr>
        <p:txBody>
          <a:bodyPr/>
          <a:lstStyle/>
          <a:p>
            <a:r>
              <a:rPr kumimoji="1" lang="en-US" altLang="ja-JP" dirty="0"/>
              <a:t>AI</a:t>
            </a:r>
            <a:r>
              <a:rPr kumimoji="1" lang="ja-JP" altLang="en-US" dirty="0"/>
              <a:t>を用いた楽曲のカテゴリ分けアプリ</a:t>
            </a:r>
          </a:p>
        </p:txBody>
      </p:sp>
      <p:sp>
        <p:nvSpPr>
          <p:cNvPr id="5" name="タイトル 1"/>
          <p:cNvSpPr txBox="1">
            <a:spLocks/>
          </p:cNvSpPr>
          <p:nvPr/>
        </p:nvSpPr>
        <p:spPr>
          <a:xfrm>
            <a:off x="2592926" y="1066158"/>
            <a:ext cx="8006164" cy="671953"/>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苦労した点</a:t>
            </a:r>
          </a:p>
        </p:txBody>
      </p:sp>
    </p:spTree>
    <p:extLst>
      <p:ext uri="{BB962C8B-B14F-4D97-AF65-F5344CB8AC3E}">
        <p14:creationId xmlns:p14="http://schemas.microsoft.com/office/powerpoint/2010/main" val="2041133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normAutofit/>
          </a:bodyPr>
          <a:lstStyle/>
          <a:p>
            <a:pPr marL="0" indent="0">
              <a:buNone/>
            </a:pPr>
            <a:r>
              <a:rPr lang="ja-JP" altLang="en-US" sz="3200" dirty="0"/>
              <a:t>①データの質が悪いせいで精度がよくない</a:t>
            </a:r>
            <a:endParaRPr lang="en-US" altLang="ja-JP" sz="3200" dirty="0"/>
          </a:p>
          <a:p>
            <a:pPr marL="0" indent="0">
              <a:buNone/>
            </a:pPr>
            <a:r>
              <a:rPr lang="ja-JP" altLang="en-US" sz="3200" dirty="0"/>
              <a:t>②機能を組み込んだメインウィンドウの作成</a:t>
            </a:r>
            <a:endParaRPr lang="en-US" altLang="ja-JP" sz="3200" dirty="0"/>
          </a:p>
          <a:p>
            <a:pPr marL="0" indent="0">
              <a:buNone/>
            </a:pPr>
            <a:r>
              <a:rPr lang="ja-JP" altLang="en-US" sz="3200" dirty="0"/>
              <a:t>③曲のカテゴリ分け</a:t>
            </a:r>
            <a:endParaRPr lang="en-US" altLang="ja-JP" sz="3200" dirty="0"/>
          </a:p>
          <a:p>
            <a:pPr marL="0" indent="0">
              <a:buNone/>
            </a:pPr>
            <a:r>
              <a:rPr lang="ja-JP" altLang="en-US" sz="3200" dirty="0"/>
              <a:t>④またそれによって好きな曲などからオススメを紹介する機能</a:t>
            </a:r>
            <a:endParaRPr lang="en-US" altLang="ja-JP" sz="3200" dirty="0"/>
          </a:p>
          <a:p>
            <a:pPr marL="0" indent="0">
              <a:buNone/>
            </a:pPr>
            <a:endParaRPr lang="en-US" altLang="ja-JP" sz="3200" dirty="0"/>
          </a:p>
        </p:txBody>
      </p:sp>
      <p:sp>
        <p:nvSpPr>
          <p:cNvPr id="4" name="タイトル 1"/>
          <p:cNvSpPr>
            <a:spLocks noGrp="1"/>
          </p:cNvSpPr>
          <p:nvPr>
            <p:ph type="title"/>
          </p:nvPr>
        </p:nvSpPr>
        <p:spPr>
          <a:xfrm>
            <a:off x="2592926" y="316505"/>
            <a:ext cx="8006164" cy="671953"/>
          </a:xfrm>
        </p:spPr>
        <p:txBody>
          <a:bodyPr/>
          <a:lstStyle/>
          <a:p>
            <a:r>
              <a:rPr kumimoji="1" lang="en-US" altLang="ja-JP" dirty="0"/>
              <a:t>AI</a:t>
            </a:r>
            <a:r>
              <a:rPr kumimoji="1" lang="ja-JP" altLang="en-US" dirty="0"/>
              <a:t>を用いた楽曲のカテゴリ分けアプリ</a:t>
            </a:r>
          </a:p>
        </p:txBody>
      </p:sp>
      <p:sp>
        <p:nvSpPr>
          <p:cNvPr id="5" name="タイトル 1"/>
          <p:cNvSpPr txBox="1">
            <a:spLocks/>
          </p:cNvSpPr>
          <p:nvPr/>
        </p:nvSpPr>
        <p:spPr>
          <a:xfrm>
            <a:off x="2592926" y="1066158"/>
            <a:ext cx="8006164" cy="671953"/>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未実装点</a:t>
            </a:r>
          </a:p>
        </p:txBody>
      </p:sp>
    </p:spTree>
    <p:extLst>
      <p:ext uri="{BB962C8B-B14F-4D97-AF65-F5344CB8AC3E}">
        <p14:creationId xmlns:p14="http://schemas.microsoft.com/office/powerpoint/2010/main" val="3807874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92981" y="2133600"/>
            <a:ext cx="11775881" cy="3777622"/>
          </a:xfrm>
        </p:spPr>
        <p:txBody>
          <a:bodyPr>
            <a:noAutofit/>
          </a:bodyPr>
          <a:lstStyle/>
          <a:p>
            <a:pPr marL="0" indent="0">
              <a:buNone/>
            </a:pPr>
            <a:r>
              <a:rPr lang="ja-JP" altLang="en-US" sz="3200" dirty="0"/>
              <a:t>・</a:t>
            </a:r>
            <a:r>
              <a:rPr lang="en-US" altLang="ja-JP" sz="3200" dirty="0"/>
              <a:t>Java</a:t>
            </a:r>
          </a:p>
          <a:p>
            <a:pPr marL="0" indent="0">
              <a:buNone/>
            </a:pPr>
            <a:r>
              <a:rPr lang="ja-JP" altLang="en-US" sz="3200" dirty="0"/>
              <a:t>　→</a:t>
            </a:r>
            <a:r>
              <a:rPr lang="en-US" altLang="ja-JP" sz="3200" dirty="0"/>
              <a:t>IntelliJ IDEA (</a:t>
            </a:r>
            <a:r>
              <a:rPr lang="en-US" altLang="ja-JP" sz="3200" dirty="0">
                <a:hlinkClick r:id="rId2"/>
              </a:rPr>
              <a:t>https://www.jetbrains.com/ja-jp/idea/</a:t>
            </a:r>
            <a:r>
              <a:rPr lang="en-US" altLang="ja-JP" sz="3200" dirty="0"/>
              <a:t>)</a:t>
            </a:r>
          </a:p>
          <a:p>
            <a:pPr marL="0" indent="0">
              <a:buNone/>
            </a:pPr>
            <a:r>
              <a:rPr lang="ja-JP" altLang="en-US" sz="3200" dirty="0"/>
              <a:t>・</a:t>
            </a:r>
            <a:r>
              <a:rPr lang="en-US" altLang="ja-JP" sz="3200" dirty="0"/>
              <a:t>Python</a:t>
            </a:r>
          </a:p>
          <a:p>
            <a:pPr marL="0" indent="0">
              <a:buNone/>
            </a:pPr>
            <a:r>
              <a:rPr lang="ja-JP" altLang="en-US" sz="3200" dirty="0"/>
              <a:t>　→</a:t>
            </a:r>
            <a:r>
              <a:rPr lang="en-US" altLang="ja-JP" sz="3200" dirty="0"/>
              <a:t>Anaconda 4.7.11 (</a:t>
            </a:r>
            <a:r>
              <a:rPr lang="en-US" altLang="ja-JP" sz="3200" dirty="0">
                <a:hlinkClick r:id="rId3"/>
              </a:rPr>
              <a:t>https://www.anaconda.com/</a:t>
            </a:r>
            <a:r>
              <a:rPr lang="en-US" altLang="ja-JP" sz="3200" dirty="0"/>
              <a:t>)</a:t>
            </a:r>
          </a:p>
          <a:p>
            <a:pPr marL="0" indent="0">
              <a:buNone/>
            </a:pPr>
            <a:r>
              <a:rPr lang="ja-JP" altLang="en-US" sz="3200" dirty="0"/>
              <a:t>　→</a:t>
            </a:r>
            <a:r>
              <a:rPr lang="en-US" altLang="ja-JP" sz="3200" dirty="0" err="1"/>
              <a:t>PyCharm</a:t>
            </a:r>
            <a:r>
              <a:rPr lang="en-US" altLang="ja-JP" sz="3200" dirty="0"/>
              <a:t> (</a:t>
            </a:r>
            <a:r>
              <a:rPr lang="en-US" altLang="ja-JP" sz="3200" dirty="0">
                <a:hlinkClick r:id="rId4"/>
              </a:rPr>
              <a:t>https://www.jetbrains.com/ja-jp/pycharm/</a:t>
            </a:r>
            <a:r>
              <a:rPr lang="en-US" altLang="ja-JP" sz="3200" dirty="0"/>
              <a:t>)</a:t>
            </a:r>
          </a:p>
          <a:p>
            <a:pPr marL="0" indent="0">
              <a:buNone/>
            </a:pPr>
            <a:r>
              <a:rPr lang="ja-JP" altLang="en-US" sz="3200" dirty="0"/>
              <a:t>　→</a:t>
            </a:r>
            <a:r>
              <a:rPr lang="en-US" altLang="ja-JP" sz="3200" dirty="0" err="1"/>
              <a:t>JupyterLab</a:t>
            </a:r>
            <a:r>
              <a:rPr lang="en-US" altLang="ja-JP" sz="3200" dirty="0"/>
              <a:t> (Anaconda</a:t>
            </a:r>
            <a:r>
              <a:rPr lang="ja-JP" altLang="en-US" sz="3200" dirty="0"/>
              <a:t>より</a:t>
            </a:r>
            <a:r>
              <a:rPr lang="en-US" altLang="ja-JP" sz="3200" dirty="0"/>
              <a:t>)</a:t>
            </a:r>
          </a:p>
        </p:txBody>
      </p:sp>
      <p:sp>
        <p:nvSpPr>
          <p:cNvPr id="4" name="タイトル 1"/>
          <p:cNvSpPr>
            <a:spLocks noGrp="1"/>
          </p:cNvSpPr>
          <p:nvPr>
            <p:ph type="title"/>
          </p:nvPr>
        </p:nvSpPr>
        <p:spPr>
          <a:xfrm>
            <a:off x="2592926" y="316505"/>
            <a:ext cx="8006164" cy="671953"/>
          </a:xfrm>
        </p:spPr>
        <p:txBody>
          <a:bodyPr/>
          <a:lstStyle/>
          <a:p>
            <a:r>
              <a:rPr kumimoji="1" lang="en-US" altLang="ja-JP" dirty="0"/>
              <a:t>AI</a:t>
            </a:r>
            <a:r>
              <a:rPr kumimoji="1" lang="ja-JP" altLang="en-US" dirty="0"/>
              <a:t>を用いた楽曲のカテゴリ分けアプリ</a:t>
            </a:r>
          </a:p>
        </p:txBody>
      </p:sp>
      <p:sp>
        <p:nvSpPr>
          <p:cNvPr id="5" name="タイトル 1"/>
          <p:cNvSpPr txBox="1">
            <a:spLocks/>
          </p:cNvSpPr>
          <p:nvPr/>
        </p:nvSpPr>
        <p:spPr>
          <a:xfrm>
            <a:off x="2592926" y="1066158"/>
            <a:ext cx="8006164" cy="671953"/>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開発環境</a:t>
            </a:r>
          </a:p>
        </p:txBody>
      </p:sp>
    </p:spTree>
    <p:extLst>
      <p:ext uri="{BB962C8B-B14F-4D97-AF65-F5344CB8AC3E}">
        <p14:creationId xmlns:p14="http://schemas.microsoft.com/office/powerpoint/2010/main" val="1778346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1518699" y="2133600"/>
            <a:ext cx="9985913" cy="3777622"/>
          </a:xfrm>
        </p:spPr>
        <p:txBody>
          <a:bodyPr>
            <a:normAutofit/>
          </a:bodyPr>
          <a:lstStyle/>
          <a:p>
            <a:pPr marL="0" indent="0">
              <a:buNone/>
            </a:pPr>
            <a:r>
              <a:rPr lang="en-US" altLang="ja-JP" sz="3200" dirty="0"/>
              <a:t>.</a:t>
            </a:r>
            <a:r>
              <a:rPr lang="en-US" altLang="ja-JP" sz="3200" dirty="0" err="1"/>
              <a:t>jpynb</a:t>
            </a:r>
            <a:r>
              <a:rPr lang="en-US" altLang="ja-JP" sz="3200" dirty="0"/>
              <a:t> (</a:t>
            </a:r>
            <a:r>
              <a:rPr lang="en-US" altLang="ja-JP" sz="3200" dirty="0" err="1"/>
              <a:t>JupyterLab</a:t>
            </a:r>
            <a:r>
              <a:rPr lang="ja-JP" altLang="en-US" sz="3200" dirty="0"/>
              <a:t>ファイル</a:t>
            </a:r>
            <a:r>
              <a:rPr lang="en-US" altLang="ja-JP" sz="3200" dirty="0"/>
              <a:t>)	</a:t>
            </a:r>
            <a:r>
              <a:rPr lang="ja-JP" altLang="en-US" sz="3200" dirty="0"/>
              <a:t>：</a:t>
            </a:r>
            <a:r>
              <a:rPr lang="en-US" altLang="ja-JP" sz="3200" dirty="0"/>
              <a:t>	3</a:t>
            </a:r>
            <a:r>
              <a:rPr lang="ja-JP" altLang="en-US" sz="3200" dirty="0"/>
              <a:t>ファイル</a:t>
            </a:r>
            <a:r>
              <a:rPr lang="en-US" altLang="ja-JP" sz="3200" dirty="0"/>
              <a:t>, </a:t>
            </a:r>
            <a:r>
              <a:rPr lang="ja-JP" altLang="en-US" sz="3200" dirty="0"/>
              <a:t>約</a:t>
            </a:r>
            <a:r>
              <a:rPr lang="en-US" altLang="ja-JP" sz="3200" dirty="0"/>
              <a:t>70</a:t>
            </a:r>
            <a:r>
              <a:rPr lang="ja-JP" altLang="en-US" sz="3200" dirty="0"/>
              <a:t>行</a:t>
            </a:r>
            <a:endParaRPr lang="en-US" altLang="ja-JP" sz="3200" dirty="0"/>
          </a:p>
          <a:p>
            <a:pPr marL="0" indent="0">
              <a:buNone/>
            </a:pPr>
            <a:r>
              <a:rPr lang="en-US" altLang="ja-JP" sz="3200" dirty="0"/>
              <a:t>.</a:t>
            </a:r>
            <a:r>
              <a:rPr lang="en-US" altLang="ja-JP" sz="3200" dirty="0" err="1"/>
              <a:t>py</a:t>
            </a:r>
            <a:r>
              <a:rPr lang="en-US" altLang="ja-JP" sz="3200" dirty="0"/>
              <a:t>							</a:t>
            </a:r>
            <a:r>
              <a:rPr lang="ja-JP" altLang="en-US" sz="3200" dirty="0"/>
              <a:t>：</a:t>
            </a:r>
            <a:r>
              <a:rPr lang="en-US" altLang="ja-JP" sz="3200" dirty="0"/>
              <a:t>	1</a:t>
            </a:r>
            <a:r>
              <a:rPr lang="ja-JP" altLang="en-US" sz="3200" dirty="0"/>
              <a:t>ファイル</a:t>
            </a:r>
            <a:r>
              <a:rPr lang="en-US" altLang="ja-JP" sz="3200" dirty="0"/>
              <a:t>, 118</a:t>
            </a:r>
            <a:r>
              <a:rPr lang="ja-JP" altLang="en-US" sz="3200" dirty="0"/>
              <a:t>行</a:t>
            </a:r>
            <a:endParaRPr lang="en-US" altLang="ja-JP" sz="3200" dirty="0"/>
          </a:p>
          <a:p>
            <a:pPr marL="0" indent="0">
              <a:buNone/>
            </a:pPr>
            <a:r>
              <a:rPr lang="en-US" altLang="ja-JP" sz="3200" dirty="0"/>
              <a:t>.java						</a:t>
            </a:r>
            <a:r>
              <a:rPr lang="ja-JP" altLang="en-US" sz="3200" dirty="0"/>
              <a:t>：</a:t>
            </a:r>
            <a:r>
              <a:rPr lang="en-US" altLang="ja-JP" sz="3200" dirty="0"/>
              <a:t>	5</a:t>
            </a:r>
            <a:r>
              <a:rPr lang="ja-JP" altLang="en-US" sz="3200" dirty="0"/>
              <a:t>ファイル</a:t>
            </a:r>
            <a:r>
              <a:rPr lang="en-US" altLang="ja-JP" sz="3200" dirty="0"/>
              <a:t>, </a:t>
            </a:r>
            <a:r>
              <a:rPr lang="ja-JP" altLang="en-US" sz="3200" dirty="0"/>
              <a:t>約</a:t>
            </a:r>
            <a:r>
              <a:rPr lang="en-US" altLang="ja-JP" sz="3200" dirty="0"/>
              <a:t>1200</a:t>
            </a:r>
            <a:r>
              <a:rPr lang="ja-JP" altLang="en-US" sz="3200" dirty="0"/>
              <a:t>行</a:t>
            </a:r>
          </a:p>
        </p:txBody>
      </p:sp>
      <p:sp>
        <p:nvSpPr>
          <p:cNvPr id="4" name="タイトル 1"/>
          <p:cNvSpPr>
            <a:spLocks noGrp="1"/>
          </p:cNvSpPr>
          <p:nvPr>
            <p:ph type="title"/>
          </p:nvPr>
        </p:nvSpPr>
        <p:spPr>
          <a:xfrm>
            <a:off x="2592926" y="316505"/>
            <a:ext cx="8006164" cy="671953"/>
          </a:xfrm>
        </p:spPr>
        <p:txBody>
          <a:bodyPr/>
          <a:lstStyle/>
          <a:p>
            <a:r>
              <a:rPr kumimoji="1" lang="en-US" altLang="ja-JP" dirty="0"/>
              <a:t>AI</a:t>
            </a:r>
            <a:r>
              <a:rPr kumimoji="1" lang="ja-JP" altLang="en-US" dirty="0"/>
              <a:t>を用いた楽曲のカテゴリ分けアプリ</a:t>
            </a:r>
          </a:p>
        </p:txBody>
      </p:sp>
      <p:sp>
        <p:nvSpPr>
          <p:cNvPr id="5" name="タイトル 1"/>
          <p:cNvSpPr txBox="1">
            <a:spLocks/>
          </p:cNvSpPr>
          <p:nvPr/>
        </p:nvSpPr>
        <p:spPr>
          <a:xfrm>
            <a:off x="2592926" y="1066158"/>
            <a:ext cx="8006164" cy="671953"/>
          </a:xfrm>
          <a:prstGeom prst="rect">
            <a:avLst/>
          </a:prstGeom>
        </p:spPr>
        <p:txBody>
          <a:bodyPr vert="horz" lIns="91440" tIns="45720" rIns="91440" bIns="45720" rtlCol="0" anchor="t">
            <a:normAutofit/>
          </a:bodyPr>
          <a:lstStyle>
            <a:lvl1pPr algn="l" defTabSz="457200" rtl="0" eaLnBrk="1" latinLnBrk="0" hangingPunct="1">
              <a:spcBef>
                <a:spcPct val="0"/>
              </a:spcBef>
              <a:buNone/>
              <a:defRPr kumimoji="1" sz="3600" kern="1200">
                <a:solidFill>
                  <a:schemeClr val="accent2">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ja-JP" altLang="en-US" dirty="0">
                <a:solidFill>
                  <a:schemeClr val="tx1"/>
                </a:solidFill>
              </a:rPr>
              <a:t>成果物</a:t>
            </a:r>
          </a:p>
        </p:txBody>
      </p:sp>
    </p:spTree>
    <p:extLst>
      <p:ext uri="{BB962C8B-B14F-4D97-AF65-F5344CB8AC3E}">
        <p14:creationId xmlns:p14="http://schemas.microsoft.com/office/powerpoint/2010/main" val="2651200171"/>
      </p:ext>
    </p:extLst>
  </p:cSld>
  <p:clrMapOvr>
    <a:masterClrMapping/>
  </p:clrMapOvr>
</p:sld>
</file>

<file path=ppt/theme/theme1.xml><?xml version="1.0" encoding="utf-8"?>
<a:theme xmlns:a="http://schemas.openxmlformats.org/drawingml/2006/main" name="ウィスプ">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394</TotalTime>
  <Words>887</Words>
  <Application>Microsoft Office PowerPoint</Application>
  <PresentationFormat>ワイド画面</PresentationFormat>
  <Paragraphs>144</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游ゴシック</vt:lpstr>
      <vt:lpstr>Arial</vt:lpstr>
      <vt:lpstr>Century Gothic</vt:lpstr>
      <vt:lpstr>Wingdings 3</vt:lpstr>
      <vt:lpstr>ウィスプ</vt:lpstr>
      <vt:lpstr>・AIを用いた楽曲のカテゴリ分けアプリ ・ポケモン同士の相性の自動判定アプリ</vt:lpstr>
      <vt:lpstr>AIを用いた楽曲のカテゴリ分けアプリ</vt:lpstr>
      <vt:lpstr>AIを用いた楽曲のカテゴリ分けアプリ</vt:lpstr>
      <vt:lpstr>AIを用いた楽曲のカテゴリ分けアプリ</vt:lpstr>
      <vt:lpstr>AIを用いた楽曲のカテゴリ分けアプリ</vt:lpstr>
      <vt:lpstr>AIを用いた楽曲のカテゴリ分けアプリ</vt:lpstr>
      <vt:lpstr>AIを用いた楽曲のカテゴリ分けアプリ</vt:lpstr>
      <vt:lpstr>AIを用いた楽曲のカテゴリ分けアプリ</vt:lpstr>
      <vt:lpstr>AIを用いた楽曲のカテゴリ分けアプリ</vt:lpstr>
      <vt:lpstr>ポケモン同士の相性の自動判定アプリ</vt:lpstr>
      <vt:lpstr>ポケモン同士の相性の自動判定アプリ</vt:lpstr>
      <vt:lpstr>ポケモン同士の相性の自動判定アプリ</vt:lpstr>
      <vt:lpstr>ポケモン同士の相性の自動判定アプリ</vt:lpstr>
      <vt:lpstr>ポケモン同士の相性の自動判定アプリ</vt:lpstr>
      <vt:lpstr>ポケモン同士の相性の自動判定アプリ</vt:lpstr>
      <vt:lpstr>ポケモン同士の相性の自動判定アプリ</vt:lpstr>
      <vt:lpstr>最後に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・AIを用いた楽曲のカテゴリ分けアプリ ・ポケモン同士の相性の自動判定アプリ</dc:title>
  <dc:creator>student</dc:creator>
  <cp:lastModifiedBy>伊藤 俊</cp:lastModifiedBy>
  <cp:revision>42</cp:revision>
  <cp:lastPrinted>2020-02-18T05:22:21Z</cp:lastPrinted>
  <dcterms:created xsi:type="dcterms:W3CDTF">2020-02-18T00:39:54Z</dcterms:created>
  <dcterms:modified xsi:type="dcterms:W3CDTF">2021-05-13T15:41:04Z</dcterms:modified>
</cp:coreProperties>
</file>